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60"/>
  </p:notesMasterIdLst>
  <p:sldIdLst>
    <p:sldId id="264" r:id="rId5"/>
    <p:sldId id="357" r:id="rId6"/>
    <p:sldId id="402" r:id="rId7"/>
    <p:sldId id="272" r:id="rId8"/>
    <p:sldId id="273" r:id="rId9"/>
    <p:sldId id="281" r:id="rId10"/>
    <p:sldId id="327" r:id="rId11"/>
    <p:sldId id="328" r:id="rId12"/>
    <p:sldId id="282" r:id="rId13"/>
    <p:sldId id="329" r:id="rId14"/>
    <p:sldId id="276" r:id="rId15"/>
    <p:sldId id="330" r:id="rId16"/>
    <p:sldId id="283" r:id="rId17"/>
    <p:sldId id="312" r:id="rId18"/>
    <p:sldId id="331" r:id="rId19"/>
    <p:sldId id="332" r:id="rId20"/>
    <p:sldId id="358" r:id="rId21"/>
    <p:sldId id="359" r:id="rId22"/>
    <p:sldId id="290" r:id="rId23"/>
    <p:sldId id="360" r:id="rId24"/>
    <p:sldId id="362" r:id="rId25"/>
    <p:sldId id="399" r:id="rId26"/>
    <p:sldId id="378" r:id="rId27"/>
    <p:sldId id="379" r:id="rId28"/>
    <p:sldId id="380" r:id="rId29"/>
    <p:sldId id="381" r:id="rId30"/>
    <p:sldId id="382" r:id="rId31"/>
    <p:sldId id="391" r:id="rId32"/>
    <p:sldId id="372" r:id="rId33"/>
    <p:sldId id="373" r:id="rId34"/>
    <p:sldId id="374" r:id="rId35"/>
    <p:sldId id="375" r:id="rId36"/>
    <p:sldId id="376" r:id="rId37"/>
    <p:sldId id="398" r:id="rId38"/>
    <p:sldId id="393" r:id="rId39"/>
    <p:sldId id="394" r:id="rId40"/>
    <p:sldId id="395" r:id="rId41"/>
    <p:sldId id="396" r:id="rId42"/>
    <p:sldId id="397" r:id="rId43"/>
    <p:sldId id="355" r:id="rId44"/>
    <p:sldId id="349" r:id="rId45"/>
    <p:sldId id="354" r:id="rId46"/>
    <p:sldId id="338" r:id="rId47"/>
    <p:sldId id="337" r:id="rId48"/>
    <p:sldId id="340" r:id="rId49"/>
    <p:sldId id="333" r:id="rId50"/>
    <p:sldId id="356" r:id="rId51"/>
    <p:sldId id="311" r:id="rId52"/>
    <p:sldId id="335" r:id="rId53"/>
    <p:sldId id="400" r:id="rId54"/>
    <p:sldId id="318" r:id="rId55"/>
    <p:sldId id="361" r:id="rId56"/>
    <p:sldId id="296" r:id="rId57"/>
    <p:sldId id="279" r:id="rId58"/>
    <p:sldId id="280" r:id="rId59"/>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HHMqrgT+fvC25u5++fUcpg==" hashData="asQAeHXD+rOKCbOIRKY60zkVehFvbf9GKqqCZhiLxTGBGtJ3MPbzxhh9f9P8/QkCA+W9KhL6s6X5IgurW3WfnA=="/>
  <p:extLst>
    <p:ext uri="{EFAFB233-063F-42B5-8137-9DF3F51BA10A}">
      <p15:sldGuideLst xmlns:p15="http://schemas.microsoft.com/office/powerpoint/2012/main">
        <p15:guide id="1" orient="horz" pos="288" userDrawn="1">
          <p15:clr>
            <a:srgbClr val="A4A3A4"/>
          </p15:clr>
        </p15:guide>
        <p15:guide id="2" pos="2880" userDrawn="1">
          <p15:clr>
            <a:srgbClr val="A4A3A4"/>
          </p15:clr>
        </p15:guide>
        <p15:guide id="3" pos="288" userDrawn="1">
          <p15:clr>
            <a:srgbClr val="A4A3A4"/>
          </p15:clr>
        </p15:guide>
        <p15:guide id="4" pos="5472" userDrawn="1">
          <p15:clr>
            <a:srgbClr val="A4A3A4"/>
          </p15:clr>
        </p15:guide>
        <p15:guide id="5" orient="horz" pos="3888" userDrawn="1">
          <p15:clr>
            <a:srgbClr val="A4A3A4"/>
          </p15:clr>
        </p15:guide>
        <p15:guide id="6" orient="horz" pos="3744" userDrawn="1">
          <p15:clr>
            <a:srgbClr val="A4A3A4"/>
          </p15:clr>
        </p15:guide>
        <p15:guide id="7" orient="horz" pos="720" userDrawn="1">
          <p15:clr>
            <a:srgbClr val="A4A3A4"/>
          </p15:clr>
        </p15:guide>
        <p15:guide id="8" orient="horz" pos="2160" userDrawn="1">
          <p15:clr>
            <a:srgbClr val="A4A3A4"/>
          </p15:clr>
        </p15:guide>
        <p15:guide id="9" orient="horz" pos="1632"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urtney Goodwin" initials="CG" lastIdx="33" clrIdx="0">
    <p:extLst/>
  </p:cmAuthor>
  <p:cmAuthor id="2" name="Fred Kinch" initials="" lastIdx="3" clrIdx="1"/>
  <p:cmAuthor id="3" name="Evan Daly" initials="ED" lastIdx="2" clrIdx="2">
    <p:extLst/>
  </p:cmAuthor>
  <p:cmAuthor id="4" name="Admin Admin" initials="AA" lastIdx="3" clrIdx="3">
    <p:extLst>
      <p:ext uri="{19B8F6BF-5375-455C-9EA6-DF929625EA0E}">
        <p15:presenceInfo xmlns:p15="http://schemas.microsoft.com/office/powerpoint/2012/main" userId="434f6ac4240d069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71E"/>
    <a:srgbClr val="64A70B"/>
    <a:srgbClr val="007096"/>
    <a:srgbClr val="FFFFFF"/>
    <a:srgbClr val="BCC0C5"/>
    <a:srgbClr val="526D6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269" autoAdjust="0"/>
    <p:restoredTop sz="85662" autoAdjust="0"/>
  </p:normalViewPr>
  <p:slideViewPr>
    <p:cSldViewPr snapToObjects="1">
      <p:cViewPr varScale="1">
        <p:scale>
          <a:sx n="95" d="100"/>
          <a:sy n="95" d="100"/>
        </p:scale>
        <p:origin x="2604" y="78"/>
      </p:cViewPr>
      <p:guideLst>
        <p:guide orient="horz" pos="288"/>
        <p:guide pos="2880"/>
        <p:guide pos="288"/>
        <p:guide pos="5472"/>
        <p:guide orient="horz" pos="3888"/>
        <p:guide orient="horz" pos="3744"/>
        <p:guide orient="horz" pos="720"/>
        <p:guide orient="horz" pos="2160"/>
        <p:guide orient="horz" pos="1632"/>
      </p:guideLst>
    </p:cSldViewPr>
  </p:slideViewPr>
  <p:notesTextViewPr>
    <p:cViewPr>
      <p:scale>
        <a:sx n="1" d="1"/>
        <a:sy n="1" d="1"/>
      </p:scale>
      <p:origin x="0" y="0"/>
    </p:cViewPr>
  </p:notesTextViewPr>
  <p:sorterViewPr>
    <p:cViewPr>
      <p:scale>
        <a:sx n="200" d="100"/>
        <a:sy n="200" d="100"/>
      </p:scale>
      <p:origin x="0" y="31184"/>
    </p:cViewPr>
  </p:sorterViewPr>
  <p:notesViewPr>
    <p:cSldViewPr snapToGrid="0" snapToObjects="1">
      <p:cViewPr varScale="1">
        <p:scale>
          <a:sx n="92" d="100"/>
          <a:sy n="92" d="100"/>
        </p:scale>
        <p:origin x="3784" y="16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urtney Goodwin" userId="7d19a722-78b0-4a18-99a9-adc7396b069b" providerId="ADAL" clId="{B93A04D8-8291-4B04-B139-B5CAD8D0CBFC}"/>
    <pc:docChg chg="modSld sldOrd">
      <pc:chgData name="Courtney Goodwin" userId="7d19a722-78b0-4a18-99a9-adc7396b069b" providerId="ADAL" clId="{B93A04D8-8291-4B04-B139-B5CAD8D0CBFC}" dt="2018-06-29T15:17:58.026" v="26" actId="20577"/>
      <pc:docMkLst>
        <pc:docMk/>
      </pc:docMkLst>
      <pc:sldChg chg="modSp ord">
        <pc:chgData name="Courtney Goodwin" userId="7d19a722-78b0-4a18-99a9-adc7396b069b" providerId="ADAL" clId="{B93A04D8-8291-4B04-B139-B5CAD8D0CBFC}" dt="2018-06-29T15:17:28.074" v="12"/>
        <pc:sldMkLst>
          <pc:docMk/>
          <pc:sldMk cId="632676487" sldId="372"/>
        </pc:sldMkLst>
        <pc:spChg chg="mod">
          <ac:chgData name="Courtney Goodwin" userId="7d19a722-78b0-4a18-99a9-adc7396b069b" providerId="ADAL" clId="{B93A04D8-8291-4B04-B139-B5CAD8D0CBFC}" dt="2018-06-29T15:16:37.188" v="1" actId="20577"/>
          <ac:spMkLst>
            <pc:docMk/>
            <pc:sldMk cId="632676487" sldId="372"/>
            <ac:spMk id="78" creationId="{1D064736-AC4B-DA41-ABB7-B81996143E09}"/>
          </ac:spMkLst>
        </pc:spChg>
      </pc:sldChg>
      <pc:sldChg chg="modSp ord">
        <pc:chgData name="Courtney Goodwin" userId="7d19a722-78b0-4a18-99a9-adc7396b069b" providerId="ADAL" clId="{B93A04D8-8291-4B04-B139-B5CAD8D0CBFC}" dt="2018-06-29T15:17:28.074" v="12"/>
        <pc:sldMkLst>
          <pc:docMk/>
          <pc:sldMk cId="656500283" sldId="373"/>
        </pc:sldMkLst>
        <pc:spChg chg="mod">
          <ac:chgData name="Courtney Goodwin" userId="7d19a722-78b0-4a18-99a9-adc7396b069b" providerId="ADAL" clId="{B93A04D8-8291-4B04-B139-B5CAD8D0CBFC}" dt="2018-06-29T15:16:43.465" v="3" actId="20577"/>
          <ac:spMkLst>
            <pc:docMk/>
            <pc:sldMk cId="656500283" sldId="373"/>
            <ac:spMk id="78" creationId="{1D064736-AC4B-DA41-ABB7-B81996143E09}"/>
          </ac:spMkLst>
        </pc:spChg>
      </pc:sldChg>
      <pc:sldChg chg="modSp ord">
        <pc:chgData name="Courtney Goodwin" userId="7d19a722-78b0-4a18-99a9-adc7396b069b" providerId="ADAL" clId="{B93A04D8-8291-4B04-B139-B5CAD8D0CBFC}" dt="2018-06-29T15:17:28.074" v="12"/>
        <pc:sldMkLst>
          <pc:docMk/>
          <pc:sldMk cId="2734546742" sldId="374"/>
        </pc:sldMkLst>
        <pc:spChg chg="mod">
          <ac:chgData name="Courtney Goodwin" userId="7d19a722-78b0-4a18-99a9-adc7396b069b" providerId="ADAL" clId="{B93A04D8-8291-4B04-B139-B5CAD8D0CBFC}" dt="2018-06-29T15:16:48.411" v="5" actId="20577"/>
          <ac:spMkLst>
            <pc:docMk/>
            <pc:sldMk cId="2734546742" sldId="374"/>
            <ac:spMk id="78" creationId="{1D064736-AC4B-DA41-ABB7-B81996143E09}"/>
          </ac:spMkLst>
        </pc:spChg>
      </pc:sldChg>
      <pc:sldChg chg="modSp ord">
        <pc:chgData name="Courtney Goodwin" userId="7d19a722-78b0-4a18-99a9-adc7396b069b" providerId="ADAL" clId="{B93A04D8-8291-4B04-B139-B5CAD8D0CBFC}" dt="2018-06-29T15:17:28.074" v="12"/>
        <pc:sldMkLst>
          <pc:docMk/>
          <pc:sldMk cId="2531302067" sldId="375"/>
        </pc:sldMkLst>
        <pc:spChg chg="mod">
          <ac:chgData name="Courtney Goodwin" userId="7d19a722-78b0-4a18-99a9-adc7396b069b" providerId="ADAL" clId="{B93A04D8-8291-4B04-B139-B5CAD8D0CBFC}" dt="2018-06-29T15:16:54.727" v="7" actId="20577"/>
          <ac:spMkLst>
            <pc:docMk/>
            <pc:sldMk cId="2531302067" sldId="375"/>
            <ac:spMk id="78" creationId="{1D064736-AC4B-DA41-ABB7-B81996143E09}"/>
          </ac:spMkLst>
        </pc:spChg>
      </pc:sldChg>
      <pc:sldChg chg="modSp ord">
        <pc:chgData name="Courtney Goodwin" userId="7d19a722-78b0-4a18-99a9-adc7396b069b" providerId="ADAL" clId="{B93A04D8-8291-4B04-B139-B5CAD8D0CBFC}" dt="2018-06-29T15:17:28.074" v="12"/>
        <pc:sldMkLst>
          <pc:docMk/>
          <pc:sldMk cId="155588485" sldId="376"/>
        </pc:sldMkLst>
        <pc:spChg chg="mod">
          <ac:chgData name="Courtney Goodwin" userId="7d19a722-78b0-4a18-99a9-adc7396b069b" providerId="ADAL" clId="{B93A04D8-8291-4B04-B139-B5CAD8D0CBFC}" dt="2018-06-29T15:16:59.139" v="9" actId="20577"/>
          <ac:spMkLst>
            <pc:docMk/>
            <pc:sldMk cId="155588485" sldId="376"/>
            <ac:spMk id="78" creationId="{1D064736-AC4B-DA41-ABB7-B81996143E09}"/>
          </ac:spMkLst>
        </pc:spChg>
      </pc:sldChg>
      <pc:sldChg chg="modSp">
        <pc:chgData name="Courtney Goodwin" userId="7d19a722-78b0-4a18-99a9-adc7396b069b" providerId="ADAL" clId="{B93A04D8-8291-4B04-B139-B5CAD8D0CBFC}" dt="2018-06-29T15:17:39.149" v="16" actId="20577"/>
        <pc:sldMkLst>
          <pc:docMk/>
          <pc:sldMk cId="941895746" sldId="378"/>
        </pc:sldMkLst>
        <pc:spChg chg="mod">
          <ac:chgData name="Courtney Goodwin" userId="7d19a722-78b0-4a18-99a9-adc7396b069b" providerId="ADAL" clId="{B93A04D8-8291-4B04-B139-B5CAD8D0CBFC}" dt="2018-06-29T15:17:39.149" v="16" actId="20577"/>
          <ac:spMkLst>
            <pc:docMk/>
            <pc:sldMk cId="941895746" sldId="378"/>
            <ac:spMk id="78" creationId="{1D064736-AC4B-DA41-ABB7-B81996143E09}"/>
          </ac:spMkLst>
        </pc:spChg>
      </pc:sldChg>
      <pc:sldChg chg="modSp">
        <pc:chgData name="Courtney Goodwin" userId="7d19a722-78b0-4a18-99a9-adc7396b069b" providerId="ADAL" clId="{B93A04D8-8291-4B04-B139-B5CAD8D0CBFC}" dt="2018-06-29T15:17:43.334" v="18" actId="20577"/>
        <pc:sldMkLst>
          <pc:docMk/>
          <pc:sldMk cId="1691963376" sldId="379"/>
        </pc:sldMkLst>
        <pc:spChg chg="mod">
          <ac:chgData name="Courtney Goodwin" userId="7d19a722-78b0-4a18-99a9-adc7396b069b" providerId="ADAL" clId="{B93A04D8-8291-4B04-B139-B5CAD8D0CBFC}" dt="2018-06-29T15:17:43.334" v="18" actId="20577"/>
          <ac:spMkLst>
            <pc:docMk/>
            <pc:sldMk cId="1691963376" sldId="379"/>
            <ac:spMk id="78" creationId="{1D064736-AC4B-DA41-ABB7-B81996143E09}"/>
          </ac:spMkLst>
        </pc:spChg>
      </pc:sldChg>
      <pc:sldChg chg="modSp">
        <pc:chgData name="Courtney Goodwin" userId="7d19a722-78b0-4a18-99a9-adc7396b069b" providerId="ADAL" clId="{B93A04D8-8291-4B04-B139-B5CAD8D0CBFC}" dt="2018-06-29T15:17:48.457" v="22" actId="20577"/>
        <pc:sldMkLst>
          <pc:docMk/>
          <pc:sldMk cId="681836030" sldId="380"/>
        </pc:sldMkLst>
        <pc:spChg chg="mod">
          <ac:chgData name="Courtney Goodwin" userId="7d19a722-78b0-4a18-99a9-adc7396b069b" providerId="ADAL" clId="{B93A04D8-8291-4B04-B139-B5CAD8D0CBFC}" dt="2018-06-29T15:17:48.457" v="22" actId="20577"/>
          <ac:spMkLst>
            <pc:docMk/>
            <pc:sldMk cId="681836030" sldId="380"/>
            <ac:spMk id="78" creationId="{1D064736-AC4B-DA41-ABB7-B81996143E09}"/>
          </ac:spMkLst>
        </pc:spChg>
      </pc:sldChg>
      <pc:sldChg chg="modSp">
        <pc:chgData name="Courtney Goodwin" userId="7d19a722-78b0-4a18-99a9-adc7396b069b" providerId="ADAL" clId="{B93A04D8-8291-4B04-B139-B5CAD8D0CBFC}" dt="2018-06-29T15:17:53.105" v="24" actId="20577"/>
        <pc:sldMkLst>
          <pc:docMk/>
          <pc:sldMk cId="843782831" sldId="381"/>
        </pc:sldMkLst>
        <pc:spChg chg="mod">
          <ac:chgData name="Courtney Goodwin" userId="7d19a722-78b0-4a18-99a9-adc7396b069b" providerId="ADAL" clId="{B93A04D8-8291-4B04-B139-B5CAD8D0CBFC}" dt="2018-06-29T15:17:53.105" v="24" actId="20577"/>
          <ac:spMkLst>
            <pc:docMk/>
            <pc:sldMk cId="843782831" sldId="381"/>
            <ac:spMk id="78" creationId="{1D064736-AC4B-DA41-ABB7-B81996143E09}"/>
          </ac:spMkLst>
        </pc:spChg>
      </pc:sldChg>
      <pc:sldChg chg="modSp">
        <pc:chgData name="Courtney Goodwin" userId="7d19a722-78b0-4a18-99a9-adc7396b069b" providerId="ADAL" clId="{B93A04D8-8291-4B04-B139-B5CAD8D0CBFC}" dt="2018-06-29T15:17:58.026" v="26" actId="20577"/>
        <pc:sldMkLst>
          <pc:docMk/>
          <pc:sldMk cId="1903151182" sldId="382"/>
        </pc:sldMkLst>
        <pc:spChg chg="mod">
          <ac:chgData name="Courtney Goodwin" userId="7d19a722-78b0-4a18-99a9-adc7396b069b" providerId="ADAL" clId="{B93A04D8-8291-4B04-B139-B5CAD8D0CBFC}" dt="2018-06-29T15:17:58.026" v="26" actId="20577"/>
          <ac:spMkLst>
            <pc:docMk/>
            <pc:sldMk cId="1903151182" sldId="382"/>
            <ac:spMk id="78" creationId="{1D064736-AC4B-DA41-ABB7-B81996143E09}"/>
          </ac:spMkLst>
        </pc:spChg>
      </pc:sldChg>
      <pc:sldChg chg="modSp ord">
        <pc:chgData name="Courtney Goodwin" userId="7d19a722-78b0-4a18-99a9-adc7396b069b" providerId="ADAL" clId="{B93A04D8-8291-4B04-B139-B5CAD8D0CBFC}" dt="2018-06-29T15:17:28.074" v="12"/>
        <pc:sldMkLst>
          <pc:docMk/>
          <pc:sldMk cId="3444395745" sldId="391"/>
        </pc:sldMkLst>
        <pc:spChg chg="mod">
          <ac:chgData name="Courtney Goodwin" userId="7d19a722-78b0-4a18-99a9-adc7396b069b" providerId="ADAL" clId="{B93A04D8-8291-4B04-B139-B5CAD8D0CBFC}" dt="2018-06-29T15:17:15.152" v="11" actId="20577"/>
          <ac:spMkLst>
            <pc:docMk/>
            <pc:sldMk cId="3444395745" sldId="391"/>
            <ac:spMk id="7" creationId="{78933E9C-81E9-8548-A3FA-FCA0BEA5A903}"/>
          </ac:spMkLst>
        </pc:spChg>
      </pc:sldChg>
      <pc:sldChg chg="modSp">
        <pc:chgData name="Courtney Goodwin" userId="7d19a722-78b0-4a18-99a9-adc7396b069b" providerId="ADAL" clId="{B93A04D8-8291-4B04-B139-B5CAD8D0CBFC}" dt="2018-06-29T15:17:33.998" v="14" actId="20577"/>
        <pc:sldMkLst>
          <pc:docMk/>
          <pc:sldMk cId="3121940455" sldId="399"/>
        </pc:sldMkLst>
        <pc:spChg chg="mod">
          <ac:chgData name="Courtney Goodwin" userId="7d19a722-78b0-4a18-99a9-adc7396b069b" providerId="ADAL" clId="{B93A04D8-8291-4B04-B139-B5CAD8D0CBFC}" dt="2018-06-29T15:17:33.998" v="14" actId="20577"/>
          <ac:spMkLst>
            <pc:docMk/>
            <pc:sldMk cId="3121940455" sldId="399"/>
            <ac:spMk id="7" creationId="{54053E44-6FDF-474E-834B-B6EEA3758C0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D4DFD096-84F9-A64C-B5B9-901E7A852430}" type="datetimeFigureOut">
              <a:rPr lang="en-US" smtClean="0"/>
              <a:t>6/29/2018</a:t>
            </a:fld>
            <a:endParaRPr lang="en-US"/>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21B25413-F9A4-ED47-B3F6-FF9231E10E92}" type="slidenum">
              <a:rPr lang="en-US" smtClean="0"/>
              <a:t>‹#›</a:t>
            </a:fld>
            <a:endParaRPr lang="en-US"/>
          </a:p>
        </p:txBody>
      </p:sp>
    </p:spTree>
    <p:extLst>
      <p:ext uri="{BB962C8B-B14F-4D97-AF65-F5344CB8AC3E}">
        <p14:creationId xmlns:p14="http://schemas.microsoft.com/office/powerpoint/2010/main" val="228955590"/>
      </p:ext>
    </p:extLst>
  </p:cSld>
  <p:clrMap bg1="lt1" tx1="dk1" bg2="lt2" tx2="dk2" accent1="accent1" accent2="accent2" accent3="accent3" accent4="accent4" accent5="accent5" accent6="accent6" hlink="hlink" folHlink="folHlink"/>
  <p:notesStyle>
    <a:lvl1pPr marL="0" algn="l" defTabSz="914400" rtl="0" eaLnBrk="1" latinLnBrk="0" hangingPunct="1">
      <a:spcAft>
        <a:spcPts val="200"/>
      </a:spcAft>
      <a:defRPr sz="1200" kern="1200">
        <a:solidFill>
          <a:schemeClr val="tx1"/>
        </a:solidFill>
        <a:latin typeface="+mn-lt"/>
        <a:ea typeface="+mn-ea"/>
        <a:cs typeface="+mn-cs"/>
      </a:defRPr>
    </a:lvl1pPr>
    <a:lvl2pPr marL="457200" algn="l" defTabSz="914400" rtl="0" eaLnBrk="1" latinLnBrk="0" hangingPunct="1">
      <a:spcAft>
        <a:spcPts val="200"/>
      </a:spcAft>
      <a:defRPr sz="1200" kern="1200">
        <a:solidFill>
          <a:schemeClr val="tx1"/>
        </a:solidFill>
        <a:latin typeface="+mn-lt"/>
        <a:ea typeface="+mn-ea"/>
        <a:cs typeface="+mn-cs"/>
      </a:defRPr>
    </a:lvl2pPr>
    <a:lvl3pPr marL="914400" algn="l" defTabSz="914400" rtl="0" eaLnBrk="1" latinLnBrk="0" hangingPunct="1">
      <a:spcAft>
        <a:spcPts val="200"/>
      </a:spcAft>
      <a:defRPr sz="1200" kern="1200">
        <a:solidFill>
          <a:schemeClr val="tx1"/>
        </a:solidFill>
        <a:latin typeface="+mn-lt"/>
        <a:ea typeface="+mn-ea"/>
        <a:cs typeface="+mn-cs"/>
      </a:defRPr>
    </a:lvl3pPr>
    <a:lvl4pPr marL="1371600" algn="l" defTabSz="914400" rtl="0" eaLnBrk="1" latinLnBrk="0" hangingPunct="1">
      <a:spcAft>
        <a:spcPts val="200"/>
      </a:spcAft>
      <a:defRPr sz="1200" kern="1200">
        <a:solidFill>
          <a:schemeClr val="tx1"/>
        </a:solidFill>
        <a:latin typeface="+mn-lt"/>
        <a:ea typeface="+mn-ea"/>
        <a:cs typeface="+mn-cs"/>
      </a:defRPr>
    </a:lvl4pPr>
    <a:lvl5pPr marL="1828800" algn="l" defTabSz="914400" rtl="0" eaLnBrk="1" latinLnBrk="0" hangingPunct="1">
      <a:spcAft>
        <a:spcPts val="20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B25413-F9A4-ED47-B3F6-FF9231E10E92}" type="slidenum">
              <a:rPr lang="en-US" smtClean="0"/>
              <a:t>1</a:t>
            </a:fld>
            <a:endParaRPr lang="en-US"/>
          </a:p>
        </p:txBody>
      </p:sp>
    </p:spTree>
    <p:extLst>
      <p:ext uri="{BB962C8B-B14F-4D97-AF65-F5344CB8AC3E}">
        <p14:creationId xmlns:p14="http://schemas.microsoft.com/office/powerpoint/2010/main" val="15097009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original approach to providing you with resources was disjointed and there were some gaps in the resources you needed to educate your patients.</a:t>
            </a:r>
          </a:p>
          <a:p>
            <a:br>
              <a:rPr lang="en-US" dirty="0"/>
            </a:br>
            <a:r>
              <a:rPr lang="en-US" dirty="0"/>
              <a:t>Now we have a comprehensive suite of in-office and at-home resources designed to help you educate your patients about AMD and </a:t>
            </a:r>
            <a:r>
              <a:rPr lang="en-US" dirty="0" err="1"/>
              <a:t>ForeseeHome</a:t>
            </a:r>
            <a:r>
              <a:rPr lang="en-US" dirty="0"/>
              <a:t>.  </a:t>
            </a:r>
          </a:p>
          <a:p>
            <a:endParaRPr lang="en-US" dirty="0"/>
          </a:p>
        </p:txBody>
      </p:sp>
      <p:sp>
        <p:nvSpPr>
          <p:cNvPr id="4" name="Slide Number Placeholder 3"/>
          <p:cNvSpPr>
            <a:spLocks noGrp="1"/>
          </p:cNvSpPr>
          <p:nvPr>
            <p:ph type="sldNum" sz="quarter" idx="10"/>
          </p:nvPr>
        </p:nvSpPr>
        <p:spPr/>
        <p:txBody>
          <a:bodyPr/>
          <a:lstStyle/>
          <a:p>
            <a:fld id="{21B25413-F9A4-ED47-B3F6-FF9231E10E92}" type="slidenum">
              <a:rPr lang="en-US" smtClean="0"/>
              <a:t>10</a:t>
            </a:fld>
            <a:endParaRPr lang="en-US"/>
          </a:p>
        </p:txBody>
      </p:sp>
    </p:spTree>
    <p:extLst>
      <p:ext uri="{BB962C8B-B14F-4D97-AF65-F5344CB8AC3E}">
        <p14:creationId xmlns:p14="http://schemas.microsoft.com/office/powerpoint/2010/main" val="32982044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spcAft>
                <a:spcPts val="0"/>
              </a:spcAft>
              <a:defRPr/>
            </a:pPr>
            <a:r>
              <a:rPr lang="en-US" dirty="0"/>
              <a:t>Educating patients is critical to empowering them to participate in their disease management. We understand the burden that this may put on your staff and that you may not always have time. </a:t>
            </a:r>
          </a:p>
          <a:p>
            <a:pPr defTabSz="966612">
              <a:spcAft>
                <a:spcPts val="0"/>
              </a:spcAft>
              <a:defRPr/>
            </a:pPr>
            <a:endParaRPr lang="en-US" dirty="0"/>
          </a:p>
          <a:p>
            <a:pPr defTabSz="966612">
              <a:spcAft>
                <a:spcPts val="0"/>
              </a:spcAft>
              <a:defRPr/>
            </a:pPr>
            <a:r>
              <a:rPr lang="en-US" dirty="0"/>
              <a:t>Our goal is to</a:t>
            </a:r>
            <a:r>
              <a:rPr lang="en-US" b="1" dirty="0"/>
              <a:t> provide </a:t>
            </a:r>
            <a:r>
              <a:rPr lang="en-US" dirty="0"/>
              <a:t>your patients with </a:t>
            </a:r>
            <a:r>
              <a:rPr lang="en-US" b="1" dirty="0"/>
              <a:t>top notch in-office education </a:t>
            </a:r>
            <a:r>
              <a:rPr lang="en-US" dirty="0"/>
              <a:t>about their disease, </a:t>
            </a:r>
            <a:r>
              <a:rPr lang="en-US" b="1" dirty="0"/>
              <a:t>without slowing you down</a:t>
            </a:r>
            <a:r>
              <a:rPr lang="en-US" dirty="0"/>
              <a:t>. </a:t>
            </a:r>
          </a:p>
          <a:p>
            <a:pPr defTabSz="966612">
              <a:spcAft>
                <a:spcPts val="0"/>
              </a:spcAft>
              <a:defRPr/>
            </a:pPr>
            <a:endParaRPr lang="en-US" dirty="0"/>
          </a:p>
          <a:p>
            <a:pPr>
              <a:spcAft>
                <a:spcPts val="0"/>
              </a:spcAft>
              <a:defRPr/>
            </a:pPr>
            <a:r>
              <a:rPr lang="en-US" dirty="0"/>
              <a:t>Our new video brochure can be integrated into your office flow as you see fit. We have seen this work well to engage patients while they are waiting in the exam room, and the choice is yours. When you provide the video brochure to your patients, they can listen to a short video about AMD, watch a video about </a:t>
            </a:r>
            <a:r>
              <a:rPr lang="en-US" dirty="0" err="1"/>
              <a:t>ForeseeHome</a:t>
            </a:r>
            <a:r>
              <a:rPr lang="en-US" dirty="0"/>
              <a:t>, or watch a story from a former patient whose wet AMD was detected early with </a:t>
            </a:r>
            <a:r>
              <a:rPr lang="en-US" dirty="0" err="1"/>
              <a:t>ForeseeHome</a:t>
            </a:r>
            <a:r>
              <a:rPr lang="en-US" dirty="0"/>
              <a:t>. </a:t>
            </a:r>
          </a:p>
          <a:p>
            <a:pPr defTabSz="966612">
              <a:spcAft>
                <a:spcPts val="0"/>
              </a:spcAft>
              <a:defRPr/>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21B25413-F9A4-ED47-B3F6-FF9231E10E92}" type="slidenum">
              <a:rPr lang="en-US" smtClean="0"/>
              <a:t>11</a:t>
            </a:fld>
            <a:endParaRPr lang="en-US"/>
          </a:p>
        </p:txBody>
      </p:sp>
    </p:spTree>
    <p:extLst>
      <p:ext uri="{BB962C8B-B14F-4D97-AF65-F5344CB8AC3E}">
        <p14:creationId xmlns:p14="http://schemas.microsoft.com/office/powerpoint/2010/main" val="3537107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spcAft>
                <a:spcPts val="0"/>
              </a:spcAft>
              <a:defRPr/>
            </a:pPr>
            <a:r>
              <a:rPr lang="en-US" dirty="0"/>
              <a:t>Patient education does not end in the office.  We now have comprehensive at-home resources that your patients can take with them and learn at their own pace. </a:t>
            </a:r>
          </a:p>
          <a:p>
            <a:pPr defTabSz="966612">
              <a:spcAft>
                <a:spcPts val="0"/>
              </a:spcAft>
              <a:defRPr/>
            </a:pPr>
            <a:endParaRPr lang="en-US" dirty="0"/>
          </a:p>
          <a:p>
            <a:pPr defTabSz="966612">
              <a:spcAft>
                <a:spcPts val="0"/>
              </a:spcAft>
              <a:defRPr/>
            </a:pPr>
            <a:r>
              <a:rPr lang="en-US" b="1" dirty="0"/>
              <a:t>Patient Kit</a:t>
            </a:r>
          </a:p>
          <a:p>
            <a:pPr defTabSz="966612">
              <a:spcAft>
                <a:spcPts val="0"/>
              </a:spcAft>
              <a:defRPr/>
            </a:pPr>
            <a:r>
              <a:rPr lang="en-US" sz="1200" kern="1200" dirty="0">
                <a:solidFill>
                  <a:schemeClr val="tx1"/>
                </a:solidFill>
                <a:latin typeface="+mn-lt"/>
                <a:ea typeface="+mn-ea"/>
                <a:cs typeface="+mn-cs"/>
              </a:rPr>
              <a:t>Give your patients this pre-assembled folder</a:t>
            </a:r>
            <a:r>
              <a:rPr lang="en-US" dirty="0"/>
              <a:t>, which includes a copy of the patient’s prescription, a disease education DVD, a brochure (disease education, </a:t>
            </a:r>
            <a:r>
              <a:rPr lang="en-US" dirty="0" err="1"/>
              <a:t>ForeseeHome</a:t>
            </a:r>
            <a:r>
              <a:rPr lang="en-US" dirty="0"/>
              <a:t> overview, insurance info) and post-Rx information (what happens next) to help patients feel more informed and prepared to participate in the management of their ocular health.</a:t>
            </a:r>
          </a:p>
          <a:p>
            <a:pPr defTabSz="966612">
              <a:spcAft>
                <a:spcPts val="0"/>
              </a:spcAft>
              <a:defRPr/>
            </a:pPr>
            <a:endParaRPr lang="en-US" dirty="0"/>
          </a:p>
          <a:p>
            <a:pPr>
              <a:spcAft>
                <a:spcPts val="0"/>
              </a:spcAft>
              <a:defRPr/>
            </a:pPr>
            <a:r>
              <a:rPr lang="en-US" b="1" dirty="0"/>
              <a:t>Set Up Kit</a:t>
            </a:r>
          </a:p>
          <a:p>
            <a:pPr defTabSz="966612">
              <a:spcAft>
                <a:spcPts val="0"/>
              </a:spcAft>
              <a:defRPr/>
            </a:pPr>
            <a:r>
              <a:rPr lang="en-US" dirty="0"/>
              <a:t>When patients receive FSH by courier, they will receive a Device Set Up kit, which will help them prepare to set up their device. </a:t>
            </a:r>
          </a:p>
        </p:txBody>
      </p:sp>
      <p:sp>
        <p:nvSpPr>
          <p:cNvPr id="4" name="Slide Number Placeholder 3"/>
          <p:cNvSpPr>
            <a:spLocks noGrp="1"/>
          </p:cNvSpPr>
          <p:nvPr>
            <p:ph type="sldNum" sz="quarter" idx="10"/>
          </p:nvPr>
        </p:nvSpPr>
        <p:spPr/>
        <p:txBody>
          <a:bodyPr/>
          <a:lstStyle/>
          <a:p>
            <a:fld id="{21B25413-F9A4-ED47-B3F6-FF9231E10E92}" type="slidenum">
              <a:rPr lang="en-US" smtClean="0"/>
              <a:t>12</a:t>
            </a:fld>
            <a:endParaRPr lang="en-US"/>
          </a:p>
        </p:txBody>
      </p:sp>
    </p:spTree>
    <p:extLst>
      <p:ext uri="{BB962C8B-B14F-4D97-AF65-F5344CB8AC3E}">
        <p14:creationId xmlns:p14="http://schemas.microsoft.com/office/powerpoint/2010/main" val="19289186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B25413-F9A4-ED47-B3F6-FF9231E10E92}" type="slidenum">
              <a:rPr lang="en-US" smtClean="0"/>
              <a:t>13</a:t>
            </a:fld>
            <a:endParaRPr lang="en-US"/>
          </a:p>
        </p:txBody>
      </p:sp>
    </p:spTree>
    <p:extLst>
      <p:ext uri="{BB962C8B-B14F-4D97-AF65-F5344CB8AC3E}">
        <p14:creationId xmlns:p14="http://schemas.microsoft.com/office/powerpoint/2010/main" val="3699323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heard you loud and clear. It was TOO DIFFICULT to access patient information.</a:t>
            </a:r>
          </a:p>
          <a:p>
            <a:endParaRPr lang="en-US" dirty="0"/>
          </a:p>
          <a:p>
            <a:r>
              <a:rPr lang="en-US" dirty="0"/>
              <a:t>We have made some significant strides to make it easier for you to access patient information.</a:t>
            </a:r>
          </a:p>
        </p:txBody>
      </p:sp>
      <p:sp>
        <p:nvSpPr>
          <p:cNvPr id="4" name="Slide Number Placeholder 3"/>
          <p:cNvSpPr>
            <a:spLocks noGrp="1"/>
          </p:cNvSpPr>
          <p:nvPr>
            <p:ph type="sldNum" sz="quarter" idx="10"/>
          </p:nvPr>
        </p:nvSpPr>
        <p:spPr/>
        <p:txBody>
          <a:bodyPr/>
          <a:lstStyle/>
          <a:p>
            <a:fld id="{21B25413-F9A4-ED47-B3F6-FF9231E10E92}" type="slidenum">
              <a:rPr lang="en-US" smtClean="0"/>
              <a:t>14</a:t>
            </a:fld>
            <a:endParaRPr lang="en-US"/>
          </a:p>
        </p:txBody>
      </p:sp>
    </p:spTree>
    <p:extLst>
      <p:ext uri="{BB962C8B-B14F-4D97-AF65-F5344CB8AC3E}">
        <p14:creationId xmlns:p14="http://schemas.microsoft.com/office/powerpoint/2010/main" val="1180903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578"/>
            <a:ext cx="5852160" cy="4843782"/>
          </a:xfrm>
        </p:spPr>
        <p:txBody>
          <a:bodyPr/>
          <a:lstStyle/>
          <a:p>
            <a:r>
              <a:rPr lang="en-US" b="1" dirty="0"/>
              <a:t>Physician App</a:t>
            </a:r>
          </a:p>
          <a:p>
            <a:r>
              <a:rPr lang="en-US" dirty="0"/>
              <a:t>Access key information about your patient(s) when they come for a visit directly from your </a:t>
            </a:r>
            <a:r>
              <a:rPr lang="en-US" dirty="0" err="1"/>
              <a:t>iphone</a:t>
            </a:r>
            <a:r>
              <a:rPr lang="en-US" dirty="0"/>
              <a:t> or your iPad. </a:t>
            </a:r>
          </a:p>
          <a:p>
            <a:endParaRPr lang="en-US" dirty="0"/>
          </a:p>
          <a:p>
            <a:r>
              <a:rPr lang="en-US" dirty="0"/>
              <a:t>Quickly view frequency of tests, compliance, alert dates (if applicable), and </a:t>
            </a:r>
            <a:r>
              <a:rPr lang="en-US" dirty="0" err="1"/>
              <a:t>metamorphopsia</a:t>
            </a:r>
            <a:r>
              <a:rPr lang="en-US" dirty="0"/>
              <a:t> and scotoma maps so that you can stay up to date about your patients are using FSH to monitor their vision.</a:t>
            </a:r>
          </a:p>
          <a:p>
            <a:endParaRPr lang="en-US" dirty="0"/>
          </a:p>
          <a:p>
            <a:r>
              <a:rPr lang="en-US" b="1" dirty="0"/>
              <a:t>New FHOL</a:t>
            </a:r>
          </a:p>
          <a:p>
            <a:r>
              <a:rPr lang="en-US" dirty="0"/>
              <a:t>If you prefer to use your computer, the new site is faster, more responsive, and intuitive to navigate. Managing and/or resetting your password and re-accessing the site is much easier. </a:t>
            </a:r>
          </a:p>
          <a:p>
            <a:endParaRPr lang="en-US" dirty="0"/>
          </a:p>
          <a:p>
            <a:pPr defTabSz="966612">
              <a:spcAft>
                <a:spcPts val="0"/>
              </a:spcAft>
              <a:defRPr/>
            </a:pPr>
            <a:r>
              <a:rPr lang="en-US" b="1" dirty="0"/>
              <a:t>Patient Alerts</a:t>
            </a:r>
          </a:p>
          <a:p>
            <a:pPr>
              <a:spcAft>
                <a:spcPts val="0"/>
              </a:spcAft>
              <a:defRPr/>
            </a:pPr>
            <a:r>
              <a:rPr lang="en-US" dirty="0"/>
              <a:t>Now you can view patient alerts and </a:t>
            </a:r>
            <a:r>
              <a:rPr lang="en-US" dirty="0" err="1"/>
              <a:t>metamorphopsia</a:t>
            </a:r>
            <a:r>
              <a:rPr lang="en-US" dirty="0"/>
              <a:t> and scotoma maps directly from your email in a secure and HIPAA-compliant manner—no need to log in to the FHOL site. </a:t>
            </a:r>
          </a:p>
          <a:p>
            <a:pPr>
              <a:spcAft>
                <a:spcPts val="0"/>
              </a:spcAft>
              <a:defRPr/>
            </a:pPr>
            <a:endParaRPr lang="en-US" dirty="0"/>
          </a:p>
          <a:p>
            <a:pPr defTabSz="966612">
              <a:spcAft>
                <a:spcPts val="0"/>
              </a:spcAft>
              <a:defRPr/>
            </a:pPr>
            <a:r>
              <a:rPr lang="en-US" dirty="0"/>
              <a:t>All of these new improvements are designed to provide you easy, quick access to the key patient information you need, when you need it. </a:t>
            </a:r>
          </a:p>
          <a:p>
            <a:endParaRPr lang="en-US" dirty="0"/>
          </a:p>
        </p:txBody>
      </p:sp>
      <p:sp>
        <p:nvSpPr>
          <p:cNvPr id="4" name="Slide Number Placeholder 3"/>
          <p:cNvSpPr>
            <a:spLocks noGrp="1"/>
          </p:cNvSpPr>
          <p:nvPr>
            <p:ph type="sldNum" sz="quarter" idx="10"/>
          </p:nvPr>
        </p:nvSpPr>
        <p:spPr/>
        <p:txBody>
          <a:bodyPr/>
          <a:lstStyle/>
          <a:p>
            <a:fld id="{21B25413-F9A4-ED47-B3F6-FF9231E10E92}" type="slidenum">
              <a:rPr lang="en-US" smtClean="0"/>
              <a:t>15</a:t>
            </a:fld>
            <a:endParaRPr lang="en-US"/>
          </a:p>
        </p:txBody>
      </p:sp>
    </p:spTree>
    <p:extLst>
      <p:ext uri="{BB962C8B-B14F-4D97-AF65-F5344CB8AC3E}">
        <p14:creationId xmlns:p14="http://schemas.microsoft.com/office/powerpoint/2010/main" val="14224905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b="1" dirty="0"/>
              <a:t>Physician App</a:t>
            </a:r>
          </a:p>
          <a:p>
            <a:r>
              <a:rPr lang="en-US" dirty="0"/>
              <a:t>Access key information about your patient when they come for a visit. Quickly view frequency of tests, compliance, alert date (if applicable), and </a:t>
            </a:r>
            <a:r>
              <a:rPr lang="en-US" dirty="0" err="1"/>
              <a:t>metamorphopsia</a:t>
            </a:r>
            <a:r>
              <a:rPr lang="en-US" dirty="0"/>
              <a:t> and scotoma maps so that you can stay up to date about the status of the their disease.</a:t>
            </a:r>
          </a:p>
          <a:p>
            <a:endParaRPr lang="en-US" dirty="0"/>
          </a:p>
        </p:txBody>
      </p:sp>
      <p:sp>
        <p:nvSpPr>
          <p:cNvPr id="4" name="Slide Number Placeholder 3"/>
          <p:cNvSpPr>
            <a:spLocks noGrp="1"/>
          </p:cNvSpPr>
          <p:nvPr>
            <p:ph type="sldNum" sz="quarter" idx="10"/>
          </p:nvPr>
        </p:nvSpPr>
        <p:spPr/>
        <p:txBody>
          <a:bodyPr/>
          <a:lstStyle/>
          <a:p>
            <a:fld id="{21B25413-F9A4-ED47-B3F6-FF9231E10E92}" type="slidenum">
              <a:rPr lang="en-US" smtClean="0"/>
              <a:t>16</a:t>
            </a:fld>
            <a:endParaRPr lang="en-US"/>
          </a:p>
        </p:txBody>
      </p:sp>
    </p:spTree>
    <p:extLst>
      <p:ext uri="{BB962C8B-B14F-4D97-AF65-F5344CB8AC3E}">
        <p14:creationId xmlns:p14="http://schemas.microsoft.com/office/powerpoint/2010/main" val="12716929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B25413-F9A4-ED47-B3F6-FF9231E10E92}" type="slidenum">
              <a:rPr lang="en-US" smtClean="0"/>
              <a:t>17</a:t>
            </a:fld>
            <a:endParaRPr lang="en-US"/>
          </a:p>
        </p:txBody>
      </p:sp>
    </p:spTree>
    <p:extLst>
      <p:ext uri="{BB962C8B-B14F-4D97-AF65-F5344CB8AC3E}">
        <p14:creationId xmlns:p14="http://schemas.microsoft.com/office/powerpoint/2010/main" val="1643661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understand that there is some concern with the number of alerts.</a:t>
            </a:r>
          </a:p>
          <a:p>
            <a:endParaRPr lang="en-US" dirty="0"/>
          </a:p>
          <a:p>
            <a:r>
              <a:rPr lang="en-US" dirty="0"/>
              <a:t>Do you mind if we get into the details behind alerts and dicsuss what the data shows?</a:t>
            </a:r>
          </a:p>
        </p:txBody>
      </p:sp>
      <p:sp>
        <p:nvSpPr>
          <p:cNvPr id="4" name="Slide Number Placeholder 3"/>
          <p:cNvSpPr>
            <a:spLocks noGrp="1"/>
          </p:cNvSpPr>
          <p:nvPr>
            <p:ph type="sldNum" sz="quarter" idx="10"/>
          </p:nvPr>
        </p:nvSpPr>
        <p:spPr/>
        <p:txBody>
          <a:bodyPr/>
          <a:lstStyle/>
          <a:p>
            <a:fld id="{21B25413-F9A4-ED47-B3F6-FF9231E10E92}" type="slidenum">
              <a:rPr lang="en-US" smtClean="0"/>
              <a:t>18</a:t>
            </a:fld>
            <a:endParaRPr lang="en-US"/>
          </a:p>
        </p:txBody>
      </p:sp>
    </p:spTree>
    <p:extLst>
      <p:ext uri="{BB962C8B-B14F-4D97-AF65-F5344CB8AC3E}">
        <p14:creationId xmlns:p14="http://schemas.microsoft.com/office/powerpoint/2010/main" val="38386712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u="sng" dirty="0"/>
              <a:t>Slide Intent:</a:t>
            </a:r>
          </a:p>
          <a:p>
            <a:r>
              <a:rPr lang="en-US" b="0" u="none" dirty="0"/>
              <a:t>Help the audience identify the ideal patient so that they can know which patients in their practice are good candidates.</a:t>
            </a:r>
          </a:p>
          <a:p>
            <a:endParaRPr lang="en-US" b="1" u="sng" dirty="0"/>
          </a:p>
          <a:p>
            <a:r>
              <a:rPr lang="en-US" b="1" u="sng" dirty="0"/>
              <a:t>Key Message:</a:t>
            </a:r>
          </a:p>
          <a:p>
            <a:r>
              <a:rPr lang="en-US" dirty="0"/>
              <a:t>Patients who are ≥20/60 BCVA and have intermediate AMD are qualified candidates for FSH</a:t>
            </a:r>
          </a:p>
          <a:p>
            <a:r>
              <a:rPr lang="en-US" dirty="0"/>
              <a:t>Patients who are taking an AREDS nutritional supplement may be a good candidate for FSH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E30F71-E2D1-FD4C-894B-FC1631B1F7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0177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577"/>
            <a:ext cx="5852160" cy="4774118"/>
          </a:xfrm>
        </p:spPr>
        <p:txBody>
          <a:bodyPr/>
          <a:lstStyle/>
          <a:p>
            <a:r>
              <a:rPr lang="en-US" dirty="0"/>
              <a:t>Here is how to use the objection handler:</a:t>
            </a:r>
          </a:p>
          <a:p>
            <a:pPr marL="181240" indent="-181240">
              <a:buFont typeface="Arial"/>
              <a:buChar char="•"/>
            </a:pPr>
            <a:r>
              <a:rPr lang="en-US" dirty="0"/>
              <a:t>Put the slide deck into slide mode</a:t>
            </a:r>
          </a:p>
          <a:p>
            <a:pPr marL="181240" indent="-181240">
              <a:buFont typeface="Arial"/>
              <a:buChar char="•"/>
            </a:pPr>
            <a:r>
              <a:rPr lang="en-US" dirty="0"/>
              <a:t>Next choose an objection based on your discussion with your physician</a:t>
            </a:r>
          </a:p>
          <a:p>
            <a:pPr marL="181240" indent="-181240">
              <a:buFont typeface="Arial"/>
              <a:buChar char="•"/>
            </a:pPr>
            <a:r>
              <a:rPr lang="en-US" dirty="0"/>
              <a:t>Blue boxes are typical objections from new physicians</a:t>
            </a:r>
          </a:p>
          <a:p>
            <a:pPr marL="181240" indent="-181240">
              <a:buFont typeface="Arial"/>
              <a:buChar char="•"/>
            </a:pPr>
            <a:r>
              <a:rPr lang="en-US" dirty="0"/>
              <a:t>Green boxes are objections from physicians who have had a less than ideal experience with ForeseeHome:</a:t>
            </a:r>
          </a:p>
          <a:p>
            <a:pPr marL="664546" lvl="1" indent="-181240">
              <a:buFont typeface="Arial"/>
              <a:buChar char="•"/>
            </a:pPr>
            <a:r>
              <a:rPr lang="en-US" dirty="0"/>
              <a:t>Green boxes will lead you to a set up slide, where you can acknowledge some of the previous challenges and concerns, then discuss our improvements</a:t>
            </a:r>
          </a:p>
          <a:p>
            <a:pPr marL="181240" indent="-181240">
              <a:buFont typeface="Arial"/>
              <a:buChar char="•"/>
            </a:pPr>
            <a:r>
              <a:rPr lang="en-US" dirty="0"/>
              <a:t>To return to the objection page, press or click on the ForeseeHome logo on the bottom right side of the screen</a:t>
            </a:r>
          </a:p>
        </p:txBody>
      </p:sp>
      <p:sp>
        <p:nvSpPr>
          <p:cNvPr id="4" name="Slide Number Placeholder 3"/>
          <p:cNvSpPr>
            <a:spLocks noGrp="1"/>
          </p:cNvSpPr>
          <p:nvPr>
            <p:ph type="sldNum" sz="quarter" idx="10"/>
          </p:nvPr>
        </p:nvSpPr>
        <p:spPr/>
        <p:txBody>
          <a:bodyPr/>
          <a:lstStyle/>
          <a:p>
            <a:fld id="{21B25413-F9A4-ED47-B3F6-FF9231E10E92}" type="slidenum">
              <a:rPr lang="en-US" smtClean="0"/>
              <a:t>2</a:t>
            </a:fld>
            <a:endParaRPr lang="en-US"/>
          </a:p>
        </p:txBody>
      </p:sp>
    </p:spTree>
    <p:extLst>
      <p:ext uri="{BB962C8B-B14F-4D97-AF65-F5344CB8AC3E}">
        <p14:creationId xmlns:p14="http://schemas.microsoft.com/office/powerpoint/2010/main" val="27139032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dirty="0"/>
              <a:t>Slide Intent:</a:t>
            </a:r>
          </a:p>
          <a:p>
            <a:r>
              <a:rPr lang="en-US" b="0" u="none" dirty="0"/>
              <a:t>Help the audience identify the ideal patient so that they can know which patients in their practice are good candidates.</a:t>
            </a:r>
          </a:p>
          <a:p>
            <a:endParaRPr lang="en-US" b="1" u="sng" dirty="0"/>
          </a:p>
          <a:p>
            <a:r>
              <a:rPr lang="en-US" b="1" u="sng" dirty="0"/>
              <a:t>Key Message:</a:t>
            </a:r>
          </a:p>
          <a:p>
            <a:r>
              <a:rPr lang="en-US" dirty="0"/>
              <a:t>10% of AREDS 4 patients have the potential to convert each year (50% at 5 years)- given that these patients are at such a high risk, they need to be monitored closely</a:t>
            </a:r>
          </a:p>
          <a:p>
            <a:r>
              <a:rPr lang="en-US" dirty="0"/>
              <a:t>Patients who are ≥20/60 BCVA and have intermediate AMD are qualified candidates for FSH</a:t>
            </a:r>
          </a:p>
          <a:p>
            <a:r>
              <a:rPr lang="en-US" dirty="0"/>
              <a:t>Patients who are taking an AREDS nutritional supplement may be a good candidate for FSH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E30F71-E2D1-FD4C-894B-FC1631B1F7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30120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B25413-F9A4-ED47-B3F6-FF9231E10E92}" type="slidenum">
              <a:rPr lang="en-US" smtClean="0"/>
              <a:t>21</a:t>
            </a:fld>
            <a:endParaRPr lang="en-US"/>
          </a:p>
        </p:txBody>
      </p:sp>
    </p:spTree>
    <p:extLst>
      <p:ext uri="{BB962C8B-B14F-4D97-AF65-F5344CB8AC3E}">
        <p14:creationId xmlns:p14="http://schemas.microsoft.com/office/powerpoint/2010/main" val="716481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B25413-F9A4-ED47-B3F6-FF9231E10E92}" type="slidenum">
              <a:rPr lang="en-US" smtClean="0"/>
              <a:t>22</a:t>
            </a:fld>
            <a:endParaRPr lang="en-US"/>
          </a:p>
        </p:txBody>
      </p:sp>
    </p:spTree>
    <p:extLst>
      <p:ext uri="{BB962C8B-B14F-4D97-AF65-F5344CB8AC3E}">
        <p14:creationId xmlns:p14="http://schemas.microsoft.com/office/powerpoint/2010/main" val="27716145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B25413-F9A4-ED47-B3F6-FF9231E10E92}" type="slidenum">
              <a:rPr lang="en-US" smtClean="0"/>
              <a:t>28</a:t>
            </a:fld>
            <a:endParaRPr lang="en-US"/>
          </a:p>
        </p:txBody>
      </p:sp>
    </p:spTree>
    <p:extLst>
      <p:ext uri="{BB962C8B-B14F-4D97-AF65-F5344CB8AC3E}">
        <p14:creationId xmlns:p14="http://schemas.microsoft.com/office/powerpoint/2010/main" val="30694243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B25413-F9A4-ED47-B3F6-FF9231E10E92}" type="slidenum">
              <a:rPr lang="en-US" smtClean="0"/>
              <a:t>34</a:t>
            </a:fld>
            <a:endParaRPr lang="en-US"/>
          </a:p>
        </p:txBody>
      </p:sp>
    </p:spTree>
    <p:extLst>
      <p:ext uri="{BB962C8B-B14F-4D97-AF65-F5344CB8AC3E}">
        <p14:creationId xmlns:p14="http://schemas.microsoft.com/office/powerpoint/2010/main" val="5373102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B25413-F9A4-ED47-B3F6-FF9231E10E92}" type="slidenum">
              <a:rPr lang="en-US" smtClean="0"/>
              <a:t>40</a:t>
            </a:fld>
            <a:endParaRPr lang="en-US"/>
          </a:p>
        </p:txBody>
      </p:sp>
    </p:spTree>
    <p:extLst>
      <p:ext uri="{BB962C8B-B14F-4D97-AF65-F5344CB8AC3E}">
        <p14:creationId xmlns:p14="http://schemas.microsoft.com/office/powerpoint/2010/main" val="31782127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understand that there is some concern with the number of alerts.</a:t>
            </a:r>
          </a:p>
          <a:p>
            <a:endParaRPr lang="en-US" dirty="0"/>
          </a:p>
          <a:p>
            <a:r>
              <a:rPr lang="en-US" dirty="0"/>
              <a:t>Do you mind if we get into the details behind alerts and dicsuss what the data shows?</a:t>
            </a:r>
          </a:p>
        </p:txBody>
      </p:sp>
      <p:sp>
        <p:nvSpPr>
          <p:cNvPr id="4" name="Slide Number Placeholder 3"/>
          <p:cNvSpPr>
            <a:spLocks noGrp="1"/>
          </p:cNvSpPr>
          <p:nvPr>
            <p:ph type="sldNum" sz="quarter" idx="10"/>
          </p:nvPr>
        </p:nvSpPr>
        <p:spPr/>
        <p:txBody>
          <a:bodyPr/>
          <a:lstStyle/>
          <a:p>
            <a:fld id="{21B25413-F9A4-ED47-B3F6-FF9231E10E92}" type="slidenum">
              <a:rPr lang="en-US" smtClean="0"/>
              <a:t>41</a:t>
            </a:fld>
            <a:endParaRPr lang="en-US"/>
          </a:p>
        </p:txBody>
      </p:sp>
    </p:spTree>
    <p:extLst>
      <p:ext uri="{BB962C8B-B14F-4D97-AF65-F5344CB8AC3E}">
        <p14:creationId xmlns:p14="http://schemas.microsoft.com/office/powerpoint/2010/main" val="2521927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FF0000"/>
                </a:solidFill>
              </a:rPr>
              <a:t>As you know, </a:t>
            </a:r>
            <a:r>
              <a:rPr lang="en-US" dirty="0" err="1">
                <a:solidFill>
                  <a:srgbClr val="FF0000"/>
                </a:solidFill>
              </a:rPr>
              <a:t>ForeseeHome</a:t>
            </a:r>
            <a:r>
              <a:rPr lang="en-US" dirty="0">
                <a:solidFill>
                  <a:srgbClr val="FF0000"/>
                </a:solidFill>
              </a:rPr>
              <a:t> is designed to detect morphological changes to the macula that distort vision. CNV is one of the changes that may distort vision. </a:t>
            </a:r>
          </a:p>
          <a:p>
            <a:endParaRPr lang="en-US" dirty="0">
              <a:solidFill>
                <a:srgbClr val="FF0000"/>
              </a:solidFill>
            </a:endParaRPr>
          </a:p>
          <a:p>
            <a:r>
              <a:rPr lang="en-US" dirty="0">
                <a:solidFill>
                  <a:srgbClr val="FF0000"/>
                </a:solidFill>
              </a:rPr>
              <a:t>However, there are many other pathologies, i.e. VMT, ERM or changes in drusen size, volume, position that can distort vision and/or cause </a:t>
            </a:r>
            <a:r>
              <a:rPr lang="en-US" dirty="0" err="1">
                <a:solidFill>
                  <a:srgbClr val="FF0000"/>
                </a:solidFill>
              </a:rPr>
              <a:t>metamorphopsia</a:t>
            </a:r>
            <a:r>
              <a:rPr lang="en-US" dirty="0">
                <a:solidFill>
                  <a:srgbClr val="FF0000"/>
                </a:solidFill>
              </a:rPr>
              <a:t> by disrupting the normal anatomy. </a:t>
            </a:r>
          </a:p>
          <a:p>
            <a:endParaRPr lang="en-US" dirty="0">
              <a:solidFill>
                <a:srgbClr val="FF0000"/>
              </a:solidFill>
            </a:endParaRPr>
          </a:p>
          <a:p>
            <a:r>
              <a:rPr lang="en-US" dirty="0">
                <a:solidFill>
                  <a:srgbClr val="FF0000"/>
                </a:solidFill>
              </a:rPr>
              <a:t>Although not confirmed, it is very possible that these other pathologies may cause an alert once they cause a significant change in vision. </a:t>
            </a:r>
          </a:p>
          <a:p>
            <a:endParaRPr lang="en-US" dirty="0">
              <a:solidFill>
                <a:srgbClr val="FF0000"/>
              </a:solidFill>
            </a:endParaRPr>
          </a:p>
          <a:p>
            <a:r>
              <a:rPr lang="en-US" dirty="0">
                <a:solidFill>
                  <a:srgbClr val="FF0000"/>
                </a:solidFill>
              </a:rPr>
              <a:t>Aside from alerts caused by morphological changes, sometime patients test unreliably, and if this happens, then this may also trigger an alert. </a:t>
            </a:r>
          </a:p>
          <a:p>
            <a:endParaRPr lang="en-US" dirty="0">
              <a:solidFill>
                <a:srgbClr val="FF0000"/>
              </a:solidFill>
            </a:endParaRPr>
          </a:p>
          <a:p>
            <a:r>
              <a:rPr lang="en-US" dirty="0">
                <a:solidFill>
                  <a:srgbClr val="FF0000"/>
                </a:solidFill>
              </a:rPr>
              <a:t>This is important to know, because not all alerts will lead to a CNV diagnosis. It’s also important to know that alerts are generated by multiple crosses over the established baseline so feel confident in the FSH test’s reliability. </a:t>
            </a:r>
          </a:p>
        </p:txBody>
      </p:sp>
      <p:sp>
        <p:nvSpPr>
          <p:cNvPr id="4" name="Slide Number Placeholder 3"/>
          <p:cNvSpPr>
            <a:spLocks noGrp="1"/>
          </p:cNvSpPr>
          <p:nvPr>
            <p:ph type="sldNum" sz="quarter" idx="10"/>
          </p:nvPr>
        </p:nvSpPr>
        <p:spPr/>
        <p:txBody>
          <a:bodyPr/>
          <a:lstStyle/>
          <a:p>
            <a:fld id="{21B25413-F9A4-ED47-B3F6-FF9231E10E92}" type="slidenum">
              <a:rPr lang="en-US" smtClean="0"/>
              <a:t>42</a:t>
            </a:fld>
            <a:endParaRPr lang="en-US"/>
          </a:p>
        </p:txBody>
      </p:sp>
    </p:spTree>
    <p:extLst>
      <p:ext uri="{BB962C8B-B14F-4D97-AF65-F5344CB8AC3E}">
        <p14:creationId xmlns:p14="http://schemas.microsoft.com/office/powerpoint/2010/main" val="596046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FF0000"/>
                </a:solidFill>
              </a:rPr>
              <a:t>To put things into perspective, we compared the alert rate of the HOME Study to our Real World Data. </a:t>
            </a:r>
          </a:p>
          <a:p>
            <a:endParaRPr lang="en-US" dirty="0">
              <a:solidFill>
                <a:srgbClr val="FF0000"/>
              </a:solidFill>
            </a:endParaRPr>
          </a:p>
          <a:p>
            <a:r>
              <a:rPr lang="en-US" dirty="0">
                <a:solidFill>
                  <a:srgbClr val="FF0000"/>
                </a:solidFill>
              </a:rPr>
              <a:t>We analyzed our patient base, 4,716 patients from July 1, 2016-June 30, 2017 to understand how may alerts occurred during this timeframe. </a:t>
            </a:r>
          </a:p>
          <a:p>
            <a:endParaRPr lang="en-US" dirty="0">
              <a:solidFill>
                <a:srgbClr val="FF0000"/>
              </a:solidFill>
            </a:endParaRPr>
          </a:p>
          <a:p>
            <a:r>
              <a:rPr lang="en-US" dirty="0">
                <a:solidFill>
                  <a:srgbClr val="FF0000"/>
                </a:solidFill>
              </a:rPr>
              <a:t>79% (n=3,733) of patients did not have an alert, while 21% (n=983) of the patients had an alert.  The real world data aligns closely with the HOME study. </a:t>
            </a:r>
          </a:p>
          <a:p>
            <a:endParaRPr lang="en-US" dirty="0">
              <a:solidFill>
                <a:srgbClr val="FF0000"/>
              </a:solidFill>
            </a:endParaRPr>
          </a:p>
          <a:p>
            <a:r>
              <a:rPr lang="en-US" dirty="0">
                <a:solidFill>
                  <a:srgbClr val="FF0000"/>
                </a:solidFill>
              </a:rPr>
              <a:t>Essentially ~8/10 patients will not have an alert and ~2/10 patients will have an alert of the course of a year. </a:t>
            </a:r>
          </a:p>
          <a:p>
            <a:endParaRPr lang="en-US" dirty="0">
              <a:solidFill>
                <a:srgbClr val="FF0000"/>
              </a:solidFill>
            </a:endParaRPr>
          </a:p>
          <a:p>
            <a:r>
              <a:rPr lang="en-US" dirty="0">
                <a:solidFill>
                  <a:srgbClr val="FF0000"/>
                </a:solidFill>
              </a:rPr>
              <a:t>So while we understand the there maybe a perception that there is a high alert rate the data says otherwise. </a:t>
            </a:r>
          </a:p>
          <a:p>
            <a:endParaRPr lang="en-US" dirty="0">
              <a:solidFill>
                <a:srgbClr val="FF0000"/>
              </a:solidFill>
            </a:endParaRPr>
          </a:p>
        </p:txBody>
      </p:sp>
      <p:sp>
        <p:nvSpPr>
          <p:cNvPr id="4" name="Slide Number Placeholder 3"/>
          <p:cNvSpPr>
            <a:spLocks noGrp="1"/>
          </p:cNvSpPr>
          <p:nvPr>
            <p:ph type="sldNum" sz="quarter" idx="10"/>
          </p:nvPr>
        </p:nvSpPr>
        <p:spPr/>
        <p:txBody>
          <a:bodyPr/>
          <a:lstStyle/>
          <a:p>
            <a:fld id="{21B25413-F9A4-ED47-B3F6-FF9231E10E92}" type="slidenum">
              <a:rPr lang="en-US" smtClean="0"/>
              <a:t>43</a:t>
            </a:fld>
            <a:endParaRPr lang="en-US"/>
          </a:p>
        </p:txBody>
      </p:sp>
    </p:spTree>
    <p:extLst>
      <p:ext uri="{BB962C8B-B14F-4D97-AF65-F5344CB8AC3E}">
        <p14:creationId xmlns:p14="http://schemas.microsoft.com/office/powerpoint/2010/main" val="20474328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FF0000"/>
                </a:solidFill>
              </a:rPr>
              <a:t>Broken down another way, here’s what you can expect.</a:t>
            </a:r>
          </a:p>
        </p:txBody>
      </p:sp>
      <p:sp>
        <p:nvSpPr>
          <p:cNvPr id="4" name="Slide Number Placeholder 3"/>
          <p:cNvSpPr>
            <a:spLocks noGrp="1"/>
          </p:cNvSpPr>
          <p:nvPr>
            <p:ph type="sldNum" sz="quarter" idx="10"/>
          </p:nvPr>
        </p:nvSpPr>
        <p:spPr/>
        <p:txBody>
          <a:bodyPr/>
          <a:lstStyle/>
          <a:p>
            <a:fld id="{21B25413-F9A4-ED47-B3F6-FF9231E10E92}" type="slidenum">
              <a:rPr lang="en-US" smtClean="0"/>
              <a:t>44</a:t>
            </a:fld>
            <a:endParaRPr lang="en-US"/>
          </a:p>
        </p:txBody>
      </p:sp>
    </p:spTree>
    <p:extLst>
      <p:ext uri="{BB962C8B-B14F-4D97-AF65-F5344CB8AC3E}">
        <p14:creationId xmlns:p14="http://schemas.microsoft.com/office/powerpoint/2010/main" val="2753311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577"/>
            <a:ext cx="5852160" cy="4774118"/>
          </a:xfrm>
        </p:spPr>
        <p:txBody>
          <a:bodyPr/>
          <a:lstStyle/>
          <a:p>
            <a:endParaRPr lang="en-US" dirty="0"/>
          </a:p>
        </p:txBody>
      </p:sp>
      <p:sp>
        <p:nvSpPr>
          <p:cNvPr id="4" name="Slide Number Placeholder 3"/>
          <p:cNvSpPr>
            <a:spLocks noGrp="1"/>
          </p:cNvSpPr>
          <p:nvPr>
            <p:ph type="sldNum" sz="quarter" idx="10"/>
          </p:nvPr>
        </p:nvSpPr>
        <p:spPr/>
        <p:txBody>
          <a:bodyPr/>
          <a:lstStyle/>
          <a:p>
            <a:fld id="{21B25413-F9A4-ED47-B3F6-FF9231E10E92}" type="slidenum">
              <a:rPr lang="en-US" smtClean="0"/>
              <a:t>3</a:t>
            </a:fld>
            <a:endParaRPr lang="en-US"/>
          </a:p>
        </p:txBody>
      </p:sp>
    </p:spTree>
    <p:extLst>
      <p:ext uri="{BB962C8B-B14F-4D97-AF65-F5344CB8AC3E}">
        <p14:creationId xmlns:p14="http://schemas.microsoft.com/office/powerpoint/2010/main" val="9987263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577"/>
            <a:ext cx="5852160" cy="4250546"/>
          </a:xfrm>
        </p:spPr>
        <p:txBody>
          <a:bodyPr/>
          <a:lstStyle/>
          <a:p>
            <a:r>
              <a:rPr lang="en-US" dirty="0">
                <a:solidFill>
                  <a:srgbClr val="FF0000"/>
                </a:solidFill>
              </a:rPr>
              <a:t>Let’s summarize everything to put it into perspective:</a:t>
            </a:r>
          </a:p>
          <a:p>
            <a:endParaRPr lang="en-US" dirty="0">
              <a:solidFill>
                <a:srgbClr val="FF0000"/>
              </a:solidFill>
            </a:endParaRPr>
          </a:p>
          <a:p>
            <a:pPr>
              <a:spcAft>
                <a:spcPts val="0"/>
              </a:spcAft>
              <a:defRPr/>
            </a:pPr>
            <a:r>
              <a:rPr lang="en-US" dirty="0"/>
              <a:t>79% (n=3737) of patients who established baseline (n=4716) had no device alert in a 1-year period</a:t>
            </a:r>
          </a:p>
          <a:p>
            <a:pPr>
              <a:spcAft>
                <a:spcPts val="0"/>
              </a:spcAft>
              <a:defRPr/>
            </a:pPr>
            <a:endParaRPr lang="en-US" dirty="0"/>
          </a:p>
          <a:p>
            <a:pPr>
              <a:spcAft>
                <a:spcPts val="0"/>
              </a:spcAft>
              <a:defRPr/>
            </a:pPr>
            <a:r>
              <a:rPr lang="en-US" dirty="0"/>
              <a:t>This equates to less than 1 alert/patient/year or 1 alert/patient/3.4 years. </a:t>
            </a:r>
          </a:p>
          <a:p>
            <a:endParaRPr lang="en-US" dirty="0">
              <a:solidFill>
                <a:srgbClr val="FF0000"/>
              </a:solidFill>
            </a:endParaRPr>
          </a:p>
        </p:txBody>
      </p:sp>
      <p:sp>
        <p:nvSpPr>
          <p:cNvPr id="4" name="Slide Number Placeholder 3"/>
          <p:cNvSpPr>
            <a:spLocks noGrp="1"/>
          </p:cNvSpPr>
          <p:nvPr>
            <p:ph type="sldNum" sz="quarter" idx="10"/>
          </p:nvPr>
        </p:nvSpPr>
        <p:spPr/>
        <p:txBody>
          <a:bodyPr/>
          <a:lstStyle/>
          <a:p>
            <a:fld id="{21B25413-F9A4-ED47-B3F6-FF9231E10E92}" type="slidenum">
              <a:rPr lang="en-US" smtClean="0"/>
              <a:t>45</a:t>
            </a:fld>
            <a:endParaRPr lang="en-US"/>
          </a:p>
        </p:txBody>
      </p:sp>
    </p:spTree>
    <p:extLst>
      <p:ext uri="{BB962C8B-B14F-4D97-AF65-F5344CB8AC3E}">
        <p14:creationId xmlns:p14="http://schemas.microsoft.com/office/powerpoint/2010/main" val="37949367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577"/>
            <a:ext cx="5852160" cy="4305646"/>
          </a:xfrm>
        </p:spPr>
        <p:txBody>
          <a:bodyPr/>
          <a:lstStyle/>
          <a:p>
            <a:r>
              <a:rPr lang="en-US" dirty="0"/>
              <a:t>Finally to put things into perspective—there are many other standard of care diagnostic tests that have high false positive rates. </a:t>
            </a:r>
          </a:p>
          <a:p>
            <a:endParaRPr lang="en-US" dirty="0"/>
          </a:p>
          <a:p>
            <a:r>
              <a:rPr lang="en-US" dirty="0"/>
              <a:t>For example, ECGs and PSA fall into this category; however, the medical community continues to administer these tests because the potential for diagnosing these diseases early outweighs the potential detriment or burden of a false positive. </a:t>
            </a:r>
          </a:p>
          <a:p>
            <a:endParaRPr lang="en-US" dirty="0"/>
          </a:p>
          <a:p>
            <a:r>
              <a:rPr lang="en-US" dirty="0"/>
              <a:t>Without a doubt, we know that early detection is critical to maintaining and/or obtaining the best vision outcomes; absolute visual acuity at the start of anti-VEGF treatment is the strongest predictor of VA at year 1.  </a:t>
            </a:r>
          </a:p>
          <a:p>
            <a:endParaRPr lang="en-US" dirty="0"/>
          </a:p>
          <a:p>
            <a:r>
              <a:rPr lang="en-US" dirty="0"/>
              <a:t>Simply put, the benefit of catching CNV at the onset is greater than potential for non-CNV alert.</a:t>
            </a:r>
            <a:br>
              <a:rPr lang="en-US" dirty="0"/>
            </a:br>
            <a:endParaRPr lang="en-US" dirty="0"/>
          </a:p>
        </p:txBody>
      </p:sp>
      <p:sp>
        <p:nvSpPr>
          <p:cNvPr id="4" name="Slide Number Placeholder 3"/>
          <p:cNvSpPr>
            <a:spLocks noGrp="1"/>
          </p:cNvSpPr>
          <p:nvPr>
            <p:ph type="sldNum" sz="quarter" idx="10"/>
          </p:nvPr>
        </p:nvSpPr>
        <p:spPr/>
        <p:txBody>
          <a:bodyPr/>
          <a:lstStyle/>
          <a:p>
            <a:fld id="{21B25413-F9A4-ED47-B3F6-FF9231E10E92}" type="slidenum">
              <a:rPr lang="en-US" smtClean="0"/>
              <a:t>46</a:t>
            </a:fld>
            <a:endParaRPr lang="en-US"/>
          </a:p>
        </p:txBody>
      </p:sp>
    </p:spTree>
    <p:extLst>
      <p:ext uri="{BB962C8B-B14F-4D97-AF65-F5344CB8AC3E}">
        <p14:creationId xmlns:p14="http://schemas.microsoft.com/office/powerpoint/2010/main" val="8906911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B25413-F9A4-ED47-B3F6-FF9231E10E92}" type="slidenum">
              <a:rPr lang="en-US" smtClean="0"/>
              <a:t>47</a:t>
            </a:fld>
            <a:endParaRPr lang="en-US"/>
          </a:p>
        </p:txBody>
      </p:sp>
    </p:spTree>
    <p:extLst>
      <p:ext uri="{BB962C8B-B14F-4D97-AF65-F5344CB8AC3E}">
        <p14:creationId xmlns:p14="http://schemas.microsoft.com/office/powerpoint/2010/main" val="4273765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first glance this may seem like a fancy Amsler Grid, but it is so much more. </a:t>
            </a:r>
          </a:p>
        </p:txBody>
      </p:sp>
      <p:sp>
        <p:nvSpPr>
          <p:cNvPr id="4" name="Slide Number Placeholder 3"/>
          <p:cNvSpPr>
            <a:spLocks noGrp="1"/>
          </p:cNvSpPr>
          <p:nvPr>
            <p:ph type="sldNum" sz="quarter" idx="10"/>
          </p:nvPr>
        </p:nvSpPr>
        <p:spPr/>
        <p:txBody>
          <a:bodyPr/>
          <a:lstStyle/>
          <a:p>
            <a:fld id="{21B25413-F9A4-ED47-B3F6-FF9231E10E92}" type="slidenum">
              <a:rPr lang="en-US" smtClean="0"/>
              <a:t>48</a:t>
            </a:fld>
            <a:endParaRPr lang="en-US"/>
          </a:p>
        </p:txBody>
      </p:sp>
    </p:spTree>
    <p:extLst>
      <p:ext uri="{BB962C8B-B14F-4D97-AF65-F5344CB8AC3E}">
        <p14:creationId xmlns:p14="http://schemas.microsoft.com/office/powerpoint/2010/main" val="24009233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B25413-F9A4-ED47-B3F6-FF9231E10E92}" type="slidenum">
              <a:rPr lang="en-US" smtClean="0"/>
              <a:t>49</a:t>
            </a:fld>
            <a:endParaRPr lang="en-US"/>
          </a:p>
        </p:txBody>
      </p:sp>
    </p:spTree>
    <p:extLst>
      <p:ext uri="{BB962C8B-B14F-4D97-AF65-F5344CB8AC3E}">
        <p14:creationId xmlns:p14="http://schemas.microsoft.com/office/powerpoint/2010/main" val="13254372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577"/>
            <a:ext cx="5852160" cy="4853427"/>
          </a:xfrm>
        </p:spPr>
        <p:txBody>
          <a:bodyPr/>
          <a:lstStyle/>
          <a:p>
            <a:pPr fontAlgn="base">
              <a:lnSpc>
                <a:spcPct val="95000"/>
              </a:lnSpc>
              <a:spcBef>
                <a:spcPct val="0"/>
              </a:spcBef>
              <a:spcAft>
                <a:spcPts val="2537"/>
              </a:spcAft>
              <a:defRPr/>
            </a:pPr>
            <a:r>
              <a:rPr lang="en-US" dirty="0">
                <a:solidFill>
                  <a:srgbClr val="6EAF1B"/>
                </a:solidFill>
                <a:latin typeface="Avenir Roman" charset="0"/>
                <a:ea typeface="Avenir Roman" charset="0"/>
                <a:cs typeface="Avenir Roman" charset="0"/>
              </a:rPr>
              <a:t>Here is how </a:t>
            </a:r>
            <a:r>
              <a:rPr lang="en-US" dirty="0" err="1">
                <a:solidFill>
                  <a:srgbClr val="6EAF1B"/>
                </a:solidFill>
                <a:latin typeface="Avenir Roman" charset="0"/>
                <a:ea typeface="Avenir Roman" charset="0"/>
                <a:cs typeface="Avenir Roman" charset="0"/>
              </a:rPr>
              <a:t>ForeseeHome</a:t>
            </a:r>
            <a:r>
              <a:rPr lang="en-US" dirty="0">
                <a:solidFill>
                  <a:srgbClr val="6EAF1B"/>
                </a:solidFill>
                <a:latin typeface="Avenir Roman" charset="0"/>
                <a:ea typeface="Avenir Roman" charset="0"/>
                <a:cs typeface="Avenir Roman" charset="0"/>
              </a:rPr>
              <a:t> Works:</a:t>
            </a:r>
          </a:p>
          <a:p>
            <a:pPr marL="365836" indent="-365836" fontAlgn="base">
              <a:lnSpc>
                <a:spcPct val="95000"/>
              </a:lnSpc>
              <a:spcBef>
                <a:spcPct val="0"/>
              </a:spcBef>
              <a:spcAft>
                <a:spcPts val="2537"/>
              </a:spcAft>
              <a:buFont typeface="+mj-lt"/>
              <a:buAutoNum type="arabicPeriod"/>
              <a:defRPr/>
            </a:pPr>
            <a:r>
              <a:rPr lang="en-US" dirty="0">
                <a:solidFill>
                  <a:srgbClr val="6EAF1B"/>
                </a:solidFill>
                <a:latin typeface="Avenir Roman" charset="0"/>
                <a:ea typeface="Avenir Roman" charset="0"/>
                <a:cs typeface="Avenir Roman" charset="0"/>
              </a:rPr>
              <a:t>Patients view “</a:t>
            </a:r>
            <a:r>
              <a:rPr lang="en-US" i="1" dirty="0">
                <a:solidFill>
                  <a:srgbClr val="6EAF1B"/>
                </a:solidFill>
                <a:latin typeface="Avenir Roman" charset="0"/>
                <a:ea typeface="Avenir Roman" charset="0"/>
                <a:cs typeface="Avenir Roman" charset="0"/>
              </a:rPr>
              <a:t>artificial</a:t>
            </a:r>
            <a:r>
              <a:rPr lang="en-US" dirty="0">
                <a:solidFill>
                  <a:srgbClr val="6EAF1B"/>
                </a:solidFill>
                <a:latin typeface="Avenir Roman" charset="0"/>
                <a:ea typeface="Avenir Roman" charset="0"/>
                <a:cs typeface="Avenir Roman" charset="0"/>
              </a:rPr>
              <a:t>” distortions of varying magnitudes for 160 </a:t>
            </a:r>
            <a:r>
              <a:rPr lang="en-US" dirty="0" err="1">
                <a:solidFill>
                  <a:srgbClr val="6EAF1B"/>
                </a:solidFill>
                <a:latin typeface="Avenir Roman" charset="0"/>
                <a:ea typeface="Avenir Roman" charset="0"/>
                <a:cs typeface="Avenir Roman" charset="0"/>
              </a:rPr>
              <a:t>msec</a:t>
            </a:r>
            <a:r>
              <a:rPr lang="en-US" dirty="0">
                <a:solidFill>
                  <a:srgbClr val="6EAF1B"/>
                </a:solidFill>
                <a:latin typeface="Avenir Roman" charset="0"/>
                <a:ea typeface="Avenir Roman" charset="0"/>
                <a:cs typeface="Avenir Roman" charset="0"/>
              </a:rPr>
              <a:t> each</a:t>
            </a:r>
          </a:p>
          <a:p>
            <a:pPr marL="365836" indent="-365836" fontAlgn="base">
              <a:lnSpc>
                <a:spcPct val="95000"/>
              </a:lnSpc>
              <a:spcBef>
                <a:spcPct val="0"/>
              </a:spcBef>
              <a:spcAft>
                <a:spcPts val="1480"/>
              </a:spcAft>
              <a:buFont typeface="+mj-lt"/>
              <a:buAutoNum type="arabicPeriod" startAt="2"/>
              <a:defRPr/>
            </a:pPr>
            <a:r>
              <a:rPr lang="en-US" dirty="0">
                <a:solidFill>
                  <a:srgbClr val="6EAF1B"/>
                </a:solidFill>
                <a:latin typeface="Avenir Roman" charset="0"/>
                <a:ea typeface="Avenir Roman" charset="0"/>
                <a:cs typeface="Avenir Roman" charset="0"/>
              </a:rPr>
              <a:t>The presence of a pathology can change the retinal topography which can cause a “competing” distortion</a:t>
            </a:r>
          </a:p>
          <a:p>
            <a:pPr marL="365836" indent="-365836" fontAlgn="base">
              <a:lnSpc>
                <a:spcPct val="95000"/>
              </a:lnSpc>
              <a:spcBef>
                <a:spcPct val="0"/>
              </a:spcBef>
              <a:spcAft>
                <a:spcPts val="1480"/>
              </a:spcAft>
              <a:buFont typeface="+mj-lt"/>
              <a:buAutoNum type="arabicPeriod" startAt="2"/>
              <a:defRPr/>
            </a:pPr>
            <a:r>
              <a:rPr lang="en-US" dirty="0">
                <a:solidFill>
                  <a:srgbClr val="6EAF1B"/>
                </a:solidFill>
                <a:latin typeface="Avenir Roman" charset="0"/>
                <a:ea typeface="Avenir Roman" charset="0"/>
                <a:cs typeface="Avenir Roman" charset="0"/>
              </a:rPr>
              <a:t>Patients </a:t>
            </a:r>
            <a:r>
              <a:rPr lang="en-US" dirty="0">
                <a:solidFill>
                  <a:srgbClr val="BD166E"/>
                </a:solidFill>
                <a:latin typeface="Avenir Roman" charset="0"/>
                <a:ea typeface="Avenir Roman" charset="0"/>
                <a:cs typeface="Avenir Roman" charset="0"/>
              </a:rPr>
              <a:t>PREFERENTIALLY</a:t>
            </a:r>
            <a:r>
              <a:rPr lang="en-US" dirty="0">
                <a:solidFill>
                  <a:srgbClr val="6EAF1B"/>
                </a:solidFill>
                <a:latin typeface="Avenir Roman" charset="0"/>
                <a:ea typeface="Avenir Roman" charset="0"/>
                <a:cs typeface="Avenir Roman" charset="0"/>
              </a:rPr>
              <a:t>  perceive, and indicate, only the location of the greatest distortion</a:t>
            </a:r>
          </a:p>
          <a:p>
            <a:pPr marL="365836" indent="-365836" fontAlgn="base">
              <a:lnSpc>
                <a:spcPct val="95000"/>
              </a:lnSpc>
              <a:spcBef>
                <a:spcPct val="0"/>
              </a:spcBef>
              <a:spcAft>
                <a:spcPts val="1480"/>
              </a:spcAft>
              <a:buFont typeface="+mj-lt"/>
              <a:buAutoNum type="arabicPeriod" startAt="2"/>
              <a:defRPr/>
            </a:pPr>
            <a:r>
              <a:rPr lang="en-US" dirty="0">
                <a:solidFill>
                  <a:srgbClr val="6EAF1B"/>
                </a:solidFill>
                <a:latin typeface="Avenir Roman" charset="0"/>
                <a:ea typeface="Avenir Roman" charset="0"/>
                <a:cs typeface="Avenir Roman" charset="0"/>
              </a:rPr>
              <a:t>If a patient clicks on the pathological distortion, the algorithm recognizes this and begins to home in on that location</a:t>
            </a:r>
          </a:p>
          <a:p>
            <a:pPr marL="365836" indent="-365836" defTabSz="966612" fontAlgn="base">
              <a:lnSpc>
                <a:spcPct val="95000"/>
              </a:lnSpc>
              <a:spcBef>
                <a:spcPct val="0"/>
              </a:spcBef>
              <a:spcAft>
                <a:spcPts val="1480"/>
              </a:spcAft>
              <a:buFont typeface="+mj-lt"/>
              <a:buAutoNum type="arabicPeriod" startAt="2"/>
              <a:defRPr/>
            </a:pPr>
            <a:r>
              <a:rPr lang="en-US" dirty="0">
                <a:solidFill>
                  <a:srgbClr val="6EAF1B"/>
                </a:solidFill>
                <a:latin typeface="Avenir Roman" charset="0"/>
                <a:ea typeface="Avenir Roman" charset="0"/>
                <a:cs typeface="Avenir Roman" charset="0"/>
              </a:rPr>
              <a:t>Varying amplitudes of the artificial distortions </a:t>
            </a:r>
            <a:r>
              <a:rPr lang="en-US" sz="1300" dirty="0"/>
              <a:t>bracket the pathological distortion until the patient is unable to distinguish between the two, quantifying and localizing the distortion </a:t>
            </a:r>
            <a:endParaRPr lang="en-US" dirty="0">
              <a:solidFill>
                <a:srgbClr val="6EAF1B"/>
              </a:solidFill>
              <a:latin typeface="Avenir Roman" charset="0"/>
              <a:ea typeface="Avenir Roman" charset="0"/>
              <a:cs typeface="Avenir Roman" charset="0"/>
            </a:endParaRPr>
          </a:p>
          <a:p>
            <a:pPr marL="365836" indent="-365836" fontAlgn="base">
              <a:lnSpc>
                <a:spcPct val="95000"/>
              </a:lnSpc>
              <a:spcBef>
                <a:spcPct val="0"/>
              </a:spcBef>
              <a:spcAft>
                <a:spcPts val="1480"/>
              </a:spcAft>
              <a:buFont typeface="+mj-lt"/>
              <a:buAutoNum type="arabicPeriod" startAt="2"/>
              <a:defRPr/>
            </a:pPr>
            <a:r>
              <a:rPr lang="en-US" dirty="0">
                <a:solidFill>
                  <a:srgbClr val="6EAF1B"/>
                </a:solidFill>
                <a:latin typeface="Avenir Roman" charset="0"/>
                <a:ea typeface="Avenir Roman" charset="0"/>
                <a:cs typeface="Avenir Roman" charset="0"/>
              </a:rPr>
              <a:t>The proprietary algorithm quantifies the magnitude and location of the pathological distortion and compares it to the patient’s baseline</a:t>
            </a:r>
          </a:p>
        </p:txBody>
      </p:sp>
      <p:sp>
        <p:nvSpPr>
          <p:cNvPr id="4" name="Slide Number Placeholder 3"/>
          <p:cNvSpPr>
            <a:spLocks noGrp="1"/>
          </p:cNvSpPr>
          <p:nvPr>
            <p:ph type="sldNum" sz="quarter" idx="10"/>
          </p:nvPr>
        </p:nvSpPr>
        <p:spPr/>
        <p:txBody>
          <a:bodyPr/>
          <a:lstStyle/>
          <a:p>
            <a:fld id="{21B25413-F9A4-ED47-B3F6-FF9231E10E92}" type="slidenum">
              <a:rPr lang="en-US" smtClean="0"/>
              <a:t>50</a:t>
            </a:fld>
            <a:endParaRPr lang="en-US"/>
          </a:p>
        </p:txBody>
      </p:sp>
    </p:spTree>
    <p:extLst>
      <p:ext uri="{BB962C8B-B14F-4D97-AF65-F5344CB8AC3E}">
        <p14:creationId xmlns:p14="http://schemas.microsoft.com/office/powerpoint/2010/main" val="36081717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u="sng" dirty="0"/>
              <a:t>Slide Intent:</a:t>
            </a:r>
          </a:p>
          <a:p>
            <a:endParaRPr lang="en-US" b="1" u="sng" dirty="0"/>
          </a:p>
          <a:p>
            <a:r>
              <a:rPr lang="en-US" b="0" u="none" dirty="0"/>
              <a:t>Help the audience better understand the FSH test and how we establish a baseline, then compare subsequent test to that baseline to generate an alert, if needed. </a:t>
            </a:r>
            <a:endParaRPr lang="en-US" b="1" u="sng" dirty="0"/>
          </a:p>
          <a:p>
            <a:endParaRPr lang="en-US" dirty="0"/>
          </a:p>
          <a:p>
            <a:r>
              <a:rPr lang="en-US" b="1" u="sng" dirty="0"/>
              <a:t>Discussion/Data Points:</a:t>
            </a:r>
          </a:p>
          <a:p>
            <a:pPr>
              <a:spcAft>
                <a:spcPts val="600"/>
              </a:spcAft>
            </a:pPr>
            <a:r>
              <a:rPr lang="en-US" sz="1200" dirty="0"/>
              <a:t>The test takes 3-5 minutes per eye/day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u="none" dirty="0"/>
              <a:t>One eye is tested at a time</a:t>
            </a:r>
          </a:p>
          <a:p>
            <a:r>
              <a:rPr lang="en-US" b="0" u="none" dirty="0"/>
              <a:t>Stimuli are presented over the central 14 degrees of the macula </a:t>
            </a:r>
          </a:p>
          <a:p>
            <a:r>
              <a:rPr lang="en-US" b="0" u="none" dirty="0"/>
              <a:t>Stimuli are presented on the screen in the viewfinder for 160 </a:t>
            </a:r>
            <a:r>
              <a:rPr lang="en-US" b="0" u="none" dirty="0" err="1"/>
              <a:t>ms</a:t>
            </a:r>
            <a:r>
              <a:rPr lang="en-US" b="0" u="none" dirty="0"/>
              <a:t>, this is to prevent cortical completion</a:t>
            </a:r>
          </a:p>
          <a:p>
            <a:r>
              <a:rPr lang="en-US" b="0" u="none" dirty="0"/>
              <a:t>1 “test” is actually two separate sessions</a:t>
            </a:r>
          </a:p>
          <a:p>
            <a:r>
              <a:rPr lang="en-US" b="0" u="none" dirty="0"/>
              <a:t>~ 60 stimuli are presented vertically one session then horizontally the next session or vice versa </a:t>
            </a:r>
          </a:p>
          <a:p>
            <a:pPr>
              <a:spcAft>
                <a:spcPts val="600"/>
              </a:spcAft>
            </a:pPr>
            <a:endParaRPr lang="en-US" sz="1200"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E30F71-E2D1-FD4C-894B-FC1631B1F7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50514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u="sng" dirty="0"/>
              <a:t>Slide Intent:</a:t>
            </a:r>
          </a:p>
          <a:p>
            <a:r>
              <a:rPr lang="en-US" b="0" u="none" dirty="0"/>
              <a:t>Help the audience understand how the algorithm “maps” the area of the retina that has potential pathology to generate an alert</a:t>
            </a:r>
            <a:endParaRPr lang="en-US" b="1" u="sng" dirty="0"/>
          </a:p>
          <a:p>
            <a:endParaRPr lang="en-US" b="1" u="sng" dirty="0"/>
          </a:p>
          <a:p>
            <a:r>
              <a:rPr lang="en-US" b="1" u="sng" dirty="0"/>
              <a:t>Key Message:</a:t>
            </a:r>
          </a:p>
          <a:p>
            <a:r>
              <a:rPr lang="en-US" dirty="0"/>
              <a:t>Once a patients clicks on the incorrect area, the algorithm will bracket the area with a series of stimuli </a:t>
            </a:r>
          </a:p>
          <a:p>
            <a:r>
              <a:rPr lang="en-US" dirty="0"/>
              <a:t>Bracketing helps us determine the shape, size and location of the pathology</a:t>
            </a:r>
          </a:p>
          <a:p>
            <a:r>
              <a:rPr lang="en-US" dirty="0"/>
              <a:t>This happens over the course of X days or tests</a:t>
            </a:r>
          </a:p>
          <a:p>
            <a:endParaRPr lang="en-US" dirty="0"/>
          </a:p>
          <a:p>
            <a:r>
              <a:rPr lang="en-US" b="1" u="sng" dirty="0"/>
              <a:t>Discussion/Data Points:</a:t>
            </a:r>
          </a:p>
          <a:p>
            <a:r>
              <a:rPr lang="en-US" dirty="0"/>
              <a:t>If the patient repeatedly clicks on the incorrect location, away from the artificial distortion, then the algorithm will bracket the area. </a:t>
            </a:r>
          </a:p>
          <a:p>
            <a:r>
              <a:rPr lang="en-US" dirty="0"/>
              <a:t>The algorithm will present stimuli of various magnitudes to the patient. The algorithm is measuring if the patient can discern between the artificial distortion and their pathological distortion to determine the size, location, and shape of the pathology. </a:t>
            </a:r>
          </a:p>
          <a:p>
            <a:endParaRPr lang="en-US" u="sng" dirty="0"/>
          </a:p>
          <a:p>
            <a:endParaRPr lang="en-US" u="sng" dirty="0"/>
          </a:p>
          <a:p>
            <a:endParaRPr lang="en-US" u="sng" dirty="0"/>
          </a:p>
          <a:p>
            <a:endParaRPr lang="en-US" u="sng"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E30F71-E2D1-FD4C-894B-FC1631B1F7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31706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u="sng" dirty="0"/>
              <a:t>Slide Intent:</a:t>
            </a:r>
          </a:p>
          <a:p>
            <a:r>
              <a:rPr lang="en-US" b="0" u="none" dirty="0"/>
              <a:t>Help the audience understand how the algorithm “maps” the area of the retina that has potential pathology to generate an alert</a:t>
            </a:r>
            <a:endParaRPr lang="en-US" b="1" u="sng" dirty="0"/>
          </a:p>
          <a:p>
            <a:endParaRPr lang="en-US" b="1" u="sng" dirty="0"/>
          </a:p>
          <a:p>
            <a:r>
              <a:rPr lang="en-US" b="1" u="sng" dirty="0"/>
              <a:t>Key Message:</a:t>
            </a:r>
          </a:p>
          <a:p>
            <a:r>
              <a:rPr lang="en-US" dirty="0"/>
              <a:t>Once a patients clicks on the incorrect area, the algorithm will bracket the area with a series of stimuli </a:t>
            </a:r>
          </a:p>
          <a:p>
            <a:r>
              <a:rPr lang="en-US" dirty="0"/>
              <a:t>Bracketing helps us determine the shape, size and location of the pathology</a:t>
            </a:r>
          </a:p>
          <a:p>
            <a:r>
              <a:rPr lang="en-US" dirty="0"/>
              <a:t>This happens over the course of X days or tests</a:t>
            </a:r>
          </a:p>
          <a:p>
            <a:endParaRPr lang="en-US" dirty="0"/>
          </a:p>
          <a:p>
            <a:r>
              <a:rPr lang="en-US" b="1" u="sng" dirty="0"/>
              <a:t>Discussion/Data Points:</a:t>
            </a:r>
          </a:p>
          <a:p>
            <a:r>
              <a:rPr lang="en-US" dirty="0"/>
              <a:t>If the patient repeatedly clicks on the incorrect location, away from the artificial distortion, then the algorithm will bracket the area. </a:t>
            </a:r>
          </a:p>
          <a:p>
            <a:r>
              <a:rPr lang="en-US" dirty="0"/>
              <a:t>The algorithm will present stimuli of various magnitudes to the patient. The algorithm is measuring if the patient can discern between the artificial distortion and their pathological distortion to determine the size, location, and shape of the pathology. </a:t>
            </a:r>
          </a:p>
          <a:p>
            <a:endParaRPr lang="en-US" u="sng" dirty="0"/>
          </a:p>
          <a:p>
            <a:endParaRPr lang="en-US" u="sng" dirty="0"/>
          </a:p>
          <a:p>
            <a:endParaRPr lang="en-US" u="sng"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E30F71-E2D1-FD4C-894B-FC1631B1F79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57386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B25413-F9A4-ED47-B3F6-FF9231E10E92}" type="slidenum">
              <a:rPr lang="en-US" smtClean="0"/>
              <a:t>54</a:t>
            </a:fld>
            <a:endParaRPr lang="en-US"/>
          </a:p>
        </p:txBody>
      </p:sp>
    </p:spTree>
    <p:extLst>
      <p:ext uri="{BB962C8B-B14F-4D97-AF65-F5344CB8AC3E}">
        <p14:creationId xmlns:p14="http://schemas.microsoft.com/office/powerpoint/2010/main" val="2374588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577"/>
            <a:ext cx="5852160" cy="4784070"/>
          </a:xfrm>
        </p:spPr>
        <p:txBody>
          <a:bodyPr/>
          <a:lstStyle/>
          <a:p>
            <a:pPr lvl="0" algn="l"/>
            <a:r>
              <a:rPr lang="en-US" dirty="0"/>
              <a:t>We are creating a new paradigm for providing eye care to patients. In many cases, we are chartering a new course, building a new model for how we interact with you and your patients. </a:t>
            </a:r>
          </a:p>
          <a:p>
            <a:pPr lvl="0" algn="l"/>
            <a:endParaRPr lang="en-US" dirty="0"/>
          </a:p>
          <a:p>
            <a:pPr lvl="0" algn="l"/>
            <a:r>
              <a:rPr lang="en-US" dirty="0"/>
              <a:t>And so we may not always get it right the first time.</a:t>
            </a:r>
          </a:p>
          <a:p>
            <a:pPr lvl="0" algn="l"/>
            <a:endParaRPr lang="en-US" dirty="0"/>
          </a:p>
          <a:p>
            <a:pPr lvl="0" algn="l"/>
            <a:r>
              <a:rPr lang="en-US" dirty="0"/>
              <a:t>That said, we are constantly evolving and improving our approach and the way we engage/interact with you and your patients. Thanks to your feedback, we have made some significant improvements designed to make it easier for you to prescribe and educate your patients.</a:t>
            </a:r>
          </a:p>
          <a:p>
            <a:pPr lvl="0" algn="l"/>
            <a:endParaRPr lang="en-US" dirty="0"/>
          </a:p>
          <a:p>
            <a:pPr lvl="0" algn="l"/>
            <a:r>
              <a:rPr lang="en-US" dirty="0"/>
              <a:t>And for your patients we’ve developed solutions that make their experience better, easier</a:t>
            </a:r>
            <a:r>
              <a:rPr lang="en-US"/>
              <a:t>, and more </a:t>
            </a:r>
            <a:r>
              <a:rPr lang="en-US" dirty="0"/>
              <a:t>streamlined.</a:t>
            </a:r>
          </a:p>
          <a:p>
            <a:pPr lvl="0" algn="l"/>
            <a:endParaRPr lang="en-US" dirty="0"/>
          </a:p>
          <a:p>
            <a:pPr lvl="0" algn="l"/>
            <a:r>
              <a:rPr lang="en-US" dirty="0"/>
              <a:t>Thanks for believing in us; we appreciate your partnership and feedback, which allows us to continue to grow.</a:t>
            </a:r>
          </a:p>
          <a:p>
            <a:pPr lvl="0" algn="l"/>
            <a:endParaRPr lang="en-US" dirty="0"/>
          </a:p>
        </p:txBody>
      </p:sp>
      <p:sp>
        <p:nvSpPr>
          <p:cNvPr id="4" name="Slide Number Placeholder 3"/>
          <p:cNvSpPr>
            <a:spLocks noGrp="1"/>
          </p:cNvSpPr>
          <p:nvPr>
            <p:ph type="sldNum" sz="quarter" idx="10"/>
          </p:nvPr>
        </p:nvSpPr>
        <p:spPr/>
        <p:txBody>
          <a:bodyPr/>
          <a:lstStyle/>
          <a:p>
            <a:fld id="{21B25413-F9A4-ED47-B3F6-FF9231E10E92}" type="slidenum">
              <a:rPr lang="en-US" smtClean="0"/>
              <a:t>4</a:t>
            </a:fld>
            <a:endParaRPr lang="en-US"/>
          </a:p>
        </p:txBody>
      </p:sp>
    </p:spTree>
    <p:extLst>
      <p:ext uri="{BB962C8B-B14F-4D97-AF65-F5344CB8AC3E}">
        <p14:creationId xmlns:p14="http://schemas.microsoft.com/office/powerpoint/2010/main" val="41863705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B25413-F9A4-ED47-B3F6-FF9231E10E92}" type="slidenum">
              <a:rPr lang="en-US" smtClean="0"/>
              <a:t>55</a:t>
            </a:fld>
            <a:endParaRPr lang="en-US"/>
          </a:p>
        </p:txBody>
      </p:sp>
    </p:spTree>
    <p:extLst>
      <p:ext uri="{BB962C8B-B14F-4D97-AF65-F5344CB8AC3E}">
        <p14:creationId xmlns:p14="http://schemas.microsoft.com/office/powerpoint/2010/main" val="904426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quick review of the HOME study Primary Endpoint.</a:t>
            </a:r>
          </a:p>
        </p:txBody>
      </p:sp>
      <p:sp>
        <p:nvSpPr>
          <p:cNvPr id="4" name="Slide Number Placeholder 3"/>
          <p:cNvSpPr>
            <a:spLocks noGrp="1"/>
          </p:cNvSpPr>
          <p:nvPr>
            <p:ph type="sldNum" sz="quarter" idx="10"/>
          </p:nvPr>
        </p:nvSpPr>
        <p:spPr/>
        <p:txBody>
          <a:bodyPr/>
          <a:lstStyle/>
          <a:p>
            <a:fld id="{21B25413-F9A4-ED47-B3F6-FF9231E10E92}" type="slidenum">
              <a:rPr lang="en-US" smtClean="0"/>
              <a:t>5</a:t>
            </a:fld>
            <a:endParaRPr lang="en-US"/>
          </a:p>
        </p:txBody>
      </p:sp>
    </p:spTree>
    <p:extLst>
      <p:ext uri="{BB962C8B-B14F-4D97-AF65-F5344CB8AC3E}">
        <p14:creationId xmlns:p14="http://schemas.microsoft.com/office/powerpoint/2010/main" val="37826238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577"/>
            <a:ext cx="5852160" cy="4794023"/>
          </a:xfrm>
        </p:spPr>
        <p:txBody>
          <a:bodyPr/>
          <a:lstStyle/>
          <a:p>
            <a:endParaRPr lang="en-US"/>
          </a:p>
        </p:txBody>
      </p:sp>
      <p:sp>
        <p:nvSpPr>
          <p:cNvPr id="4" name="Slide Number Placeholder 3"/>
          <p:cNvSpPr>
            <a:spLocks noGrp="1"/>
          </p:cNvSpPr>
          <p:nvPr>
            <p:ph type="sldNum" sz="quarter" idx="10"/>
          </p:nvPr>
        </p:nvSpPr>
        <p:spPr/>
        <p:txBody>
          <a:bodyPr/>
          <a:lstStyle/>
          <a:p>
            <a:fld id="{21B25413-F9A4-ED47-B3F6-FF9231E10E92}" type="slidenum">
              <a:rPr lang="en-US" smtClean="0"/>
              <a:t>6</a:t>
            </a:fld>
            <a:endParaRPr lang="en-US"/>
          </a:p>
        </p:txBody>
      </p:sp>
    </p:spTree>
    <p:extLst>
      <p:ext uri="{BB962C8B-B14F-4D97-AF65-F5344CB8AC3E}">
        <p14:creationId xmlns:p14="http://schemas.microsoft.com/office/powerpoint/2010/main" val="1094910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Notal</a:t>
            </a:r>
            <a:r>
              <a:rPr lang="en-US" dirty="0"/>
              <a:t> Vision began as a clinical research and device company.</a:t>
            </a:r>
          </a:p>
          <a:p>
            <a:endParaRPr lang="en-US" dirty="0"/>
          </a:p>
          <a:p>
            <a:r>
              <a:rPr lang="en-US" dirty="0"/>
              <a:t>As we scaled and commercialized our business, we recognized that our existing foundation would not allow us to provide you with the support that you need.</a:t>
            </a:r>
          </a:p>
          <a:p>
            <a:endParaRPr lang="en-US" dirty="0"/>
          </a:p>
          <a:p>
            <a:r>
              <a:rPr lang="en-US" dirty="0"/>
              <a:t>Over time, we have identified your challenges and frustrations and are adopting a best-in-class onboarding protocol. </a:t>
            </a:r>
          </a:p>
          <a:p>
            <a:endParaRPr lang="en-US" dirty="0"/>
          </a:p>
          <a:p>
            <a:r>
              <a:rPr lang="en-US" dirty="0"/>
              <a:t>Ultimately, our goal is to create a simple, easy experience for you and your patients.</a:t>
            </a:r>
          </a:p>
          <a:p>
            <a:endParaRPr lang="en-US" dirty="0"/>
          </a:p>
          <a:p>
            <a:pPr marL="0" marR="0" lvl="0" indent="0" algn="l" defTabSz="914400" rtl="0" eaLnBrk="1" fontAlgn="auto" latinLnBrk="0" hangingPunct="1">
              <a:lnSpc>
                <a:spcPct val="100000"/>
              </a:lnSpc>
              <a:spcBef>
                <a:spcPts val="0"/>
              </a:spcBef>
              <a:spcAft>
                <a:spcPts val="200"/>
              </a:spcAft>
              <a:buClrTx/>
              <a:buSzTx/>
              <a:buFontTx/>
              <a:buNone/>
              <a:tabLst/>
              <a:defRPr/>
            </a:pPr>
            <a:r>
              <a:rPr lang="en-US" dirty="0"/>
              <a:t>Can we discuss some of the changes </a:t>
            </a:r>
            <a:r>
              <a:rPr lang="en-US" sz="1200" kern="1200" dirty="0">
                <a:solidFill>
                  <a:schemeClr val="tx1"/>
                </a:solidFill>
                <a:latin typeface="+mn-lt"/>
                <a:ea typeface="+mn-ea"/>
                <a:cs typeface="+mn-cs"/>
              </a:rPr>
              <a:t>to our process that will make your life easier</a:t>
            </a:r>
            <a:r>
              <a:rPr lang="en-US" dirty="0"/>
              <a:t>? </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21B25413-F9A4-ED47-B3F6-FF9231E10E92}" type="slidenum">
              <a:rPr lang="en-US" smtClean="0"/>
              <a:t>7</a:t>
            </a:fld>
            <a:endParaRPr lang="en-US"/>
          </a:p>
        </p:txBody>
      </p:sp>
    </p:spTree>
    <p:extLst>
      <p:ext uri="{BB962C8B-B14F-4D97-AF65-F5344CB8AC3E}">
        <p14:creationId xmlns:p14="http://schemas.microsoft.com/office/powerpoint/2010/main" val="3632390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577"/>
            <a:ext cx="5852160" cy="4980623"/>
          </a:xfrm>
        </p:spPr>
        <p:txBody>
          <a:bodyPr/>
          <a:lstStyle/>
          <a:p>
            <a:r>
              <a:rPr lang="en-US" sz="1000" dirty="0"/>
              <a:t>We are developing a new, updated process that is simple.</a:t>
            </a:r>
          </a:p>
          <a:p>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u="sng" dirty="0"/>
              <a:t>Patient Connects with FSH Clinical Partner</a:t>
            </a:r>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No more guessing about whether your RX’s were received. You will receive confirmation via email, within 48 hours, that your RX’s are received so that you know your patients will receive the care you prescribed for them.  You can also check the physician app to confirm that your RX has been received.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u="sng" dirty="0"/>
              <a:t>Patient can connect with dedicated FSH Clinical partner in two ways: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Patients can reach out to us immediately after receiving the prescription;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We call each patient up to 5 times over the course of 10 business days to make contact and start the onboarding process.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1" dirty="0"/>
          </a:p>
          <a:p>
            <a:r>
              <a:rPr lang="en-US" sz="1000" dirty="0"/>
              <a:t>Now, a single, qualified healthcare professional will be dedicated to your patient from the moment we connect them. The clinical partner will guide your patient  through the entire on-boarding, setup, and activation.</a:t>
            </a:r>
          </a:p>
          <a:p>
            <a:endParaRPr lang="en-US" sz="1000" dirty="0"/>
          </a:p>
          <a:p>
            <a:r>
              <a:rPr lang="en-US" sz="1000" b="1" u="sng" dirty="0"/>
              <a:t>Onboarding Call</a:t>
            </a:r>
          </a:p>
          <a:p>
            <a:pPr marL="171450" indent="-171450">
              <a:buFont typeface="Arial" panose="020B0604020202020204" pitchFamily="34" charset="0"/>
              <a:buChar char="•"/>
            </a:pPr>
            <a:r>
              <a:rPr lang="en-US" sz="1000" dirty="0"/>
              <a:t>Now, during the initial contact call a qualified healthcare professional will provide additional education about AMD and the FSH Device</a:t>
            </a:r>
            <a:r>
              <a:rPr lang="en-US" sz="1000" kern="1200" dirty="0">
                <a:solidFill>
                  <a:schemeClr val="tx1"/>
                </a:solidFill>
                <a:effectLst/>
                <a:latin typeface="+mn-lt"/>
                <a:ea typeface="+mn-ea"/>
                <a:cs typeface="+mn-cs"/>
              </a:rPr>
              <a:t>;</a:t>
            </a:r>
          </a:p>
          <a:p>
            <a:pPr marL="171450" indent="-171450">
              <a:buFont typeface="Arial" panose="020B0604020202020204" pitchFamily="34" charset="0"/>
              <a:buChar char="•"/>
            </a:pPr>
            <a:r>
              <a:rPr lang="en-US" sz="1000" kern="1200" dirty="0">
                <a:solidFill>
                  <a:schemeClr val="tx1"/>
                </a:solidFill>
                <a:effectLst/>
                <a:latin typeface="+mn-lt"/>
                <a:ea typeface="+mn-ea"/>
                <a:cs typeface="+mn-cs"/>
              </a:rPr>
              <a:t>Each patient will receive personalized care specific to their needs with their dedicated </a:t>
            </a:r>
            <a:r>
              <a:rPr lang="en-US" sz="1000" kern="1200" dirty="0" err="1">
                <a:solidFill>
                  <a:schemeClr val="tx1"/>
                </a:solidFill>
                <a:effectLst/>
                <a:latin typeface="+mn-lt"/>
                <a:ea typeface="+mn-ea"/>
                <a:cs typeface="+mn-cs"/>
              </a:rPr>
              <a:t>ForeseeHome</a:t>
            </a:r>
            <a:r>
              <a:rPr lang="en-US" sz="1000" kern="1200" dirty="0">
                <a:solidFill>
                  <a:schemeClr val="tx1"/>
                </a:solidFill>
                <a:effectLst/>
                <a:latin typeface="+mn-lt"/>
                <a:ea typeface="+mn-ea"/>
                <a:cs typeface="+mn-cs"/>
              </a:rPr>
              <a:t> Clinical Partner to </a:t>
            </a:r>
            <a:r>
              <a:rPr lang="en-US" sz="1000" dirty="0"/>
              <a:t>ensure that they fully understand “the why and how” behind FSH;</a:t>
            </a:r>
          </a:p>
          <a:p>
            <a:pPr marL="171450" indent="-171450">
              <a:buFont typeface="Arial" panose="020B0604020202020204" pitchFamily="34" charset="0"/>
              <a:buChar char="•"/>
            </a:pPr>
            <a:r>
              <a:rPr lang="en-US" sz="1000" dirty="0"/>
              <a:t>We have found that this can help the patient better understand their disease and why you prescribed FSH to them;</a:t>
            </a:r>
          </a:p>
          <a:p>
            <a:pPr marL="171450" indent="-171450">
              <a:buFont typeface="Arial" panose="020B0604020202020204" pitchFamily="34" charset="0"/>
              <a:buChar char="•"/>
            </a:pPr>
            <a:r>
              <a:rPr lang="en-US" sz="1000" dirty="0"/>
              <a:t>Ultimately, you can feel confident that we are taking care of your patients. </a:t>
            </a:r>
          </a:p>
          <a:p>
            <a:endParaRPr lang="en-US" sz="1000" dirty="0"/>
          </a:p>
          <a:p>
            <a:endParaRPr lang="en-US" sz="1000" dirty="0"/>
          </a:p>
          <a:p>
            <a:r>
              <a:rPr lang="en-US" sz="1000" b="1" u="sng" dirty="0"/>
              <a:t>Device Shipment and Set Up</a:t>
            </a:r>
          </a:p>
          <a:p>
            <a:r>
              <a:rPr lang="en-US" sz="1000" dirty="0"/>
              <a:t>Devices are now shipped the same day as the onboarding call so that patients can begin protecting their vision right away. </a:t>
            </a:r>
          </a:p>
          <a:p>
            <a:endParaRPr lang="en-US" sz="1000" dirty="0"/>
          </a:p>
          <a:p>
            <a:r>
              <a:rPr lang="en-US" sz="1000" dirty="0"/>
              <a:t>We understand that each patient may have different level of comfort with technology. To </a:t>
            </a:r>
            <a:r>
              <a:rPr lang="en-US" sz="1000" dirty="0" err="1"/>
              <a:t>helpy</a:t>
            </a:r>
            <a:r>
              <a:rPr lang="en-US" sz="1000" dirty="0"/>
              <a:t> our patients set-up FSH and begin testing, the patient’s dedicated FSH clinical partner will pre-schedule the device setup call. During the call, the dedicated FSH clinical partner will re-educate them about their disease and walk the patient through device setup and testing, step-by-step. Additionally, each device now comes with easy to understand setup information.</a:t>
            </a:r>
          </a:p>
          <a:p>
            <a:endParaRPr lang="en-US" sz="1000" dirty="0"/>
          </a:p>
          <a:p>
            <a:r>
              <a:rPr lang="en-US" sz="1000" b="1" u="sng" dirty="0"/>
              <a:t>Feedback Loop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mn-lt"/>
                <a:ea typeface="+mn-ea"/>
                <a:cs typeface="+mn-cs"/>
              </a:rPr>
              <a:t>Finally, we have a new feedback loop that will let the patient know when they establish a baseline and when we receive their first test. The feedback loop will continue to engage patients as they test, providing them positive feedback and ongoing disease and FSH education to motivate them to keep testing.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mn-lt"/>
                <a:ea typeface="+mn-ea"/>
                <a:cs typeface="+mn-cs"/>
              </a:rPr>
              <a:t>Patients will receive feedback via mail, the patient app, or patient </a:t>
            </a:r>
            <a:r>
              <a:rPr lang="en-US" sz="1000" kern="1200" dirty="0" err="1">
                <a:solidFill>
                  <a:schemeClr val="tx1"/>
                </a:solidFill>
                <a:effectLst/>
                <a:latin typeface="+mn-lt"/>
                <a:ea typeface="+mn-ea"/>
                <a:cs typeface="+mn-cs"/>
              </a:rPr>
              <a:t>ForeseeHome</a:t>
            </a:r>
            <a:r>
              <a:rPr lang="en-US" sz="1000" kern="1200" dirty="0">
                <a:solidFill>
                  <a:schemeClr val="tx1"/>
                </a:solidFill>
                <a:effectLst/>
                <a:latin typeface="+mn-lt"/>
                <a:ea typeface="+mn-ea"/>
                <a:cs typeface="+mn-cs"/>
              </a:rPr>
              <a:t> Online portal.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1B25413-F9A4-ED47-B3F6-FF9231E10E92}" type="slidenum">
              <a:rPr lang="en-US" smtClean="0"/>
              <a:t>8</a:t>
            </a:fld>
            <a:endParaRPr lang="en-US"/>
          </a:p>
        </p:txBody>
      </p:sp>
    </p:spTree>
    <p:extLst>
      <p:ext uri="{BB962C8B-B14F-4D97-AF65-F5344CB8AC3E}">
        <p14:creationId xmlns:p14="http://schemas.microsoft.com/office/powerpoint/2010/main" val="18800543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B25413-F9A4-ED47-B3F6-FF9231E10E92}" type="slidenum">
              <a:rPr lang="en-US" smtClean="0"/>
              <a:t>9</a:t>
            </a:fld>
            <a:endParaRPr lang="en-US"/>
          </a:p>
        </p:txBody>
      </p:sp>
    </p:spTree>
    <p:extLst>
      <p:ext uri="{BB962C8B-B14F-4D97-AF65-F5344CB8AC3E}">
        <p14:creationId xmlns:p14="http://schemas.microsoft.com/office/powerpoint/2010/main" val="2872607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2AFB958-C9BB-234E-84E6-ECD82EF922AF}" type="datetimeFigureOut">
              <a:rPr lang="en-US" smtClean="0"/>
              <a:t>6/29/2018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F8255-0070-5248-BAA8-C5662CE70CC6}" type="slidenum">
              <a:rPr lang="en-US" smtClean="0"/>
              <a:t>‹#›</a:t>
            </a:fld>
            <a:endParaRPr lang="en-US"/>
          </a:p>
        </p:txBody>
      </p:sp>
    </p:spTree>
    <p:extLst>
      <p:ext uri="{BB962C8B-B14F-4D97-AF65-F5344CB8AC3E}">
        <p14:creationId xmlns:p14="http://schemas.microsoft.com/office/powerpoint/2010/main" val="20119879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AFB958-C9BB-234E-84E6-ECD82EF922AF}" type="datetimeFigureOut">
              <a:rPr lang="en-US" smtClean="0"/>
              <a:t>6/29/2018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F8255-0070-5248-BAA8-C5662CE70CC6}" type="slidenum">
              <a:rPr lang="en-US" smtClean="0"/>
              <a:t>‹#›</a:t>
            </a:fld>
            <a:endParaRPr lang="en-US"/>
          </a:p>
        </p:txBody>
      </p:sp>
    </p:spTree>
    <p:extLst>
      <p:ext uri="{BB962C8B-B14F-4D97-AF65-F5344CB8AC3E}">
        <p14:creationId xmlns:p14="http://schemas.microsoft.com/office/powerpoint/2010/main" val="3891920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AFB958-C9BB-234E-84E6-ECD82EF922AF}" type="datetimeFigureOut">
              <a:rPr lang="en-US" smtClean="0"/>
              <a:t>6/29/2018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F8255-0070-5248-BAA8-C5662CE70CC6}" type="slidenum">
              <a:rPr lang="en-US" smtClean="0"/>
              <a:t>‹#›</a:t>
            </a:fld>
            <a:endParaRPr lang="en-US"/>
          </a:p>
        </p:txBody>
      </p:sp>
    </p:spTree>
    <p:extLst>
      <p:ext uri="{BB962C8B-B14F-4D97-AF65-F5344CB8AC3E}">
        <p14:creationId xmlns:p14="http://schemas.microsoft.com/office/powerpoint/2010/main" val="8454828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8880776-3E05-FD4A-9C14-E62EADF6132D}"/>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1CB245E9-180A-3C42-8396-7D5145DCFDC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56652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AFB958-C9BB-234E-84E6-ECD82EF922AF}" type="datetimeFigureOut">
              <a:rPr lang="en-US" smtClean="0"/>
              <a:t>6/29/2018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F8255-0070-5248-BAA8-C5662CE70CC6}" type="slidenum">
              <a:rPr lang="en-US" smtClean="0"/>
              <a:t>‹#›</a:t>
            </a:fld>
            <a:endParaRPr lang="en-US"/>
          </a:p>
        </p:txBody>
      </p:sp>
    </p:spTree>
    <p:extLst>
      <p:ext uri="{BB962C8B-B14F-4D97-AF65-F5344CB8AC3E}">
        <p14:creationId xmlns:p14="http://schemas.microsoft.com/office/powerpoint/2010/main" val="7615336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2AFB958-C9BB-234E-84E6-ECD82EF922AF}" type="datetimeFigureOut">
              <a:rPr lang="en-US" smtClean="0"/>
              <a:t>6/29/2018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9F8255-0070-5248-BAA8-C5662CE70CC6}" type="slidenum">
              <a:rPr lang="en-US" smtClean="0"/>
              <a:t>‹#›</a:t>
            </a:fld>
            <a:endParaRPr lang="en-US"/>
          </a:p>
        </p:txBody>
      </p:sp>
    </p:spTree>
    <p:extLst>
      <p:ext uri="{BB962C8B-B14F-4D97-AF65-F5344CB8AC3E}">
        <p14:creationId xmlns:p14="http://schemas.microsoft.com/office/powerpoint/2010/main" val="2079438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2AFB958-C9BB-234E-84E6-ECD82EF922AF}" type="datetimeFigureOut">
              <a:rPr lang="en-US" smtClean="0"/>
              <a:t>6/29/2018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9F8255-0070-5248-BAA8-C5662CE70CC6}" type="slidenum">
              <a:rPr lang="en-US" smtClean="0"/>
              <a:t>‹#›</a:t>
            </a:fld>
            <a:endParaRPr lang="en-US"/>
          </a:p>
        </p:txBody>
      </p:sp>
    </p:spTree>
    <p:extLst>
      <p:ext uri="{BB962C8B-B14F-4D97-AF65-F5344CB8AC3E}">
        <p14:creationId xmlns:p14="http://schemas.microsoft.com/office/powerpoint/2010/main" val="176769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2AFB958-C9BB-234E-84E6-ECD82EF922AF}" type="datetimeFigureOut">
              <a:rPr lang="en-US" smtClean="0"/>
              <a:t>6/29/2018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9F8255-0070-5248-BAA8-C5662CE70CC6}" type="slidenum">
              <a:rPr lang="en-US" smtClean="0"/>
              <a:t>‹#›</a:t>
            </a:fld>
            <a:endParaRPr lang="en-US"/>
          </a:p>
        </p:txBody>
      </p:sp>
    </p:spTree>
    <p:extLst>
      <p:ext uri="{BB962C8B-B14F-4D97-AF65-F5344CB8AC3E}">
        <p14:creationId xmlns:p14="http://schemas.microsoft.com/office/powerpoint/2010/main" val="2667156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2AFB958-C9BB-234E-84E6-ECD82EF922AF}" type="datetimeFigureOut">
              <a:rPr lang="en-US" smtClean="0"/>
              <a:t>6/29/2018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9F8255-0070-5248-BAA8-C5662CE70CC6}" type="slidenum">
              <a:rPr lang="en-US" smtClean="0"/>
              <a:t>‹#›</a:t>
            </a:fld>
            <a:endParaRPr lang="en-US"/>
          </a:p>
        </p:txBody>
      </p:sp>
    </p:spTree>
    <p:extLst>
      <p:ext uri="{BB962C8B-B14F-4D97-AF65-F5344CB8AC3E}">
        <p14:creationId xmlns:p14="http://schemas.microsoft.com/office/powerpoint/2010/main" val="2045028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AFB958-C9BB-234E-84E6-ECD82EF922AF}" type="datetimeFigureOut">
              <a:rPr lang="en-US" smtClean="0"/>
              <a:t>6/29/2018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9F8255-0070-5248-BAA8-C5662CE70CC6}" type="slidenum">
              <a:rPr lang="en-US" smtClean="0"/>
              <a:t>‹#›</a:t>
            </a:fld>
            <a:endParaRPr lang="en-US"/>
          </a:p>
        </p:txBody>
      </p:sp>
    </p:spTree>
    <p:extLst>
      <p:ext uri="{BB962C8B-B14F-4D97-AF65-F5344CB8AC3E}">
        <p14:creationId xmlns:p14="http://schemas.microsoft.com/office/powerpoint/2010/main" val="1347201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2AFB958-C9BB-234E-84E6-ECD82EF922AF}" type="datetimeFigureOut">
              <a:rPr lang="en-US" smtClean="0"/>
              <a:t>6/29/2018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9F8255-0070-5248-BAA8-C5662CE70CC6}" type="slidenum">
              <a:rPr lang="en-US" smtClean="0"/>
              <a:t>‹#›</a:t>
            </a:fld>
            <a:endParaRPr lang="en-US"/>
          </a:p>
        </p:txBody>
      </p:sp>
    </p:spTree>
    <p:extLst>
      <p:ext uri="{BB962C8B-B14F-4D97-AF65-F5344CB8AC3E}">
        <p14:creationId xmlns:p14="http://schemas.microsoft.com/office/powerpoint/2010/main" val="2558278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2AFB958-C9BB-234E-84E6-ECD82EF922AF}" type="datetimeFigureOut">
              <a:rPr lang="en-US" smtClean="0"/>
              <a:t>6/29/2018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9F8255-0070-5248-BAA8-C5662CE70CC6}" type="slidenum">
              <a:rPr lang="en-US" smtClean="0"/>
              <a:t>‹#›</a:t>
            </a:fld>
            <a:endParaRPr lang="en-US"/>
          </a:p>
        </p:txBody>
      </p:sp>
    </p:spTree>
    <p:extLst>
      <p:ext uri="{BB962C8B-B14F-4D97-AF65-F5344CB8AC3E}">
        <p14:creationId xmlns:p14="http://schemas.microsoft.com/office/powerpoint/2010/main" val="284962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AFB958-C9BB-234E-84E6-ECD82EF922AF}" type="datetimeFigureOut">
              <a:rPr lang="en-US" smtClean="0"/>
              <a:t>6/29/2018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9F8255-0070-5248-BAA8-C5662CE70CC6}" type="slidenum">
              <a:rPr lang="en-US" smtClean="0"/>
              <a:t>‹#›</a:t>
            </a:fld>
            <a:endParaRPr lang="en-US"/>
          </a:p>
        </p:txBody>
      </p:sp>
    </p:spTree>
    <p:extLst>
      <p:ext uri="{BB962C8B-B14F-4D97-AF65-F5344CB8AC3E}">
        <p14:creationId xmlns:p14="http://schemas.microsoft.com/office/powerpoint/2010/main" val="42557477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2.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4.png"/><Relationship Id="rId5" Type="http://schemas.openxmlformats.org/officeDocument/2006/relationships/image" Target="../media/image20.png"/><Relationship Id="rId10" Type="http://schemas.openxmlformats.org/officeDocument/2006/relationships/slide" Target="slide2.xml"/><Relationship Id="rId4" Type="http://schemas.openxmlformats.org/officeDocument/2006/relationships/image" Target="../media/image19.png"/><Relationship Id="rId9"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2.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2.xml"/><Relationship Id="rId4" Type="http://schemas.microsoft.com/office/2007/relationships/hdphoto" Target="../media/hdphoto4.wdp"/></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xml"/></Relationships>
</file>

<file path=ppt/slides/_rels/slide2.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8.xml"/><Relationship Id="rId7" Type="http://schemas.openxmlformats.org/officeDocument/2006/relationships/slide" Target="slide10.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15.xml"/><Relationship Id="rId10" Type="http://schemas.openxmlformats.org/officeDocument/2006/relationships/slide" Target="slide18.xml"/><Relationship Id="rId4" Type="http://schemas.openxmlformats.org/officeDocument/2006/relationships/slide" Target="slide11.xml"/><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34.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slide" Target="slide3.xml"/></Relationships>
</file>

<file path=ppt/slides/_rels/slide2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emf"/><Relationship Id="rId7" Type="http://schemas.openxmlformats.org/officeDocument/2006/relationships/image" Target="../media/image42.png"/><Relationship Id="rId2" Type="http://schemas.openxmlformats.org/officeDocument/2006/relationships/image" Target="../media/image35.emf"/><Relationship Id="rId1" Type="http://schemas.openxmlformats.org/officeDocument/2006/relationships/slideLayout" Target="../slideLayouts/slideLayout12.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png"/><Relationship Id="rId4" Type="http://schemas.openxmlformats.org/officeDocument/2006/relationships/image" Target="../media/image39.png"/><Relationship Id="rId9" Type="http://schemas.openxmlformats.org/officeDocument/2006/relationships/slide" Target="slide3.xml"/></Relationships>
</file>

<file path=ppt/slides/_rels/slide2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5.jpeg"/><Relationship Id="rId7" Type="http://schemas.openxmlformats.org/officeDocument/2006/relationships/image" Target="../media/image47.png"/><Relationship Id="rId12" Type="http://schemas.openxmlformats.org/officeDocument/2006/relationships/image" Target="../media/image4.png"/><Relationship Id="rId2" Type="http://schemas.openxmlformats.org/officeDocument/2006/relationships/image" Target="../media/image44.png"/><Relationship Id="rId1" Type="http://schemas.openxmlformats.org/officeDocument/2006/relationships/slideLayout" Target="../slideLayouts/slideLayout12.xml"/><Relationship Id="rId6" Type="http://schemas.openxmlformats.org/officeDocument/2006/relationships/image" Target="../media/image46.png"/><Relationship Id="rId11" Type="http://schemas.openxmlformats.org/officeDocument/2006/relationships/slide" Target="slide3.xml"/><Relationship Id="rId5" Type="http://schemas.openxmlformats.org/officeDocument/2006/relationships/image" Target="../media/image38.emf"/><Relationship Id="rId10" Type="http://schemas.openxmlformats.org/officeDocument/2006/relationships/image" Target="../media/image50.png"/><Relationship Id="rId4" Type="http://schemas.openxmlformats.org/officeDocument/2006/relationships/image" Target="../media/image35.emf"/><Relationship Id="rId9" Type="http://schemas.openxmlformats.org/officeDocument/2006/relationships/image" Target="../media/image49.jpe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emf"/><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36.emf"/></Relationships>
</file>

<file path=ppt/slides/_rels/slide27.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slide" Target="slide3.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slide" Target="slide3.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emf"/><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36.emf"/></Relationships>
</file>

<file path=ppt/slides/_rels/slide3.xml.rels><?xml version="1.0" encoding="UTF-8" standalone="yes"?>
<Relationships xmlns="http://schemas.openxmlformats.org/package/2006/relationships"><Relationship Id="rId3" Type="http://schemas.openxmlformats.org/officeDocument/2006/relationships/slide" Target="slide28.xml"/><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41.xml"/><Relationship Id="rId5" Type="http://schemas.openxmlformats.org/officeDocument/2006/relationships/slide" Target="slide48.xml"/><Relationship Id="rId4" Type="http://schemas.openxmlformats.org/officeDocument/2006/relationships/slide" Target="slide42.xml"/></Relationships>
</file>

<file path=ppt/slides/_rels/slide30.xml.rels><?xml version="1.0" encoding="UTF-8" standalone="yes"?>
<Relationships xmlns="http://schemas.openxmlformats.org/package/2006/relationships"><Relationship Id="rId8" Type="http://schemas.openxmlformats.org/officeDocument/2006/relationships/image" Target="../media/image54.tiff"/><Relationship Id="rId3" Type="http://schemas.openxmlformats.org/officeDocument/2006/relationships/image" Target="../media/image38.emf"/><Relationship Id="rId7" Type="http://schemas.openxmlformats.org/officeDocument/2006/relationships/image" Target="../media/image53.tiff"/><Relationship Id="rId2" Type="http://schemas.openxmlformats.org/officeDocument/2006/relationships/image" Target="../media/image35.emf"/><Relationship Id="rId1" Type="http://schemas.openxmlformats.org/officeDocument/2006/relationships/slideLayout" Target="../slideLayouts/slideLayout12.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4.png"/><Relationship Id="rId4" Type="http://schemas.openxmlformats.org/officeDocument/2006/relationships/image" Target="../media/image39.png"/><Relationship Id="rId9" Type="http://schemas.openxmlformats.org/officeDocument/2006/relationships/slide" Target="slide3.xml"/></Relationships>
</file>

<file path=ppt/slides/_rels/slide31.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6.png"/><Relationship Id="rId7" Type="http://schemas.openxmlformats.org/officeDocument/2006/relationships/image" Target="../media/image58.png"/><Relationship Id="rId12" Type="http://schemas.openxmlformats.org/officeDocument/2006/relationships/image" Target="../media/image4.png"/><Relationship Id="rId2" Type="http://schemas.openxmlformats.org/officeDocument/2006/relationships/image" Target="../media/image55.png"/><Relationship Id="rId1" Type="http://schemas.openxmlformats.org/officeDocument/2006/relationships/slideLayout" Target="../slideLayouts/slideLayout12.xml"/><Relationship Id="rId6" Type="http://schemas.openxmlformats.org/officeDocument/2006/relationships/image" Target="../media/image38.emf"/><Relationship Id="rId11" Type="http://schemas.openxmlformats.org/officeDocument/2006/relationships/slide" Target="slide3.xml"/><Relationship Id="rId5" Type="http://schemas.openxmlformats.org/officeDocument/2006/relationships/image" Target="../media/image35.emf"/><Relationship Id="rId10" Type="http://schemas.openxmlformats.org/officeDocument/2006/relationships/image" Target="../media/image50.png"/><Relationship Id="rId4" Type="http://schemas.openxmlformats.org/officeDocument/2006/relationships/image" Target="../media/image57.png"/><Relationship Id="rId9" Type="http://schemas.openxmlformats.org/officeDocument/2006/relationships/image" Target="../media/image60.pn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emf"/><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36.emf"/></Relationships>
</file>

<file path=ppt/slides/_rels/slide3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slide" Target="slide3.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slide" Target="slide3.xml"/></Relationships>
</file>

<file path=ppt/slides/_rels/slide35.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36.emf"/></Relationships>
</file>

<file path=ppt/slides/_rels/slide36.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61.png"/><Relationship Id="rId7" Type="http://schemas.openxmlformats.org/officeDocument/2006/relationships/image" Target="../media/image38.emf"/><Relationship Id="rId2" Type="http://schemas.openxmlformats.org/officeDocument/2006/relationships/image" Target="../media/image39.png"/><Relationship Id="rId1" Type="http://schemas.openxmlformats.org/officeDocument/2006/relationships/slideLayout" Target="../slideLayouts/slideLayout12.xml"/><Relationship Id="rId6" Type="http://schemas.openxmlformats.org/officeDocument/2006/relationships/image" Target="../media/image35.emf"/><Relationship Id="rId5" Type="http://schemas.openxmlformats.org/officeDocument/2006/relationships/image" Target="../media/image63.png"/><Relationship Id="rId10" Type="http://schemas.openxmlformats.org/officeDocument/2006/relationships/image" Target="../media/image4.png"/><Relationship Id="rId4" Type="http://schemas.openxmlformats.org/officeDocument/2006/relationships/image" Target="../media/image62.png"/><Relationship Id="rId9" Type="http://schemas.openxmlformats.org/officeDocument/2006/relationships/slide" Target="slide3.xml"/></Relationships>
</file>

<file path=ppt/slides/_rels/slide37.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4.png"/><Relationship Id="rId3" Type="http://schemas.openxmlformats.org/officeDocument/2006/relationships/image" Target="../media/image66.jpeg"/><Relationship Id="rId7" Type="http://schemas.openxmlformats.org/officeDocument/2006/relationships/image" Target="../media/image68.png"/><Relationship Id="rId12" Type="http://schemas.openxmlformats.org/officeDocument/2006/relationships/slide" Target="slide3.xml"/><Relationship Id="rId2" Type="http://schemas.openxmlformats.org/officeDocument/2006/relationships/image" Target="../media/image65.png"/><Relationship Id="rId1" Type="http://schemas.openxmlformats.org/officeDocument/2006/relationships/slideLayout" Target="../slideLayouts/slideLayout12.xml"/><Relationship Id="rId6" Type="http://schemas.openxmlformats.org/officeDocument/2006/relationships/image" Target="../media/image67.png"/><Relationship Id="rId11" Type="http://schemas.openxmlformats.org/officeDocument/2006/relationships/image" Target="../media/image71.png"/><Relationship Id="rId5" Type="http://schemas.openxmlformats.org/officeDocument/2006/relationships/image" Target="../media/image38.emf"/><Relationship Id="rId10" Type="http://schemas.openxmlformats.org/officeDocument/2006/relationships/image" Target="../media/image70.jpeg"/><Relationship Id="rId4" Type="http://schemas.openxmlformats.org/officeDocument/2006/relationships/image" Target="../media/image35.emf"/><Relationship Id="rId9" Type="http://schemas.openxmlformats.org/officeDocument/2006/relationships/image" Target="../media/image50.png"/></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emf"/><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36.emf"/></Relationships>
</file>

<file path=ppt/slides/_rels/slide3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microsoft.com/office/2007/relationships/hdphoto" Target="../media/hdphoto6.wdp"/></Relationships>
</file>

<file path=ppt/slides/_rels/slide42.xml.rels><?xml version="1.0" encoding="UTF-8" standalone="yes"?>
<Relationships xmlns="http://schemas.openxmlformats.org/package/2006/relationships"><Relationship Id="rId3" Type="http://schemas.openxmlformats.org/officeDocument/2006/relationships/image" Target="../media/image73.emf"/><Relationship Id="rId7"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75.jpeg"/><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77.emf"/></Relationships>
</file>

<file path=ppt/slides/_rels/slide4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8.emf"/><Relationship Id="rId7" Type="http://schemas.openxmlformats.org/officeDocument/2006/relationships/slide" Target="slide3.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81.emf"/><Relationship Id="rId5" Type="http://schemas.openxmlformats.org/officeDocument/2006/relationships/image" Target="../media/image80.emf"/><Relationship Id="rId4" Type="http://schemas.openxmlformats.org/officeDocument/2006/relationships/image" Target="../media/image79.emf"/></Relationships>
</file>

<file path=ppt/slides/_rels/slide45.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82.emf"/><Relationship Id="rId7" Type="http://schemas.openxmlformats.org/officeDocument/2006/relationships/image" Target="../media/image86.emf"/><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85.emf"/><Relationship Id="rId5" Type="http://schemas.openxmlformats.org/officeDocument/2006/relationships/image" Target="../media/image84.emf"/><Relationship Id="rId4" Type="http://schemas.openxmlformats.org/officeDocument/2006/relationships/image" Target="../media/image83.emf"/><Relationship Id="rId9"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3.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microsoft.com/office/2007/relationships/hdphoto" Target="../media/hdphoto7.wdp"/></Relationships>
</file>

<file path=ppt/slides/_rels/slide4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slide" Target="slide2.xml"/></Relationships>
</file>

<file path=ppt/slides/_rels/slide5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slide" Target="slide3.xml"/><Relationship Id="rId4" Type="http://schemas.microsoft.com/office/2007/relationships/hdphoto" Target="../media/hdphoto8.wdp"/></Relationships>
</file>

<file path=ppt/slides/_rels/slide5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7.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slide" Target="slide3.xml"/></Relationships>
</file>

<file path=ppt/slides/_rels/slide53.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slide" Target="slide3.xml"/><Relationship Id="rId5" Type="http://schemas.openxmlformats.org/officeDocument/2006/relationships/image" Target="../media/image93.png"/><Relationship Id="rId4" Type="http://schemas.openxmlformats.org/officeDocument/2006/relationships/image" Target="../media/image92.png"/></Relationships>
</file>

<file path=ppt/slides/_rels/slide5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9.emf"/><Relationship Id="rId7"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4.png"/><Relationship Id="rId4" Type="http://schemas.openxmlformats.org/officeDocument/2006/relationships/image" Target="../media/image10.png"/><Relationship Id="rId9"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4C80923-DC78-BD40-B825-F680DA3BBE32}"/>
              </a:ext>
            </a:extLst>
          </p:cNvPr>
          <p:cNvSpPr/>
          <p:nvPr/>
        </p:nvSpPr>
        <p:spPr>
          <a:xfrm>
            <a:off x="0" y="0"/>
            <a:ext cx="9144000" cy="6858000"/>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DF60373-8925-9E40-9B9C-DAD35B7C0EEF}"/>
              </a:ext>
            </a:extLst>
          </p:cNvPr>
          <p:cNvSpPr txBox="1"/>
          <p:nvPr/>
        </p:nvSpPr>
        <p:spPr>
          <a:xfrm>
            <a:off x="3505200" y="3471581"/>
            <a:ext cx="7010400" cy="954107"/>
          </a:xfrm>
          <a:prstGeom prst="rect">
            <a:avLst/>
          </a:prstGeom>
          <a:noFill/>
        </p:spPr>
        <p:txBody>
          <a:bodyPr wrap="square" rtlCol="0">
            <a:spAutoFit/>
          </a:bodyPr>
          <a:lstStyle/>
          <a:p>
            <a:r>
              <a:rPr lang="en-US" sz="2800" b="1" dirty="0">
                <a:solidFill>
                  <a:srgbClr val="007096"/>
                </a:solidFill>
                <a:latin typeface="+mj-lt"/>
              </a:rPr>
              <a:t>Enrollment, Education, and </a:t>
            </a:r>
            <a:br>
              <a:rPr lang="en-US" sz="2800" b="1" dirty="0">
                <a:solidFill>
                  <a:srgbClr val="007096"/>
                </a:solidFill>
                <a:latin typeface="+mj-lt"/>
              </a:rPr>
            </a:br>
            <a:r>
              <a:rPr lang="en-US" sz="2800" b="1" dirty="0">
                <a:solidFill>
                  <a:srgbClr val="007096"/>
                </a:solidFill>
                <a:latin typeface="+mj-lt"/>
              </a:rPr>
              <a:t>Patient Information Guide</a:t>
            </a:r>
          </a:p>
        </p:txBody>
      </p:sp>
      <p:pic>
        <p:nvPicPr>
          <p:cNvPr id="8" name="Picture 7">
            <a:extLst>
              <a:ext uri="{FF2B5EF4-FFF2-40B4-BE49-F238E27FC236}">
                <a16:creationId xmlns:a16="http://schemas.microsoft.com/office/drawing/2014/main" id="{A2888D9B-B3E4-4300-91D8-B503BF0504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05200" y="2035213"/>
            <a:ext cx="4977945" cy="1171281"/>
          </a:xfrm>
          <a:prstGeom prst="rect">
            <a:avLst/>
          </a:prstGeom>
        </p:spPr>
      </p:pic>
      <p:pic>
        <p:nvPicPr>
          <p:cNvPr id="9" name="Picture 8">
            <a:extLst>
              <a:ext uri="{FF2B5EF4-FFF2-40B4-BE49-F238E27FC236}">
                <a16:creationId xmlns:a16="http://schemas.microsoft.com/office/drawing/2014/main" id="{B9D1D412-1E34-400C-A00C-6B805CFBAA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8500" y="1972531"/>
            <a:ext cx="2735828" cy="2735828"/>
          </a:xfrm>
          <a:prstGeom prst="rect">
            <a:avLst/>
          </a:prstGeom>
        </p:spPr>
      </p:pic>
      <p:pic>
        <p:nvPicPr>
          <p:cNvPr id="11" name="Picture 10">
            <a:extLst>
              <a:ext uri="{FF2B5EF4-FFF2-40B4-BE49-F238E27FC236}">
                <a16:creationId xmlns:a16="http://schemas.microsoft.com/office/drawing/2014/main" id="{4A692441-845C-4E02-9DE4-28CDA4D4D7D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65017" y="1377181"/>
            <a:ext cx="2240183" cy="3317195"/>
          </a:xfrm>
          <a:prstGeom prst="rect">
            <a:avLst/>
          </a:prstGeom>
        </p:spPr>
      </p:pic>
    </p:spTree>
    <p:extLst>
      <p:ext uri="{BB962C8B-B14F-4D97-AF65-F5344CB8AC3E}">
        <p14:creationId xmlns:p14="http://schemas.microsoft.com/office/powerpoint/2010/main" val="4253344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852E6D1-2D49-434E-A582-18412F182F3B}"/>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33000"/>
                    </a14:imgEffect>
                    <a14:imgEffect>
                      <a14:brightnessContrast contrast="5000"/>
                    </a14:imgEffect>
                  </a14:imgLayer>
                </a14:imgProps>
              </a:ext>
              <a:ext uri="{28A0092B-C50C-407E-A947-70E740481C1C}">
                <a14:useLocalDpi xmlns:a14="http://schemas.microsoft.com/office/drawing/2010/main"/>
              </a:ext>
            </a:extLst>
          </a:blip>
          <a:srcRect/>
          <a:stretch/>
        </p:blipFill>
        <p:spPr>
          <a:xfrm>
            <a:off x="0" y="0"/>
            <a:ext cx="9144000" cy="6172200"/>
          </a:xfrm>
          <a:prstGeom prst="rect">
            <a:avLst/>
          </a:prstGeom>
        </p:spPr>
      </p:pic>
      <p:sp>
        <p:nvSpPr>
          <p:cNvPr id="5" name="Rectangle 4">
            <a:extLst>
              <a:ext uri="{FF2B5EF4-FFF2-40B4-BE49-F238E27FC236}">
                <a16:creationId xmlns:a16="http://schemas.microsoft.com/office/drawing/2014/main" id="{C44E3F17-B136-6A44-AF7E-6384AF8C66BE}"/>
              </a:ext>
            </a:extLst>
          </p:cNvPr>
          <p:cNvSpPr/>
          <p:nvPr/>
        </p:nvSpPr>
        <p:spPr>
          <a:xfrm>
            <a:off x="0" y="4356108"/>
            <a:ext cx="9159688" cy="1836870"/>
          </a:xfrm>
          <a:prstGeom prst="rect">
            <a:avLst/>
          </a:prstGeom>
          <a:solidFill>
            <a:srgbClr val="526D6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10</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PATIENT EDUCATION</a:t>
            </a:r>
          </a:p>
        </p:txBody>
      </p:sp>
      <p:sp>
        <p:nvSpPr>
          <p:cNvPr id="13" name="Title 1">
            <a:extLst>
              <a:ext uri="{FF2B5EF4-FFF2-40B4-BE49-F238E27FC236}">
                <a16:creationId xmlns:a16="http://schemas.microsoft.com/office/drawing/2014/main" id="{7433EA21-1989-1241-AB26-9E29A93F0585}"/>
              </a:ext>
            </a:extLst>
          </p:cNvPr>
          <p:cNvSpPr>
            <a:spLocks noGrp="1"/>
          </p:cNvSpPr>
          <p:nvPr>
            <p:ph type="title"/>
          </p:nvPr>
        </p:nvSpPr>
        <p:spPr>
          <a:xfrm>
            <a:off x="378140" y="4648200"/>
            <a:ext cx="8265459" cy="1295400"/>
          </a:xfrm>
        </p:spPr>
        <p:txBody>
          <a:bodyPr anchor="t">
            <a:noAutofit/>
          </a:bodyPr>
          <a:lstStyle/>
          <a:p>
            <a:pPr>
              <a:defRPr/>
            </a:pPr>
            <a:r>
              <a:rPr lang="en-US" sz="2800" b="1" dirty="0">
                <a:solidFill>
                  <a:schemeClr val="bg1"/>
                </a:solidFill>
              </a:rPr>
              <a:t>Before…</a:t>
            </a:r>
            <a:br>
              <a:rPr lang="en-US" sz="2800" b="1" dirty="0">
                <a:solidFill>
                  <a:schemeClr val="bg1"/>
                </a:solidFill>
              </a:rPr>
            </a:br>
            <a:r>
              <a:rPr lang="en-US" sz="2800" b="1" dirty="0">
                <a:solidFill>
                  <a:schemeClr val="bg1"/>
                </a:solidFill>
              </a:rPr>
              <a:t>Our in-office and at-home resources </a:t>
            </a:r>
            <a:br>
              <a:rPr lang="en-US" sz="2800" b="1" dirty="0">
                <a:solidFill>
                  <a:schemeClr val="bg1"/>
                </a:solidFill>
              </a:rPr>
            </a:br>
            <a:r>
              <a:rPr lang="en-US" sz="2800" b="1" dirty="0">
                <a:solidFill>
                  <a:schemeClr val="bg1"/>
                </a:solidFill>
              </a:rPr>
              <a:t>were fragmented and ineffective</a:t>
            </a:r>
          </a:p>
        </p:txBody>
      </p:sp>
      <p:pic>
        <p:nvPicPr>
          <p:cNvPr id="7" name="Picture 6">
            <a:hlinkClick r:id="rId5" action="ppaction://hlinksldjump"/>
            <a:extLst>
              <a:ext uri="{FF2B5EF4-FFF2-40B4-BE49-F238E27FC236}">
                <a16:creationId xmlns:a16="http://schemas.microsoft.com/office/drawing/2014/main" id="{4BA378E2-DBB7-8640-8A0A-5E43949820E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32849294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6A80151-FCAE-3747-939F-D7F87531B285}"/>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11</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PATIENT EDUCATION</a:t>
            </a:r>
          </a:p>
        </p:txBody>
      </p:sp>
      <p:sp>
        <p:nvSpPr>
          <p:cNvPr id="29" name="Title 1">
            <a:extLst>
              <a:ext uri="{FF2B5EF4-FFF2-40B4-BE49-F238E27FC236}">
                <a16:creationId xmlns:a16="http://schemas.microsoft.com/office/drawing/2014/main" id="{12429297-9FF8-634C-9231-F7A122360EF4}"/>
              </a:ext>
            </a:extLst>
          </p:cNvPr>
          <p:cNvSpPr>
            <a:spLocks noGrp="1"/>
          </p:cNvSpPr>
          <p:nvPr>
            <p:ph type="title"/>
          </p:nvPr>
        </p:nvSpPr>
        <p:spPr>
          <a:xfrm>
            <a:off x="381000" y="944680"/>
            <a:ext cx="4376545" cy="1211208"/>
          </a:xfrm>
        </p:spPr>
        <p:txBody>
          <a:bodyPr anchor="t">
            <a:noAutofit/>
          </a:bodyPr>
          <a:lstStyle/>
          <a:p>
            <a:r>
              <a:rPr lang="en-US" sz="2800" b="1" dirty="0">
                <a:solidFill>
                  <a:srgbClr val="007096"/>
                </a:solidFill>
              </a:rPr>
              <a:t>Updated in-office resources educate and empower patients without slowing you down</a:t>
            </a:r>
            <a:br>
              <a:rPr lang="en-US" sz="2800" b="1" dirty="0">
                <a:solidFill>
                  <a:srgbClr val="007096"/>
                </a:solidFill>
              </a:rPr>
            </a:br>
            <a:endParaRPr lang="en-US" sz="2800" b="1" dirty="0">
              <a:solidFill>
                <a:srgbClr val="007096"/>
              </a:solidFill>
            </a:endParaRPr>
          </a:p>
        </p:txBody>
      </p:sp>
      <p:pic>
        <p:nvPicPr>
          <p:cNvPr id="10" name="Picture 9">
            <a:extLst>
              <a:ext uri="{FF2B5EF4-FFF2-40B4-BE49-F238E27FC236}">
                <a16:creationId xmlns:a16="http://schemas.microsoft.com/office/drawing/2014/main" id="{A540158D-0C73-4AD0-9103-A9994EE971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26006" y="457200"/>
            <a:ext cx="4228422" cy="3594159"/>
          </a:xfrm>
          <a:prstGeom prst="rect">
            <a:avLst/>
          </a:prstGeom>
        </p:spPr>
      </p:pic>
      <p:pic>
        <p:nvPicPr>
          <p:cNvPr id="12" name="Picture 11">
            <a:extLst>
              <a:ext uri="{FF2B5EF4-FFF2-40B4-BE49-F238E27FC236}">
                <a16:creationId xmlns:a16="http://schemas.microsoft.com/office/drawing/2014/main" id="{52479396-B837-4C9C-9987-02B0AD4E02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292448">
            <a:off x="914400" y="2476096"/>
            <a:ext cx="6814105" cy="3407052"/>
          </a:xfrm>
          <a:prstGeom prst="rect">
            <a:avLst/>
          </a:prstGeom>
        </p:spPr>
      </p:pic>
      <p:pic>
        <p:nvPicPr>
          <p:cNvPr id="8" name="Picture 7">
            <a:hlinkClick r:id="rId5" action="ppaction://hlinksldjump"/>
            <a:extLst>
              <a:ext uri="{FF2B5EF4-FFF2-40B4-BE49-F238E27FC236}">
                <a16:creationId xmlns:a16="http://schemas.microsoft.com/office/drawing/2014/main" id="{A025490A-A8F5-6748-9CDF-E1A75B3B049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6076678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6A80151-FCAE-3747-939F-D7F87531B285}"/>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12</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PATIENT EDUCATION</a:t>
            </a:r>
          </a:p>
        </p:txBody>
      </p:sp>
      <p:sp>
        <p:nvSpPr>
          <p:cNvPr id="29" name="Title 1">
            <a:extLst>
              <a:ext uri="{FF2B5EF4-FFF2-40B4-BE49-F238E27FC236}">
                <a16:creationId xmlns:a16="http://schemas.microsoft.com/office/drawing/2014/main" id="{12429297-9FF8-634C-9231-F7A122360EF4}"/>
              </a:ext>
            </a:extLst>
          </p:cNvPr>
          <p:cNvSpPr>
            <a:spLocks noGrp="1"/>
          </p:cNvSpPr>
          <p:nvPr>
            <p:ph type="title"/>
          </p:nvPr>
        </p:nvSpPr>
        <p:spPr>
          <a:xfrm>
            <a:off x="387104" y="363706"/>
            <a:ext cx="8299695" cy="1825850"/>
          </a:xfrm>
        </p:spPr>
        <p:txBody>
          <a:bodyPr anchor="t">
            <a:noAutofit/>
          </a:bodyPr>
          <a:lstStyle/>
          <a:p>
            <a:r>
              <a:rPr lang="en-US" sz="2800" b="1" dirty="0">
                <a:solidFill>
                  <a:srgbClr val="007096"/>
                </a:solidFill>
              </a:rPr>
              <a:t>Comprehensive take-home resources let your patients learn at their own pace</a:t>
            </a:r>
          </a:p>
        </p:txBody>
      </p:sp>
      <p:pic>
        <p:nvPicPr>
          <p:cNvPr id="26" name="Picture 25">
            <a:extLst>
              <a:ext uri="{FF2B5EF4-FFF2-40B4-BE49-F238E27FC236}">
                <a16:creationId xmlns:a16="http://schemas.microsoft.com/office/drawing/2014/main" id="{1BAF1705-CCFD-4481-B6B6-1CBA15692B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33790" y="1816547"/>
            <a:ext cx="1451169" cy="2034382"/>
          </a:xfrm>
          <a:prstGeom prst="rect">
            <a:avLst/>
          </a:prstGeom>
        </p:spPr>
      </p:pic>
      <p:sp>
        <p:nvSpPr>
          <p:cNvPr id="28" name="Rectangle: Rounded Corners 4">
            <a:extLst>
              <a:ext uri="{FF2B5EF4-FFF2-40B4-BE49-F238E27FC236}">
                <a16:creationId xmlns:a16="http://schemas.microsoft.com/office/drawing/2014/main" id="{BFE84553-A66E-43EC-B71E-8C7212149693}"/>
              </a:ext>
            </a:extLst>
          </p:cNvPr>
          <p:cNvSpPr/>
          <p:nvPr/>
        </p:nvSpPr>
        <p:spPr>
          <a:xfrm>
            <a:off x="2539443" y="1586235"/>
            <a:ext cx="1239865" cy="31640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rgbClr val="007096"/>
                </a:solidFill>
                <a:latin typeface="+mj-lt"/>
              </a:rPr>
              <a:t>Patient Brochure </a:t>
            </a:r>
          </a:p>
        </p:txBody>
      </p:sp>
      <p:pic>
        <p:nvPicPr>
          <p:cNvPr id="30" name="Picture 29">
            <a:extLst>
              <a:ext uri="{FF2B5EF4-FFF2-40B4-BE49-F238E27FC236}">
                <a16:creationId xmlns:a16="http://schemas.microsoft.com/office/drawing/2014/main" id="{0CD89B7E-2B5F-4DDD-8FA6-9CAF4698870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67706" y="2395701"/>
            <a:ext cx="1409494" cy="1935597"/>
          </a:xfrm>
          <a:prstGeom prst="rect">
            <a:avLst/>
          </a:prstGeom>
        </p:spPr>
      </p:pic>
      <p:sp>
        <p:nvSpPr>
          <p:cNvPr id="32" name="Rectangle: Rounded Corners 4">
            <a:extLst>
              <a:ext uri="{FF2B5EF4-FFF2-40B4-BE49-F238E27FC236}">
                <a16:creationId xmlns:a16="http://schemas.microsoft.com/office/drawing/2014/main" id="{50F3C448-AD6B-4DA6-8702-48FF9D815BD4}"/>
              </a:ext>
            </a:extLst>
          </p:cNvPr>
          <p:cNvSpPr/>
          <p:nvPr/>
        </p:nvSpPr>
        <p:spPr>
          <a:xfrm>
            <a:off x="861328" y="4478442"/>
            <a:ext cx="1282187" cy="36604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rgbClr val="007096"/>
                </a:solidFill>
                <a:latin typeface="+mj-lt"/>
              </a:rPr>
              <a:t>Copy of the Rx</a:t>
            </a:r>
          </a:p>
        </p:txBody>
      </p:sp>
      <p:pic>
        <p:nvPicPr>
          <p:cNvPr id="33" name="Picture 32">
            <a:extLst>
              <a:ext uri="{FF2B5EF4-FFF2-40B4-BE49-F238E27FC236}">
                <a16:creationId xmlns:a16="http://schemas.microsoft.com/office/drawing/2014/main" id="{1C222A0E-5053-4CBB-9C8B-C7B708F8492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19686" y="3847481"/>
            <a:ext cx="1218027" cy="1218027"/>
          </a:xfrm>
          <a:prstGeom prst="rect">
            <a:avLst/>
          </a:prstGeom>
        </p:spPr>
      </p:pic>
      <p:sp>
        <p:nvSpPr>
          <p:cNvPr id="34" name="Rectangle: Rounded Corners 4">
            <a:extLst>
              <a:ext uri="{FF2B5EF4-FFF2-40B4-BE49-F238E27FC236}">
                <a16:creationId xmlns:a16="http://schemas.microsoft.com/office/drawing/2014/main" id="{393BA470-D16B-4473-9233-692A1F0F8C67}"/>
              </a:ext>
            </a:extLst>
          </p:cNvPr>
          <p:cNvSpPr/>
          <p:nvPr/>
        </p:nvSpPr>
        <p:spPr>
          <a:xfrm>
            <a:off x="2587188" y="5101344"/>
            <a:ext cx="1126359" cy="45229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rgbClr val="007096"/>
                </a:solidFill>
                <a:latin typeface="+mj-lt"/>
              </a:rPr>
              <a:t>Intermediate AMD DVD</a:t>
            </a:r>
          </a:p>
        </p:txBody>
      </p:sp>
      <p:pic>
        <p:nvPicPr>
          <p:cNvPr id="35" name="Picture 34">
            <a:extLst>
              <a:ext uri="{FF2B5EF4-FFF2-40B4-BE49-F238E27FC236}">
                <a16:creationId xmlns:a16="http://schemas.microsoft.com/office/drawing/2014/main" id="{36970182-E1E0-4F6F-AC0D-5B8B8517FC7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61165" y="1973072"/>
            <a:ext cx="1382898" cy="1901485"/>
          </a:xfrm>
          <a:prstGeom prst="rect">
            <a:avLst/>
          </a:prstGeom>
        </p:spPr>
      </p:pic>
      <p:pic>
        <p:nvPicPr>
          <p:cNvPr id="36" name="Picture 35">
            <a:extLst>
              <a:ext uri="{FF2B5EF4-FFF2-40B4-BE49-F238E27FC236}">
                <a16:creationId xmlns:a16="http://schemas.microsoft.com/office/drawing/2014/main" id="{20B8D9F9-C3DB-4861-B571-AEEAA261DD5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3261" y="2503229"/>
            <a:ext cx="1538322" cy="2040244"/>
          </a:xfrm>
          <a:prstGeom prst="rect">
            <a:avLst/>
          </a:prstGeom>
        </p:spPr>
      </p:pic>
      <p:grpSp>
        <p:nvGrpSpPr>
          <p:cNvPr id="37" name="Group 36">
            <a:extLst>
              <a:ext uri="{FF2B5EF4-FFF2-40B4-BE49-F238E27FC236}">
                <a16:creationId xmlns:a16="http://schemas.microsoft.com/office/drawing/2014/main" id="{B0179177-4EE3-4209-BCBA-4445AE278A10}"/>
              </a:ext>
            </a:extLst>
          </p:cNvPr>
          <p:cNvGrpSpPr/>
          <p:nvPr/>
        </p:nvGrpSpPr>
        <p:grpSpPr>
          <a:xfrm>
            <a:off x="1062957" y="1590783"/>
            <a:ext cx="2766919" cy="3851152"/>
            <a:chOff x="1225165" y="1590783"/>
            <a:chExt cx="2766919" cy="3851152"/>
          </a:xfrm>
        </p:grpSpPr>
        <p:pic>
          <p:nvPicPr>
            <p:cNvPr id="38" name="Picture 37">
              <a:extLst>
                <a:ext uri="{FF2B5EF4-FFF2-40B4-BE49-F238E27FC236}">
                  <a16:creationId xmlns:a16="http://schemas.microsoft.com/office/drawing/2014/main" id="{B43DC551-07B0-4E43-ACD4-F465C7F279B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225165" y="1590783"/>
              <a:ext cx="2766919" cy="3545435"/>
            </a:xfrm>
            <a:prstGeom prst="rect">
              <a:avLst/>
            </a:prstGeom>
          </p:spPr>
        </p:pic>
        <p:sp>
          <p:nvSpPr>
            <p:cNvPr id="39" name="Rectangle: Rounded Corners 4">
              <a:extLst>
                <a:ext uri="{FF2B5EF4-FFF2-40B4-BE49-F238E27FC236}">
                  <a16:creationId xmlns:a16="http://schemas.microsoft.com/office/drawing/2014/main" id="{645E283B-938A-4C40-BACF-7E3532DA6F8D}"/>
                </a:ext>
              </a:extLst>
            </p:cNvPr>
            <p:cNvSpPr/>
            <p:nvPr/>
          </p:nvSpPr>
          <p:spPr>
            <a:xfrm>
              <a:off x="1225165" y="5083041"/>
              <a:ext cx="2684744" cy="358894"/>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rgbClr val="007096"/>
                  </a:solidFill>
                  <a:latin typeface="+mj-lt"/>
                </a:rPr>
                <a:t>Patient Folder </a:t>
              </a:r>
            </a:p>
          </p:txBody>
        </p:sp>
      </p:grpSp>
      <p:grpSp>
        <p:nvGrpSpPr>
          <p:cNvPr id="40" name="Group 39">
            <a:extLst>
              <a:ext uri="{FF2B5EF4-FFF2-40B4-BE49-F238E27FC236}">
                <a16:creationId xmlns:a16="http://schemas.microsoft.com/office/drawing/2014/main" id="{45641ABA-CFCA-45A4-A245-56B9977203B9}"/>
              </a:ext>
            </a:extLst>
          </p:cNvPr>
          <p:cNvGrpSpPr/>
          <p:nvPr/>
        </p:nvGrpSpPr>
        <p:grpSpPr>
          <a:xfrm>
            <a:off x="5296122" y="1558106"/>
            <a:ext cx="2601420" cy="3847186"/>
            <a:chOff x="5125359" y="1537715"/>
            <a:chExt cx="2601420" cy="3847186"/>
          </a:xfrm>
        </p:grpSpPr>
        <p:pic>
          <p:nvPicPr>
            <p:cNvPr id="41" name="Picture 40">
              <a:extLst>
                <a:ext uri="{FF2B5EF4-FFF2-40B4-BE49-F238E27FC236}">
                  <a16:creationId xmlns:a16="http://schemas.microsoft.com/office/drawing/2014/main" id="{F73CA324-0D11-4DD8-80D8-430685BE505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125359" y="1537715"/>
              <a:ext cx="2601420" cy="3580198"/>
            </a:xfrm>
            <a:prstGeom prst="rect">
              <a:avLst/>
            </a:prstGeom>
          </p:spPr>
        </p:pic>
        <p:sp>
          <p:nvSpPr>
            <p:cNvPr id="42" name="Rectangle: Rounded Corners 4">
              <a:extLst>
                <a:ext uri="{FF2B5EF4-FFF2-40B4-BE49-F238E27FC236}">
                  <a16:creationId xmlns:a16="http://schemas.microsoft.com/office/drawing/2014/main" id="{39A92E6A-AF80-4EA4-8509-2B2EF104C6D8}"/>
                </a:ext>
              </a:extLst>
            </p:cNvPr>
            <p:cNvSpPr/>
            <p:nvPr/>
          </p:nvSpPr>
          <p:spPr>
            <a:xfrm>
              <a:off x="5236575" y="5068492"/>
              <a:ext cx="2383425" cy="316409"/>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rgbClr val="007096"/>
                  </a:solidFill>
                  <a:latin typeface="+mj-lt"/>
                </a:rPr>
                <a:t>Device Setup Kit </a:t>
              </a:r>
            </a:p>
          </p:txBody>
        </p:sp>
      </p:grpSp>
      <p:pic>
        <p:nvPicPr>
          <p:cNvPr id="20" name="Picture 19">
            <a:hlinkClick r:id="rId10" action="ppaction://hlinksldjump"/>
            <a:extLst>
              <a:ext uri="{FF2B5EF4-FFF2-40B4-BE49-F238E27FC236}">
                <a16:creationId xmlns:a16="http://schemas.microsoft.com/office/drawing/2014/main" id="{CBBEF1B5-F871-884C-AA7F-FE8F86D3FE0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2665725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94444E-6 1.11111E-6 L 0.07569 0.0625 " pathEditMode="relative" rAng="0" ptsTypes="AA">
                                      <p:cBhvr>
                                        <p:cTn id="6" dur="1000" fill="hold"/>
                                        <p:tgtEl>
                                          <p:spTgt spid="35"/>
                                        </p:tgtEl>
                                        <p:attrNameLst>
                                          <p:attrName>ppt_x</p:attrName>
                                          <p:attrName>ppt_y</p:attrName>
                                        </p:attrNameLst>
                                      </p:cBhvr>
                                      <p:rCtr x="3785" y="3125"/>
                                    </p:animMotion>
                                  </p:childTnLst>
                                </p:cTn>
                              </p:par>
                              <p:par>
                                <p:cTn id="7" presetID="42" presetClass="path" presetSubtype="0" accel="50000" decel="50000" fill="hold" nodeType="withEffect">
                                  <p:stCondLst>
                                    <p:cond delay="0"/>
                                  </p:stCondLst>
                                  <p:childTnLst>
                                    <p:animMotion origin="layout" path="M 0 2.22222E-6 L -0.07969 -0.00139 " pathEditMode="relative" rAng="0" ptsTypes="AA">
                                      <p:cBhvr>
                                        <p:cTn id="8" dur="1000" fill="hold"/>
                                        <p:tgtEl>
                                          <p:spTgt spid="30"/>
                                        </p:tgtEl>
                                        <p:attrNameLst>
                                          <p:attrName>ppt_x</p:attrName>
                                          <p:attrName>ppt_y</p:attrName>
                                        </p:attrNameLst>
                                      </p:cBhvr>
                                      <p:rCtr x="-3993" y="-69"/>
                                    </p:animMotion>
                                  </p:childTnLst>
                                </p:cTn>
                              </p:par>
                              <p:par>
                                <p:cTn id="9" presetID="10" presetClass="exit" presetSubtype="0" fill="hold" grpId="0" nodeType="withEffect">
                                  <p:stCondLst>
                                    <p:cond delay="0"/>
                                  </p:stCondLst>
                                  <p:childTnLst>
                                    <p:animEffect transition="out" filter="fade">
                                      <p:cBhvr>
                                        <p:cTn id="10" dur="500"/>
                                        <p:tgtEl>
                                          <p:spTgt spid="28"/>
                                        </p:tgtEl>
                                      </p:cBhvr>
                                    </p:animEffect>
                                    <p:set>
                                      <p:cBhvr>
                                        <p:cTn id="11" dur="1" fill="hold">
                                          <p:stCondLst>
                                            <p:cond delay="499"/>
                                          </p:stCondLst>
                                        </p:cTn>
                                        <p:tgtEl>
                                          <p:spTgt spid="28"/>
                                        </p:tgtEl>
                                        <p:attrNameLst>
                                          <p:attrName>style.visibility</p:attrName>
                                        </p:attrNameLst>
                                      </p:cBhvr>
                                      <p:to>
                                        <p:strVal val="hidden"/>
                                      </p:to>
                                    </p:set>
                                  </p:childTnLst>
                                </p:cTn>
                              </p:par>
                              <p:par>
                                <p:cTn id="12" presetID="10" presetClass="exit" presetSubtype="0" fill="hold" grpId="0" nodeType="withEffect">
                                  <p:stCondLst>
                                    <p:cond delay="0"/>
                                  </p:stCondLst>
                                  <p:childTnLst>
                                    <p:animEffect transition="out" filter="fade">
                                      <p:cBhvr>
                                        <p:cTn id="13" dur="500"/>
                                        <p:tgtEl>
                                          <p:spTgt spid="32"/>
                                        </p:tgtEl>
                                      </p:cBhvr>
                                    </p:animEffect>
                                    <p:set>
                                      <p:cBhvr>
                                        <p:cTn id="14" dur="1" fill="hold">
                                          <p:stCondLst>
                                            <p:cond delay="499"/>
                                          </p:stCondLst>
                                        </p:cTn>
                                        <p:tgtEl>
                                          <p:spTgt spid="32"/>
                                        </p:tgtEl>
                                        <p:attrNameLst>
                                          <p:attrName>style.visibility</p:attrName>
                                        </p:attrNameLst>
                                      </p:cBhvr>
                                      <p:to>
                                        <p:strVal val="hidden"/>
                                      </p:to>
                                    </p:set>
                                  </p:childTnLst>
                                </p:cTn>
                              </p:par>
                              <p:par>
                                <p:cTn id="15" presetID="10" presetClass="exit" presetSubtype="0" fill="hold" grpId="0" nodeType="withEffect">
                                  <p:stCondLst>
                                    <p:cond delay="0"/>
                                  </p:stCondLst>
                                  <p:childTnLst>
                                    <p:animEffect transition="out" filter="fade">
                                      <p:cBhvr>
                                        <p:cTn id="16" dur="500"/>
                                        <p:tgtEl>
                                          <p:spTgt spid="34"/>
                                        </p:tgtEl>
                                      </p:cBhvr>
                                    </p:animEffect>
                                    <p:set>
                                      <p:cBhvr>
                                        <p:cTn id="17" dur="1" fill="hold">
                                          <p:stCondLst>
                                            <p:cond delay="499"/>
                                          </p:stCondLst>
                                        </p:cTn>
                                        <p:tgtEl>
                                          <p:spTgt spid="34"/>
                                        </p:tgtEl>
                                        <p:attrNameLst>
                                          <p:attrName>style.visibility</p:attrName>
                                        </p:attrNameLst>
                                      </p:cBhvr>
                                      <p:to>
                                        <p:strVal val="hidden"/>
                                      </p:to>
                                    </p:set>
                                  </p:childTnLst>
                                </p:cTn>
                              </p:par>
                              <p:par>
                                <p:cTn id="18" presetID="42" presetClass="path" presetSubtype="0" accel="50000" decel="50000" fill="hold" nodeType="withEffect">
                                  <p:stCondLst>
                                    <p:cond delay="0"/>
                                  </p:stCondLst>
                                  <p:childTnLst>
                                    <p:animMotion origin="layout" path="M -3.88889E-6 1.48148E-6 L -0.07586 -0.16042 " pathEditMode="relative" rAng="0" ptsTypes="AA">
                                      <p:cBhvr>
                                        <p:cTn id="19" dur="1000" fill="hold"/>
                                        <p:tgtEl>
                                          <p:spTgt spid="33"/>
                                        </p:tgtEl>
                                        <p:attrNameLst>
                                          <p:attrName>ppt_x</p:attrName>
                                          <p:attrName>ppt_y</p:attrName>
                                        </p:attrNameLst>
                                      </p:cBhvr>
                                      <p:rCtr x="-3802" y="-8032"/>
                                    </p:animMotion>
                                  </p:childTnLst>
                                </p:cTn>
                              </p:par>
                              <p:par>
                                <p:cTn id="20" presetID="42" presetClass="path" presetSubtype="0" accel="50000" decel="50000" fill="hold" nodeType="withEffect">
                                  <p:stCondLst>
                                    <p:cond delay="0"/>
                                  </p:stCondLst>
                                  <p:childTnLst>
                                    <p:animMotion origin="layout" path="M 3.88889E-6 2.59259E-6 L 0.10191 -0.02477 " pathEditMode="relative" rAng="0" ptsTypes="AA">
                                      <p:cBhvr>
                                        <p:cTn id="21" dur="1000" fill="hold"/>
                                        <p:tgtEl>
                                          <p:spTgt spid="36"/>
                                        </p:tgtEl>
                                        <p:attrNameLst>
                                          <p:attrName>ppt_x</p:attrName>
                                          <p:attrName>ppt_y</p:attrName>
                                        </p:attrNameLst>
                                      </p:cBhvr>
                                      <p:rCtr x="5087" y="-1250"/>
                                    </p:animMotion>
                                  </p:childTnLst>
                                </p:cTn>
                              </p:par>
                              <p:par>
                                <p:cTn id="22" presetID="42" presetClass="path" presetSubtype="0" accel="50000" decel="50000" fill="hold" nodeType="withEffect">
                                  <p:stCondLst>
                                    <p:cond delay="0"/>
                                  </p:stCondLst>
                                  <p:childTnLst>
                                    <p:animMotion origin="layout" path="M 3.88889E-6 -4.44444E-6 L -0.07934 0.07616 " pathEditMode="relative" rAng="0" ptsTypes="AA">
                                      <p:cBhvr>
                                        <p:cTn id="23" dur="1000" fill="hold"/>
                                        <p:tgtEl>
                                          <p:spTgt spid="26"/>
                                        </p:tgtEl>
                                        <p:attrNameLst>
                                          <p:attrName>ppt_x</p:attrName>
                                          <p:attrName>ppt_y</p:attrName>
                                        </p:attrNameLst>
                                      </p:cBhvr>
                                      <p:rCtr x="-3976" y="3796"/>
                                    </p:animMotion>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par>
                                <p:cTn id="28" presetID="10" presetClass="entr" presetSubtype="0" fill="hold"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2"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4C80923-DC78-BD40-B825-F680DA3BBE32}"/>
              </a:ext>
            </a:extLst>
          </p:cNvPr>
          <p:cNvSpPr/>
          <p:nvPr/>
        </p:nvSpPr>
        <p:spPr>
          <a:xfrm>
            <a:off x="0" y="0"/>
            <a:ext cx="9144000" cy="6858000"/>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DB2EEDC-920B-4BA2-B0C4-FB2786C9A5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718686" y="3436372"/>
            <a:ext cx="2735828" cy="2735828"/>
          </a:xfrm>
          <a:prstGeom prst="rect">
            <a:avLst/>
          </a:prstGeom>
        </p:spPr>
      </p:pic>
      <p:sp>
        <p:nvSpPr>
          <p:cNvPr id="10" name="TextBox 9">
            <a:extLst>
              <a:ext uri="{FF2B5EF4-FFF2-40B4-BE49-F238E27FC236}">
                <a16:creationId xmlns:a16="http://schemas.microsoft.com/office/drawing/2014/main" id="{4DF60373-8925-9E40-9B9C-DAD35B7C0EEF}"/>
              </a:ext>
            </a:extLst>
          </p:cNvPr>
          <p:cNvSpPr txBox="1"/>
          <p:nvPr/>
        </p:nvSpPr>
        <p:spPr>
          <a:xfrm>
            <a:off x="2438400" y="4804286"/>
            <a:ext cx="4648200" cy="523220"/>
          </a:xfrm>
          <a:prstGeom prst="rect">
            <a:avLst/>
          </a:prstGeom>
          <a:noFill/>
        </p:spPr>
        <p:txBody>
          <a:bodyPr wrap="square" rtlCol="0">
            <a:spAutoFit/>
          </a:bodyPr>
          <a:lstStyle/>
          <a:p>
            <a:pPr algn="r"/>
            <a:r>
              <a:rPr lang="en-US" sz="2800" b="1" dirty="0">
                <a:solidFill>
                  <a:srgbClr val="007096"/>
                </a:solidFill>
                <a:latin typeface="+mj-lt"/>
              </a:rPr>
              <a:t>Patient Management</a:t>
            </a:r>
          </a:p>
        </p:txBody>
      </p:sp>
    </p:spTree>
    <p:extLst>
      <p:ext uri="{BB962C8B-B14F-4D97-AF65-F5344CB8AC3E}">
        <p14:creationId xmlns:p14="http://schemas.microsoft.com/office/powerpoint/2010/main" val="22133814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14    </a:t>
            </a:r>
            <a:r>
              <a:rPr lang="en-US" sz="1200" b="1" dirty="0">
                <a:solidFill>
                  <a:srgbClr val="FF671E"/>
                </a:solidFill>
                <a:latin typeface="+mj-lt"/>
              </a:rPr>
              <a:t>|</a:t>
            </a:r>
            <a:r>
              <a:rPr lang="en-US" sz="1200" b="1" dirty="0">
                <a:solidFill>
                  <a:srgbClr val="007096"/>
                </a:solidFill>
                <a:latin typeface="+mj-lt"/>
              </a:rPr>
              <a:t>    </a:t>
            </a:r>
            <a:r>
              <a:rPr lang="en-US" sz="1200" dirty="0">
                <a:solidFill>
                  <a:srgbClr val="007096"/>
                </a:solidFill>
                <a:latin typeface="+mj-lt"/>
              </a:rPr>
              <a:t>PATIENT MANAGEMENT</a:t>
            </a:r>
          </a:p>
        </p:txBody>
      </p:sp>
      <p:pic>
        <p:nvPicPr>
          <p:cNvPr id="9" name="Picture 8">
            <a:extLst>
              <a:ext uri="{FF2B5EF4-FFF2-40B4-BE49-F238E27FC236}">
                <a16:creationId xmlns:a16="http://schemas.microsoft.com/office/drawing/2014/main" id="{83CBDF6E-8C47-4293-B79B-D1C36BA47EE2}"/>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35000"/>
                    </a14:imgEffect>
                  </a14:imgLayer>
                </a14:imgProps>
              </a:ext>
              <a:ext uri="{28A0092B-C50C-407E-A947-70E740481C1C}">
                <a14:useLocalDpi xmlns:a14="http://schemas.microsoft.com/office/drawing/2010/main"/>
              </a:ext>
            </a:extLst>
          </a:blip>
          <a:stretch>
            <a:fillRect/>
          </a:stretch>
        </p:blipFill>
        <p:spPr>
          <a:xfrm>
            <a:off x="0" y="-82979"/>
            <a:ext cx="9144000" cy="6257868"/>
          </a:xfrm>
          <a:prstGeom prst="rect">
            <a:avLst/>
          </a:prstGeom>
        </p:spPr>
      </p:pic>
      <p:sp>
        <p:nvSpPr>
          <p:cNvPr id="10" name="Rectangle 9">
            <a:extLst>
              <a:ext uri="{FF2B5EF4-FFF2-40B4-BE49-F238E27FC236}">
                <a16:creationId xmlns:a16="http://schemas.microsoft.com/office/drawing/2014/main" id="{51EAE35F-E7C9-324B-B576-4E06FE0991A6}"/>
              </a:ext>
            </a:extLst>
          </p:cNvPr>
          <p:cNvSpPr/>
          <p:nvPr/>
        </p:nvSpPr>
        <p:spPr>
          <a:xfrm>
            <a:off x="0" y="4338019"/>
            <a:ext cx="9159688" cy="1836870"/>
          </a:xfrm>
          <a:prstGeom prst="rect">
            <a:avLst/>
          </a:prstGeom>
          <a:solidFill>
            <a:srgbClr val="526D6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itle 1">
            <a:extLst>
              <a:ext uri="{FF2B5EF4-FFF2-40B4-BE49-F238E27FC236}">
                <a16:creationId xmlns:a16="http://schemas.microsoft.com/office/drawing/2014/main" id="{12429297-9FF8-634C-9231-F7A122360EF4}"/>
              </a:ext>
            </a:extLst>
          </p:cNvPr>
          <p:cNvSpPr>
            <a:spLocks noGrp="1"/>
          </p:cNvSpPr>
          <p:nvPr>
            <p:ph type="title"/>
          </p:nvPr>
        </p:nvSpPr>
        <p:spPr>
          <a:xfrm>
            <a:off x="387105" y="4648201"/>
            <a:ext cx="6470895" cy="1299952"/>
          </a:xfrm>
        </p:spPr>
        <p:txBody>
          <a:bodyPr anchor="t">
            <a:noAutofit/>
          </a:bodyPr>
          <a:lstStyle/>
          <a:p>
            <a:r>
              <a:rPr lang="en-US" sz="2800" b="1" dirty="0">
                <a:solidFill>
                  <a:schemeClr val="bg1"/>
                </a:solidFill>
              </a:rPr>
              <a:t>Before…</a:t>
            </a:r>
            <a:br>
              <a:rPr lang="en-US" sz="2800" b="1" dirty="0">
                <a:solidFill>
                  <a:schemeClr val="bg1"/>
                </a:solidFill>
              </a:rPr>
            </a:br>
            <a:r>
              <a:rPr lang="en-US" sz="2800" b="1" dirty="0">
                <a:solidFill>
                  <a:schemeClr val="bg1"/>
                </a:solidFill>
              </a:rPr>
              <a:t>It was difficult to get patient information when you needed it</a:t>
            </a:r>
          </a:p>
        </p:txBody>
      </p:sp>
      <p:pic>
        <p:nvPicPr>
          <p:cNvPr id="7" name="Picture 6">
            <a:hlinkClick r:id="rId5" action="ppaction://hlinksldjump"/>
            <a:extLst>
              <a:ext uri="{FF2B5EF4-FFF2-40B4-BE49-F238E27FC236}">
                <a16:creationId xmlns:a16="http://schemas.microsoft.com/office/drawing/2014/main" id="{33B95734-8D13-574D-A8AD-C013B63878B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61148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6A80151-FCAE-3747-939F-D7F87531B285}"/>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15</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PATIENT MANAGEMENT</a:t>
            </a:r>
          </a:p>
        </p:txBody>
      </p:sp>
      <p:sp>
        <p:nvSpPr>
          <p:cNvPr id="29" name="Title 1">
            <a:extLst>
              <a:ext uri="{FF2B5EF4-FFF2-40B4-BE49-F238E27FC236}">
                <a16:creationId xmlns:a16="http://schemas.microsoft.com/office/drawing/2014/main" id="{12429297-9FF8-634C-9231-F7A122360EF4}"/>
              </a:ext>
            </a:extLst>
          </p:cNvPr>
          <p:cNvSpPr>
            <a:spLocks noGrp="1"/>
          </p:cNvSpPr>
          <p:nvPr>
            <p:ph type="title"/>
          </p:nvPr>
        </p:nvSpPr>
        <p:spPr>
          <a:xfrm>
            <a:off x="387104" y="381000"/>
            <a:ext cx="8375895" cy="1825850"/>
          </a:xfrm>
        </p:spPr>
        <p:txBody>
          <a:bodyPr anchor="t">
            <a:noAutofit/>
          </a:bodyPr>
          <a:lstStyle/>
          <a:p>
            <a:r>
              <a:rPr lang="en-US" sz="2800" b="1" dirty="0">
                <a:solidFill>
                  <a:srgbClr val="007096"/>
                </a:solidFill>
              </a:rPr>
              <a:t>Now you can easily access your patient’s data </a:t>
            </a:r>
            <a:br>
              <a:rPr lang="en-US" sz="2800" b="1" dirty="0">
                <a:solidFill>
                  <a:srgbClr val="007096"/>
                </a:solidFill>
              </a:rPr>
            </a:br>
            <a:r>
              <a:rPr lang="en-US" sz="2800" b="1" dirty="0">
                <a:solidFill>
                  <a:srgbClr val="007096"/>
                </a:solidFill>
              </a:rPr>
              <a:t>when you need it</a:t>
            </a:r>
          </a:p>
        </p:txBody>
      </p:sp>
      <p:grpSp>
        <p:nvGrpSpPr>
          <p:cNvPr id="2" name="Group 1">
            <a:extLst>
              <a:ext uri="{FF2B5EF4-FFF2-40B4-BE49-F238E27FC236}">
                <a16:creationId xmlns:a16="http://schemas.microsoft.com/office/drawing/2014/main" id="{FAD3ADC6-C4D1-46EA-9593-D6C5D7E3FB13}"/>
              </a:ext>
            </a:extLst>
          </p:cNvPr>
          <p:cNvGrpSpPr/>
          <p:nvPr/>
        </p:nvGrpSpPr>
        <p:grpSpPr>
          <a:xfrm>
            <a:off x="3328164" y="1757680"/>
            <a:ext cx="2154336" cy="3362288"/>
            <a:chOff x="1070702" y="2037573"/>
            <a:chExt cx="2154336" cy="3362288"/>
          </a:xfrm>
        </p:grpSpPr>
        <p:sp>
          <p:nvSpPr>
            <p:cNvPr id="7" name="TextBox 6">
              <a:extLst>
                <a:ext uri="{FF2B5EF4-FFF2-40B4-BE49-F238E27FC236}">
                  <a16:creationId xmlns:a16="http://schemas.microsoft.com/office/drawing/2014/main" id="{68056EC1-F7FE-0145-B901-5B7A91A9A8E9}"/>
                </a:ext>
              </a:extLst>
            </p:cNvPr>
            <p:cNvSpPr txBox="1"/>
            <p:nvPr/>
          </p:nvSpPr>
          <p:spPr>
            <a:xfrm>
              <a:off x="1070702" y="4568864"/>
              <a:ext cx="2154336" cy="830997"/>
            </a:xfrm>
            <a:prstGeom prst="rect">
              <a:avLst/>
            </a:prstGeom>
            <a:noFill/>
          </p:spPr>
          <p:txBody>
            <a:bodyPr wrap="square" rtlCol="0">
              <a:spAutoFit/>
            </a:bodyPr>
            <a:lstStyle/>
            <a:p>
              <a:pPr algn="ctr"/>
              <a:r>
                <a:rPr lang="en-US" sz="1600" dirty="0">
                  <a:latin typeface="+mj-lt"/>
                </a:rPr>
                <a:t>Securely view patient maps directly from </a:t>
              </a:r>
              <a:br>
                <a:rPr lang="en-US" sz="1600" dirty="0">
                  <a:latin typeface="+mj-lt"/>
                </a:rPr>
              </a:br>
              <a:r>
                <a:rPr lang="en-US" sz="1600" dirty="0">
                  <a:latin typeface="+mj-lt"/>
                </a:rPr>
                <a:t>your email </a:t>
              </a:r>
            </a:p>
          </p:txBody>
        </p:sp>
        <p:sp>
          <p:nvSpPr>
            <p:cNvPr id="11" name="TextBox 10">
              <a:extLst>
                <a:ext uri="{FF2B5EF4-FFF2-40B4-BE49-F238E27FC236}">
                  <a16:creationId xmlns:a16="http://schemas.microsoft.com/office/drawing/2014/main" id="{CC122D2D-1E76-9A4C-8AEF-DEFF0624B49D}"/>
                </a:ext>
              </a:extLst>
            </p:cNvPr>
            <p:cNvSpPr txBox="1"/>
            <p:nvPr/>
          </p:nvSpPr>
          <p:spPr>
            <a:xfrm>
              <a:off x="1070702" y="2037573"/>
              <a:ext cx="2154336" cy="338554"/>
            </a:xfrm>
            <a:prstGeom prst="rect">
              <a:avLst/>
            </a:prstGeom>
            <a:noFill/>
          </p:spPr>
          <p:txBody>
            <a:bodyPr wrap="square" rtlCol="0">
              <a:spAutoFit/>
            </a:bodyPr>
            <a:lstStyle/>
            <a:p>
              <a:pPr algn="ctr"/>
              <a:r>
                <a:rPr lang="en-US" sz="1600" b="1" dirty="0">
                  <a:solidFill>
                    <a:srgbClr val="007096"/>
                  </a:solidFill>
                  <a:latin typeface="+mj-lt"/>
                </a:rPr>
                <a:t>Secure patient alerts</a:t>
              </a:r>
            </a:p>
          </p:txBody>
        </p:sp>
      </p:grpSp>
      <p:grpSp>
        <p:nvGrpSpPr>
          <p:cNvPr id="3" name="Group 2">
            <a:extLst>
              <a:ext uri="{FF2B5EF4-FFF2-40B4-BE49-F238E27FC236}">
                <a16:creationId xmlns:a16="http://schemas.microsoft.com/office/drawing/2014/main" id="{03171FA8-1918-45A9-BEF3-74315B9DE098}"/>
              </a:ext>
            </a:extLst>
          </p:cNvPr>
          <p:cNvGrpSpPr/>
          <p:nvPr/>
        </p:nvGrpSpPr>
        <p:grpSpPr>
          <a:xfrm>
            <a:off x="816979" y="1752600"/>
            <a:ext cx="2154336" cy="3362288"/>
            <a:chOff x="3484464" y="2037573"/>
            <a:chExt cx="2154336" cy="3362288"/>
          </a:xfrm>
        </p:grpSpPr>
        <p:sp>
          <p:nvSpPr>
            <p:cNvPr id="15" name="TextBox 14">
              <a:extLst>
                <a:ext uri="{FF2B5EF4-FFF2-40B4-BE49-F238E27FC236}">
                  <a16:creationId xmlns:a16="http://schemas.microsoft.com/office/drawing/2014/main" id="{85B05A32-E642-1C45-8B1E-51E9E2D1F094}"/>
                </a:ext>
              </a:extLst>
            </p:cNvPr>
            <p:cNvSpPr txBox="1"/>
            <p:nvPr/>
          </p:nvSpPr>
          <p:spPr>
            <a:xfrm>
              <a:off x="3484464" y="4568864"/>
              <a:ext cx="2154336" cy="830997"/>
            </a:xfrm>
            <a:prstGeom prst="rect">
              <a:avLst/>
            </a:prstGeom>
            <a:noFill/>
          </p:spPr>
          <p:txBody>
            <a:bodyPr wrap="square" rtlCol="0">
              <a:spAutoFit/>
            </a:bodyPr>
            <a:lstStyle/>
            <a:p>
              <a:pPr algn="ctr"/>
              <a:r>
                <a:rPr lang="en-US" sz="1600" dirty="0">
                  <a:latin typeface="+mj-lt"/>
                </a:rPr>
                <a:t>Quickly access patient information from your phone or tablet</a:t>
              </a:r>
            </a:p>
          </p:txBody>
        </p:sp>
        <p:sp>
          <p:nvSpPr>
            <p:cNvPr id="16" name="TextBox 15">
              <a:extLst>
                <a:ext uri="{FF2B5EF4-FFF2-40B4-BE49-F238E27FC236}">
                  <a16:creationId xmlns:a16="http://schemas.microsoft.com/office/drawing/2014/main" id="{27565DA3-7AE7-A240-A69D-9225042EAB92}"/>
                </a:ext>
              </a:extLst>
            </p:cNvPr>
            <p:cNvSpPr txBox="1"/>
            <p:nvPr/>
          </p:nvSpPr>
          <p:spPr>
            <a:xfrm>
              <a:off x="3484464" y="2037573"/>
              <a:ext cx="2154336" cy="338554"/>
            </a:xfrm>
            <a:prstGeom prst="rect">
              <a:avLst/>
            </a:prstGeom>
            <a:noFill/>
          </p:spPr>
          <p:txBody>
            <a:bodyPr wrap="square" rtlCol="0">
              <a:spAutoFit/>
            </a:bodyPr>
            <a:lstStyle/>
            <a:p>
              <a:pPr algn="ctr"/>
              <a:r>
                <a:rPr lang="en-US" sz="1600" b="1" dirty="0">
                  <a:solidFill>
                    <a:srgbClr val="007096"/>
                  </a:solidFill>
                  <a:latin typeface="+mj-lt"/>
                </a:rPr>
                <a:t>Physician app</a:t>
              </a:r>
            </a:p>
          </p:txBody>
        </p:sp>
      </p:grpSp>
      <p:grpSp>
        <p:nvGrpSpPr>
          <p:cNvPr id="4" name="Group 3">
            <a:extLst>
              <a:ext uri="{FF2B5EF4-FFF2-40B4-BE49-F238E27FC236}">
                <a16:creationId xmlns:a16="http://schemas.microsoft.com/office/drawing/2014/main" id="{A2556B03-8C06-F241-AD17-225E5DAC6D4F}"/>
              </a:ext>
            </a:extLst>
          </p:cNvPr>
          <p:cNvGrpSpPr/>
          <p:nvPr/>
        </p:nvGrpSpPr>
        <p:grpSpPr>
          <a:xfrm>
            <a:off x="5970247" y="1752600"/>
            <a:ext cx="2539999" cy="3362288"/>
            <a:chOff x="6046447" y="2034945"/>
            <a:chExt cx="2539999" cy="3362288"/>
          </a:xfrm>
        </p:grpSpPr>
        <p:sp>
          <p:nvSpPr>
            <p:cNvPr id="18" name="TextBox 17">
              <a:extLst>
                <a:ext uri="{FF2B5EF4-FFF2-40B4-BE49-F238E27FC236}">
                  <a16:creationId xmlns:a16="http://schemas.microsoft.com/office/drawing/2014/main" id="{3E5CB31B-9961-C641-B2D7-326307FADA5B}"/>
                </a:ext>
              </a:extLst>
            </p:cNvPr>
            <p:cNvSpPr txBox="1"/>
            <p:nvPr/>
          </p:nvSpPr>
          <p:spPr>
            <a:xfrm>
              <a:off x="6136432" y="4566236"/>
              <a:ext cx="2154336" cy="830997"/>
            </a:xfrm>
            <a:prstGeom prst="rect">
              <a:avLst/>
            </a:prstGeom>
            <a:noFill/>
          </p:spPr>
          <p:txBody>
            <a:bodyPr wrap="square" rtlCol="0">
              <a:spAutoFit/>
            </a:bodyPr>
            <a:lstStyle/>
            <a:p>
              <a:pPr algn="ctr"/>
              <a:r>
                <a:rPr lang="en-US" sz="1600" dirty="0">
                  <a:latin typeface="+mj-lt"/>
                </a:rPr>
                <a:t>New site is faster, more responsive, and easier to navigate </a:t>
              </a:r>
            </a:p>
          </p:txBody>
        </p:sp>
        <p:sp>
          <p:nvSpPr>
            <p:cNvPr id="19" name="TextBox 18">
              <a:extLst>
                <a:ext uri="{FF2B5EF4-FFF2-40B4-BE49-F238E27FC236}">
                  <a16:creationId xmlns:a16="http://schemas.microsoft.com/office/drawing/2014/main" id="{0C72AD56-FB5A-DA44-8D54-BCFD8973259F}"/>
                </a:ext>
              </a:extLst>
            </p:cNvPr>
            <p:cNvSpPr txBox="1"/>
            <p:nvPr/>
          </p:nvSpPr>
          <p:spPr>
            <a:xfrm>
              <a:off x="6046447" y="2034945"/>
              <a:ext cx="2539999" cy="338554"/>
            </a:xfrm>
            <a:prstGeom prst="rect">
              <a:avLst/>
            </a:prstGeom>
            <a:noFill/>
          </p:spPr>
          <p:txBody>
            <a:bodyPr wrap="square" rtlCol="0">
              <a:spAutoFit/>
            </a:bodyPr>
            <a:lstStyle/>
            <a:p>
              <a:pPr algn="ctr"/>
              <a:r>
                <a:rPr lang="en-US" sz="1600" b="1" dirty="0" err="1">
                  <a:solidFill>
                    <a:srgbClr val="007096"/>
                  </a:solidFill>
                  <a:latin typeface="+mj-lt"/>
                </a:rPr>
                <a:t>ForeseeHomeOnline.com</a:t>
              </a:r>
              <a:endParaRPr lang="en-US" sz="1600" b="1" dirty="0">
                <a:solidFill>
                  <a:srgbClr val="007096"/>
                </a:solidFill>
                <a:latin typeface="+mj-lt"/>
              </a:endParaRPr>
            </a:p>
          </p:txBody>
        </p:sp>
      </p:grpSp>
      <p:sp>
        <p:nvSpPr>
          <p:cNvPr id="20" name="TextBox 19">
            <a:extLst>
              <a:ext uri="{FF2B5EF4-FFF2-40B4-BE49-F238E27FC236}">
                <a16:creationId xmlns:a16="http://schemas.microsoft.com/office/drawing/2014/main" id="{B87200CD-F051-344F-AC3A-53CA5C325288}"/>
              </a:ext>
            </a:extLst>
          </p:cNvPr>
          <p:cNvSpPr txBox="1"/>
          <p:nvPr/>
        </p:nvSpPr>
        <p:spPr>
          <a:xfrm>
            <a:off x="1648237" y="5376446"/>
            <a:ext cx="5867400" cy="369332"/>
          </a:xfrm>
          <a:prstGeom prst="rect">
            <a:avLst/>
          </a:prstGeom>
          <a:noFill/>
        </p:spPr>
        <p:txBody>
          <a:bodyPr wrap="square" rtlCol="0">
            <a:spAutoFit/>
          </a:bodyPr>
          <a:lstStyle/>
          <a:p>
            <a:pPr algn="ctr"/>
            <a:r>
              <a:rPr lang="en-US" b="1" dirty="0">
                <a:solidFill>
                  <a:srgbClr val="007096"/>
                </a:solidFill>
                <a:latin typeface="+mj-lt"/>
              </a:rPr>
              <a:t>Secure</a:t>
            </a:r>
            <a:r>
              <a:rPr lang="en-US" b="1" dirty="0">
                <a:solidFill>
                  <a:srgbClr val="FF0000"/>
                </a:solidFill>
                <a:latin typeface="+mj-lt"/>
              </a:rPr>
              <a:t> </a:t>
            </a:r>
            <a:r>
              <a:rPr lang="en-US" b="1" dirty="0">
                <a:solidFill>
                  <a:srgbClr val="007096"/>
                </a:solidFill>
                <a:latin typeface="+mj-lt"/>
              </a:rPr>
              <a:t>+ HIPAA compliant</a:t>
            </a:r>
          </a:p>
        </p:txBody>
      </p:sp>
      <p:pic>
        <p:nvPicPr>
          <p:cNvPr id="25" name="Picture 24">
            <a:extLst>
              <a:ext uri="{FF2B5EF4-FFF2-40B4-BE49-F238E27FC236}">
                <a16:creationId xmlns:a16="http://schemas.microsoft.com/office/drawing/2014/main" id="{A7A56979-D28F-42C8-8954-7D49B96A8E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5411" y="1991712"/>
            <a:ext cx="2540000" cy="2540000"/>
          </a:xfrm>
          <a:prstGeom prst="rect">
            <a:avLst/>
          </a:prstGeom>
        </p:spPr>
      </p:pic>
      <p:pic>
        <p:nvPicPr>
          <p:cNvPr id="26" name="Picture 25">
            <a:extLst>
              <a:ext uri="{FF2B5EF4-FFF2-40B4-BE49-F238E27FC236}">
                <a16:creationId xmlns:a16="http://schemas.microsoft.com/office/drawing/2014/main" id="{A88B6C5C-4701-428E-83F8-553C9BB6FD6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48000" y="1955800"/>
            <a:ext cx="2540000" cy="2540000"/>
          </a:xfrm>
          <a:prstGeom prst="rect">
            <a:avLst/>
          </a:prstGeom>
        </p:spPr>
      </p:pic>
      <p:pic>
        <p:nvPicPr>
          <p:cNvPr id="28" name="Picture 27">
            <a:extLst>
              <a:ext uri="{FF2B5EF4-FFF2-40B4-BE49-F238E27FC236}">
                <a16:creationId xmlns:a16="http://schemas.microsoft.com/office/drawing/2014/main" id="{792D4BE3-790A-493C-AAC4-AF0EB2EF841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41432" y="1817444"/>
            <a:ext cx="2540000" cy="2540000"/>
          </a:xfrm>
          <a:prstGeom prst="rect">
            <a:avLst/>
          </a:prstGeom>
        </p:spPr>
      </p:pic>
      <p:pic>
        <p:nvPicPr>
          <p:cNvPr id="21" name="Picture 20">
            <a:hlinkClick r:id="rId6" action="ppaction://hlinksldjump"/>
            <a:extLst>
              <a:ext uri="{FF2B5EF4-FFF2-40B4-BE49-F238E27FC236}">
                <a16:creationId xmlns:a16="http://schemas.microsoft.com/office/drawing/2014/main" id="{D2BF6607-24C0-B14F-B387-EC63DCD4F5E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29238745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6A80151-FCAE-3747-939F-D7F87531B285}"/>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16</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PATIENT MANAGEMENT</a:t>
            </a:r>
          </a:p>
        </p:txBody>
      </p:sp>
      <p:sp>
        <p:nvSpPr>
          <p:cNvPr id="4" name="TextBox 3">
            <a:extLst>
              <a:ext uri="{FF2B5EF4-FFF2-40B4-BE49-F238E27FC236}">
                <a16:creationId xmlns:a16="http://schemas.microsoft.com/office/drawing/2014/main" id="{CE36B3C3-62BA-4482-82D4-F3BA8F3D3F75}"/>
              </a:ext>
            </a:extLst>
          </p:cNvPr>
          <p:cNvSpPr txBox="1"/>
          <p:nvPr/>
        </p:nvSpPr>
        <p:spPr>
          <a:xfrm>
            <a:off x="6249889" y="956846"/>
            <a:ext cx="2143120" cy="338554"/>
          </a:xfrm>
          <a:prstGeom prst="rect">
            <a:avLst/>
          </a:prstGeom>
          <a:noFill/>
        </p:spPr>
        <p:txBody>
          <a:bodyPr wrap="square" rtlCol="0">
            <a:spAutoFit/>
          </a:bodyPr>
          <a:lstStyle/>
          <a:p>
            <a:pPr algn="ctr"/>
            <a:r>
              <a:rPr lang="en-US" sz="1600" b="1" dirty="0" err="1">
                <a:solidFill>
                  <a:srgbClr val="007096"/>
                </a:solidFill>
                <a:latin typeface="+mj-lt"/>
              </a:rPr>
              <a:t>Metamorphopsia</a:t>
            </a:r>
            <a:r>
              <a:rPr lang="en-US" sz="1600" b="1" dirty="0">
                <a:solidFill>
                  <a:srgbClr val="007096"/>
                </a:solidFill>
                <a:latin typeface="+mj-lt"/>
              </a:rPr>
              <a:t> maps</a:t>
            </a:r>
          </a:p>
        </p:txBody>
      </p:sp>
      <p:sp>
        <p:nvSpPr>
          <p:cNvPr id="18" name="TextBox 17">
            <a:extLst>
              <a:ext uri="{FF2B5EF4-FFF2-40B4-BE49-F238E27FC236}">
                <a16:creationId xmlns:a16="http://schemas.microsoft.com/office/drawing/2014/main" id="{6899C494-01BA-43F3-99DC-78F97B44F98C}"/>
              </a:ext>
            </a:extLst>
          </p:cNvPr>
          <p:cNvSpPr txBox="1"/>
          <p:nvPr/>
        </p:nvSpPr>
        <p:spPr>
          <a:xfrm>
            <a:off x="3436251" y="710625"/>
            <a:ext cx="2165057" cy="584775"/>
          </a:xfrm>
          <a:prstGeom prst="rect">
            <a:avLst/>
          </a:prstGeom>
          <a:noFill/>
        </p:spPr>
        <p:txBody>
          <a:bodyPr wrap="square" rtlCol="0">
            <a:spAutoFit/>
          </a:bodyPr>
          <a:lstStyle/>
          <a:p>
            <a:pPr algn="ctr"/>
            <a:r>
              <a:rPr lang="en-US" sz="1600" b="1" dirty="0">
                <a:solidFill>
                  <a:srgbClr val="007096"/>
                </a:solidFill>
                <a:latin typeface="+mj-lt"/>
              </a:rPr>
              <a:t>Enrolled, active, compliant patients</a:t>
            </a:r>
          </a:p>
        </p:txBody>
      </p:sp>
      <p:sp>
        <p:nvSpPr>
          <p:cNvPr id="3" name="Title 2">
            <a:extLst>
              <a:ext uri="{FF2B5EF4-FFF2-40B4-BE49-F238E27FC236}">
                <a16:creationId xmlns:a16="http://schemas.microsoft.com/office/drawing/2014/main" id="{2FA46B2E-B14E-4102-A548-6B62FB064ECF}"/>
              </a:ext>
            </a:extLst>
          </p:cNvPr>
          <p:cNvSpPr>
            <a:spLocks noGrp="1"/>
          </p:cNvSpPr>
          <p:nvPr>
            <p:ph type="title"/>
          </p:nvPr>
        </p:nvSpPr>
        <p:spPr>
          <a:xfrm>
            <a:off x="699156" y="2514600"/>
            <a:ext cx="3574268" cy="1325563"/>
          </a:xfrm>
        </p:spPr>
        <p:txBody>
          <a:bodyPr>
            <a:normAutofit/>
          </a:bodyPr>
          <a:lstStyle/>
          <a:p>
            <a:r>
              <a:rPr lang="en-US" sz="2800" b="1" dirty="0">
                <a:solidFill>
                  <a:srgbClr val="007096"/>
                </a:solidFill>
              </a:rPr>
              <a:t>Easily access </a:t>
            </a:r>
            <a:br>
              <a:rPr lang="en-US" sz="2800" b="1" dirty="0">
                <a:solidFill>
                  <a:srgbClr val="007096"/>
                </a:solidFill>
              </a:rPr>
            </a:br>
            <a:r>
              <a:rPr lang="en-US" sz="2800" b="1" dirty="0">
                <a:solidFill>
                  <a:srgbClr val="007096"/>
                </a:solidFill>
              </a:rPr>
              <a:t>relevant patient information</a:t>
            </a:r>
          </a:p>
        </p:txBody>
      </p:sp>
      <p:pic>
        <p:nvPicPr>
          <p:cNvPr id="13" name="Picture 12">
            <a:extLst>
              <a:ext uri="{FF2B5EF4-FFF2-40B4-BE49-F238E27FC236}">
                <a16:creationId xmlns:a16="http://schemas.microsoft.com/office/drawing/2014/main" id="{A3D039F2-116E-49A4-9115-4CB5AF98C6D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705042" y="968281"/>
            <a:ext cx="3286558" cy="4769037"/>
          </a:xfrm>
          <a:prstGeom prst="rect">
            <a:avLst/>
          </a:prstGeom>
        </p:spPr>
      </p:pic>
      <p:pic>
        <p:nvPicPr>
          <p:cNvPr id="14" name="Picture 13">
            <a:extLst>
              <a:ext uri="{FF2B5EF4-FFF2-40B4-BE49-F238E27FC236}">
                <a16:creationId xmlns:a16="http://schemas.microsoft.com/office/drawing/2014/main" id="{18C58873-C39F-455F-B974-B4C82CBD44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883657" y="968281"/>
            <a:ext cx="3280838" cy="4760738"/>
          </a:xfrm>
          <a:prstGeom prst="rect">
            <a:avLst/>
          </a:prstGeom>
        </p:spPr>
      </p:pic>
      <p:pic>
        <p:nvPicPr>
          <p:cNvPr id="15" name="Picture 14">
            <a:extLst>
              <a:ext uri="{FF2B5EF4-FFF2-40B4-BE49-F238E27FC236}">
                <a16:creationId xmlns:a16="http://schemas.microsoft.com/office/drawing/2014/main" id="{5795578D-185B-4086-9144-87EF277C808A}"/>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206711" y="1149378"/>
            <a:ext cx="3430815" cy="4978367"/>
          </a:xfrm>
          <a:prstGeom prst="rect">
            <a:avLst/>
          </a:prstGeom>
        </p:spPr>
      </p:pic>
      <p:pic>
        <p:nvPicPr>
          <p:cNvPr id="11" name="Picture 10">
            <a:hlinkClick r:id="rId6" action="ppaction://hlinksldjump"/>
            <a:extLst>
              <a:ext uri="{FF2B5EF4-FFF2-40B4-BE49-F238E27FC236}">
                <a16:creationId xmlns:a16="http://schemas.microsoft.com/office/drawing/2014/main" id="{B4148ADC-C1B1-8A4D-9F01-71E81FB4F5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1851664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4C80923-DC78-BD40-B825-F680DA3BBE32}"/>
              </a:ext>
            </a:extLst>
          </p:cNvPr>
          <p:cNvSpPr/>
          <p:nvPr/>
        </p:nvSpPr>
        <p:spPr>
          <a:xfrm>
            <a:off x="0" y="0"/>
            <a:ext cx="9144000" cy="6858000"/>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DB2EEDC-920B-4BA2-B0C4-FB2786C9A5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718686" y="3436372"/>
            <a:ext cx="2735828" cy="2735828"/>
          </a:xfrm>
          <a:prstGeom prst="rect">
            <a:avLst/>
          </a:prstGeom>
        </p:spPr>
      </p:pic>
      <p:sp>
        <p:nvSpPr>
          <p:cNvPr id="10" name="TextBox 9">
            <a:extLst>
              <a:ext uri="{FF2B5EF4-FFF2-40B4-BE49-F238E27FC236}">
                <a16:creationId xmlns:a16="http://schemas.microsoft.com/office/drawing/2014/main" id="{4DF60373-8925-9E40-9B9C-DAD35B7C0EEF}"/>
              </a:ext>
            </a:extLst>
          </p:cNvPr>
          <p:cNvSpPr txBox="1"/>
          <p:nvPr/>
        </p:nvSpPr>
        <p:spPr>
          <a:xfrm>
            <a:off x="2438400" y="4804286"/>
            <a:ext cx="4648200" cy="523220"/>
          </a:xfrm>
          <a:prstGeom prst="rect">
            <a:avLst/>
          </a:prstGeom>
          <a:noFill/>
        </p:spPr>
        <p:txBody>
          <a:bodyPr wrap="square" rtlCol="0">
            <a:spAutoFit/>
          </a:bodyPr>
          <a:lstStyle/>
          <a:p>
            <a:pPr lvl="0" algn="r" defTabSz="685800">
              <a:defRPr/>
            </a:pPr>
            <a:r>
              <a:rPr lang="en-US" sz="2800" b="1" dirty="0">
                <a:solidFill>
                  <a:srgbClr val="007096"/>
                </a:solidFill>
                <a:latin typeface="Tw Cen MT" panose="020B0602020104020603" pitchFamily="34" charset="77"/>
              </a:rPr>
              <a:t>Patient Identification</a:t>
            </a:r>
            <a:endParaRPr lang="en-US" sz="2800" dirty="0">
              <a:solidFill>
                <a:srgbClr val="007096"/>
              </a:solidFill>
              <a:latin typeface="Tw Cen MT" panose="020B0602020104020603" pitchFamily="34" charset="77"/>
            </a:endParaRPr>
          </a:p>
        </p:txBody>
      </p:sp>
    </p:spTree>
    <p:extLst>
      <p:ext uri="{BB962C8B-B14F-4D97-AF65-F5344CB8AC3E}">
        <p14:creationId xmlns:p14="http://schemas.microsoft.com/office/powerpoint/2010/main" val="974988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3AEB7C9-53BB-C147-BDC4-4C223EE9DAF5}"/>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50000"/>
                    </a14:imgEffect>
                  </a14:imgLayer>
                </a14:imgProps>
              </a:ext>
              <a:ext uri="{28A0092B-C50C-407E-A947-70E740481C1C}">
                <a14:useLocalDpi xmlns:a14="http://schemas.microsoft.com/office/drawing/2010/main"/>
              </a:ext>
            </a:extLst>
          </a:blip>
          <a:srcRect/>
          <a:stretch/>
        </p:blipFill>
        <p:spPr>
          <a:xfrm>
            <a:off x="0" y="-1"/>
            <a:ext cx="9144000" cy="6172201"/>
          </a:xfrm>
          <a:prstGeom prst="rect">
            <a:avLst/>
          </a:prstGeom>
        </p:spPr>
      </p:pic>
      <p:sp>
        <p:nvSpPr>
          <p:cNvPr id="8" name="Rectangle 7">
            <a:extLst>
              <a:ext uri="{FF2B5EF4-FFF2-40B4-BE49-F238E27FC236}">
                <a16:creationId xmlns:a16="http://schemas.microsoft.com/office/drawing/2014/main" id="{B5B1197F-DCAA-7048-92FD-E028BF98C569}"/>
              </a:ext>
            </a:extLst>
          </p:cNvPr>
          <p:cNvSpPr/>
          <p:nvPr/>
        </p:nvSpPr>
        <p:spPr>
          <a:xfrm>
            <a:off x="0" y="4335330"/>
            <a:ext cx="9144000" cy="1836870"/>
          </a:xfrm>
          <a:prstGeom prst="rect">
            <a:avLst/>
          </a:prstGeom>
          <a:solidFill>
            <a:srgbClr val="526D6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18    </a:t>
            </a:r>
            <a:r>
              <a:rPr lang="en-US" sz="1200" b="1" dirty="0">
                <a:solidFill>
                  <a:srgbClr val="FF671E"/>
                </a:solidFill>
                <a:latin typeface="Tw Cen MT" panose="020B0602020104020603" pitchFamily="34" charset="77"/>
              </a:rPr>
              <a:t>|</a:t>
            </a:r>
            <a:r>
              <a:rPr lang="en-US" sz="1200" b="1" dirty="0">
                <a:solidFill>
                  <a:srgbClr val="007096"/>
                </a:solidFill>
                <a:latin typeface="Tw Cen MT" panose="020B0602020104020603" pitchFamily="34" charset="77"/>
              </a:rPr>
              <a:t>    </a:t>
            </a:r>
            <a:r>
              <a:rPr lang="en-US" sz="1200" dirty="0">
                <a:solidFill>
                  <a:srgbClr val="007096"/>
                </a:solidFill>
                <a:latin typeface="Tw Cen MT" panose="020B0602020104020603" pitchFamily="34" charset="77"/>
              </a:rPr>
              <a:t>PATIENT IDENTIFICATION</a:t>
            </a:r>
          </a:p>
        </p:txBody>
      </p:sp>
      <p:sp>
        <p:nvSpPr>
          <p:cNvPr id="29" name="Title 1">
            <a:extLst>
              <a:ext uri="{FF2B5EF4-FFF2-40B4-BE49-F238E27FC236}">
                <a16:creationId xmlns:a16="http://schemas.microsoft.com/office/drawing/2014/main" id="{12429297-9FF8-634C-9231-F7A122360EF4}"/>
              </a:ext>
            </a:extLst>
          </p:cNvPr>
          <p:cNvSpPr>
            <a:spLocks noGrp="1"/>
          </p:cNvSpPr>
          <p:nvPr>
            <p:ph type="title"/>
          </p:nvPr>
        </p:nvSpPr>
        <p:spPr>
          <a:xfrm>
            <a:off x="387105" y="4846320"/>
            <a:ext cx="4514079" cy="821457"/>
          </a:xfrm>
        </p:spPr>
        <p:txBody>
          <a:bodyPr anchor="t">
            <a:noAutofit/>
          </a:bodyPr>
          <a:lstStyle/>
          <a:p>
            <a:r>
              <a:rPr lang="en-US" sz="2800" b="1" dirty="0">
                <a:solidFill>
                  <a:schemeClr val="bg1"/>
                </a:solidFill>
                <a:latin typeface="Tw Cen MT" panose="020B0602020104020603" pitchFamily="34" charset="77"/>
              </a:rPr>
              <a:t>Who is the right </a:t>
            </a:r>
            <a:r>
              <a:rPr lang="en-US" sz="2800" b="1" dirty="0" err="1">
                <a:solidFill>
                  <a:schemeClr val="bg1"/>
                </a:solidFill>
                <a:latin typeface="Tw Cen MT" panose="020B0602020104020603" pitchFamily="34" charset="77"/>
              </a:rPr>
              <a:t>ForeseeHome</a:t>
            </a:r>
            <a:r>
              <a:rPr lang="en-US" sz="2800" b="1" dirty="0">
                <a:solidFill>
                  <a:schemeClr val="bg1"/>
                </a:solidFill>
                <a:latin typeface="Tw Cen MT" panose="020B0602020104020603" pitchFamily="34" charset="77"/>
              </a:rPr>
              <a:t> patient?</a:t>
            </a:r>
          </a:p>
        </p:txBody>
      </p:sp>
      <p:pic>
        <p:nvPicPr>
          <p:cNvPr id="7" name="Picture 6">
            <a:hlinkClick r:id="rId5" action="ppaction://hlinksldjump"/>
            <a:extLst>
              <a:ext uri="{FF2B5EF4-FFF2-40B4-BE49-F238E27FC236}">
                <a16:creationId xmlns:a16="http://schemas.microsoft.com/office/drawing/2014/main" id="{67309847-0F13-5F44-90B2-06EE5A15E37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
        <p:nvSpPr>
          <p:cNvPr id="10" name="Title 1">
            <a:extLst>
              <a:ext uri="{FF2B5EF4-FFF2-40B4-BE49-F238E27FC236}">
                <a16:creationId xmlns:a16="http://schemas.microsoft.com/office/drawing/2014/main" id="{93709F72-898D-3E48-BB41-8BAABC3C495E}"/>
              </a:ext>
            </a:extLst>
          </p:cNvPr>
          <p:cNvSpPr txBox="1">
            <a:spLocks/>
          </p:cNvSpPr>
          <p:nvPr/>
        </p:nvSpPr>
        <p:spPr>
          <a:xfrm>
            <a:off x="1207017" y="1248291"/>
            <a:ext cx="694935" cy="106375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000" b="1" dirty="0">
                <a:solidFill>
                  <a:schemeClr val="bg1"/>
                </a:solidFill>
                <a:latin typeface="Tw Cen MT" panose="020B0602020104020603" pitchFamily="34" charset="77"/>
              </a:rPr>
              <a:t>?</a:t>
            </a:r>
          </a:p>
        </p:txBody>
      </p:sp>
      <p:sp>
        <p:nvSpPr>
          <p:cNvPr id="12" name="Title 1">
            <a:extLst>
              <a:ext uri="{FF2B5EF4-FFF2-40B4-BE49-F238E27FC236}">
                <a16:creationId xmlns:a16="http://schemas.microsoft.com/office/drawing/2014/main" id="{E2AC425B-22C0-4548-A6EC-689431F102DB}"/>
              </a:ext>
            </a:extLst>
          </p:cNvPr>
          <p:cNvSpPr txBox="1">
            <a:spLocks/>
          </p:cNvSpPr>
          <p:nvPr/>
        </p:nvSpPr>
        <p:spPr>
          <a:xfrm>
            <a:off x="2724921" y="1248291"/>
            <a:ext cx="694935" cy="106375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000" b="1" dirty="0">
                <a:solidFill>
                  <a:schemeClr val="bg1"/>
                </a:solidFill>
                <a:latin typeface="Tw Cen MT" panose="020B0602020104020603" pitchFamily="34" charset="77"/>
              </a:rPr>
              <a:t>?</a:t>
            </a:r>
          </a:p>
        </p:txBody>
      </p:sp>
      <p:sp>
        <p:nvSpPr>
          <p:cNvPr id="13" name="Title 1">
            <a:extLst>
              <a:ext uri="{FF2B5EF4-FFF2-40B4-BE49-F238E27FC236}">
                <a16:creationId xmlns:a16="http://schemas.microsoft.com/office/drawing/2014/main" id="{D5EA6816-EBC3-9D40-A5D9-44BC67D35BB9}"/>
              </a:ext>
            </a:extLst>
          </p:cNvPr>
          <p:cNvSpPr txBox="1">
            <a:spLocks/>
          </p:cNvSpPr>
          <p:nvPr/>
        </p:nvSpPr>
        <p:spPr>
          <a:xfrm>
            <a:off x="4224537" y="1248291"/>
            <a:ext cx="694935" cy="106375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000" b="1" dirty="0">
                <a:solidFill>
                  <a:schemeClr val="bg1"/>
                </a:solidFill>
                <a:latin typeface="Tw Cen MT" panose="020B0602020104020603" pitchFamily="34" charset="77"/>
              </a:rPr>
              <a:t>?</a:t>
            </a:r>
          </a:p>
        </p:txBody>
      </p:sp>
      <p:sp>
        <p:nvSpPr>
          <p:cNvPr id="14" name="Title 1">
            <a:extLst>
              <a:ext uri="{FF2B5EF4-FFF2-40B4-BE49-F238E27FC236}">
                <a16:creationId xmlns:a16="http://schemas.microsoft.com/office/drawing/2014/main" id="{862536D7-B74B-C24A-BFDB-96E4E6A54908}"/>
              </a:ext>
            </a:extLst>
          </p:cNvPr>
          <p:cNvSpPr txBox="1">
            <a:spLocks/>
          </p:cNvSpPr>
          <p:nvPr/>
        </p:nvSpPr>
        <p:spPr>
          <a:xfrm>
            <a:off x="5760729" y="1248291"/>
            <a:ext cx="694935" cy="106375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000" b="1" dirty="0">
                <a:solidFill>
                  <a:schemeClr val="bg1"/>
                </a:solidFill>
                <a:latin typeface="Tw Cen MT" panose="020B0602020104020603" pitchFamily="34" charset="77"/>
              </a:rPr>
              <a:t>?</a:t>
            </a:r>
          </a:p>
        </p:txBody>
      </p:sp>
      <p:sp>
        <p:nvSpPr>
          <p:cNvPr id="15" name="Title 1">
            <a:extLst>
              <a:ext uri="{FF2B5EF4-FFF2-40B4-BE49-F238E27FC236}">
                <a16:creationId xmlns:a16="http://schemas.microsoft.com/office/drawing/2014/main" id="{42DC5174-FDF0-464D-BFD1-91A89511053C}"/>
              </a:ext>
            </a:extLst>
          </p:cNvPr>
          <p:cNvSpPr txBox="1">
            <a:spLocks/>
          </p:cNvSpPr>
          <p:nvPr/>
        </p:nvSpPr>
        <p:spPr>
          <a:xfrm>
            <a:off x="7260345" y="1248291"/>
            <a:ext cx="694935" cy="106375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8000" b="1" dirty="0">
                <a:solidFill>
                  <a:schemeClr val="bg1"/>
                </a:solidFill>
                <a:latin typeface="Tw Cen MT" panose="020B0602020104020603" pitchFamily="34" charset="77"/>
              </a:rPr>
              <a:t>?</a:t>
            </a:r>
          </a:p>
        </p:txBody>
      </p:sp>
    </p:spTree>
    <p:extLst>
      <p:ext uri="{BB962C8B-B14F-4D97-AF65-F5344CB8AC3E}">
        <p14:creationId xmlns:p14="http://schemas.microsoft.com/office/powerpoint/2010/main" val="29005285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45B9420-24BF-054E-B025-5BD256F5EA11}"/>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0" y="3060220"/>
            <a:ext cx="7126357" cy="1493093"/>
          </a:xfrm>
          <a:prstGeom prst="rect">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13" name="Picture 12">
            <a:extLst>
              <a:ext uri="{FF2B5EF4-FFF2-40B4-BE49-F238E27FC236}">
                <a16:creationId xmlns:a16="http://schemas.microsoft.com/office/drawing/2014/main" id="{FA4D0C73-3496-1C46-9C0C-7E8AEE14F52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72606" y="477469"/>
            <a:ext cx="5437210" cy="5700421"/>
          </a:xfrm>
          <a:prstGeom prst="rect">
            <a:avLst/>
          </a:prstGeom>
        </p:spPr>
      </p:pic>
      <p:sp>
        <p:nvSpPr>
          <p:cNvPr id="18" name="Content Placeholder 2">
            <a:extLst>
              <a:ext uri="{FF2B5EF4-FFF2-40B4-BE49-F238E27FC236}">
                <a16:creationId xmlns:a16="http://schemas.microsoft.com/office/drawing/2014/main" id="{834F9336-F553-2E4E-B8B2-AB0D06AF7D5A}"/>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19    </a:t>
            </a:r>
            <a:r>
              <a:rPr lang="en-US" sz="1200" b="1" dirty="0">
                <a:solidFill>
                  <a:srgbClr val="FF671E"/>
                </a:solidFill>
                <a:latin typeface="Tw Cen MT" panose="020B0602020104020603" pitchFamily="34" charset="77"/>
              </a:rPr>
              <a:t>|</a:t>
            </a:r>
            <a:r>
              <a:rPr lang="en-US" sz="1200" b="1" dirty="0">
                <a:solidFill>
                  <a:srgbClr val="007096"/>
                </a:solidFill>
                <a:latin typeface="Tw Cen MT" panose="020B0602020104020603" pitchFamily="34" charset="77"/>
              </a:rPr>
              <a:t>    </a:t>
            </a:r>
            <a:r>
              <a:rPr lang="en-US" sz="1200" dirty="0">
                <a:solidFill>
                  <a:srgbClr val="007096"/>
                </a:solidFill>
                <a:latin typeface="Tw Cen MT" panose="020B0602020104020603" pitchFamily="34" charset="77"/>
              </a:rPr>
              <a:t>PATIENT IDENTIFICATION</a:t>
            </a:r>
          </a:p>
        </p:txBody>
      </p:sp>
      <p:pic>
        <p:nvPicPr>
          <p:cNvPr id="20" name="Picture 19">
            <a:hlinkClick r:id="rId4" action="ppaction://hlinksldjump"/>
            <a:extLst>
              <a:ext uri="{FF2B5EF4-FFF2-40B4-BE49-F238E27FC236}">
                <a16:creationId xmlns:a16="http://schemas.microsoft.com/office/drawing/2014/main" id="{B12A38D0-174C-F745-AC4C-FC3B2F659F9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
        <p:nvSpPr>
          <p:cNvPr id="2" name="Title 1">
            <a:extLst>
              <a:ext uri="{FF2B5EF4-FFF2-40B4-BE49-F238E27FC236}">
                <a16:creationId xmlns:a16="http://schemas.microsoft.com/office/drawing/2014/main" id="{1B12E79F-7E33-4710-911F-9A8DB9469E17}"/>
              </a:ext>
            </a:extLst>
          </p:cNvPr>
          <p:cNvSpPr>
            <a:spLocks noGrp="1"/>
          </p:cNvSpPr>
          <p:nvPr>
            <p:ph type="title"/>
          </p:nvPr>
        </p:nvSpPr>
        <p:spPr>
          <a:xfrm>
            <a:off x="384517" y="320713"/>
            <a:ext cx="7939675" cy="994172"/>
          </a:xfrm>
        </p:spPr>
        <p:txBody>
          <a:bodyPr anchor="t" anchorCtr="0">
            <a:normAutofit/>
          </a:bodyPr>
          <a:lstStyle/>
          <a:p>
            <a:r>
              <a:rPr lang="en-US" sz="2800" b="1" dirty="0">
                <a:solidFill>
                  <a:srgbClr val="007096"/>
                </a:solidFill>
                <a:latin typeface="Tw Cen MT" panose="020B0602020104020603" pitchFamily="34" charset="77"/>
              </a:rPr>
              <a:t>Eligible patients—unilateral or bilateral dry AMD</a:t>
            </a:r>
          </a:p>
        </p:txBody>
      </p:sp>
      <p:sp>
        <p:nvSpPr>
          <p:cNvPr id="14" name="Content Placeholder 13"/>
          <p:cNvSpPr>
            <a:spLocks noGrp="1"/>
          </p:cNvSpPr>
          <p:nvPr>
            <p:ph idx="1"/>
          </p:nvPr>
        </p:nvSpPr>
        <p:spPr>
          <a:xfrm>
            <a:off x="437538" y="1204732"/>
            <a:ext cx="5360138" cy="1379255"/>
          </a:xfrm>
        </p:spPr>
        <p:txBody>
          <a:bodyPr>
            <a:normAutofit/>
          </a:bodyPr>
          <a:lstStyle/>
          <a:p>
            <a:pPr marL="219075" indent="-219075" eaLnBrk="0" fontAlgn="base" hangingPunct="0">
              <a:lnSpc>
                <a:spcPct val="95000"/>
              </a:lnSpc>
              <a:spcBef>
                <a:spcPts val="0"/>
              </a:spcBef>
              <a:spcAft>
                <a:spcPts val="450"/>
              </a:spcAft>
              <a:buClr>
                <a:srgbClr val="000000"/>
              </a:buClr>
              <a:buSzPct val="120000"/>
              <a:buFont typeface="Arial"/>
              <a:buChar char="•"/>
              <a:defRPr/>
            </a:pPr>
            <a:r>
              <a:rPr lang="en-US" sz="1600" dirty="0">
                <a:latin typeface="Tw Cen MT" panose="020B0602020104020603" pitchFamily="34" charset="77"/>
              </a:rPr>
              <a:t>≥ </a:t>
            </a:r>
            <a:r>
              <a:rPr lang="en-US" sz="1600" kern="0" dirty="0">
                <a:solidFill>
                  <a:srgbClr val="414141"/>
                </a:solidFill>
                <a:latin typeface="Tw Cen MT" panose="020B0602020104020603" pitchFamily="34" charset="77"/>
              </a:rPr>
              <a:t>BCVA 20/60 </a:t>
            </a:r>
          </a:p>
          <a:p>
            <a:pPr marL="0" indent="0" eaLnBrk="0" fontAlgn="base" hangingPunct="0">
              <a:lnSpc>
                <a:spcPct val="95000"/>
              </a:lnSpc>
              <a:spcBef>
                <a:spcPts val="0"/>
              </a:spcBef>
              <a:spcAft>
                <a:spcPts val="450"/>
              </a:spcAft>
              <a:buClr>
                <a:srgbClr val="000000"/>
              </a:buClr>
              <a:buSzPct val="120000"/>
              <a:buNone/>
              <a:defRPr/>
            </a:pPr>
            <a:r>
              <a:rPr lang="en-US" sz="1600" b="1" dirty="0">
                <a:solidFill>
                  <a:srgbClr val="007096"/>
                </a:solidFill>
                <a:latin typeface="Tw Cen MT" panose="020B0602020104020603" pitchFamily="34" charset="77"/>
              </a:rPr>
              <a:t>Intermediate AMD </a:t>
            </a:r>
            <a:endParaRPr lang="en-US" sz="1600" b="1" kern="0" dirty="0">
              <a:solidFill>
                <a:srgbClr val="007096"/>
              </a:solidFill>
              <a:latin typeface="Tw Cen MT" panose="020B0602020104020603" pitchFamily="34" charset="77"/>
            </a:endParaRPr>
          </a:p>
          <a:p>
            <a:pPr eaLnBrk="0" fontAlgn="base" hangingPunct="0">
              <a:lnSpc>
                <a:spcPct val="95000"/>
              </a:lnSpc>
              <a:spcBef>
                <a:spcPts val="0"/>
              </a:spcBef>
              <a:spcAft>
                <a:spcPts val="450"/>
              </a:spcAft>
              <a:buClr>
                <a:srgbClr val="000000"/>
              </a:buClr>
              <a:buSzPct val="120000"/>
              <a:defRPr/>
            </a:pPr>
            <a:r>
              <a:rPr lang="en-US" sz="1600" dirty="0">
                <a:latin typeface="Tw Cen MT" panose="020B0602020104020603" pitchFamily="34" charset="77"/>
              </a:rPr>
              <a:t>Intermediate drusen (63 µm -124 µm) in one or both eyes, or</a:t>
            </a:r>
          </a:p>
          <a:p>
            <a:pPr eaLnBrk="0" fontAlgn="base" hangingPunct="0">
              <a:lnSpc>
                <a:spcPct val="95000"/>
              </a:lnSpc>
              <a:spcBef>
                <a:spcPts val="0"/>
              </a:spcBef>
              <a:spcAft>
                <a:spcPts val="450"/>
              </a:spcAft>
              <a:buClr>
                <a:srgbClr val="000000"/>
              </a:buClr>
              <a:buSzPct val="120000"/>
              <a:defRPr/>
            </a:pPr>
            <a:r>
              <a:rPr lang="en-US" sz="1600" kern="0" dirty="0">
                <a:latin typeface="Tw Cen MT" panose="020B0602020104020603" pitchFamily="34" charset="77"/>
              </a:rPr>
              <a:t>Large (≥125 µm) druse or pigmentary changes in either eye</a:t>
            </a:r>
          </a:p>
          <a:p>
            <a:pPr marL="219075" indent="-219075">
              <a:spcBef>
                <a:spcPts val="0"/>
              </a:spcBef>
              <a:spcAft>
                <a:spcPts val="450"/>
              </a:spcAft>
            </a:pPr>
            <a:endParaRPr lang="en-US" sz="1600" dirty="0">
              <a:latin typeface="Tw Cen MT" panose="020B0602020104020603" pitchFamily="34" charset="77"/>
            </a:endParaRPr>
          </a:p>
          <a:p>
            <a:pPr marL="219075" indent="-219075">
              <a:spcBef>
                <a:spcPts val="0"/>
              </a:spcBef>
              <a:spcAft>
                <a:spcPts val="450"/>
              </a:spcAft>
            </a:pPr>
            <a:endParaRPr lang="en-US" sz="1600" dirty="0">
              <a:latin typeface="Tw Cen MT" panose="020B0602020104020603" pitchFamily="34" charset="77"/>
            </a:endParaRPr>
          </a:p>
        </p:txBody>
      </p:sp>
      <p:sp>
        <p:nvSpPr>
          <p:cNvPr id="8" name="Content Placeholder 4"/>
          <p:cNvSpPr txBox="1">
            <a:spLocks/>
          </p:cNvSpPr>
          <p:nvPr/>
        </p:nvSpPr>
        <p:spPr>
          <a:xfrm>
            <a:off x="628650" y="2928808"/>
            <a:ext cx="5160311" cy="1393418"/>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defTabSz="685800">
              <a:spcBef>
                <a:spcPts val="750"/>
              </a:spcBef>
              <a:defRPr/>
            </a:pPr>
            <a:endParaRPr lang="en-US" sz="1500" dirty="0">
              <a:solidFill>
                <a:srgbClr val="000000"/>
              </a:solidFill>
              <a:latin typeface="Century Gothic" panose="020F0302020204030204"/>
            </a:endParaRPr>
          </a:p>
        </p:txBody>
      </p:sp>
      <p:sp>
        <p:nvSpPr>
          <p:cNvPr id="9" name="TextBox 8">
            <a:extLst>
              <a:ext uri="{FF2B5EF4-FFF2-40B4-BE49-F238E27FC236}">
                <a16:creationId xmlns:a16="http://schemas.microsoft.com/office/drawing/2014/main" id="{62E15585-C29D-C946-A48F-C8B234B480EF}"/>
              </a:ext>
            </a:extLst>
          </p:cNvPr>
          <p:cNvSpPr txBox="1"/>
          <p:nvPr/>
        </p:nvSpPr>
        <p:spPr>
          <a:xfrm>
            <a:off x="1755042" y="3169414"/>
            <a:ext cx="2741456" cy="267766"/>
          </a:xfrm>
          <a:prstGeom prst="rect">
            <a:avLst/>
          </a:prstGeom>
          <a:noFill/>
        </p:spPr>
        <p:txBody>
          <a:bodyPr wrap="none" rtlCol="0" anchor="t" anchorCtr="0">
            <a:spAutoFit/>
          </a:bodyPr>
          <a:lstStyle/>
          <a:p>
            <a:pPr algn="ctr" defTabSz="685800">
              <a:lnSpc>
                <a:spcPct val="95000"/>
              </a:lnSpc>
              <a:defRPr/>
            </a:pPr>
            <a:r>
              <a:rPr lang="en-US" sz="1200" b="1" spc="450" dirty="0">
                <a:solidFill>
                  <a:srgbClr val="FFFFFF"/>
                </a:solidFill>
                <a:latin typeface="Century Gothic" panose="020F0302020204030204"/>
                <a:ea typeface="Avenir Roman" charset="0"/>
                <a:cs typeface="Avenir Roman" charset="0"/>
              </a:rPr>
              <a:t>PATIENTS MUST HAVE</a:t>
            </a:r>
          </a:p>
        </p:txBody>
      </p:sp>
      <p:sp>
        <p:nvSpPr>
          <p:cNvPr id="10" name="TextBox 9">
            <a:extLst>
              <a:ext uri="{FF2B5EF4-FFF2-40B4-BE49-F238E27FC236}">
                <a16:creationId xmlns:a16="http://schemas.microsoft.com/office/drawing/2014/main" id="{62C8E9AE-6DC2-A64F-B6D1-FD6CB3BDA243}"/>
              </a:ext>
            </a:extLst>
          </p:cNvPr>
          <p:cNvSpPr txBox="1"/>
          <p:nvPr/>
        </p:nvSpPr>
        <p:spPr>
          <a:xfrm>
            <a:off x="649311" y="3529622"/>
            <a:ext cx="1431802" cy="682751"/>
          </a:xfrm>
          <a:prstGeom prst="rect">
            <a:avLst/>
          </a:prstGeom>
          <a:noFill/>
        </p:spPr>
        <p:txBody>
          <a:bodyPr wrap="none" rtlCol="0" anchor="t" anchorCtr="0">
            <a:spAutoFit/>
          </a:bodyPr>
          <a:lstStyle/>
          <a:p>
            <a:pPr algn="ctr" defTabSz="685800">
              <a:lnSpc>
                <a:spcPct val="95000"/>
              </a:lnSpc>
              <a:spcAft>
                <a:spcPts val="450"/>
              </a:spcAft>
              <a:defRPr/>
            </a:pPr>
            <a:r>
              <a:rPr lang="en-US" sz="1200" b="1" dirty="0">
                <a:solidFill>
                  <a:srgbClr val="FFFFFF"/>
                </a:solidFill>
                <a:latin typeface="Century Gothic" panose="020F0302020204030204"/>
                <a:ea typeface="Avenir Roman" charset="0"/>
                <a:cs typeface="Avenir Roman" charset="0"/>
              </a:rPr>
              <a:t>H35.3112</a:t>
            </a:r>
          </a:p>
          <a:p>
            <a:pPr algn="ctr" defTabSz="685800">
              <a:lnSpc>
                <a:spcPct val="95000"/>
              </a:lnSpc>
              <a:defRPr/>
            </a:pPr>
            <a:r>
              <a:rPr lang="en-US" sz="1200" dirty="0">
                <a:solidFill>
                  <a:srgbClr val="FFFFFF"/>
                </a:solidFill>
                <a:latin typeface="Century Gothic" panose="020F0302020204030204"/>
                <a:ea typeface="Avenir Roman" charset="0"/>
                <a:cs typeface="Avenir Roman" charset="0"/>
              </a:rPr>
              <a:t>Dry intermediate</a:t>
            </a:r>
          </a:p>
          <a:p>
            <a:pPr algn="ctr" defTabSz="685800">
              <a:lnSpc>
                <a:spcPct val="95000"/>
              </a:lnSpc>
              <a:spcAft>
                <a:spcPts val="450"/>
              </a:spcAft>
              <a:defRPr/>
            </a:pPr>
            <a:r>
              <a:rPr lang="en-US" sz="1200" b="1" dirty="0">
                <a:solidFill>
                  <a:srgbClr val="FFFFFF"/>
                </a:solidFill>
                <a:latin typeface="Century Gothic" panose="020F0302020204030204"/>
                <a:ea typeface="Avenir Roman" charset="0"/>
                <a:cs typeface="Avenir Roman" charset="0"/>
              </a:rPr>
              <a:t>Right eye</a:t>
            </a:r>
          </a:p>
        </p:txBody>
      </p:sp>
      <p:sp>
        <p:nvSpPr>
          <p:cNvPr id="11" name="TextBox 10">
            <a:extLst>
              <a:ext uri="{FF2B5EF4-FFF2-40B4-BE49-F238E27FC236}">
                <a16:creationId xmlns:a16="http://schemas.microsoft.com/office/drawing/2014/main" id="{32731771-F366-D743-BD62-88706E210F30}"/>
              </a:ext>
            </a:extLst>
          </p:cNvPr>
          <p:cNvSpPr txBox="1"/>
          <p:nvPr/>
        </p:nvSpPr>
        <p:spPr>
          <a:xfrm>
            <a:off x="2409867" y="3529622"/>
            <a:ext cx="1431802" cy="682751"/>
          </a:xfrm>
          <a:prstGeom prst="rect">
            <a:avLst/>
          </a:prstGeom>
          <a:noFill/>
        </p:spPr>
        <p:txBody>
          <a:bodyPr wrap="none" rtlCol="0" anchor="t" anchorCtr="0">
            <a:spAutoFit/>
          </a:bodyPr>
          <a:lstStyle/>
          <a:p>
            <a:pPr algn="ctr" defTabSz="685800">
              <a:lnSpc>
                <a:spcPct val="95000"/>
              </a:lnSpc>
              <a:spcAft>
                <a:spcPts val="450"/>
              </a:spcAft>
              <a:defRPr/>
            </a:pPr>
            <a:r>
              <a:rPr lang="en-US" sz="1200" b="1" dirty="0">
                <a:solidFill>
                  <a:srgbClr val="FFFFFF"/>
                </a:solidFill>
                <a:latin typeface="Century Gothic" panose="020F0302020204030204"/>
                <a:ea typeface="Avenir Roman" charset="0"/>
                <a:cs typeface="Avenir Roman" charset="0"/>
              </a:rPr>
              <a:t>H35.3122</a:t>
            </a:r>
          </a:p>
          <a:p>
            <a:pPr algn="ctr" defTabSz="685800">
              <a:lnSpc>
                <a:spcPct val="95000"/>
              </a:lnSpc>
              <a:defRPr/>
            </a:pPr>
            <a:r>
              <a:rPr lang="en-US" sz="1200" dirty="0">
                <a:solidFill>
                  <a:srgbClr val="FFFFFF"/>
                </a:solidFill>
                <a:latin typeface="Century Gothic" panose="020F0302020204030204"/>
                <a:ea typeface="Avenir Roman" charset="0"/>
                <a:cs typeface="Avenir Roman" charset="0"/>
              </a:rPr>
              <a:t>Dry intermediate</a:t>
            </a:r>
          </a:p>
          <a:p>
            <a:pPr algn="ctr" defTabSz="685800">
              <a:lnSpc>
                <a:spcPct val="95000"/>
              </a:lnSpc>
              <a:spcAft>
                <a:spcPts val="450"/>
              </a:spcAft>
              <a:defRPr/>
            </a:pPr>
            <a:r>
              <a:rPr lang="en-US" sz="1200" b="1" dirty="0">
                <a:solidFill>
                  <a:srgbClr val="FFFFFF"/>
                </a:solidFill>
                <a:latin typeface="Century Gothic" panose="020F0302020204030204"/>
                <a:ea typeface="Avenir Roman" charset="0"/>
                <a:cs typeface="Avenir Roman" charset="0"/>
              </a:rPr>
              <a:t>Left eye</a:t>
            </a:r>
          </a:p>
        </p:txBody>
      </p:sp>
      <p:sp>
        <p:nvSpPr>
          <p:cNvPr id="12" name="TextBox 11">
            <a:extLst>
              <a:ext uri="{FF2B5EF4-FFF2-40B4-BE49-F238E27FC236}">
                <a16:creationId xmlns:a16="http://schemas.microsoft.com/office/drawing/2014/main" id="{D21B0332-7D1F-CC4D-A397-EFD1DA98FB8C}"/>
              </a:ext>
            </a:extLst>
          </p:cNvPr>
          <p:cNvSpPr txBox="1"/>
          <p:nvPr/>
        </p:nvSpPr>
        <p:spPr>
          <a:xfrm>
            <a:off x="4170423" y="3529237"/>
            <a:ext cx="1431802" cy="682751"/>
          </a:xfrm>
          <a:prstGeom prst="rect">
            <a:avLst/>
          </a:prstGeom>
          <a:noFill/>
        </p:spPr>
        <p:txBody>
          <a:bodyPr wrap="none" rtlCol="0" anchor="t" anchorCtr="0">
            <a:spAutoFit/>
          </a:bodyPr>
          <a:lstStyle/>
          <a:p>
            <a:pPr algn="ctr" defTabSz="685800">
              <a:lnSpc>
                <a:spcPct val="95000"/>
              </a:lnSpc>
              <a:spcAft>
                <a:spcPts val="450"/>
              </a:spcAft>
              <a:defRPr/>
            </a:pPr>
            <a:r>
              <a:rPr lang="en-US" sz="1200" b="1" dirty="0">
                <a:solidFill>
                  <a:srgbClr val="FFFFFF"/>
                </a:solidFill>
                <a:latin typeface="Century Gothic" panose="020F0302020204030204"/>
                <a:ea typeface="Avenir Roman" charset="0"/>
                <a:cs typeface="Avenir Roman" charset="0"/>
              </a:rPr>
              <a:t>H35.3132</a:t>
            </a:r>
            <a:endParaRPr lang="en-US" sz="1200" dirty="0">
              <a:solidFill>
                <a:srgbClr val="FFFFFF"/>
              </a:solidFill>
              <a:latin typeface="Century Gothic" panose="020F0302020204030204"/>
              <a:ea typeface="Avenir Roman" charset="0"/>
              <a:cs typeface="Avenir Roman" charset="0"/>
            </a:endParaRPr>
          </a:p>
          <a:p>
            <a:pPr algn="ctr" defTabSz="685800">
              <a:lnSpc>
                <a:spcPct val="95000"/>
              </a:lnSpc>
              <a:defRPr/>
            </a:pPr>
            <a:r>
              <a:rPr lang="en-US" sz="1200" dirty="0">
                <a:solidFill>
                  <a:srgbClr val="FFFFFF"/>
                </a:solidFill>
                <a:latin typeface="Century Gothic" panose="020F0302020204030204"/>
                <a:ea typeface="Avenir Roman" charset="0"/>
                <a:cs typeface="Avenir Roman" charset="0"/>
              </a:rPr>
              <a:t>Dry intermediate</a:t>
            </a:r>
          </a:p>
          <a:p>
            <a:pPr algn="ctr" defTabSz="685800">
              <a:lnSpc>
                <a:spcPct val="95000"/>
              </a:lnSpc>
              <a:spcAft>
                <a:spcPts val="450"/>
              </a:spcAft>
              <a:defRPr/>
            </a:pPr>
            <a:r>
              <a:rPr lang="en-US" sz="1200" b="1" dirty="0">
                <a:solidFill>
                  <a:srgbClr val="FFFFFF"/>
                </a:solidFill>
                <a:latin typeface="Century Gothic" panose="020F0302020204030204"/>
                <a:ea typeface="Avenir Roman" charset="0"/>
                <a:cs typeface="Avenir Roman" charset="0"/>
              </a:rPr>
              <a:t>Bilateral</a:t>
            </a:r>
          </a:p>
        </p:txBody>
      </p:sp>
      <p:grpSp>
        <p:nvGrpSpPr>
          <p:cNvPr id="17" name="Group 16">
            <a:extLst>
              <a:ext uri="{FF2B5EF4-FFF2-40B4-BE49-F238E27FC236}">
                <a16:creationId xmlns:a16="http://schemas.microsoft.com/office/drawing/2014/main" id="{30FBC51E-4BCB-B14C-8503-FE52DB1F7131}"/>
              </a:ext>
            </a:extLst>
          </p:cNvPr>
          <p:cNvGrpSpPr/>
          <p:nvPr/>
        </p:nvGrpSpPr>
        <p:grpSpPr>
          <a:xfrm>
            <a:off x="1883459" y="4393182"/>
            <a:ext cx="2372193" cy="943695"/>
            <a:chOff x="2511278" y="5177296"/>
            <a:chExt cx="3162924" cy="1258260"/>
          </a:xfrm>
        </p:grpSpPr>
        <p:sp>
          <p:nvSpPr>
            <p:cNvPr id="15" name="Rectangle 14">
              <a:extLst>
                <a:ext uri="{FF2B5EF4-FFF2-40B4-BE49-F238E27FC236}">
                  <a16:creationId xmlns:a16="http://schemas.microsoft.com/office/drawing/2014/main" id="{D1612356-91DF-5D4B-9F2A-597BE6CDE4EA}"/>
                </a:ext>
              </a:extLst>
            </p:cNvPr>
            <p:cNvSpPr/>
            <p:nvPr/>
          </p:nvSpPr>
          <p:spPr>
            <a:xfrm>
              <a:off x="2511278" y="5177296"/>
              <a:ext cx="3162924" cy="1258260"/>
            </a:xfrm>
            <a:prstGeom prst="rect">
              <a:avLst/>
            </a:prstGeom>
            <a:solidFill>
              <a:srgbClr val="FF6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000000"/>
                </a:solidFill>
                <a:latin typeface="Century Gothic" panose="020F0302020204030204"/>
              </a:endParaRPr>
            </a:p>
          </p:txBody>
        </p:sp>
        <p:sp>
          <p:nvSpPr>
            <p:cNvPr id="7" name="TextBox 6">
              <a:extLst>
                <a:ext uri="{FF2B5EF4-FFF2-40B4-BE49-F238E27FC236}">
                  <a16:creationId xmlns:a16="http://schemas.microsoft.com/office/drawing/2014/main" id="{419776B3-AAF5-A64C-AE16-D95C1C5D5CF3}"/>
                </a:ext>
              </a:extLst>
            </p:cNvPr>
            <p:cNvSpPr txBox="1"/>
            <p:nvPr/>
          </p:nvSpPr>
          <p:spPr>
            <a:xfrm>
              <a:off x="2511278" y="5221848"/>
              <a:ext cx="3162923" cy="1193489"/>
            </a:xfrm>
            <a:prstGeom prst="rect">
              <a:avLst/>
            </a:prstGeom>
            <a:noFill/>
            <a:ln>
              <a:noFill/>
            </a:ln>
          </p:spPr>
          <p:txBody>
            <a:bodyPr wrap="square" rtlCol="0">
              <a:spAutoFit/>
            </a:bodyPr>
            <a:lstStyle/>
            <a:p>
              <a:pPr algn="ctr" defTabSz="685800">
                <a:spcAft>
                  <a:spcPts val="450"/>
                </a:spcAft>
                <a:defRPr/>
              </a:pPr>
              <a:r>
                <a:rPr lang="en-US" sz="1200" b="1" dirty="0">
                  <a:solidFill>
                    <a:srgbClr val="FFFFFF"/>
                  </a:solidFill>
                  <a:latin typeface="Century Gothic" panose="020F0302020204030204"/>
                </a:rPr>
                <a:t>Medicare covered</a:t>
              </a:r>
            </a:p>
            <a:p>
              <a:pPr algn="ctr" defTabSz="685800">
                <a:spcAft>
                  <a:spcPts val="450"/>
                </a:spcAft>
                <a:defRPr/>
              </a:pPr>
              <a:r>
                <a:rPr lang="en-US" sz="1200" b="1" dirty="0">
                  <a:solidFill>
                    <a:srgbClr val="FFFFFF"/>
                  </a:solidFill>
                  <a:latin typeface="Century Gothic" panose="020F0302020204030204"/>
                </a:rPr>
                <a:t>Patients taking AREDS vitamins are often good candidates for </a:t>
              </a:r>
              <a:r>
                <a:rPr lang="en-US" sz="1200" b="1" dirty="0" err="1">
                  <a:solidFill>
                    <a:srgbClr val="FFFFFF"/>
                  </a:solidFill>
                  <a:latin typeface="Century Gothic" panose="020F0302020204030204"/>
                </a:rPr>
                <a:t>ForeseeHome</a:t>
              </a:r>
              <a:endParaRPr lang="en-US" sz="1200" b="1" dirty="0">
                <a:solidFill>
                  <a:srgbClr val="FFFFFF"/>
                </a:solidFill>
                <a:latin typeface="Century Gothic" panose="020F0302020204030204"/>
              </a:endParaRPr>
            </a:p>
          </p:txBody>
        </p:sp>
      </p:grpSp>
    </p:spTree>
    <p:extLst>
      <p:ext uri="{BB962C8B-B14F-4D97-AF65-F5344CB8AC3E}">
        <p14:creationId xmlns:p14="http://schemas.microsoft.com/office/powerpoint/2010/main" val="780604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6A80151-FCAE-3747-939F-D7F87531B285}"/>
              </a:ext>
            </a:extLst>
          </p:cNvPr>
          <p:cNvSpPr/>
          <p:nvPr/>
        </p:nvSpPr>
        <p:spPr>
          <a:xfrm>
            <a:off x="0" y="-4505"/>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ular Callout 69">
            <a:extLst>
              <a:ext uri="{FF2B5EF4-FFF2-40B4-BE49-F238E27FC236}">
                <a16:creationId xmlns:a16="http://schemas.microsoft.com/office/drawing/2014/main" id="{273FEE2C-E6B1-A642-9DA8-B662DE1E4F7E}"/>
              </a:ext>
            </a:extLst>
          </p:cNvPr>
          <p:cNvSpPr/>
          <p:nvPr/>
        </p:nvSpPr>
        <p:spPr>
          <a:xfrm>
            <a:off x="5935225" y="4642382"/>
            <a:ext cx="2742176" cy="914400"/>
          </a:xfrm>
          <a:prstGeom prst="wedgeRectCallout">
            <a:avLst>
              <a:gd name="adj1" fmla="val -56289"/>
              <a:gd name="adj2" fmla="val -3046"/>
            </a:avLst>
          </a:prstGeom>
          <a:solidFill>
            <a:srgbClr val="64A7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ular Callout 70">
            <a:extLst>
              <a:ext uri="{FF2B5EF4-FFF2-40B4-BE49-F238E27FC236}">
                <a16:creationId xmlns:a16="http://schemas.microsoft.com/office/drawing/2014/main" id="{3780EF4E-29CC-8448-88F1-4C0E4A5D1BCC}"/>
              </a:ext>
            </a:extLst>
          </p:cNvPr>
          <p:cNvSpPr/>
          <p:nvPr/>
        </p:nvSpPr>
        <p:spPr>
          <a:xfrm>
            <a:off x="2810060" y="4642382"/>
            <a:ext cx="2742176" cy="914400"/>
          </a:xfrm>
          <a:prstGeom prst="wedgeRectCallout">
            <a:avLst>
              <a:gd name="adj1" fmla="val -56289"/>
              <a:gd name="adj2" fmla="val -3046"/>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ular Callout 67">
            <a:extLst>
              <a:ext uri="{FF2B5EF4-FFF2-40B4-BE49-F238E27FC236}">
                <a16:creationId xmlns:a16="http://schemas.microsoft.com/office/drawing/2014/main" id="{DB8D7D09-A705-EE4D-9946-5998E8BCB584}"/>
              </a:ext>
            </a:extLst>
          </p:cNvPr>
          <p:cNvSpPr/>
          <p:nvPr/>
        </p:nvSpPr>
        <p:spPr>
          <a:xfrm>
            <a:off x="5935225" y="3409748"/>
            <a:ext cx="2742176" cy="914400"/>
          </a:xfrm>
          <a:prstGeom prst="wedgeRectCallout">
            <a:avLst>
              <a:gd name="adj1" fmla="val -56289"/>
              <a:gd name="adj2" fmla="val -3046"/>
            </a:avLst>
          </a:prstGeom>
          <a:solidFill>
            <a:srgbClr val="64A7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ular Callout 68">
            <a:extLst>
              <a:ext uri="{FF2B5EF4-FFF2-40B4-BE49-F238E27FC236}">
                <a16:creationId xmlns:a16="http://schemas.microsoft.com/office/drawing/2014/main" id="{74F40F26-1BD4-4C49-9E30-3043FEEF67C8}"/>
              </a:ext>
            </a:extLst>
          </p:cNvPr>
          <p:cNvSpPr/>
          <p:nvPr/>
        </p:nvSpPr>
        <p:spPr>
          <a:xfrm>
            <a:off x="2810060" y="3409748"/>
            <a:ext cx="2742176" cy="914400"/>
          </a:xfrm>
          <a:prstGeom prst="wedgeRectCallout">
            <a:avLst>
              <a:gd name="adj1" fmla="val -56289"/>
              <a:gd name="adj2" fmla="val -3046"/>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ular Callout 65">
            <a:extLst>
              <a:ext uri="{FF2B5EF4-FFF2-40B4-BE49-F238E27FC236}">
                <a16:creationId xmlns:a16="http://schemas.microsoft.com/office/drawing/2014/main" id="{C0263609-DD55-2B48-B9BA-512D58A790EF}"/>
              </a:ext>
            </a:extLst>
          </p:cNvPr>
          <p:cNvSpPr/>
          <p:nvPr/>
        </p:nvSpPr>
        <p:spPr>
          <a:xfrm>
            <a:off x="5935225" y="2171326"/>
            <a:ext cx="2742176" cy="914400"/>
          </a:xfrm>
          <a:prstGeom prst="wedgeRectCallout">
            <a:avLst>
              <a:gd name="adj1" fmla="val -56289"/>
              <a:gd name="adj2" fmla="val -3046"/>
            </a:avLst>
          </a:prstGeom>
          <a:solidFill>
            <a:srgbClr val="64A7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ular Callout 66">
            <a:extLst>
              <a:ext uri="{FF2B5EF4-FFF2-40B4-BE49-F238E27FC236}">
                <a16:creationId xmlns:a16="http://schemas.microsoft.com/office/drawing/2014/main" id="{A12EE452-8B14-2744-B798-7396FA45734A}"/>
              </a:ext>
            </a:extLst>
          </p:cNvPr>
          <p:cNvSpPr/>
          <p:nvPr/>
        </p:nvSpPr>
        <p:spPr>
          <a:xfrm>
            <a:off x="2810060" y="2171326"/>
            <a:ext cx="2742176" cy="914400"/>
          </a:xfrm>
          <a:prstGeom prst="wedgeRectCallout">
            <a:avLst>
              <a:gd name="adj1" fmla="val -56289"/>
              <a:gd name="adj2" fmla="val -3046"/>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ular Callout 64">
            <a:extLst>
              <a:ext uri="{FF2B5EF4-FFF2-40B4-BE49-F238E27FC236}">
                <a16:creationId xmlns:a16="http://schemas.microsoft.com/office/drawing/2014/main" id="{7C28281F-9D73-A84E-BBDF-C9FA2BB1E8BC}"/>
              </a:ext>
            </a:extLst>
          </p:cNvPr>
          <p:cNvSpPr/>
          <p:nvPr/>
        </p:nvSpPr>
        <p:spPr>
          <a:xfrm>
            <a:off x="5935225" y="1024893"/>
            <a:ext cx="2742176" cy="914400"/>
          </a:xfrm>
          <a:prstGeom prst="wedgeRectCallout">
            <a:avLst>
              <a:gd name="adj1" fmla="val -56289"/>
              <a:gd name="adj2" fmla="val -3046"/>
            </a:avLst>
          </a:prstGeom>
          <a:solidFill>
            <a:srgbClr val="64A7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ular Callout 4">
            <a:extLst>
              <a:ext uri="{FF2B5EF4-FFF2-40B4-BE49-F238E27FC236}">
                <a16:creationId xmlns:a16="http://schemas.microsoft.com/office/drawing/2014/main" id="{DC167522-1449-464E-BB9B-ED4D94C0EF39}"/>
              </a:ext>
            </a:extLst>
          </p:cNvPr>
          <p:cNvSpPr/>
          <p:nvPr/>
        </p:nvSpPr>
        <p:spPr>
          <a:xfrm>
            <a:off x="2810060" y="1024893"/>
            <a:ext cx="2742176" cy="914400"/>
          </a:xfrm>
          <a:prstGeom prst="wedgeRectCallout">
            <a:avLst>
              <a:gd name="adj1" fmla="val -56289"/>
              <a:gd name="adj2" fmla="val -3046"/>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257348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200" b="1" dirty="0">
                <a:solidFill>
                  <a:srgbClr val="007096"/>
                </a:solidFill>
                <a:latin typeface="Tw Cen MT" panose="020B0602020104020603" pitchFamily="34" charset="77"/>
              </a:rPr>
              <a:t>2</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LISTEN FOR CONCERNS</a:t>
            </a:r>
          </a:p>
        </p:txBody>
      </p:sp>
      <p:sp>
        <p:nvSpPr>
          <p:cNvPr id="36" name="TextBox 35">
            <a:extLst>
              <a:ext uri="{FF2B5EF4-FFF2-40B4-BE49-F238E27FC236}">
                <a16:creationId xmlns:a16="http://schemas.microsoft.com/office/drawing/2014/main" id="{DE5E52F9-B368-484A-9877-8976A41D9429}"/>
              </a:ext>
            </a:extLst>
          </p:cNvPr>
          <p:cNvSpPr txBox="1"/>
          <p:nvPr/>
        </p:nvSpPr>
        <p:spPr>
          <a:xfrm>
            <a:off x="551588" y="1220483"/>
            <a:ext cx="2039212" cy="523220"/>
          </a:xfrm>
          <a:prstGeom prst="rect">
            <a:avLst/>
          </a:prstGeom>
          <a:noFill/>
        </p:spPr>
        <p:txBody>
          <a:bodyPr wrap="square" rtlCol="0">
            <a:spAutoFit/>
          </a:bodyPr>
          <a:lstStyle/>
          <a:p>
            <a:pPr algn="r"/>
            <a:r>
              <a:rPr lang="en-US" sz="1400" b="1" dirty="0">
                <a:solidFill>
                  <a:srgbClr val="007096"/>
                </a:solidFill>
                <a:latin typeface="Tw Cen MT" panose="020B0602020104020603" pitchFamily="34" charset="77"/>
              </a:rPr>
              <a:t>NEW PATIENT ONBOARDING PROCESS</a:t>
            </a:r>
          </a:p>
        </p:txBody>
      </p:sp>
      <p:sp>
        <p:nvSpPr>
          <p:cNvPr id="37" name="TextBox 36">
            <a:extLst>
              <a:ext uri="{FF2B5EF4-FFF2-40B4-BE49-F238E27FC236}">
                <a16:creationId xmlns:a16="http://schemas.microsoft.com/office/drawing/2014/main" id="{80A3858E-F680-934E-8FE4-4AD8408745C7}"/>
              </a:ext>
            </a:extLst>
          </p:cNvPr>
          <p:cNvSpPr txBox="1"/>
          <p:nvPr/>
        </p:nvSpPr>
        <p:spPr>
          <a:xfrm>
            <a:off x="803641" y="2474638"/>
            <a:ext cx="1787159" cy="307777"/>
          </a:xfrm>
          <a:prstGeom prst="rect">
            <a:avLst/>
          </a:prstGeom>
          <a:noFill/>
        </p:spPr>
        <p:txBody>
          <a:bodyPr wrap="square" rtlCol="0">
            <a:spAutoFit/>
          </a:bodyPr>
          <a:lstStyle/>
          <a:p>
            <a:pPr algn="r"/>
            <a:r>
              <a:rPr lang="en-US" sz="1400" b="1" dirty="0">
                <a:solidFill>
                  <a:srgbClr val="007096"/>
                </a:solidFill>
                <a:latin typeface="Tw Cen MT" panose="020B0602020104020603" pitchFamily="34" charset="77"/>
              </a:rPr>
              <a:t>PATIENT EDUCATION</a:t>
            </a:r>
          </a:p>
        </p:txBody>
      </p:sp>
      <p:sp>
        <p:nvSpPr>
          <p:cNvPr id="40" name="TextBox 39">
            <a:extLst>
              <a:ext uri="{FF2B5EF4-FFF2-40B4-BE49-F238E27FC236}">
                <a16:creationId xmlns:a16="http://schemas.microsoft.com/office/drawing/2014/main" id="{76A69980-B7D6-9F47-B41E-AC4775816154}"/>
              </a:ext>
            </a:extLst>
          </p:cNvPr>
          <p:cNvSpPr txBox="1"/>
          <p:nvPr/>
        </p:nvSpPr>
        <p:spPr>
          <a:xfrm>
            <a:off x="387105" y="3713060"/>
            <a:ext cx="2203695" cy="307777"/>
          </a:xfrm>
          <a:prstGeom prst="rect">
            <a:avLst/>
          </a:prstGeom>
          <a:noFill/>
        </p:spPr>
        <p:txBody>
          <a:bodyPr wrap="square" rtlCol="0">
            <a:spAutoFit/>
          </a:bodyPr>
          <a:lstStyle/>
          <a:p>
            <a:pPr algn="r"/>
            <a:r>
              <a:rPr lang="en-US" sz="1400" b="1" dirty="0">
                <a:solidFill>
                  <a:srgbClr val="007096"/>
                </a:solidFill>
                <a:latin typeface="Tw Cen MT" panose="020B0602020104020603" pitchFamily="34" charset="77"/>
              </a:rPr>
              <a:t>PATIENT MANAGEMENT</a:t>
            </a:r>
          </a:p>
        </p:txBody>
      </p:sp>
      <p:sp>
        <p:nvSpPr>
          <p:cNvPr id="83" name="TextBox 82">
            <a:hlinkClick r:id="rId3" action="ppaction://hlinksldjump"/>
            <a:extLst>
              <a:ext uri="{FF2B5EF4-FFF2-40B4-BE49-F238E27FC236}">
                <a16:creationId xmlns:a16="http://schemas.microsoft.com/office/drawing/2014/main" id="{BA6AD6A9-CAD2-8F45-A957-46486969392E}"/>
              </a:ext>
            </a:extLst>
          </p:cNvPr>
          <p:cNvSpPr txBox="1"/>
          <p:nvPr/>
        </p:nvSpPr>
        <p:spPr>
          <a:xfrm>
            <a:off x="2809305" y="1220483"/>
            <a:ext cx="2729953" cy="523220"/>
          </a:xfrm>
          <a:prstGeom prst="rect">
            <a:avLst/>
          </a:prstGeom>
          <a:noFill/>
        </p:spPr>
        <p:txBody>
          <a:bodyPr wrap="square" rtlCol="0">
            <a:spAutoFit/>
          </a:bodyPr>
          <a:lstStyle/>
          <a:p>
            <a:pPr algn="r"/>
            <a:r>
              <a:rPr lang="en-US" sz="1400" b="1" dirty="0">
                <a:solidFill>
                  <a:schemeClr val="bg1"/>
                </a:solidFill>
                <a:latin typeface="Tw Cen MT" panose="020B0602020104020603" pitchFamily="34" charset="77"/>
              </a:rPr>
              <a:t>“</a:t>
            </a:r>
            <a:r>
              <a:rPr lang="en-US" sz="1400" dirty="0">
                <a:solidFill>
                  <a:schemeClr val="bg1"/>
                </a:solidFill>
                <a:latin typeface="Tw Cen MT" panose="020B0602020104020603" pitchFamily="34" charset="77"/>
              </a:rPr>
              <a:t>I like the idea, but this seems too complicated</a:t>
            </a:r>
            <a:r>
              <a:rPr lang="en-US" sz="1400" b="1" dirty="0">
                <a:solidFill>
                  <a:schemeClr val="bg1"/>
                </a:solidFill>
                <a:latin typeface="Tw Cen MT" panose="020B0602020104020603" pitchFamily="34" charset="77"/>
              </a:rPr>
              <a:t>”</a:t>
            </a:r>
          </a:p>
        </p:txBody>
      </p:sp>
      <p:sp>
        <p:nvSpPr>
          <p:cNvPr id="27" name="TextBox 26">
            <a:hlinkClick r:id="rId4" action="ppaction://hlinksldjump"/>
            <a:extLst>
              <a:ext uri="{FF2B5EF4-FFF2-40B4-BE49-F238E27FC236}">
                <a16:creationId xmlns:a16="http://schemas.microsoft.com/office/drawing/2014/main" id="{34B1B1E7-91C7-D748-83A7-3C3024F73A3E}"/>
              </a:ext>
            </a:extLst>
          </p:cNvPr>
          <p:cNvSpPr txBox="1"/>
          <p:nvPr/>
        </p:nvSpPr>
        <p:spPr>
          <a:xfrm>
            <a:off x="2810060" y="2366916"/>
            <a:ext cx="2742176" cy="523220"/>
          </a:xfrm>
          <a:prstGeom prst="rect">
            <a:avLst/>
          </a:prstGeom>
          <a:noFill/>
        </p:spPr>
        <p:txBody>
          <a:bodyPr wrap="square" rtlCol="0">
            <a:spAutoFit/>
          </a:bodyPr>
          <a:lstStyle/>
          <a:p>
            <a:pPr algn="r"/>
            <a:r>
              <a:rPr lang="en-US" sz="1400" b="1" dirty="0">
                <a:solidFill>
                  <a:schemeClr val="bg1"/>
                </a:solidFill>
                <a:latin typeface="Tw Cen MT" panose="020B0602020104020603" pitchFamily="34" charset="77"/>
              </a:rPr>
              <a:t>“</a:t>
            </a:r>
            <a:r>
              <a:rPr lang="en-US" sz="1400" dirty="0">
                <a:solidFill>
                  <a:schemeClr val="bg1"/>
                </a:solidFill>
                <a:latin typeface="Tw Cen MT" panose="020B0602020104020603" pitchFamily="34" charset="77"/>
              </a:rPr>
              <a:t>This will take too long to explain </a:t>
            </a:r>
            <a:br>
              <a:rPr lang="en-US" sz="1400" dirty="0">
                <a:solidFill>
                  <a:schemeClr val="bg1"/>
                </a:solidFill>
                <a:latin typeface="Tw Cen MT" panose="020B0602020104020603" pitchFamily="34" charset="77"/>
              </a:rPr>
            </a:br>
            <a:r>
              <a:rPr lang="en-US" sz="1400" dirty="0">
                <a:solidFill>
                  <a:schemeClr val="bg1"/>
                </a:solidFill>
                <a:latin typeface="Tw Cen MT" panose="020B0602020104020603" pitchFamily="34" charset="77"/>
              </a:rPr>
              <a:t>to the patient</a:t>
            </a:r>
            <a:r>
              <a:rPr lang="en-US" sz="1400" b="1" dirty="0">
                <a:solidFill>
                  <a:schemeClr val="bg1"/>
                </a:solidFill>
                <a:latin typeface="Tw Cen MT" panose="020B0602020104020603" pitchFamily="34" charset="77"/>
              </a:rPr>
              <a:t>”</a:t>
            </a:r>
          </a:p>
        </p:txBody>
      </p:sp>
      <p:sp>
        <p:nvSpPr>
          <p:cNvPr id="32" name="TextBox 31">
            <a:hlinkClick r:id="rId5" action="ppaction://hlinksldjump"/>
            <a:extLst>
              <a:ext uri="{FF2B5EF4-FFF2-40B4-BE49-F238E27FC236}">
                <a16:creationId xmlns:a16="http://schemas.microsoft.com/office/drawing/2014/main" id="{2BEDE4D7-43B1-564D-AA16-9A8AECEDAEFF}"/>
              </a:ext>
            </a:extLst>
          </p:cNvPr>
          <p:cNvSpPr txBox="1"/>
          <p:nvPr/>
        </p:nvSpPr>
        <p:spPr>
          <a:xfrm>
            <a:off x="2886260" y="3605338"/>
            <a:ext cx="2665976" cy="523220"/>
          </a:xfrm>
          <a:prstGeom prst="rect">
            <a:avLst/>
          </a:prstGeom>
          <a:noFill/>
        </p:spPr>
        <p:txBody>
          <a:bodyPr wrap="square" rtlCol="0">
            <a:spAutoFit/>
          </a:bodyPr>
          <a:lstStyle/>
          <a:p>
            <a:pPr algn="r"/>
            <a:r>
              <a:rPr lang="en-US" sz="1400" b="1" dirty="0">
                <a:solidFill>
                  <a:schemeClr val="bg1"/>
                </a:solidFill>
                <a:latin typeface="Tw Cen MT" panose="020B0602020104020603" pitchFamily="34" charset="77"/>
              </a:rPr>
              <a:t>“</a:t>
            </a:r>
            <a:r>
              <a:rPr lang="en-US" sz="1400" dirty="0">
                <a:solidFill>
                  <a:schemeClr val="bg1"/>
                </a:solidFill>
                <a:latin typeface="Tw Cen MT" panose="020B0602020104020603" pitchFamily="34" charset="77"/>
              </a:rPr>
              <a:t>How easy will it be for me to get access to the alerts?”</a:t>
            </a:r>
          </a:p>
        </p:txBody>
      </p:sp>
      <p:sp>
        <p:nvSpPr>
          <p:cNvPr id="51" name="TextBox 50">
            <a:hlinkClick r:id="rId6" action="ppaction://hlinksldjump"/>
            <a:extLst>
              <a:ext uri="{FF2B5EF4-FFF2-40B4-BE49-F238E27FC236}">
                <a16:creationId xmlns:a16="http://schemas.microsoft.com/office/drawing/2014/main" id="{2361EDCE-4707-BA44-9612-80986A6D43E8}"/>
              </a:ext>
            </a:extLst>
          </p:cNvPr>
          <p:cNvSpPr txBox="1"/>
          <p:nvPr/>
        </p:nvSpPr>
        <p:spPr>
          <a:xfrm>
            <a:off x="5935980" y="1112761"/>
            <a:ext cx="2742176" cy="738664"/>
          </a:xfrm>
          <a:prstGeom prst="rect">
            <a:avLst/>
          </a:prstGeom>
          <a:noFill/>
        </p:spPr>
        <p:txBody>
          <a:bodyPr wrap="square" rtlCol="0">
            <a:spAutoFit/>
          </a:bodyPr>
          <a:lstStyle/>
          <a:p>
            <a:pPr algn="r"/>
            <a:r>
              <a:rPr lang="en-US" sz="1400" b="1" dirty="0">
                <a:solidFill>
                  <a:schemeClr val="bg1"/>
                </a:solidFill>
                <a:latin typeface="Tw Cen MT" panose="020B0602020104020603" pitchFamily="34" charset="77"/>
              </a:rPr>
              <a:t>“</a:t>
            </a:r>
            <a:r>
              <a:rPr lang="en-US" sz="1400" dirty="0">
                <a:solidFill>
                  <a:schemeClr val="bg1"/>
                </a:solidFill>
                <a:latin typeface="Tw Cen MT" panose="020B0602020104020603" pitchFamily="34" charset="77"/>
              </a:rPr>
              <a:t>I prescribed </a:t>
            </a:r>
            <a:r>
              <a:rPr lang="en-US" sz="1400" dirty="0" err="1">
                <a:solidFill>
                  <a:schemeClr val="bg1"/>
                </a:solidFill>
                <a:latin typeface="Tw Cen MT" panose="020B0602020104020603" pitchFamily="34" charset="77"/>
              </a:rPr>
              <a:t>ForeseeHome</a:t>
            </a:r>
            <a:r>
              <a:rPr lang="en-US" sz="1400" dirty="0">
                <a:solidFill>
                  <a:schemeClr val="bg1"/>
                </a:solidFill>
                <a:latin typeface="Tw Cen MT" panose="020B0602020104020603" pitchFamily="34" charset="77"/>
              </a:rPr>
              <a:t> </a:t>
            </a:r>
            <a:br>
              <a:rPr lang="en-US" sz="1400" dirty="0">
                <a:solidFill>
                  <a:schemeClr val="bg1"/>
                </a:solidFill>
                <a:latin typeface="Tw Cen MT" panose="020B0602020104020603" pitchFamily="34" charset="77"/>
              </a:rPr>
            </a:br>
            <a:r>
              <a:rPr lang="en-US" sz="1400" dirty="0">
                <a:solidFill>
                  <a:schemeClr val="bg1"/>
                </a:solidFill>
                <a:latin typeface="Tw Cen MT" panose="020B0602020104020603" pitchFamily="34" charset="77"/>
              </a:rPr>
              <a:t>and didn’t know what happened </a:t>
            </a:r>
            <a:br>
              <a:rPr lang="en-US" sz="1400" dirty="0">
                <a:solidFill>
                  <a:schemeClr val="bg1"/>
                </a:solidFill>
                <a:latin typeface="Tw Cen MT" panose="020B0602020104020603" pitchFamily="34" charset="77"/>
              </a:rPr>
            </a:br>
            <a:r>
              <a:rPr lang="en-US" sz="1400" dirty="0">
                <a:solidFill>
                  <a:schemeClr val="bg1"/>
                </a:solidFill>
                <a:latin typeface="Tw Cen MT" panose="020B0602020104020603" pitchFamily="34" charset="77"/>
              </a:rPr>
              <a:t>to my Rx</a:t>
            </a:r>
            <a:r>
              <a:rPr lang="en-US" sz="1400" b="1" dirty="0">
                <a:solidFill>
                  <a:schemeClr val="bg1"/>
                </a:solidFill>
                <a:latin typeface="Tw Cen MT" panose="020B0602020104020603" pitchFamily="34" charset="77"/>
              </a:rPr>
              <a:t>”</a:t>
            </a:r>
          </a:p>
        </p:txBody>
      </p:sp>
      <p:sp>
        <p:nvSpPr>
          <p:cNvPr id="52" name="TextBox 51">
            <a:hlinkClick r:id="rId7" action="ppaction://hlinksldjump"/>
            <a:extLst>
              <a:ext uri="{FF2B5EF4-FFF2-40B4-BE49-F238E27FC236}">
                <a16:creationId xmlns:a16="http://schemas.microsoft.com/office/drawing/2014/main" id="{771ECCF1-86C1-AA46-AE72-3D5D992C6CFC}"/>
              </a:ext>
            </a:extLst>
          </p:cNvPr>
          <p:cNvSpPr txBox="1"/>
          <p:nvPr/>
        </p:nvSpPr>
        <p:spPr>
          <a:xfrm>
            <a:off x="5935980" y="2259194"/>
            <a:ext cx="2742176" cy="738664"/>
          </a:xfrm>
          <a:prstGeom prst="rect">
            <a:avLst/>
          </a:prstGeom>
          <a:noFill/>
        </p:spPr>
        <p:txBody>
          <a:bodyPr wrap="square" rtlCol="0">
            <a:spAutoFit/>
          </a:bodyPr>
          <a:lstStyle/>
          <a:p>
            <a:pPr algn="r"/>
            <a:r>
              <a:rPr lang="en-US" sz="1400" b="1" dirty="0">
                <a:solidFill>
                  <a:schemeClr val="bg1"/>
                </a:solidFill>
                <a:latin typeface="Tw Cen MT" panose="020B0602020104020603" pitchFamily="34" charset="77"/>
              </a:rPr>
              <a:t>“</a:t>
            </a:r>
            <a:r>
              <a:rPr lang="en-US" sz="1400" dirty="0">
                <a:solidFill>
                  <a:schemeClr val="bg1"/>
                </a:solidFill>
                <a:latin typeface="Tw Cen MT" panose="020B0602020104020603" pitchFamily="34" charset="77"/>
              </a:rPr>
              <a:t>My patients had so many questions, and I just didn’t have time to answer them all”</a:t>
            </a:r>
            <a:endParaRPr lang="en-US" sz="1400" b="1" dirty="0">
              <a:solidFill>
                <a:schemeClr val="bg1"/>
              </a:solidFill>
              <a:latin typeface="Tw Cen MT" panose="020B0602020104020603" pitchFamily="34" charset="77"/>
            </a:endParaRPr>
          </a:p>
        </p:txBody>
      </p:sp>
      <p:sp>
        <p:nvSpPr>
          <p:cNvPr id="53" name="TextBox 52">
            <a:hlinkClick r:id="rId8" action="ppaction://hlinksldjump"/>
            <a:extLst>
              <a:ext uri="{FF2B5EF4-FFF2-40B4-BE49-F238E27FC236}">
                <a16:creationId xmlns:a16="http://schemas.microsoft.com/office/drawing/2014/main" id="{76D8FCF4-9B75-C049-8254-20BB8E03BF3B}"/>
              </a:ext>
            </a:extLst>
          </p:cNvPr>
          <p:cNvSpPr txBox="1"/>
          <p:nvPr/>
        </p:nvSpPr>
        <p:spPr>
          <a:xfrm>
            <a:off x="5935225" y="3497616"/>
            <a:ext cx="2742175" cy="738664"/>
          </a:xfrm>
          <a:prstGeom prst="rect">
            <a:avLst/>
          </a:prstGeom>
          <a:noFill/>
        </p:spPr>
        <p:txBody>
          <a:bodyPr wrap="square" rtlCol="0">
            <a:spAutoFit/>
          </a:bodyPr>
          <a:lstStyle/>
          <a:p>
            <a:pPr algn="r"/>
            <a:r>
              <a:rPr lang="en-US" sz="1400" b="1" dirty="0">
                <a:solidFill>
                  <a:schemeClr val="bg1"/>
                </a:solidFill>
                <a:latin typeface="Tw Cen MT" panose="020B0602020104020603" pitchFamily="34" charset="77"/>
              </a:rPr>
              <a:t>“</a:t>
            </a:r>
            <a:r>
              <a:rPr lang="en-US" sz="1400" dirty="0">
                <a:solidFill>
                  <a:schemeClr val="bg1"/>
                </a:solidFill>
                <a:latin typeface="Tw Cen MT" panose="020B0602020104020603" pitchFamily="34" charset="77"/>
              </a:rPr>
              <a:t>It’s too difficult to access </a:t>
            </a:r>
            <a:br>
              <a:rPr lang="en-US" sz="1400" dirty="0">
                <a:solidFill>
                  <a:schemeClr val="bg1"/>
                </a:solidFill>
                <a:latin typeface="Tw Cen MT" panose="020B0602020104020603" pitchFamily="34" charset="77"/>
              </a:rPr>
            </a:br>
            <a:r>
              <a:rPr lang="en-US" sz="1400" dirty="0">
                <a:solidFill>
                  <a:schemeClr val="bg1"/>
                </a:solidFill>
                <a:latin typeface="Tw Cen MT" panose="020B0602020104020603" pitchFamily="34" charset="77"/>
              </a:rPr>
              <a:t>my patient’s information </a:t>
            </a:r>
            <a:br>
              <a:rPr lang="en-US" sz="1400" dirty="0">
                <a:solidFill>
                  <a:schemeClr val="bg1"/>
                </a:solidFill>
                <a:latin typeface="Tw Cen MT" panose="020B0602020104020603" pitchFamily="34" charset="77"/>
              </a:rPr>
            </a:br>
            <a:r>
              <a:rPr lang="en-US" sz="1400" dirty="0">
                <a:solidFill>
                  <a:schemeClr val="bg1"/>
                </a:solidFill>
                <a:latin typeface="Tw Cen MT" panose="020B0602020104020603" pitchFamily="34" charset="77"/>
              </a:rPr>
              <a:t>when I need it”</a:t>
            </a:r>
            <a:endParaRPr lang="en-US" sz="1400" b="1" dirty="0">
              <a:solidFill>
                <a:schemeClr val="bg1"/>
              </a:solidFill>
              <a:latin typeface="Tw Cen MT" panose="020B0602020104020603" pitchFamily="34" charset="77"/>
            </a:endParaRPr>
          </a:p>
        </p:txBody>
      </p:sp>
      <p:sp>
        <p:nvSpPr>
          <p:cNvPr id="3" name="TextBox 2">
            <a:extLst>
              <a:ext uri="{FF2B5EF4-FFF2-40B4-BE49-F238E27FC236}">
                <a16:creationId xmlns:a16="http://schemas.microsoft.com/office/drawing/2014/main" id="{8FB028C5-B641-6E4E-8557-5CBD0665421D}"/>
              </a:ext>
            </a:extLst>
          </p:cNvPr>
          <p:cNvSpPr txBox="1"/>
          <p:nvPr/>
        </p:nvSpPr>
        <p:spPr>
          <a:xfrm>
            <a:off x="5956231" y="609600"/>
            <a:ext cx="2730569" cy="246221"/>
          </a:xfrm>
          <a:prstGeom prst="rect">
            <a:avLst/>
          </a:prstGeom>
          <a:noFill/>
        </p:spPr>
        <p:txBody>
          <a:bodyPr wrap="square" rtlCol="0">
            <a:spAutoFit/>
          </a:bodyPr>
          <a:lstStyle/>
          <a:p>
            <a:pPr algn="ctr"/>
            <a:r>
              <a:rPr lang="en-US" sz="1000" b="1" dirty="0">
                <a:solidFill>
                  <a:srgbClr val="64A70B"/>
                </a:solidFill>
                <a:latin typeface="+mj-lt"/>
              </a:rPr>
              <a:t>CURRENT CUSTOMER OBJECTIONS</a:t>
            </a:r>
          </a:p>
        </p:txBody>
      </p:sp>
      <p:sp>
        <p:nvSpPr>
          <p:cNvPr id="57" name="TextBox 56">
            <a:extLst>
              <a:ext uri="{FF2B5EF4-FFF2-40B4-BE49-F238E27FC236}">
                <a16:creationId xmlns:a16="http://schemas.microsoft.com/office/drawing/2014/main" id="{E733B1E6-29F4-1C4D-8774-D7B515264DF6}"/>
              </a:ext>
            </a:extLst>
          </p:cNvPr>
          <p:cNvSpPr txBox="1"/>
          <p:nvPr/>
        </p:nvSpPr>
        <p:spPr>
          <a:xfrm>
            <a:off x="2822283" y="609600"/>
            <a:ext cx="2729953" cy="246221"/>
          </a:xfrm>
          <a:prstGeom prst="rect">
            <a:avLst/>
          </a:prstGeom>
          <a:noFill/>
        </p:spPr>
        <p:txBody>
          <a:bodyPr wrap="square" rtlCol="0">
            <a:spAutoFit/>
          </a:bodyPr>
          <a:lstStyle/>
          <a:p>
            <a:pPr algn="ctr"/>
            <a:r>
              <a:rPr lang="en-US" sz="1000" b="1" dirty="0">
                <a:solidFill>
                  <a:srgbClr val="007096"/>
                </a:solidFill>
                <a:latin typeface="+mj-lt"/>
              </a:rPr>
              <a:t>NEW CUSTOMER OBJECTIONS</a:t>
            </a:r>
          </a:p>
        </p:txBody>
      </p:sp>
      <p:pic>
        <p:nvPicPr>
          <p:cNvPr id="58" name="Picture 57">
            <a:extLst>
              <a:ext uri="{FF2B5EF4-FFF2-40B4-BE49-F238E27FC236}">
                <a16:creationId xmlns:a16="http://schemas.microsoft.com/office/drawing/2014/main" id="{4F1E9FBE-DAC1-42D3-B871-29625979082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
        <p:nvSpPr>
          <p:cNvPr id="59" name="TextBox 58">
            <a:extLst>
              <a:ext uri="{FF2B5EF4-FFF2-40B4-BE49-F238E27FC236}">
                <a16:creationId xmlns:a16="http://schemas.microsoft.com/office/drawing/2014/main" id="{D3225AB1-3034-E043-890F-6C51FA56FADA}"/>
              </a:ext>
            </a:extLst>
          </p:cNvPr>
          <p:cNvSpPr txBox="1"/>
          <p:nvPr/>
        </p:nvSpPr>
        <p:spPr>
          <a:xfrm>
            <a:off x="387105" y="4945694"/>
            <a:ext cx="2203695" cy="307777"/>
          </a:xfrm>
          <a:prstGeom prst="rect">
            <a:avLst/>
          </a:prstGeom>
          <a:noFill/>
        </p:spPr>
        <p:txBody>
          <a:bodyPr wrap="square" rtlCol="0">
            <a:spAutoFit/>
          </a:bodyPr>
          <a:lstStyle/>
          <a:p>
            <a:pPr algn="r"/>
            <a:r>
              <a:rPr lang="en-US" sz="1400" b="1" dirty="0">
                <a:solidFill>
                  <a:srgbClr val="007096"/>
                </a:solidFill>
                <a:latin typeface="Tw Cen MT" panose="020B0602020104020603" pitchFamily="34" charset="77"/>
              </a:rPr>
              <a:t>PATIENT IDENTIFICATION</a:t>
            </a:r>
          </a:p>
        </p:txBody>
      </p:sp>
      <p:sp>
        <p:nvSpPr>
          <p:cNvPr id="61" name="TextBox 60">
            <a:hlinkClick r:id="rId10" action="ppaction://hlinksldjump"/>
            <a:extLst>
              <a:ext uri="{FF2B5EF4-FFF2-40B4-BE49-F238E27FC236}">
                <a16:creationId xmlns:a16="http://schemas.microsoft.com/office/drawing/2014/main" id="{D19F3D18-FFA8-4646-BFDD-33B26AAA121A}"/>
              </a:ext>
            </a:extLst>
          </p:cNvPr>
          <p:cNvSpPr txBox="1"/>
          <p:nvPr/>
        </p:nvSpPr>
        <p:spPr>
          <a:xfrm>
            <a:off x="2853759" y="4837972"/>
            <a:ext cx="2698477" cy="523220"/>
          </a:xfrm>
          <a:prstGeom prst="rect">
            <a:avLst/>
          </a:prstGeom>
          <a:noFill/>
        </p:spPr>
        <p:txBody>
          <a:bodyPr wrap="square" rtlCol="0">
            <a:spAutoFit/>
          </a:bodyPr>
          <a:lstStyle/>
          <a:p>
            <a:pPr algn="r"/>
            <a:r>
              <a:rPr lang="en-US" sz="1400" dirty="0">
                <a:solidFill>
                  <a:schemeClr val="bg1"/>
                </a:solidFill>
                <a:latin typeface="Tw Cen MT" panose="020B0602020104020603" pitchFamily="34" charset="77"/>
              </a:rPr>
              <a:t>“Who is the right </a:t>
            </a:r>
            <a:r>
              <a:rPr lang="en-US" sz="1400" dirty="0" err="1">
                <a:solidFill>
                  <a:schemeClr val="bg1"/>
                </a:solidFill>
                <a:latin typeface="Tw Cen MT" panose="020B0602020104020603" pitchFamily="34" charset="77"/>
              </a:rPr>
              <a:t>ForeseeHome</a:t>
            </a:r>
            <a:r>
              <a:rPr lang="en-US" sz="1400" dirty="0">
                <a:solidFill>
                  <a:schemeClr val="bg1"/>
                </a:solidFill>
                <a:latin typeface="Tw Cen MT" panose="020B0602020104020603" pitchFamily="34" charset="77"/>
              </a:rPr>
              <a:t> patient?”</a:t>
            </a:r>
          </a:p>
        </p:txBody>
      </p:sp>
      <p:sp>
        <p:nvSpPr>
          <p:cNvPr id="64" name="TextBox 63">
            <a:hlinkClick r:id="rId10" action="ppaction://hlinksldjump"/>
            <a:extLst>
              <a:ext uri="{FF2B5EF4-FFF2-40B4-BE49-F238E27FC236}">
                <a16:creationId xmlns:a16="http://schemas.microsoft.com/office/drawing/2014/main" id="{9E7CA04A-29F6-8C4D-B295-81934FCE66C3}"/>
              </a:ext>
            </a:extLst>
          </p:cNvPr>
          <p:cNvSpPr txBox="1"/>
          <p:nvPr/>
        </p:nvSpPr>
        <p:spPr>
          <a:xfrm>
            <a:off x="6022624" y="4837972"/>
            <a:ext cx="2654777" cy="523220"/>
          </a:xfrm>
          <a:prstGeom prst="rect">
            <a:avLst/>
          </a:prstGeom>
          <a:noFill/>
        </p:spPr>
        <p:txBody>
          <a:bodyPr wrap="square" rtlCol="0">
            <a:spAutoFit/>
          </a:bodyPr>
          <a:lstStyle/>
          <a:p>
            <a:pPr algn="r"/>
            <a:r>
              <a:rPr lang="en-US" sz="1400" dirty="0">
                <a:solidFill>
                  <a:schemeClr val="bg1"/>
                </a:solidFill>
                <a:latin typeface="Tw Cen MT" panose="020B0602020104020603" pitchFamily="34" charset="77"/>
              </a:rPr>
              <a:t>“Who is the right </a:t>
            </a:r>
            <a:r>
              <a:rPr lang="en-US" sz="1400" dirty="0" err="1">
                <a:solidFill>
                  <a:schemeClr val="bg1"/>
                </a:solidFill>
                <a:latin typeface="Tw Cen MT" panose="020B0602020104020603" pitchFamily="34" charset="77"/>
              </a:rPr>
              <a:t>ForeseeHome</a:t>
            </a:r>
            <a:r>
              <a:rPr lang="en-US" sz="1400" dirty="0">
                <a:solidFill>
                  <a:schemeClr val="bg1"/>
                </a:solidFill>
                <a:latin typeface="Tw Cen MT" panose="020B0602020104020603" pitchFamily="34" charset="77"/>
              </a:rPr>
              <a:t> patient?”</a:t>
            </a:r>
          </a:p>
        </p:txBody>
      </p:sp>
    </p:spTree>
    <p:extLst>
      <p:ext uri="{BB962C8B-B14F-4D97-AF65-F5344CB8AC3E}">
        <p14:creationId xmlns:p14="http://schemas.microsoft.com/office/powerpoint/2010/main" val="17278130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B28AFB3-6259-CD40-8614-6D0D1DCDBD04}"/>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Content Placeholder 2">
            <a:extLst>
              <a:ext uri="{FF2B5EF4-FFF2-40B4-BE49-F238E27FC236}">
                <a16:creationId xmlns:a16="http://schemas.microsoft.com/office/drawing/2014/main" id="{704BCB57-4FAF-584A-AC1D-22F714080F54}"/>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20    </a:t>
            </a:r>
            <a:r>
              <a:rPr lang="en-US" sz="1200" b="1" dirty="0">
                <a:solidFill>
                  <a:srgbClr val="FF671E"/>
                </a:solidFill>
                <a:latin typeface="Tw Cen MT" panose="020B0602020104020603" pitchFamily="34" charset="77"/>
              </a:rPr>
              <a:t>|</a:t>
            </a:r>
            <a:r>
              <a:rPr lang="en-US" sz="1200" b="1" dirty="0">
                <a:solidFill>
                  <a:srgbClr val="007096"/>
                </a:solidFill>
                <a:latin typeface="Tw Cen MT" panose="020B0602020104020603" pitchFamily="34" charset="77"/>
              </a:rPr>
              <a:t>    </a:t>
            </a:r>
            <a:r>
              <a:rPr lang="en-US" sz="1200" dirty="0">
                <a:solidFill>
                  <a:srgbClr val="007096"/>
                </a:solidFill>
                <a:latin typeface="Tw Cen MT" panose="020B0602020104020603" pitchFamily="34" charset="77"/>
              </a:rPr>
              <a:t>PATIENT IDENTIFICATION</a:t>
            </a:r>
          </a:p>
        </p:txBody>
      </p:sp>
      <p:pic>
        <p:nvPicPr>
          <p:cNvPr id="20" name="Picture 19">
            <a:hlinkClick r:id="rId3" action="ppaction://hlinksldjump"/>
            <a:extLst>
              <a:ext uri="{FF2B5EF4-FFF2-40B4-BE49-F238E27FC236}">
                <a16:creationId xmlns:a16="http://schemas.microsoft.com/office/drawing/2014/main" id="{B4284ADF-24A9-C648-B2B4-C65484EF6A5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
        <p:nvSpPr>
          <p:cNvPr id="6" name="Rectangle 5"/>
          <p:cNvSpPr/>
          <p:nvPr/>
        </p:nvSpPr>
        <p:spPr>
          <a:xfrm>
            <a:off x="0" y="3060220"/>
            <a:ext cx="7126357" cy="1493093"/>
          </a:xfrm>
          <a:prstGeom prst="rect">
            <a:avLst/>
          </a:prstGeom>
          <a:solidFill>
            <a:srgbClr val="64A7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sp>
        <p:nvSpPr>
          <p:cNvPr id="2" name="Title 1">
            <a:extLst>
              <a:ext uri="{FF2B5EF4-FFF2-40B4-BE49-F238E27FC236}">
                <a16:creationId xmlns:a16="http://schemas.microsoft.com/office/drawing/2014/main" id="{1B12E79F-7E33-4710-911F-9A8DB9469E17}"/>
              </a:ext>
            </a:extLst>
          </p:cNvPr>
          <p:cNvSpPr>
            <a:spLocks noGrp="1"/>
          </p:cNvSpPr>
          <p:nvPr>
            <p:ph type="title"/>
          </p:nvPr>
        </p:nvSpPr>
        <p:spPr>
          <a:xfrm>
            <a:off x="384518" y="320713"/>
            <a:ext cx="6315386" cy="994172"/>
          </a:xfrm>
        </p:spPr>
        <p:txBody>
          <a:bodyPr anchor="t" anchorCtr="0">
            <a:normAutofit/>
          </a:bodyPr>
          <a:lstStyle/>
          <a:p>
            <a:r>
              <a:rPr lang="en-US" sz="2800" b="1" dirty="0">
                <a:solidFill>
                  <a:srgbClr val="007096"/>
                </a:solidFill>
                <a:latin typeface="Tw Cen MT" panose="020B0602020104020603" pitchFamily="34" charset="77"/>
              </a:rPr>
              <a:t>Eligible patients—wet AMD in one eye </a:t>
            </a:r>
            <a:br>
              <a:rPr lang="en-US" sz="2800" b="1" dirty="0">
                <a:solidFill>
                  <a:srgbClr val="007096"/>
                </a:solidFill>
                <a:latin typeface="Tw Cen MT" panose="020B0602020104020603" pitchFamily="34" charset="77"/>
              </a:rPr>
            </a:br>
            <a:r>
              <a:rPr lang="en-US" sz="2800" b="1" dirty="0">
                <a:solidFill>
                  <a:srgbClr val="007096"/>
                </a:solidFill>
                <a:latin typeface="Tw Cen MT" panose="020B0602020104020603" pitchFamily="34" charset="77"/>
              </a:rPr>
              <a:t>and dry AMD in fellow eye </a:t>
            </a:r>
          </a:p>
        </p:txBody>
      </p:sp>
      <p:sp>
        <p:nvSpPr>
          <p:cNvPr id="14" name="Content Placeholder 13"/>
          <p:cNvSpPr>
            <a:spLocks noGrp="1"/>
          </p:cNvSpPr>
          <p:nvPr>
            <p:ph idx="1"/>
          </p:nvPr>
        </p:nvSpPr>
        <p:spPr>
          <a:xfrm>
            <a:off x="437538" y="1503599"/>
            <a:ext cx="5360138" cy="1379255"/>
          </a:xfrm>
        </p:spPr>
        <p:txBody>
          <a:bodyPr/>
          <a:lstStyle/>
          <a:p>
            <a:pPr marL="219075" indent="-219075" eaLnBrk="0" fontAlgn="base" hangingPunct="0">
              <a:lnSpc>
                <a:spcPct val="95000"/>
              </a:lnSpc>
              <a:spcBef>
                <a:spcPts val="0"/>
              </a:spcBef>
              <a:spcAft>
                <a:spcPts val="450"/>
              </a:spcAft>
              <a:buClr>
                <a:srgbClr val="000000"/>
              </a:buClr>
              <a:buSzPct val="120000"/>
              <a:buFont typeface="Arial"/>
              <a:buChar char="•"/>
              <a:defRPr/>
            </a:pPr>
            <a:r>
              <a:rPr lang="en-US" sz="1600" dirty="0">
                <a:latin typeface="Tw Cen MT" panose="020B0602020104020603" pitchFamily="34" charset="77"/>
              </a:rPr>
              <a:t>≥ </a:t>
            </a:r>
            <a:r>
              <a:rPr lang="en-US" sz="1600" kern="0" dirty="0">
                <a:solidFill>
                  <a:srgbClr val="414141"/>
                </a:solidFill>
                <a:latin typeface="Tw Cen MT" panose="020B0602020104020603" pitchFamily="34" charset="77"/>
              </a:rPr>
              <a:t>BCVA 20/60 </a:t>
            </a:r>
          </a:p>
          <a:p>
            <a:pPr marL="0" indent="0" eaLnBrk="0" fontAlgn="base" hangingPunct="0">
              <a:lnSpc>
                <a:spcPct val="95000"/>
              </a:lnSpc>
              <a:spcBef>
                <a:spcPts val="0"/>
              </a:spcBef>
              <a:spcAft>
                <a:spcPts val="450"/>
              </a:spcAft>
              <a:buClr>
                <a:srgbClr val="000000"/>
              </a:buClr>
              <a:buSzPct val="120000"/>
              <a:buNone/>
              <a:defRPr/>
            </a:pPr>
            <a:r>
              <a:rPr lang="en-US" sz="1600" b="1" dirty="0">
                <a:solidFill>
                  <a:srgbClr val="007096"/>
                </a:solidFill>
                <a:latin typeface="Tw Cen MT" panose="020B0602020104020603" pitchFamily="34" charset="77"/>
              </a:rPr>
              <a:t>Intermediate AMD </a:t>
            </a:r>
            <a:endParaRPr lang="en-US" sz="1600" kern="0" dirty="0">
              <a:solidFill>
                <a:srgbClr val="007096"/>
              </a:solidFill>
              <a:latin typeface="Tw Cen MT" panose="020B0602020104020603" pitchFamily="34" charset="77"/>
            </a:endParaRPr>
          </a:p>
          <a:p>
            <a:pPr eaLnBrk="0" fontAlgn="base" hangingPunct="0">
              <a:lnSpc>
                <a:spcPct val="95000"/>
              </a:lnSpc>
              <a:spcBef>
                <a:spcPts val="0"/>
              </a:spcBef>
              <a:spcAft>
                <a:spcPts val="450"/>
              </a:spcAft>
              <a:buClr>
                <a:srgbClr val="000000"/>
              </a:buClr>
              <a:buSzPct val="120000"/>
              <a:defRPr/>
            </a:pPr>
            <a:r>
              <a:rPr lang="en-US" sz="1600" dirty="0">
                <a:latin typeface="Tw Cen MT" panose="020B0602020104020603" pitchFamily="34" charset="77"/>
              </a:rPr>
              <a:t>Intermediate drusen (63 µm -124 µm) in one or both eyes, or</a:t>
            </a:r>
          </a:p>
          <a:p>
            <a:pPr eaLnBrk="0" fontAlgn="base" hangingPunct="0">
              <a:lnSpc>
                <a:spcPct val="95000"/>
              </a:lnSpc>
              <a:spcBef>
                <a:spcPts val="0"/>
              </a:spcBef>
              <a:spcAft>
                <a:spcPts val="450"/>
              </a:spcAft>
              <a:buClr>
                <a:srgbClr val="000000"/>
              </a:buClr>
              <a:buSzPct val="120000"/>
              <a:defRPr/>
            </a:pPr>
            <a:r>
              <a:rPr lang="en-US" sz="1600" kern="0" dirty="0">
                <a:latin typeface="Tw Cen MT" panose="020B0602020104020603" pitchFamily="34" charset="77"/>
              </a:rPr>
              <a:t>Large (≥125 µm) druse or pigmentary changes in either eye</a:t>
            </a:r>
          </a:p>
          <a:p>
            <a:pPr marL="219075" indent="-219075">
              <a:spcBef>
                <a:spcPts val="0"/>
              </a:spcBef>
              <a:spcAft>
                <a:spcPts val="450"/>
              </a:spcAft>
            </a:pPr>
            <a:endParaRPr lang="en-US" sz="1500" dirty="0"/>
          </a:p>
          <a:p>
            <a:pPr marL="219075" indent="-219075">
              <a:spcBef>
                <a:spcPts val="0"/>
              </a:spcBef>
              <a:spcAft>
                <a:spcPts val="450"/>
              </a:spcAft>
            </a:pPr>
            <a:endParaRPr lang="en-US" sz="1500" dirty="0"/>
          </a:p>
        </p:txBody>
      </p:sp>
      <p:sp>
        <p:nvSpPr>
          <p:cNvPr id="8" name="Content Placeholder 4"/>
          <p:cNvSpPr txBox="1">
            <a:spLocks/>
          </p:cNvSpPr>
          <p:nvPr/>
        </p:nvSpPr>
        <p:spPr>
          <a:xfrm>
            <a:off x="437538" y="2413238"/>
            <a:ext cx="5160311" cy="1393418"/>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171450" defTabSz="685800">
              <a:spcBef>
                <a:spcPts val="750"/>
              </a:spcBef>
              <a:defRPr/>
            </a:pPr>
            <a:endParaRPr lang="en-US" sz="1500" dirty="0">
              <a:solidFill>
                <a:srgbClr val="000000"/>
              </a:solidFill>
              <a:latin typeface="Century Gothic" panose="020F0302020204030204"/>
            </a:endParaRPr>
          </a:p>
        </p:txBody>
      </p:sp>
      <p:sp>
        <p:nvSpPr>
          <p:cNvPr id="9" name="TextBox 8">
            <a:extLst>
              <a:ext uri="{FF2B5EF4-FFF2-40B4-BE49-F238E27FC236}">
                <a16:creationId xmlns:a16="http://schemas.microsoft.com/office/drawing/2014/main" id="{62E15585-C29D-C946-A48F-C8B234B480EF}"/>
              </a:ext>
            </a:extLst>
          </p:cNvPr>
          <p:cNvSpPr txBox="1"/>
          <p:nvPr/>
        </p:nvSpPr>
        <p:spPr>
          <a:xfrm>
            <a:off x="1755042" y="3169414"/>
            <a:ext cx="2741456" cy="267766"/>
          </a:xfrm>
          <a:prstGeom prst="rect">
            <a:avLst/>
          </a:prstGeom>
          <a:noFill/>
        </p:spPr>
        <p:txBody>
          <a:bodyPr wrap="none" rtlCol="0" anchor="t" anchorCtr="0">
            <a:spAutoFit/>
          </a:bodyPr>
          <a:lstStyle/>
          <a:p>
            <a:pPr algn="ctr" defTabSz="685800">
              <a:lnSpc>
                <a:spcPct val="95000"/>
              </a:lnSpc>
              <a:defRPr/>
            </a:pPr>
            <a:r>
              <a:rPr lang="en-US" sz="1200" b="1" spc="450" dirty="0">
                <a:solidFill>
                  <a:srgbClr val="FFFFFF"/>
                </a:solidFill>
                <a:latin typeface="Century Gothic" panose="020F0302020204030204"/>
                <a:ea typeface="Avenir Roman" charset="0"/>
                <a:cs typeface="Avenir Roman" charset="0"/>
              </a:rPr>
              <a:t>PATIENTS MUST HAVE</a:t>
            </a:r>
          </a:p>
        </p:txBody>
      </p:sp>
      <p:sp>
        <p:nvSpPr>
          <p:cNvPr id="10" name="TextBox 9">
            <a:extLst>
              <a:ext uri="{FF2B5EF4-FFF2-40B4-BE49-F238E27FC236}">
                <a16:creationId xmlns:a16="http://schemas.microsoft.com/office/drawing/2014/main" id="{62C8E9AE-6DC2-A64F-B6D1-FD6CB3BDA243}"/>
              </a:ext>
            </a:extLst>
          </p:cNvPr>
          <p:cNvSpPr txBox="1"/>
          <p:nvPr/>
        </p:nvSpPr>
        <p:spPr>
          <a:xfrm>
            <a:off x="649311" y="3529622"/>
            <a:ext cx="1431802" cy="682751"/>
          </a:xfrm>
          <a:prstGeom prst="rect">
            <a:avLst/>
          </a:prstGeom>
          <a:noFill/>
        </p:spPr>
        <p:txBody>
          <a:bodyPr wrap="none" rtlCol="0" anchor="t" anchorCtr="0">
            <a:spAutoFit/>
          </a:bodyPr>
          <a:lstStyle/>
          <a:p>
            <a:pPr algn="ctr" defTabSz="685800">
              <a:lnSpc>
                <a:spcPct val="95000"/>
              </a:lnSpc>
              <a:spcAft>
                <a:spcPts val="450"/>
              </a:spcAft>
              <a:defRPr/>
            </a:pPr>
            <a:r>
              <a:rPr lang="en-US" sz="1200" b="1" dirty="0">
                <a:solidFill>
                  <a:srgbClr val="FFFFFF"/>
                </a:solidFill>
                <a:latin typeface="Century Gothic" panose="020F0302020204030204"/>
                <a:ea typeface="Avenir Roman" charset="0"/>
                <a:cs typeface="Avenir Roman" charset="0"/>
              </a:rPr>
              <a:t>H35.3112</a:t>
            </a:r>
          </a:p>
          <a:p>
            <a:pPr algn="ctr" defTabSz="685800">
              <a:lnSpc>
                <a:spcPct val="95000"/>
              </a:lnSpc>
              <a:defRPr/>
            </a:pPr>
            <a:r>
              <a:rPr lang="en-US" sz="1200" dirty="0">
                <a:solidFill>
                  <a:srgbClr val="FFFFFF"/>
                </a:solidFill>
                <a:latin typeface="Century Gothic" panose="020F0302020204030204"/>
                <a:ea typeface="Avenir Roman" charset="0"/>
                <a:cs typeface="Avenir Roman" charset="0"/>
              </a:rPr>
              <a:t>Dry intermediate</a:t>
            </a:r>
          </a:p>
          <a:p>
            <a:pPr algn="ctr" defTabSz="685800">
              <a:lnSpc>
                <a:spcPct val="95000"/>
              </a:lnSpc>
              <a:spcAft>
                <a:spcPts val="450"/>
              </a:spcAft>
              <a:defRPr/>
            </a:pPr>
            <a:r>
              <a:rPr lang="en-US" sz="1200" b="1" dirty="0">
                <a:solidFill>
                  <a:srgbClr val="FFFFFF"/>
                </a:solidFill>
                <a:latin typeface="Century Gothic" panose="020F0302020204030204"/>
                <a:ea typeface="Avenir Roman" charset="0"/>
                <a:cs typeface="Avenir Roman" charset="0"/>
              </a:rPr>
              <a:t>Right eye</a:t>
            </a:r>
          </a:p>
        </p:txBody>
      </p:sp>
      <p:sp>
        <p:nvSpPr>
          <p:cNvPr id="11" name="TextBox 10">
            <a:extLst>
              <a:ext uri="{FF2B5EF4-FFF2-40B4-BE49-F238E27FC236}">
                <a16:creationId xmlns:a16="http://schemas.microsoft.com/office/drawing/2014/main" id="{32731771-F366-D743-BD62-88706E210F30}"/>
              </a:ext>
            </a:extLst>
          </p:cNvPr>
          <p:cNvSpPr txBox="1"/>
          <p:nvPr/>
        </p:nvSpPr>
        <p:spPr>
          <a:xfrm>
            <a:off x="2409867" y="3529622"/>
            <a:ext cx="1431802" cy="682751"/>
          </a:xfrm>
          <a:prstGeom prst="rect">
            <a:avLst/>
          </a:prstGeom>
          <a:noFill/>
        </p:spPr>
        <p:txBody>
          <a:bodyPr wrap="none" rtlCol="0" anchor="t" anchorCtr="0">
            <a:spAutoFit/>
          </a:bodyPr>
          <a:lstStyle/>
          <a:p>
            <a:pPr algn="ctr" defTabSz="685800">
              <a:lnSpc>
                <a:spcPct val="95000"/>
              </a:lnSpc>
              <a:spcAft>
                <a:spcPts val="450"/>
              </a:spcAft>
              <a:defRPr/>
            </a:pPr>
            <a:r>
              <a:rPr lang="en-US" sz="1200" b="1" dirty="0">
                <a:solidFill>
                  <a:srgbClr val="FFFFFF"/>
                </a:solidFill>
                <a:latin typeface="Century Gothic" panose="020F0302020204030204"/>
                <a:ea typeface="Avenir Roman" charset="0"/>
                <a:cs typeface="Avenir Roman" charset="0"/>
              </a:rPr>
              <a:t>H35.3122</a:t>
            </a:r>
          </a:p>
          <a:p>
            <a:pPr algn="ctr" defTabSz="685800">
              <a:lnSpc>
                <a:spcPct val="95000"/>
              </a:lnSpc>
              <a:defRPr/>
            </a:pPr>
            <a:r>
              <a:rPr lang="en-US" sz="1200" dirty="0">
                <a:solidFill>
                  <a:srgbClr val="FFFFFF"/>
                </a:solidFill>
                <a:latin typeface="Century Gothic" panose="020F0302020204030204"/>
                <a:ea typeface="Avenir Roman" charset="0"/>
                <a:cs typeface="Avenir Roman" charset="0"/>
              </a:rPr>
              <a:t>Dry intermediate</a:t>
            </a:r>
          </a:p>
          <a:p>
            <a:pPr algn="ctr" defTabSz="685800">
              <a:lnSpc>
                <a:spcPct val="95000"/>
              </a:lnSpc>
              <a:spcAft>
                <a:spcPts val="450"/>
              </a:spcAft>
              <a:defRPr/>
            </a:pPr>
            <a:r>
              <a:rPr lang="en-US" sz="1200" b="1" dirty="0">
                <a:solidFill>
                  <a:srgbClr val="FFFFFF"/>
                </a:solidFill>
                <a:latin typeface="Century Gothic" panose="020F0302020204030204"/>
                <a:ea typeface="Avenir Roman" charset="0"/>
                <a:cs typeface="Avenir Roman" charset="0"/>
              </a:rPr>
              <a:t>Left eye</a:t>
            </a:r>
          </a:p>
        </p:txBody>
      </p:sp>
      <p:sp>
        <p:nvSpPr>
          <p:cNvPr id="12" name="TextBox 11">
            <a:extLst>
              <a:ext uri="{FF2B5EF4-FFF2-40B4-BE49-F238E27FC236}">
                <a16:creationId xmlns:a16="http://schemas.microsoft.com/office/drawing/2014/main" id="{D21B0332-7D1F-CC4D-A397-EFD1DA98FB8C}"/>
              </a:ext>
            </a:extLst>
          </p:cNvPr>
          <p:cNvSpPr txBox="1"/>
          <p:nvPr/>
        </p:nvSpPr>
        <p:spPr>
          <a:xfrm>
            <a:off x="4170423" y="3529237"/>
            <a:ext cx="1431802" cy="682751"/>
          </a:xfrm>
          <a:prstGeom prst="rect">
            <a:avLst/>
          </a:prstGeom>
          <a:noFill/>
        </p:spPr>
        <p:txBody>
          <a:bodyPr wrap="none" rtlCol="0" anchor="t" anchorCtr="0">
            <a:spAutoFit/>
          </a:bodyPr>
          <a:lstStyle/>
          <a:p>
            <a:pPr algn="ctr" defTabSz="685800">
              <a:lnSpc>
                <a:spcPct val="95000"/>
              </a:lnSpc>
              <a:spcAft>
                <a:spcPts val="450"/>
              </a:spcAft>
              <a:defRPr/>
            </a:pPr>
            <a:r>
              <a:rPr lang="en-US" sz="1200" b="1" dirty="0">
                <a:solidFill>
                  <a:srgbClr val="FFFFFF"/>
                </a:solidFill>
                <a:latin typeface="Century Gothic" panose="020F0302020204030204"/>
                <a:ea typeface="Avenir Roman" charset="0"/>
                <a:cs typeface="Avenir Roman" charset="0"/>
              </a:rPr>
              <a:t>H35.3132</a:t>
            </a:r>
            <a:endParaRPr lang="en-US" sz="1200" dirty="0">
              <a:solidFill>
                <a:srgbClr val="FFFFFF"/>
              </a:solidFill>
              <a:latin typeface="Century Gothic" panose="020F0302020204030204"/>
              <a:ea typeface="Avenir Roman" charset="0"/>
              <a:cs typeface="Avenir Roman" charset="0"/>
            </a:endParaRPr>
          </a:p>
          <a:p>
            <a:pPr algn="ctr" defTabSz="685800">
              <a:lnSpc>
                <a:spcPct val="95000"/>
              </a:lnSpc>
              <a:defRPr/>
            </a:pPr>
            <a:r>
              <a:rPr lang="en-US" sz="1200" dirty="0">
                <a:solidFill>
                  <a:srgbClr val="FFFFFF"/>
                </a:solidFill>
                <a:latin typeface="Century Gothic" panose="020F0302020204030204"/>
                <a:ea typeface="Avenir Roman" charset="0"/>
                <a:cs typeface="Avenir Roman" charset="0"/>
              </a:rPr>
              <a:t>Dry intermediate</a:t>
            </a:r>
          </a:p>
          <a:p>
            <a:pPr algn="ctr" defTabSz="685800">
              <a:lnSpc>
                <a:spcPct val="95000"/>
              </a:lnSpc>
              <a:spcAft>
                <a:spcPts val="450"/>
              </a:spcAft>
              <a:defRPr/>
            </a:pPr>
            <a:r>
              <a:rPr lang="en-US" sz="1200" b="1" dirty="0">
                <a:solidFill>
                  <a:srgbClr val="FFFFFF"/>
                </a:solidFill>
                <a:latin typeface="Century Gothic" panose="020F0302020204030204"/>
                <a:ea typeface="Avenir Roman" charset="0"/>
                <a:cs typeface="Avenir Roman" charset="0"/>
              </a:rPr>
              <a:t>Bilateral</a:t>
            </a:r>
          </a:p>
        </p:txBody>
      </p:sp>
      <p:grpSp>
        <p:nvGrpSpPr>
          <p:cNvPr id="17" name="Group 16">
            <a:extLst>
              <a:ext uri="{FF2B5EF4-FFF2-40B4-BE49-F238E27FC236}">
                <a16:creationId xmlns:a16="http://schemas.microsoft.com/office/drawing/2014/main" id="{30FBC51E-4BCB-B14C-8503-FE52DB1F7131}"/>
              </a:ext>
            </a:extLst>
          </p:cNvPr>
          <p:cNvGrpSpPr/>
          <p:nvPr/>
        </p:nvGrpSpPr>
        <p:grpSpPr>
          <a:xfrm>
            <a:off x="1883459" y="4393182"/>
            <a:ext cx="2372193" cy="943695"/>
            <a:chOff x="2511278" y="5177296"/>
            <a:chExt cx="3162924" cy="1258260"/>
          </a:xfrm>
        </p:grpSpPr>
        <p:sp>
          <p:nvSpPr>
            <p:cNvPr id="15" name="Rectangle 14">
              <a:extLst>
                <a:ext uri="{FF2B5EF4-FFF2-40B4-BE49-F238E27FC236}">
                  <a16:creationId xmlns:a16="http://schemas.microsoft.com/office/drawing/2014/main" id="{D1612356-91DF-5D4B-9F2A-597BE6CDE4EA}"/>
                </a:ext>
              </a:extLst>
            </p:cNvPr>
            <p:cNvSpPr/>
            <p:nvPr/>
          </p:nvSpPr>
          <p:spPr>
            <a:xfrm>
              <a:off x="2511278" y="5177296"/>
              <a:ext cx="3162924" cy="1258260"/>
            </a:xfrm>
            <a:prstGeom prst="rect">
              <a:avLst/>
            </a:prstGeom>
            <a:solidFill>
              <a:srgbClr val="FF6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000000"/>
                </a:solidFill>
                <a:latin typeface="Century Gothic" panose="020F0302020204030204"/>
              </a:endParaRPr>
            </a:p>
          </p:txBody>
        </p:sp>
        <p:sp>
          <p:nvSpPr>
            <p:cNvPr id="7" name="TextBox 6">
              <a:extLst>
                <a:ext uri="{FF2B5EF4-FFF2-40B4-BE49-F238E27FC236}">
                  <a16:creationId xmlns:a16="http://schemas.microsoft.com/office/drawing/2014/main" id="{419776B3-AAF5-A64C-AE16-D95C1C5D5CF3}"/>
                </a:ext>
              </a:extLst>
            </p:cNvPr>
            <p:cNvSpPr txBox="1"/>
            <p:nvPr/>
          </p:nvSpPr>
          <p:spPr>
            <a:xfrm>
              <a:off x="2511278" y="5221848"/>
              <a:ext cx="3162923" cy="1193489"/>
            </a:xfrm>
            <a:prstGeom prst="rect">
              <a:avLst/>
            </a:prstGeom>
            <a:noFill/>
          </p:spPr>
          <p:txBody>
            <a:bodyPr wrap="square" rtlCol="0">
              <a:spAutoFit/>
            </a:bodyPr>
            <a:lstStyle/>
            <a:p>
              <a:pPr algn="ctr" defTabSz="685800">
                <a:spcAft>
                  <a:spcPts val="450"/>
                </a:spcAft>
                <a:defRPr/>
              </a:pPr>
              <a:r>
                <a:rPr lang="en-US" sz="1200" b="1" dirty="0">
                  <a:solidFill>
                    <a:srgbClr val="FFFFFF"/>
                  </a:solidFill>
                  <a:latin typeface="Century Gothic" panose="020F0302020204030204"/>
                </a:rPr>
                <a:t>Medicare covered</a:t>
              </a:r>
            </a:p>
            <a:p>
              <a:pPr algn="ctr" defTabSz="685800">
                <a:spcAft>
                  <a:spcPts val="450"/>
                </a:spcAft>
                <a:defRPr/>
              </a:pPr>
              <a:r>
                <a:rPr lang="en-US" sz="1200" b="1" dirty="0">
                  <a:solidFill>
                    <a:srgbClr val="FFFFFF"/>
                  </a:solidFill>
                  <a:latin typeface="Century Gothic" panose="020F0302020204030204"/>
                </a:rPr>
                <a:t>Patients taking AREDS vitamins are often good candidates for </a:t>
              </a:r>
              <a:r>
                <a:rPr lang="en-US" sz="1200" b="1" dirty="0" err="1">
                  <a:solidFill>
                    <a:srgbClr val="FFFFFF"/>
                  </a:solidFill>
                  <a:latin typeface="Century Gothic" panose="020F0302020204030204"/>
                </a:rPr>
                <a:t>ForeseeHome</a:t>
              </a:r>
              <a:endParaRPr lang="en-US" sz="1200" b="1" dirty="0">
                <a:solidFill>
                  <a:srgbClr val="FFFFFF"/>
                </a:solidFill>
                <a:latin typeface="Century Gothic" panose="020F0302020204030204"/>
              </a:endParaRPr>
            </a:p>
          </p:txBody>
        </p:sp>
      </p:grpSp>
      <p:pic>
        <p:nvPicPr>
          <p:cNvPr id="4" name="Picture 3">
            <a:extLst>
              <a:ext uri="{FF2B5EF4-FFF2-40B4-BE49-F238E27FC236}">
                <a16:creationId xmlns:a16="http://schemas.microsoft.com/office/drawing/2014/main" id="{5081FD16-F719-454A-878F-D8EB5AA9488A}"/>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a:ext>
            </a:extLst>
          </a:blip>
          <a:stretch>
            <a:fillRect/>
          </a:stretch>
        </p:blipFill>
        <p:spPr>
          <a:xfrm>
            <a:off x="5033602" y="716125"/>
            <a:ext cx="3639176" cy="5458764"/>
          </a:xfrm>
          <a:prstGeom prst="rect">
            <a:avLst/>
          </a:prstGeom>
        </p:spPr>
      </p:pic>
    </p:spTree>
    <p:extLst>
      <p:ext uri="{BB962C8B-B14F-4D97-AF65-F5344CB8AC3E}">
        <p14:creationId xmlns:p14="http://schemas.microsoft.com/office/powerpoint/2010/main" val="1085409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4C80923-DC78-BD40-B825-F680DA3BBE32}"/>
              </a:ext>
            </a:extLst>
          </p:cNvPr>
          <p:cNvSpPr/>
          <p:nvPr/>
        </p:nvSpPr>
        <p:spPr>
          <a:xfrm>
            <a:off x="0" y="7372"/>
            <a:ext cx="9144000" cy="6858000"/>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DB2EEDC-920B-4BA2-B0C4-FB2786C9A5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718686" y="3436372"/>
            <a:ext cx="2735828" cy="2735828"/>
          </a:xfrm>
          <a:prstGeom prst="rect">
            <a:avLst/>
          </a:prstGeom>
        </p:spPr>
      </p:pic>
      <p:sp>
        <p:nvSpPr>
          <p:cNvPr id="10" name="TextBox 9">
            <a:extLst>
              <a:ext uri="{FF2B5EF4-FFF2-40B4-BE49-F238E27FC236}">
                <a16:creationId xmlns:a16="http://schemas.microsoft.com/office/drawing/2014/main" id="{4DF60373-8925-9E40-9B9C-DAD35B7C0EEF}"/>
              </a:ext>
            </a:extLst>
          </p:cNvPr>
          <p:cNvSpPr txBox="1"/>
          <p:nvPr/>
        </p:nvSpPr>
        <p:spPr>
          <a:xfrm>
            <a:off x="2438400" y="4804286"/>
            <a:ext cx="4648200" cy="523220"/>
          </a:xfrm>
          <a:prstGeom prst="rect">
            <a:avLst/>
          </a:prstGeom>
          <a:noFill/>
        </p:spPr>
        <p:txBody>
          <a:bodyPr wrap="square" rtlCol="0">
            <a:spAutoFit/>
          </a:bodyPr>
          <a:lstStyle/>
          <a:p>
            <a:pPr lvl="0" algn="r" defTabSz="685800">
              <a:defRPr/>
            </a:pPr>
            <a:r>
              <a:rPr lang="en-US" sz="2800" b="1" dirty="0">
                <a:solidFill>
                  <a:srgbClr val="007096"/>
                </a:solidFill>
                <a:latin typeface="Tw Cen MT" panose="020B0602020104020603" pitchFamily="34" charset="77"/>
              </a:rPr>
              <a:t>Case Studies</a:t>
            </a:r>
            <a:endParaRPr lang="en-US" sz="2800" dirty="0">
              <a:solidFill>
                <a:srgbClr val="007096"/>
              </a:solidFill>
              <a:latin typeface="Tw Cen MT" panose="020B0602020104020603" pitchFamily="34" charset="77"/>
            </a:endParaRPr>
          </a:p>
        </p:txBody>
      </p:sp>
    </p:spTree>
    <p:extLst>
      <p:ext uri="{BB962C8B-B14F-4D97-AF65-F5344CB8AC3E}">
        <p14:creationId xmlns:p14="http://schemas.microsoft.com/office/powerpoint/2010/main" val="26057171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DDC5CE-1D1F-674A-B52E-D220CFC57533}"/>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Content Placeholder 2">
            <a:extLst>
              <a:ext uri="{FF2B5EF4-FFF2-40B4-BE49-F238E27FC236}">
                <a16:creationId xmlns:a16="http://schemas.microsoft.com/office/drawing/2014/main" id="{4B4FE1A2-AC0C-8B4E-A56A-63FA352FE8CF}"/>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28</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pic>
        <p:nvPicPr>
          <p:cNvPr id="6" name="Picture 5">
            <a:extLst>
              <a:ext uri="{FF2B5EF4-FFF2-40B4-BE49-F238E27FC236}">
                <a16:creationId xmlns:a16="http://schemas.microsoft.com/office/drawing/2014/main" id="{9DB2EEDC-920B-4BA2-B0C4-FB2786C9A5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718686" y="3436372"/>
            <a:ext cx="2735828" cy="2735828"/>
          </a:xfrm>
          <a:prstGeom prst="rect">
            <a:avLst/>
          </a:prstGeom>
        </p:spPr>
      </p:pic>
      <p:sp>
        <p:nvSpPr>
          <p:cNvPr id="10" name="TextBox 9">
            <a:extLst>
              <a:ext uri="{FF2B5EF4-FFF2-40B4-BE49-F238E27FC236}">
                <a16:creationId xmlns:a16="http://schemas.microsoft.com/office/drawing/2014/main" id="{4DF60373-8925-9E40-9B9C-DAD35B7C0EEF}"/>
              </a:ext>
            </a:extLst>
          </p:cNvPr>
          <p:cNvSpPr txBox="1"/>
          <p:nvPr/>
        </p:nvSpPr>
        <p:spPr>
          <a:xfrm>
            <a:off x="2438400" y="4804286"/>
            <a:ext cx="4648200" cy="523220"/>
          </a:xfrm>
          <a:prstGeom prst="rect">
            <a:avLst/>
          </a:prstGeom>
          <a:noFill/>
        </p:spPr>
        <p:txBody>
          <a:bodyPr wrap="square" rtlCol="0">
            <a:spAutoFit/>
          </a:bodyPr>
          <a:lstStyle/>
          <a:p>
            <a:pPr lvl="0" algn="r" defTabSz="685800">
              <a:defRPr/>
            </a:pPr>
            <a:r>
              <a:rPr lang="en-US" sz="2800" b="1" dirty="0">
                <a:solidFill>
                  <a:srgbClr val="64A70B"/>
                </a:solidFill>
                <a:latin typeface="Tw Cen MT" panose="020B0602020104020603" pitchFamily="34" charset="77"/>
              </a:rPr>
              <a:t>Preserving Functional Vision</a:t>
            </a:r>
          </a:p>
        </p:txBody>
      </p:sp>
      <p:sp>
        <p:nvSpPr>
          <p:cNvPr id="7" name="Rectangle 6">
            <a:extLst>
              <a:ext uri="{FF2B5EF4-FFF2-40B4-BE49-F238E27FC236}">
                <a16:creationId xmlns:a16="http://schemas.microsoft.com/office/drawing/2014/main" id="{54053E44-6FDF-474E-834B-B6EEA3758C09}"/>
              </a:ext>
            </a:extLst>
          </p:cNvPr>
          <p:cNvSpPr/>
          <p:nvPr/>
        </p:nvSpPr>
        <p:spPr>
          <a:xfrm>
            <a:off x="6626377" y="4465732"/>
            <a:ext cx="920445" cy="338554"/>
          </a:xfrm>
          <a:prstGeom prst="rect">
            <a:avLst/>
          </a:prstGeom>
        </p:spPr>
        <p:txBody>
          <a:bodyPr wrap="none">
            <a:spAutoFit/>
          </a:bodyPr>
          <a:lstStyle/>
          <a:p>
            <a:pPr defTabSz="685800">
              <a:defRPr/>
            </a:pPr>
            <a:r>
              <a:rPr lang="en-US" sz="1600" b="1" cap="all" spc="150" dirty="0">
                <a:solidFill>
                  <a:srgbClr val="007096"/>
                </a:solidFill>
                <a:latin typeface="Tw Cen MT" panose="020B0602020104020603" pitchFamily="34" charset="77"/>
              </a:rPr>
              <a:t>Case 1</a:t>
            </a:r>
            <a:endParaRPr lang="en-US" sz="1600" b="1" spc="150" dirty="0">
              <a:solidFill>
                <a:srgbClr val="007096"/>
              </a:solidFill>
              <a:latin typeface="Tw Cen MT" panose="020B0602020104020603" pitchFamily="34" charset="77"/>
            </a:endParaRPr>
          </a:p>
        </p:txBody>
      </p:sp>
      <p:pic>
        <p:nvPicPr>
          <p:cNvPr id="12" name="Picture 11">
            <a:hlinkClick r:id="rId4" action="ppaction://hlinksldjump"/>
            <a:extLst>
              <a:ext uri="{FF2B5EF4-FFF2-40B4-BE49-F238E27FC236}">
                <a16:creationId xmlns:a16="http://schemas.microsoft.com/office/drawing/2014/main" id="{8BB0EF31-D022-5745-9C01-2100EB0CA87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31219404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a:extLst>
              <a:ext uri="{FF2B5EF4-FFF2-40B4-BE49-F238E27FC236}">
                <a16:creationId xmlns:a16="http://schemas.microsoft.com/office/drawing/2014/main" id="{F917169F-ACF7-5941-9DEC-240A4EFEF924}"/>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29</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sp>
        <p:nvSpPr>
          <p:cNvPr id="13" name="Rectangle 12">
            <a:extLst>
              <a:ext uri="{FF2B5EF4-FFF2-40B4-BE49-F238E27FC236}">
                <a16:creationId xmlns:a16="http://schemas.microsoft.com/office/drawing/2014/main" id="{F4FE9DCE-AB1A-644D-9180-062B2884C29C}"/>
              </a:ext>
            </a:extLst>
          </p:cNvPr>
          <p:cNvSpPr/>
          <p:nvPr/>
        </p:nvSpPr>
        <p:spPr>
          <a:xfrm>
            <a:off x="-1" y="0"/>
            <a:ext cx="9144001" cy="977993"/>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FFFFFF"/>
              </a:solidFill>
              <a:latin typeface="Century Gothic" panose="020F0302020204030204"/>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2" y="0"/>
            <a:ext cx="2734409" cy="977993"/>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1775A0"/>
              </a:solidFill>
              <a:latin typeface="Century Gothic" panose="020F0302020204030204"/>
            </a:endParaRPr>
          </a:p>
        </p:txBody>
      </p:sp>
      <p:sp>
        <p:nvSpPr>
          <p:cNvPr id="7" name="Title 6">
            <a:extLst>
              <a:ext uri="{FF2B5EF4-FFF2-40B4-BE49-F238E27FC236}">
                <a16:creationId xmlns:a16="http://schemas.microsoft.com/office/drawing/2014/main" id="{4ACDC6C9-260D-6D40-92FF-C1FC58AC2A95}"/>
              </a:ext>
            </a:extLst>
          </p:cNvPr>
          <p:cNvSpPr>
            <a:spLocks noGrp="1"/>
          </p:cNvSpPr>
          <p:nvPr>
            <p:ph type="title"/>
          </p:nvPr>
        </p:nvSpPr>
        <p:spPr>
          <a:xfrm>
            <a:off x="3365205" y="1"/>
            <a:ext cx="5150145" cy="977993"/>
          </a:xfrm>
        </p:spPr>
        <p:txBody>
          <a:bodyPr anchor="ctr">
            <a:normAutofit/>
          </a:bodyPr>
          <a:lstStyle/>
          <a:p>
            <a:pPr algn="ctr"/>
            <a:r>
              <a:rPr lang="en-US" sz="2000" b="1" dirty="0">
                <a:solidFill>
                  <a:schemeClr val="bg1"/>
                </a:solidFill>
                <a:latin typeface="Tw Cen MT" panose="020B0602020104020603" pitchFamily="34" charset="77"/>
              </a:rPr>
              <a:t>Patient</a:t>
            </a:r>
            <a:r>
              <a:rPr lang="en-US" sz="2000" dirty="0">
                <a:solidFill>
                  <a:schemeClr val="bg1"/>
                </a:solidFill>
                <a:latin typeface="Tw Cen MT" panose="020B0602020104020603" pitchFamily="34" charset="77"/>
              </a:rPr>
              <a:t>  </a:t>
            </a:r>
            <a:r>
              <a:rPr lang="en-US" sz="2000" b="0" dirty="0">
                <a:solidFill>
                  <a:srgbClr val="468DAD"/>
                </a:solidFill>
                <a:latin typeface="Tw Cen MT" panose="020B0602020104020603" pitchFamily="34" charset="77"/>
              </a:rPr>
              <a:t>|</a:t>
            </a:r>
            <a:r>
              <a:rPr lang="en-US" sz="2000" b="0" dirty="0">
                <a:solidFill>
                  <a:schemeClr val="bg1"/>
                </a:solidFill>
                <a:latin typeface="Tw Cen MT" panose="020B0602020104020603" pitchFamily="34" charset="77"/>
              </a:rPr>
              <a:t>  Baseline Vision: 20/20 OD</a:t>
            </a:r>
          </a:p>
        </p:txBody>
      </p:sp>
      <p:sp>
        <p:nvSpPr>
          <p:cNvPr id="78" name="Rectangle 77">
            <a:extLst>
              <a:ext uri="{FF2B5EF4-FFF2-40B4-BE49-F238E27FC236}">
                <a16:creationId xmlns:a16="http://schemas.microsoft.com/office/drawing/2014/main" id="{1D064736-AC4B-DA41-ABB7-B81996143E09}"/>
              </a:ext>
            </a:extLst>
          </p:cNvPr>
          <p:cNvSpPr/>
          <p:nvPr/>
        </p:nvSpPr>
        <p:spPr>
          <a:xfrm>
            <a:off x="1533040" y="335236"/>
            <a:ext cx="910827" cy="338554"/>
          </a:xfrm>
          <a:prstGeom prst="rect">
            <a:avLst/>
          </a:prstGeom>
        </p:spPr>
        <p:txBody>
          <a:bodyPr wrap="none">
            <a:spAutoFit/>
          </a:bodyPr>
          <a:lstStyle/>
          <a:p>
            <a:pPr defTabSz="685800">
              <a:defRPr/>
            </a:pPr>
            <a:r>
              <a:rPr lang="en-US" sz="1600" b="1" cap="all" spc="150" dirty="0">
                <a:solidFill>
                  <a:srgbClr val="FFFFFF"/>
                </a:solidFill>
                <a:latin typeface="Tw Cen MT" panose="020B0602020104020603" pitchFamily="34" charset="77"/>
              </a:rPr>
              <a:t>Case</a:t>
            </a:r>
            <a:r>
              <a:rPr lang="en-US" sz="1500" b="1" cap="all" spc="150" dirty="0">
                <a:solidFill>
                  <a:srgbClr val="FFFFFF"/>
                </a:solidFill>
                <a:latin typeface="Tw Cen MT" panose="020B0602020104020603" pitchFamily="34" charset="77"/>
              </a:rPr>
              <a:t> 1</a:t>
            </a:r>
            <a:endParaRPr lang="en-US" sz="1500" b="1" spc="150" dirty="0">
              <a:solidFill>
                <a:srgbClr val="000000"/>
              </a:solidFill>
              <a:latin typeface="Tw Cen MT" panose="020B0602020104020603" pitchFamily="34" charset="77"/>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2626450" y="422321"/>
            <a:ext cx="171450" cy="142875"/>
          </a:xfrm>
          <a:prstGeom prst="rect">
            <a:avLst/>
          </a:prstGeom>
        </p:spPr>
      </p:pic>
      <p:sp>
        <p:nvSpPr>
          <p:cNvPr id="123" name="Oval 122">
            <a:extLst>
              <a:ext uri="{FF2B5EF4-FFF2-40B4-BE49-F238E27FC236}">
                <a16:creationId xmlns:a16="http://schemas.microsoft.com/office/drawing/2014/main" id="{43AFD9B4-557C-BE40-A149-BB34F053546A}"/>
              </a:ext>
            </a:extLst>
          </p:cNvPr>
          <p:cNvSpPr/>
          <p:nvPr/>
        </p:nvSpPr>
        <p:spPr>
          <a:xfrm>
            <a:off x="327076" y="189181"/>
            <a:ext cx="927443" cy="927443"/>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124" name="Picture 123">
            <a:extLst>
              <a:ext uri="{FF2B5EF4-FFF2-40B4-BE49-F238E27FC236}">
                <a16:creationId xmlns:a16="http://schemas.microsoft.com/office/drawing/2014/main" id="{D6C5C299-34BE-CC49-8BE2-9E19D041C7BE}"/>
              </a:ext>
            </a:extLst>
          </p:cNvPr>
          <p:cNvPicPr>
            <a:picLocks noChangeAspect="1"/>
          </p:cNvPicPr>
          <p:nvPr/>
        </p:nvPicPr>
        <p:blipFill>
          <a:blip r:embed="rId3"/>
          <a:stretch>
            <a:fillRect/>
          </a:stretch>
        </p:blipFill>
        <p:spPr>
          <a:xfrm>
            <a:off x="611849" y="463239"/>
            <a:ext cx="398544" cy="363378"/>
          </a:xfrm>
          <a:prstGeom prst="rect">
            <a:avLst/>
          </a:prstGeom>
        </p:spPr>
      </p:pic>
      <p:sp>
        <p:nvSpPr>
          <p:cNvPr id="15" name="Content Placeholder 13">
            <a:extLst>
              <a:ext uri="{FF2B5EF4-FFF2-40B4-BE49-F238E27FC236}">
                <a16:creationId xmlns:a16="http://schemas.microsoft.com/office/drawing/2014/main" id="{4EE618E0-F310-7F4B-8603-4CF671B90587}"/>
              </a:ext>
            </a:extLst>
          </p:cNvPr>
          <p:cNvSpPr txBox="1">
            <a:spLocks/>
          </p:cNvSpPr>
          <p:nvPr/>
        </p:nvSpPr>
        <p:spPr>
          <a:xfrm>
            <a:off x="564463" y="2309921"/>
            <a:ext cx="4503449" cy="22799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Aft>
                <a:spcPts val="375"/>
              </a:spcAft>
              <a:buNone/>
            </a:pPr>
            <a:r>
              <a:rPr lang="en-US" sz="1600" b="1" cap="all" spc="150" dirty="0">
                <a:solidFill>
                  <a:srgbClr val="006991"/>
                </a:solidFill>
                <a:latin typeface="Tw Cen MT" panose="020B0602020104020603" pitchFamily="34" charset="77"/>
              </a:rPr>
              <a:t>Patient History</a:t>
            </a:r>
          </a:p>
          <a:p>
            <a:pPr>
              <a:spcBef>
                <a:spcPts val="1125"/>
              </a:spcBef>
            </a:pPr>
            <a:r>
              <a:rPr lang="en-US" sz="1600" dirty="0">
                <a:latin typeface="Tw Cen MT" panose="020B0602020104020603" pitchFamily="34" charset="77"/>
              </a:rPr>
              <a:t>Intermediate dry AMD OD</a:t>
            </a:r>
          </a:p>
          <a:p>
            <a:pPr lvl="1">
              <a:spcBef>
                <a:spcPts val="1125"/>
              </a:spcBef>
            </a:pPr>
            <a:r>
              <a:rPr lang="en-US" sz="1600" dirty="0">
                <a:latin typeface="Tw Cen MT" panose="020B0602020104020603" pitchFamily="34" charset="77"/>
              </a:rPr>
              <a:t>PVD OU</a:t>
            </a:r>
          </a:p>
          <a:p>
            <a:pPr lvl="1">
              <a:spcBef>
                <a:spcPts val="1125"/>
              </a:spcBef>
            </a:pPr>
            <a:r>
              <a:rPr lang="en-US" sz="1600" dirty="0">
                <a:latin typeface="Tw Cen MT" panose="020B0602020104020603" pitchFamily="34" charset="77"/>
              </a:rPr>
              <a:t>Dry Eye Syndrome </a:t>
            </a:r>
          </a:p>
          <a:p>
            <a:pPr>
              <a:spcBef>
                <a:spcPts val="1125"/>
              </a:spcBef>
            </a:pPr>
            <a:r>
              <a:rPr lang="en-US" sz="1600" dirty="0">
                <a:latin typeface="Tw Cen MT" panose="020B0602020104020603" pitchFamily="34" charset="77"/>
              </a:rPr>
              <a:t>Artificial tears, AREDS supplement</a:t>
            </a:r>
          </a:p>
        </p:txBody>
      </p:sp>
      <p:sp>
        <p:nvSpPr>
          <p:cNvPr id="16" name="Rectangle 15">
            <a:extLst>
              <a:ext uri="{FF2B5EF4-FFF2-40B4-BE49-F238E27FC236}">
                <a16:creationId xmlns:a16="http://schemas.microsoft.com/office/drawing/2014/main" id="{AB9EE551-68C2-F642-9688-9DC0359CF53E}"/>
              </a:ext>
            </a:extLst>
          </p:cNvPr>
          <p:cNvSpPr/>
          <p:nvPr/>
        </p:nvSpPr>
        <p:spPr>
          <a:xfrm>
            <a:off x="629843" y="1742011"/>
            <a:ext cx="3968715" cy="430887"/>
          </a:xfrm>
          <a:prstGeom prst="rect">
            <a:avLst/>
          </a:prstGeom>
        </p:spPr>
        <p:txBody>
          <a:bodyPr wrap="none" lIns="0" tIns="0" rIns="0" bIns="0">
            <a:spAutoFit/>
          </a:bodyPr>
          <a:lstStyle/>
          <a:p>
            <a:pPr algn="ctr" defTabSz="685800">
              <a:defRPr/>
            </a:pPr>
            <a:r>
              <a:rPr lang="en-US" sz="2800" b="1" dirty="0">
                <a:solidFill>
                  <a:srgbClr val="007096"/>
                </a:solidFill>
                <a:latin typeface="Tw Cen MT" panose="020B0602020104020603" pitchFamily="34" charset="77"/>
              </a:rPr>
              <a:t>Baseline Vision: 20/20 OD</a:t>
            </a:r>
          </a:p>
        </p:txBody>
      </p:sp>
      <p:sp>
        <p:nvSpPr>
          <p:cNvPr id="18" name="Oval 17">
            <a:extLst>
              <a:ext uri="{FF2B5EF4-FFF2-40B4-BE49-F238E27FC236}">
                <a16:creationId xmlns:a16="http://schemas.microsoft.com/office/drawing/2014/main" id="{4F050A23-5AB7-C548-8E7C-C5B1DA17900A}"/>
              </a:ext>
            </a:extLst>
          </p:cNvPr>
          <p:cNvSpPr/>
          <p:nvPr/>
        </p:nvSpPr>
        <p:spPr>
          <a:xfrm>
            <a:off x="4640409" y="1898800"/>
            <a:ext cx="2484481" cy="2484481"/>
          </a:xfrm>
          <a:prstGeom prst="ellipse">
            <a:avLst/>
          </a:prstGeom>
          <a:solidFill>
            <a:srgbClr val="6EAF1B"/>
          </a:solidFill>
          <a:ln w="101600">
            <a:gradFill>
              <a:gsLst>
                <a:gs pos="0">
                  <a:srgbClr val="FFFFFF"/>
                </a:gs>
                <a:gs pos="100000">
                  <a:schemeClr val="bg1">
                    <a:lumMod val="85000"/>
                  </a:schemeClr>
                </a:gs>
              </a:gsLst>
              <a:lin ang="2700000" scaled="0"/>
            </a:gra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sp>
        <p:nvSpPr>
          <p:cNvPr id="19" name="Content Placeholder 13">
            <a:extLst>
              <a:ext uri="{FF2B5EF4-FFF2-40B4-BE49-F238E27FC236}">
                <a16:creationId xmlns:a16="http://schemas.microsoft.com/office/drawing/2014/main" id="{80114649-9DD3-F441-9DB9-89C93A85F306}"/>
              </a:ext>
            </a:extLst>
          </p:cNvPr>
          <p:cNvSpPr txBox="1">
            <a:spLocks/>
          </p:cNvSpPr>
          <p:nvPr/>
        </p:nvSpPr>
        <p:spPr>
          <a:xfrm>
            <a:off x="4942561" y="2436033"/>
            <a:ext cx="1995431" cy="1410013"/>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685800">
              <a:spcBef>
                <a:spcPts val="750"/>
              </a:spcBef>
              <a:buNone/>
              <a:defRPr/>
            </a:pPr>
            <a:r>
              <a:rPr lang="en-US" sz="2000" b="1" dirty="0">
                <a:solidFill>
                  <a:srgbClr val="D1EEB1"/>
                </a:solidFill>
                <a:latin typeface="Tw Cen MT" panose="020B0602020104020603" pitchFamily="34" charset="77"/>
              </a:rPr>
              <a:t>Started </a:t>
            </a:r>
            <a:r>
              <a:rPr lang="en-US" sz="2000" b="1" dirty="0" err="1">
                <a:solidFill>
                  <a:srgbClr val="D1EEB1"/>
                </a:solidFill>
                <a:latin typeface="Tw Cen MT" panose="020B0602020104020603" pitchFamily="34" charset="77"/>
              </a:rPr>
              <a:t>ForeseeHome</a:t>
            </a:r>
            <a:r>
              <a:rPr lang="en-US" sz="2000" b="1" dirty="0">
                <a:solidFill>
                  <a:srgbClr val="D1EEB1"/>
                </a:solidFill>
                <a:latin typeface="Tw Cen MT" panose="020B0602020104020603" pitchFamily="34" charset="77"/>
              </a:rPr>
              <a:t> testing on</a:t>
            </a:r>
          </a:p>
          <a:p>
            <a:pPr marL="0" indent="0" algn="ctr" defTabSz="685800">
              <a:spcBef>
                <a:spcPts val="750"/>
              </a:spcBef>
              <a:buNone/>
              <a:defRPr/>
            </a:pPr>
            <a:r>
              <a:rPr lang="en-US" b="1" dirty="0">
                <a:solidFill>
                  <a:srgbClr val="FFFFFF"/>
                </a:solidFill>
                <a:latin typeface="Tw Cen MT" panose="020B0602020104020603" pitchFamily="34" charset="77"/>
              </a:rPr>
              <a:t>12/19/16</a:t>
            </a:r>
          </a:p>
        </p:txBody>
      </p:sp>
      <p:pic>
        <p:nvPicPr>
          <p:cNvPr id="20" name="Picture 19">
            <a:extLst>
              <a:ext uri="{FF2B5EF4-FFF2-40B4-BE49-F238E27FC236}">
                <a16:creationId xmlns:a16="http://schemas.microsoft.com/office/drawing/2014/main" id="{2FF79042-268B-FE4F-A05E-63A3A49D5E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05444" y="2423234"/>
            <a:ext cx="2009906" cy="3139067"/>
          </a:xfrm>
          <a:prstGeom prst="rect">
            <a:avLst/>
          </a:prstGeom>
        </p:spPr>
      </p:pic>
      <p:sp>
        <p:nvSpPr>
          <p:cNvPr id="17" name="TextBox 16">
            <a:extLst>
              <a:ext uri="{FF2B5EF4-FFF2-40B4-BE49-F238E27FC236}">
                <a16:creationId xmlns:a16="http://schemas.microsoft.com/office/drawing/2014/main" id="{11103BF9-9457-D140-9102-92FBDCBC256A}"/>
              </a:ext>
            </a:extLst>
          </p:cNvPr>
          <p:cNvSpPr txBox="1"/>
          <p:nvPr/>
        </p:nvSpPr>
        <p:spPr>
          <a:xfrm>
            <a:off x="545790" y="5770046"/>
            <a:ext cx="2281394" cy="215444"/>
          </a:xfrm>
          <a:prstGeom prst="rect">
            <a:avLst/>
          </a:prstGeom>
          <a:noFill/>
        </p:spPr>
        <p:txBody>
          <a:bodyPr wrap="none" rtlCol="0">
            <a:spAutoFit/>
          </a:bodyPr>
          <a:lstStyle/>
          <a:p>
            <a:r>
              <a:rPr lang="en-US" sz="800" dirty="0">
                <a:solidFill>
                  <a:schemeClr val="bg1">
                    <a:lumMod val="50000"/>
                  </a:schemeClr>
                </a:solidFill>
                <a:latin typeface="+mj-lt"/>
              </a:rPr>
              <a:t>OD=right eye; PVD=posterior vitreous detachment.</a:t>
            </a:r>
          </a:p>
        </p:txBody>
      </p:sp>
      <p:pic>
        <p:nvPicPr>
          <p:cNvPr id="21" name="Picture 20">
            <a:hlinkClick r:id="rId5" action="ppaction://hlinksldjump"/>
            <a:extLst>
              <a:ext uri="{FF2B5EF4-FFF2-40B4-BE49-F238E27FC236}">
                <a16:creationId xmlns:a16="http://schemas.microsoft.com/office/drawing/2014/main" id="{7FDD2D5F-F41A-F943-B8C1-D735686C954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941895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Content Placeholder 2">
            <a:extLst>
              <a:ext uri="{FF2B5EF4-FFF2-40B4-BE49-F238E27FC236}">
                <a16:creationId xmlns:a16="http://schemas.microsoft.com/office/drawing/2014/main" id="{667B047B-C680-174F-977C-9727A99E5CCC}"/>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30</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cxnSp>
        <p:nvCxnSpPr>
          <p:cNvPr id="36" name="Straight Connector 35">
            <a:extLst>
              <a:ext uri="{FF2B5EF4-FFF2-40B4-BE49-F238E27FC236}">
                <a16:creationId xmlns:a16="http://schemas.microsoft.com/office/drawing/2014/main" id="{6204D9C0-9991-2747-8504-7CCD8FB78FCA}"/>
              </a:ext>
            </a:extLst>
          </p:cNvPr>
          <p:cNvCxnSpPr>
            <a:cxnSpLocks/>
          </p:cNvCxnSpPr>
          <p:nvPr/>
        </p:nvCxnSpPr>
        <p:spPr>
          <a:xfrm>
            <a:off x="7562288" y="3161733"/>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87D9382-8879-234A-9C5F-BC901F06CDC3}"/>
              </a:ext>
            </a:extLst>
          </p:cNvPr>
          <p:cNvCxnSpPr>
            <a:cxnSpLocks/>
          </p:cNvCxnSpPr>
          <p:nvPr/>
        </p:nvCxnSpPr>
        <p:spPr>
          <a:xfrm>
            <a:off x="5588012" y="3161733"/>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F6F004B-5C8C-B146-8F06-DAA2EE5A605A}"/>
              </a:ext>
            </a:extLst>
          </p:cNvPr>
          <p:cNvCxnSpPr>
            <a:cxnSpLocks/>
          </p:cNvCxnSpPr>
          <p:nvPr/>
        </p:nvCxnSpPr>
        <p:spPr>
          <a:xfrm>
            <a:off x="3764788" y="3161733"/>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F4FE9DCE-AB1A-644D-9180-062B2884C29C}"/>
              </a:ext>
            </a:extLst>
          </p:cNvPr>
          <p:cNvSpPr/>
          <p:nvPr/>
        </p:nvSpPr>
        <p:spPr>
          <a:xfrm>
            <a:off x="-1" y="0"/>
            <a:ext cx="9144001" cy="977993"/>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FFFFFF"/>
              </a:solidFill>
              <a:latin typeface="Century Gothic" panose="020F0302020204030204"/>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2" y="0"/>
            <a:ext cx="2734409" cy="977993"/>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1775A0"/>
              </a:solidFill>
              <a:latin typeface="Century Gothic" panose="020F0302020204030204"/>
            </a:endParaRPr>
          </a:p>
        </p:txBody>
      </p:sp>
      <p:sp>
        <p:nvSpPr>
          <p:cNvPr id="78" name="Rectangle 77">
            <a:extLst>
              <a:ext uri="{FF2B5EF4-FFF2-40B4-BE49-F238E27FC236}">
                <a16:creationId xmlns:a16="http://schemas.microsoft.com/office/drawing/2014/main" id="{1D064736-AC4B-DA41-ABB7-B81996143E09}"/>
              </a:ext>
            </a:extLst>
          </p:cNvPr>
          <p:cNvSpPr/>
          <p:nvPr/>
        </p:nvSpPr>
        <p:spPr>
          <a:xfrm>
            <a:off x="1533040" y="335236"/>
            <a:ext cx="910827" cy="338554"/>
          </a:xfrm>
          <a:prstGeom prst="rect">
            <a:avLst/>
          </a:prstGeom>
        </p:spPr>
        <p:txBody>
          <a:bodyPr wrap="none">
            <a:spAutoFit/>
          </a:bodyPr>
          <a:lstStyle/>
          <a:p>
            <a:pPr defTabSz="685800">
              <a:defRPr/>
            </a:pPr>
            <a:r>
              <a:rPr lang="en-US" sz="1600" b="1" cap="all" spc="150" dirty="0">
                <a:solidFill>
                  <a:srgbClr val="FFFFFF"/>
                </a:solidFill>
                <a:latin typeface="Tw Cen MT" panose="020B0602020104020603" pitchFamily="34" charset="77"/>
              </a:rPr>
              <a:t>Case</a:t>
            </a:r>
            <a:r>
              <a:rPr lang="en-US" sz="1500" b="1" cap="all" spc="150" dirty="0">
                <a:solidFill>
                  <a:srgbClr val="FFFFFF"/>
                </a:solidFill>
                <a:latin typeface="Tw Cen MT" panose="020B0602020104020603" pitchFamily="34" charset="77"/>
              </a:rPr>
              <a:t> 1</a:t>
            </a:r>
            <a:endParaRPr lang="en-US" sz="1500" b="1" spc="150" dirty="0">
              <a:solidFill>
                <a:srgbClr val="000000"/>
              </a:solidFill>
              <a:latin typeface="Tw Cen MT" panose="020B0602020104020603" pitchFamily="34" charset="77"/>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2626450" y="422321"/>
            <a:ext cx="171450" cy="142875"/>
          </a:xfrm>
          <a:prstGeom prst="rect">
            <a:avLst/>
          </a:prstGeom>
        </p:spPr>
      </p:pic>
      <p:sp>
        <p:nvSpPr>
          <p:cNvPr id="22" name="Oval 21">
            <a:extLst>
              <a:ext uri="{FF2B5EF4-FFF2-40B4-BE49-F238E27FC236}">
                <a16:creationId xmlns:a16="http://schemas.microsoft.com/office/drawing/2014/main" id="{460CD2BD-782D-F245-9761-651BCBDF1462}"/>
              </a:ext>
            </a:extLst>
          </p:cNvPr>
          <p:cNvSpPr/>
          <p:nvPr/>
        </p:nvSpPr>
        <p:spPr>
          <a:xfrm>
            <a:off x="327076" y="189181"/>
            <a:ext cx="927443" cy="927443"/>
          </a:xfrm>
          <a:prstGeom prst="ellipse">
            <a:avLst/>
          </a:prstGeom>
          <a:solidFill>
            <a:srgbClr val="F37021"/>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23" name="Picture 22">
            <a:extLst>
              <a:ext uri="{FF2B5EF4-FFF2-40B4-BE49-F238E27FC236}">
                <a16:creationId xmlns:a16="http://schemas.microsoft.com/office/drawing/2014/main" id="{08B51C9D-3061-654C-B56D-AFF80F81E7CE}"/>
              </a:ext>
            </a:extLst>
          </p:cNvPr>
          <p:cNvPicPr>
            <a:picLocks noChangeAspect="1"/>
          </p:cNvPicPr>
          <p:nvPr/>
        </p:nvPicPr>
        <p:blipFill>
          <a:blip r:embed="rId3"/>
          <a:stretch>
            <a:fillRect/>
          </a:stretch>
        </p:blipFill>
        <p:spPr>
          <a:xfrm>
            <a:off x="627793" y="475723"/>
            <a:ext cx="326010" cy="354359"/>
          </a:xfrm>
          <a:prstGeom prst="rect">
            <a:avLst/>
          </a:prstGeom>
        </p:spPr>
      </p:pic>
      <p:cxnSp>
        <p:nvCxnSpPr>
          <p:cNvPr id="37" name="Straight Connector 36">
            <a:extLst>
              <a:ext uri="{FF2B5EF4-FFF2-40B4-BE49-F238E27FC236}">
                <a16:creationId xmlns:a16="http://schemas.microsoft.com/office/drawing/2014/main" id="{44307E0B-3039-234E-A163-C095FEBE3F7A}"/>
              </a:ext>
            </a:extLst>
          </p:cNvPr>
          <p:cNvCxnSpPr/>
          <p:nvPr/>
        </p:nvCxnSpPr>
        <p:spPr>
          <a:xfrm>
            <a:off x="1740843" y="3160571"/>
            <a:ext cx="582730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0F21073F-F886-7B48-9D35-147DD34C0DE2}"/>
              </a:ext>
            </a:extLst>
          </p:cNvPr>
          <p:cNvCxnSpPr>
            <a:cxnSpLocks/>
          </p:cNvCxnSpPr>
          <p:nvPr/>
        </p:nvCxnSpPr>
        <p:spPr>
          <a:xfrm>
            <a:off x="1740843" y="1956239"/>
            <a:ext cx="582730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2FFD8BA-7F76-7246-A87F-FFD5FD158A1F}"/>
              </a:ext>
            </a:extLst>
          </p:cNvPr>
          <p:cNvCxnSpPr/>
          <p:nvPr/>
        </p:nvCxnSpPr>
        <p:spPr>
          <a:xfrm>
            <a:off x="1740843" y="2226652"/>
            <a:ext cx="5827309"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DAB5E34-DC77-8246-BF25-B7A539A8EB69}"/>
              </a:ext>
            </a:extLst>
          </p:cNvPr>
          <p:cNvCxnSpPr/>
          <p:nvPr/>
        </p:nvCxnSpPr>
        <p:spPr>
          <a:xfrm>
            <a:off x="1740843" y="2700584"/>
            <a:ext cx="5827309" cy="0"/>
          </a:xfrm>
          <a:prstGeom prst="line">
            <a:avLst/>
          </a:prstGeom>
          <a:ln w="9525">
            <a:solidFill>
              <a:srgbClr val="C00000">
                <a:alpha val="50196"/>
              </a:srgbClr>
            </a:solidFill>
            <a:prstDash val="sysDash"/>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CD1DA2E1-1B87-6946-999D-40E0049915E1}"/>
              </a:ext>
            </a:extLst>
          </p:cNvPr>
          <p:cNvSpPr/>
          <p:nvPr/>
        </p:nvSpPr>
        <p:spPr>
          <a:xfrm>
            <a:off x="1740843" y="1956239"/>
            <a:ext cx="584510" cy="1204332"/>
          </a:xfrm>
          <a:prstGeom prst="rect">
            <a:avLst/>
          </a:prstGeom>
          <a:solidFill>
            <a:schemeClr val="accent6">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E6E6E6">
                  <a:lumMod val="90000"/>
                </a:srgbClr>
              </a:solidFill>
              <a:latin typeface="Century Gothic" panose="020F0302020204030204"/>
            </a:endParaRPr>
          </a:p>
        </p:txBody>
      </p:sp>
      <p:pic>
        <p:nvPicPr>
          <p:cNvPr id="9" name="Picture 8">
            <a:extLst>
              <a:ext uri="{FF2B5EF4-FFF2-40B4-BE49-F238E27FC236}">
                <a16:creationId xmlns:a16="http://schemas.microsoft.com/office/drawing/2014/main" id="{2970D7F0-06A3-DD49-9B9B-4020A3A61A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98906" y="2310516"/>
            <a:ext cx="624239" cy="974935"/>
          </a:xfrm>
          <a:prstGeom prst="rect">
            <a:avLst/>
          </a:prstGeom>
        </p:spPr>
      </p:pic>
      <p:sp>
        <p:nvSpPr>
          <p:cNvPr id="16" name="Rectangle 15">
            <a:extLst>
              <a:ext uri="{FF2B5EF4-FFF2-40B4-BE49-F238E27FC236}">
                <a16:creationId xmlns:a16="http://schemas.microsoft.com/office/drawing/2014/main" id="{713DA7E2-308E-874A-93B9-2E7A2C9C3652}"/>
              </a:ext>
            </a:extLst>
          </p:cNvPr>
          <p:cNvSpPr/>
          <p:nvPr/>
        </p:nvSpPr>
        <p:spPr>
          <a:xfrm>
            <a:off x="617967" y="1940915"/>
            <a:ext cx="928331" cy="276999"/>
          </a:xfrm>
          <a:prstGeom prst="rect">
            <a:avLst/>
          </a:prstGeom>
        </p:spPr>
        <p:txBody>
          <a:bodyPr wrap="none">
            <a:spAutoFit/>
          </a:bodyPr>
          <a:lstStyle/>
          <a:p>
            <a:pPr defTabSz="685800">
              <a:defRPr/>
            </a:pPr>
            <a:r>
              <a:rPr lang="en-US" sz="1200" b="1" dirty="0">
                <a:solidFill>
                  <a:srgbClr val="000000"/>
                </a:solidFill>
                <a:latin typeface="Tw Cen MT" panose="020B0602020104020603" pitchFamily="34" charset="77"/>
              </a:rPr>
              <a:t>Trend Score</a:t>
            </a:r>
            <a:endParaRPr lang="en-US" sz="1200" dirty="0">
              <a:solidFill>
                <a:srgbClr val="000000"/>
              </a:solidFill>
              <a:latin typeface="Tw Cen MT" panose="020B0602020104020603" pitchFamily="34" charset="77"/>
            </a:endParaRPr>
          </a:p>
        </p:txBody>
      </p:sp>
      <p:sp>
        <p:nvSpPr>
          <p:cNvPr id="38" name="Rectangle 37">
            <a:extLst>
              <a:ext uri="{FF2B5EF4-FFF2-40B4-BE49-F238E27FC236}">
                <a16:creationId xmlns:a16="http://schemas.microsoft.com/office/drawing/2014/main" id="{6A52EC35-1E43-0B40-A3E6-8E0F129FBE33}"/>
              </a:ext>
            </a:extLst>
          </p:cNvPr>
          <p:cNvSpPr/>
          <p:nvPr/>
        </p:nvSpPr>
        <p:spPr>
          <a:xfrm>
            <a:off x="796817" y="3327154"/>
            <a:ext cx="1923091" cy="651460"/>
          </a:xfrm>
          <a:prstGeom prst="rect">
            <a:avLst/>
          </a:prstGeom>
        </p:spPr>
        <p:txBody>
          <a:bodyPr wrap="none">
            <a:spAutoFit/>
          </a:bodyPr>
          <a:lstStyle/>
          <a:p>
            <a:pPr algn="ctr" defTabSz="685800">
              <a:lnSpc>
                <a:spcPts val="1800"/>
              </a:lnSpc>
              <a:defRPr/>
            </a:pPr>
            <a:r>
              <a:rPr lang="en-US" sz="1350" b="1" cap="all" spc="150" dirty="0">
                <a:solidFill>
                  <a:srgbClr val="000000"/>
                </a:solidFill>
                <a:latin typeface="Tw Cen MT" panose="020B0602020104020603" pitchFamily="34" charset="77"/>
              </a:rPr>
              <a:t>12/19/16</a:t>
            </a:r>
          </a:p>
          <a:p>
            <a:pPr algn="ctr" defTabSz="685800">
              <a:lnSpc>
                <a:spcPts val="2850"/>
              </a:lnSpc>
              <a:defRPr/>
            </a:pPr>
            <a:r>
              <a:rPr lang="en-US" sz="1500" b="1" cap="all" spc="150" dirty="0">
                <a:solidFill>
                  <a:srgbClr val="64A70B"/>
                </a:solidFill>
                <a:latin typeface="Tw Cen MT" panose="020B0602020104020603" pitchFamily="34" charset="77"/>
              </a:rPr>
              <a:t>Started testing</a:t>
            </a:r>
            <a:endParaRPr lang="en-US" sz="1500" b="1" dirty="0">
              <a:solidFill>
                <a:srgbClr val="64A70B"/>
              </a:solidFill>
              <a:latin typeface="Tw Cen MT" panose="020B0602020104020603" pitchFamily="34" charset="77"/>
            </a:endParaRPr>
          </a:p>
        </p:txBody>
      </p:sp>
      <p:sp>
        <p:nvSpPr>
          <p:cNvPr id="39" name="Rectangle 38">
            <a:extLst>
              <a:ext uri="{FF2B5EF4-FFF2-40B4-BE49-F238E27FC236}">
                <a16:creationId xmlns:a16="http://schemas.microsoft.com/office/drawing/2014/main" id="{3DC48E7D-B851-4240-8864-84FA5846E1E0}"/>
              </a:ext>
            </a:extLst>
          </p:cNvPr>
          <p:cNvSpPr/>
          <p:nvPr/>
        </p:nvSpPr>
        <p:spPr>
          <a:xfrm>
            <a:off x="3369487" y="3327154"/>
            <a:ext cx="790601" cy="309893"/>
          </a:xfrm>
          <a:prstGeom prst="rect">
            <a:avLst/>
          </a:prstGeom>
        </p:spPr>
        <p:txBody>
          <a:bodyPr wrap="none">
            <a:spAutoFit/>
          </a:bodyPr>
          <a:lstStyle/>
          <a:p>
            <a:pPr algn="ctr" defTabSz="685800">
              <a:lnSpc>
                <a:spcPts val="1800"/>
              </a:lnSpc>
              <a:defRPr/>
            </a:pPr>
            <a:r>
              <a:rPr lang="en-US" sz="1350" b="1" cap="all" spc="150" dirty="0">
                <a:solidFill>
                  <a:srgbClr val="F8F8F8">
                    <a:lumMod val="75000"/>
                  </a:srgbClr>
                </a:solidFill>
                <a:latin typeface="Tw Cen MT" panose="020B0602020104020603" pitchFamily="34" charset="77"/>
              </a:rPr>
              <a:t>2/1/17</a:t>
            </a:r>
            <a:endParaRPr lang="en-US" sz="1350" dirty="0">
              <a:solidFill>
                <a:srgbClr val="F8F8F8">
                  <a:lumMod val="75000"/>
                </a:srgbClr>
              </a:solidFill>
              <a:latin typeface="Tw Cen MT" panose="020B0602020104020603" pitchFamily="34" charset="77"/>
            </a:endParaRPr>
          </a:p>
        </p:txBody>
      </p:sp>
      <p:sp>
        <p:nvSpPr>
          <p:cNvPr id="40" name="Rectangle 39">
            <a:extLst>
              <a:ext uri="{FF2B5EF4-FFF2-40B4-BE49-F238E27FC236}">
                <a16:creationId xmlns:a16="http://schemas.microsoft.com/office/drawing/2014/main" id="{AD95DBF3-32F4-454D-BCDE-047DB2117563}"/>
              </a:ext>
            </a:extLst>
          </p:cNvPr>
          <p:cNvSpPr/>
          <p:nvPr/>
        </p:nvSpPr>
        <p:spPr>
          <a:xfrm>
            <a:off x="5152510" y="3327154"/>
            <a:ext cx="901208" cy="309893"/>
          </a:xfrm>
          <a:prstGeom prst="rect">
            <a:avLst/>
          </a:prstGeom>
        </p:spPr>
        <p:txBody>
          <a:bodyPr wrap="none">
            <a:spAutoFit/>
          </a:bodyPr>
          <a:lstStyle/>
          <a:p>
            <a:pPr algn="ctr" defTabSz="685800">
              <a:lnSpc>
                <a:spcPts val="1800"/>
              </a:lnSpc>
              <a:defRPr/>
            </a:pPr>
            <a:r>
              <a:rPr lang="en-US" sz="1350" b="1" cap="all" spc="150" dirty="0">
                <a:solidFill>
                  <a:srgbClr val="F8F8F8">
                    <a:lumMod val="75000"/>
                  </a:srgbClr>
                </a:solidFill>
                <a:latin typeface="Tw Cen MT" panose="020B0602020104020603" pitchFamily="34" charset="77"/>
              </a:rPr>
              <a:t>3/19/17</a:t>
            </a:r>
            <a:endParaRPr lang="en-US" sz="1350" dirty="0">
              <a:solidFill>
                <a:srgbClr val="F8F8F8">
                  <a:lumMod val="75000"/>
                </a:srgbClr>
              </a:solidFill>
              <a:latin typeface="Tw Cen MT" panose="020B0602020104020603" pitchFamily="34" charset="77"/>
            </a:endParaRPr>
          </a:p>
        </p:txBody>
      </p:sp>
      <p:grpSp>
        <p:nvGrpSpPr>
          <p:cNvPr id="54" name="Group 53">
            <a:extLst>
              <a:ext uri="{FF2B5EF4-FFF2-40B4-BE49-F238E27FC236}">
                <a16:creationId xmlns:a16="http://schemas.microsoft.com/office/drawing/2014/main" id="{88CE8008-438F-9846-837C-E96A9ACD5F43}"/>
              </a:ext>
            </a:extLst>
          </p:cNvPr>
          <p:cNvGrpSpPr/>
          <p:nvPr/>
        </p:nvGrpSpPr>
        <p:grpSpPr>
          <a:xfrm>
            <a:off x="6481157" y="3332736"/>
            <a:ext cx="2173992" cy="899465"/>
            <a:chOff x="8641542" y="4342359"/>
            <a:chExt cx="2898655" cy="1199287"/>
          </a:xfrm>
        </p:grpSpPr>
        <p:sp>
          <p:nvSpPr>
            <p:cNvPr id="41" name="Rectangle 40">
              <a:extLst>
                <a:ext uri="{FF2B5EF4-FFF2-40B4-BE49-F238E27FC236}">
                  <a16:creationId xmlns:a16="http://schemas.microsoft.com/office/drawing/2014/main" id="{9CBABE19-9DE4-CF43-89F7-16FCB1EDAA9D}"/>
                </a:ext>
              </a:extLst>
            </p:cNvPr>
            <p:cNvSpPr/>
            <p:nvPr/>
          </p:nvSpPr>
          <p:spPr>
            <a:xfrm>
              <a:off x="9192123" y="4342359"/>
              <a:ext cx="1775186" cy="907770"/>
            </a:xfrm>
            <a:prstGeom prst="rect">
              <a:avLst/>
            </a:prstGeom>
          </p:spPr>
          <p:txBody>
            <a:bodyPr wrap="none">
              <a:spAutoFit/>
            </a:bodyPr>
            <a:lstStyle/>
            <a:p>
              <a:pPr algn="ctr" defTabSz="685800">
                <a:lnSpc>
                  <a:spcPts val="1800"/>
                </a:lnSpc>
                <a:defRPr/>
              </a:pPr>
              <a:r>
                <a:rPr lang="en-US" sz="1350" b="1" cap="all" spc="150" dirty="0">
                  <a:solidFill>
                    <a:srgbClr val="000000"/>
                  </a:solidFill>
                  <a:latin typeface="Tw Cen MT" panose="020B0602020104020603" pitchFamily="34" charset="77"/>
                </a:rPr>
                <a:t>5/17/17</a:t>
              </a:r>
            </a:p>
            <a:p>
              <a:pPr algn="ctr" defTabSz="685800">
                <a:lnSpc>
                  <a:spcPts val="3000"/>
                </a:lnSpc>
                <a:defRPr/>
              </a:pPr>
              <a:r>
                <a:rPr lang="en-US" sz="2100" b="1" cap="all" spc="150" dirty="0">
                  <a:solidFill>
                    <a:srgbClr val="C00000"/>
                  </a:solidFill>
                  <a:latin typeface="Tw Cen MT" panose="020B0602020104020603" pitchFamily="34" charset="77"/>
                </a:rPr>
                <a:t>Alerted</a:t>
              </a:r>
              <a:endParaRPr lang="en-US" sz="2100" b="1" dirty="0">
                <a:solidFill>
                  <a:srgbClr val="C00000"/>
                </a:solidFill>
                <a:latin typeface="Tw Cen MT" panose="020B0602020104020603" pitchFamily="34" charset="77"/>
              </a:endParaRPr>
            </a:p>
          </p:txBody>
        </p:sp>
        <p:sp>
          <p:nvSpPr>
            <p:cNvPr id="47" name="Rectangle 46">
              <a:extLst>
                <a:ext uri="{FF2B5EF4-FFF2-40B4-BE49-F238E27FC236}">
                  <a16:creationId xmlns:a16="http://schemas.microsoft.com/office/drawing/2014/main" id="{D89D9521-07DF-3B46-B758-7ACEB180A239}"/>
                </a:ext>
              </a:extLst>
            </p:cNvPr>
            <p:cNvSpPr/>
            <p:nvPr/>
          </p:nvSpPr>
          <p:spPr>
            <a:xfrm>
              <a:off x="8641542" y="5141537"/>
              <a:ext cx="2898655" cy="400109"/>
            </a:xfrm>
            <a:prstGeom prst="rect">
              <a:avLst/>
            </a:prstGeom>
          </p:spPr>
          <p:txBody>
            <a:bodyPr wrap="none">
              <a:spAutoFit/>
            </a:bodyPr>
            <a:lstStyle/>
            <a:p>
              <a:pPr algn="ctr" defTabSz="685800">
                <a:defRPr/>
              </a:pPr>
              <a:r>
                <a:rPr lang="en-US" sz="1350" b="1" dirty="0">
                  <a:solidFill>
                    <a:srgbClr val="000000"/>
                  </a:solidFill>
                  <a:latin typeface="Tw Cen MT" panose="020B0602020104020603" pitchFamily="34" charset="77"/>
                </a:rPr>
                <a:t>20/20 OD, no change in VA</a:t>
              </a:r>
            </a:p>
          </p:txBody>
        </p:sp>
      </p:grpSp>
      <p:pic>
        <p:nvPicPr>
          <p:cNvPr id="12" name="Picture 11">
            <a:extLst>
              <a:ext uri="{FF2B5EF4-FFF2-40B4-BE49-F238E27FC236}">
                <a16:creationId xmlns:a16="http://schemas.microsoft.com/office/drawing/2014/main" id="{1A673E0F-1E2D-EB41-9631-CD62636508D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09000" y="4428682"/>
            <a:ext cx="1038044" cy="980694"/>
          </a:xfrm>
          <a:prstGeom prst="rect">
            <a:avLst/>
          </a:prstGeom>
        </p:spPr>
      </p:pic>
      <p:sp>
        <p:nvSpPr>
          <p:cNvPr id="48" name="Oval 47">
            <a:extLst>
              <a:ext uri="{FF2B5EF4-FFF2-40B4-BE49-F238E27FC236}">
                <a16:creationId xmlns:a16="http://schemas.microsoft.com/office/drawing/2014/main" id="{5AC62B7E-0243-CD4E-87A8-A781C242F1B9}"/>
              </a:ext>
            </a:extLst>
          </p:cNvPr>
          <p:cNvSpPr/>
          <p:nvPr/>
        </p:nvSpPr>
        <p:spPr>
          <a:xfrm>
            <a:off x="6600820" y="4689188"/>
            <a:ext cx="589277" cy="589277"/>
          </a:xfrm>
          <a:prstGeom prst="ellipse">
            <a:avLst/>
          </a:prstGeom>
          <a:noFill/>
          <a:ln w="22225">
            <a:solidFill>
              <a:srgbClr val="C00000"/>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50" name="Title 6">
            <a:extLst>
              <a:ext uri="{FF2B5EF4-FFF2-40B4-BE49-F238E27FC236}">
                <a16:creationId xmlns:a16="http://schemas.microsoft.com/office/drawing/2014/main" id="{FA3500EF-55CB-FA47-9C3D-0CA156926FA8}"/>
              </a:ext>
            </a:extLst>
          </p:cNvPr>
          <p:cNvSpPr txBox="1">
            <a:spLocks/>
          </p:cNvSpPr>
          <p:nvPr/>
        </p:nvSpPr>
        <p:spPr>
          <a:xfrm>
            <a:off x="3365205" y="1"/>
            <a:ext cx="5150145" cy="977993"/>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a:lstStyle>
          <a:p>
            <a:pPr algn="ctr" defTabSz="685800">
              <a:defRPr/>
            </a:pPr>
            <a:r>
              <a:rPr lang="en-US" sz="2000" dirty="0">
                <a:solidFill>
                  <a:srgbClr val="FFFFFF"/>
                </a:solidFill>
                <a:latin typeface="Tw Cen MT" panose="020B0602020104020603" pitchFamily="34" charset="77"/>
              </a:rPr>
              <a:t>Patient  </a:t>
            </a:r>
            <a:r>
              <a:rPr lang="en-US" sz="2000" b="0" dirty="0">
                <a:solidFill>
                  <a:srgbClr val="468DAD"/>
                </a:solidFill>
                <a:latin typeface="Tw Cen MT" panose="020B0602020104020603" pitchFamily="34" charset="77"/>
              </a:rPr>
              <a:t>|</a:t>
            </a:r>
            <a:r>
              <a:rPr lang="en-US" sz="2000" b="0" dirty="0">
                <a:solidFill>
                  <a:srgbClr val="FFFFFF"/>
                </a:solidFill>
                <a:latin typeface="Tw Cen MT" panose="020B0602020104020603" pitchFamily="34" charset="77"/>
              </a:rPr>
              <a:t>  Baseline Vision: 20/20 OD</a:t>
            </a:r>
          </a:p>
        </p:txBody>
      </p:sp>
      <p:pic>
        <p:nvPicPr>
          <p:cNvPr id="46" name="Picture 45">
            <a:extLst>
              <a:ext uri="{FF2B5EF4-FFF2-40B4-BE49-F238E27FC236}">
                <a16:creationId xmlns:a16="http://schemas.microsoft.com/office/drawing/2014/main" id="{1655C1DD-EA0E-164D-9BAB-4C2D74B9993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456675" y="4428682"/>
            <a:ext cx="1429998" cy="980694"/>
          </a:xfrm>
          <a:prstGeom prst="rect">
            <a:avLst/>
          </a:prstGeom>
        </p:spPr>
      </p:pic>
      <p:pic>
        <p:nvPicPr>
          <p:cNvPr id="52" name="Picture 51">
            <a:extLst>
              <a:ext uri="{FF2B5EF4-FFF2-40B4-BE49-F238E27FC236}">
                <a16:creationId xmlns:a16="http://schemas.microsoft.com/office/drawing/2014/main" id="{D9043D6C-A6F5-FC41-A8AB-E80DD174C5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83507" y="4428682"/>
            <a:ext cx="1961673" cy="980694"/>
          </a:xfrm>
          <a:prstGeom prst="rect">
            <a:avLst/>
          </a:prstGeom>
        </p:spPr>
      </p:pic>
      <p:sp>
        <p:nvSpPr>
          <p:cNvPr id="6" name="Freeform 5">
            <a:extLst>
              <a:ext uri="{FF2B5EF4-FFF2-40B4-BE49-F238E27FC236}">
                <a16:creationId xmlns:a16="http://schemas.microsoft.com/office/drawing/2014/main" id="{C5014D55-6EF7-9041-B9FB-10ABA0207655}"/>
              </a:ext>
            </a:extLst>
          </p:cNvPr>
          <p:cNvSpPr/>
          <p:nvPr/>
        </p:nvSpPr>
        <p:spPr>
          <a:xfrm>
            <a:off x="2329010" y="2196536"/>
            <a:ext cx="5246201" cy="498286"/>
          </a:xfrm>
          <a:custGeom>
            <a:avLst/>
            <a:gdLst>
              <a:gd name="connsiteX0" fmla="*/ 0 w 3404103"/>
              <a:gd name="connsiteY0" fmla="*/ 27161 h 27161"/>
              <a:gd name="connsiteX1" fmla="*/ 1312752 w 3404103"/>
              <a:gd name="connsiteY1" fmla="*/ 27161 h 27161"/>
              <a:gd name="connsiteX2" fmla="*/ 1330859 w 3404103"/>
              <a:gd name="connsiteY2" fmla="*/ 18107 h 27161"/>
              <a:gd name="connsiteX3" fmla="*/ 3313568 w 3404103"/>
              <a:gd name="connsiteY3" fmla="*/ 18107 h 27161"/>
              <a:gd name="connsiteX4" fmla="*/ 3313568 w 3404103"/>
              <a:gd name="connsiteY4" fmla="*/ 18107 h 27161"/>
              <a:gd name="connsiteX5" fmla="*/ 3367889 w 3404103"/>
              <a:gd name="connsiteY5" fmla="*/ 0 h 27161"/>
              <a:gd name="connsiteX6" fmla="*/ 3404103 w 3404103"/>
              <a:gd name="connsiteY6" fmla="*/ 27161 h 27161"/>
              <a:gd name="connsiteX0" fmla="*/ 0 w 3662369"/>
              <a:gd name="connsiteY0" fmla="*/ 342028 h 342028"/>
              <a:gd name="connsiteX1" fmla="*/ 1312752 w 3662369"/>
              <a:gd name="connsiteY1" fmla="*/ 342028 h 342028"/>
              <a:gd name="connsiteX2" fmla="*/ 1330859 w 3662369"/>
              <a:gd name="connsiteY2" fmla="*/ 332974 h 342028"/>
              <a:gd name="connsiteX3" fmla="*/ 3313568 w 3662369"/>
              <a:gd name="connsiteY3" fmla="*/ 332974 h 342028"/>
              <a:gd name="connsiteX4" fmla="*/ 3313568 w 3662369"/>
              <a:gd name="connsiteY4" fmla="*/ 332974 h 342028"/>
              <a:gd name="connsiteX5" fmla="*/ 3367889 w 3662369"/>
              <a:gd name="connsiteY5" fmla="*/ 314867 h 342028"/>
              <a:gd name="connsiteX6" fmla="*/ 3662369 w 3662369"/>
              <a:gd name="connsiteY6" fmla="*/ 0 h 342028"/>
              <a:gd name="connsiteX0" fmla="*/ 0 w 3425044"/>
              <a:gd name="connsiteY0" fmla="*/ 27161 h 27161"/>
              <a:gd name="connsiteX1" fmla="*/ 1312752 w 3425044"/>
              <a:gd name="connsiteY1" fmla="*/ 27161 h 27161"/>
              <a:gd name="connsiteX2" fmla="*/ 1330859 w 3425044"/>
              <a:gd name="connsiteY2" fmla="*/ 18107 h 27161"/>
              <a:gd name="connsiteX3" fmla="*/ 3313568 w 3425044"/>
              <a:gd name="connsiteY3" fmla="*/ 18107 h 27161"/>
              <a:gd name="connsiteX4" fmla="*/ 3313568 w 3425044"/>
              <a:gd name="connsiteY4" fmla="*/ 18107 h 27161"/>
              <a:gd name="connsiteX5" fmla="*/ 3367889 w 3425044"/>
              <a:gd name="connsiteY5" fmla="*/ 0 h 27161"/>
              <a:gd name="connsiteX6" fmla="*/ 3425044 w 3425044"/>
              <a:gd name="connsiteY6" fmla="*/ 20180 h 27161"/>
              <a:gd name="connsiteX0" fmla="*/ 0 w 3428297"/>
              <a:gd name="connsiteY0" fmla="*/ 27161 h 27161"/>
              <a:gd name="connsiteX1" fmla="*/ 1312752 w 3428297"/>
              <a:gd name="connsiteY1" fmla="*/ 27161 h 27161"/>
              <a:gd name="connsiteX2" fmla="*/ 1330859 w 3428297"/>
              <a:gd name="connsiteY2" fmla="*/ 18107 h 27161"/>
              <a:gd name="connsiteX3" fmla="*/ 3313568 w 3428297"/>
              <a:gd name="connsiteY3" fmla="*/ 18107 h 27161"/>
              <a:gd name="connsiteX4" fmla="*/ 3313568 w 3428297"/>
              <a:gd name="connsiteY4" fmla="*/ 18107 h 27161"/>
              <a:gd name="connsiteX5" fmla="*/ 3367889 w 3428297"/>
              <a:gd name="connsiteY5" fmla="*/ 0 h 27161"/>
              <a:gd name="connsiteX6" fmla="*/ 3425044 w 3428297"/>
              <a:gd name="connsiteY6" fmla="*/ 20180 h 27161"/>
              <a:gd name="connsiteX7" fmla="*/ 3421104 w 3428297"/>
              <a:gd name="connsiteY7" fmla="*/ 19144 h 27161"/>
              <a:gd name="connsiteX0" fmla="*/ 0 w 4251742"/>
              <a:gd name="connsiteY0" fmla="*/ 27161 h 54046"/>
              <a:gd name="connsiteX1" fmla="*/ 1312752 w 4251742"/>
              <a:gd name="connsiteY1" fmla="*/ 27161 h 54046"/>
              <a:gd name="connsiteX2" fmla="*/ 1330859 w 4251742"/>
              <a:gd name="connsiteY2" fmla="*/ 18107 h 54046"/>
              <a:gd name="connsiteX3" fmla="*/ 3313568 w 4251742"/>
              <a:gd name="connsiteY3" fmla="*/ 18107 h 54046"/>
              <a:gd name="connsiteX4" fmla="*/ 3313568 w 4251742"/>
              <a:gd name="connsiteY4" fmla="*/ 18107 h 54046"/>
              <a:gd name="connsiteX5" fmla="*/ 3367889 w 4251742"/>
              <a:gd name="connsiteY5" fmla="*/ 0 h 54046"/>
              <a:gd name="connsiteX6" fmla="*/ 3425044 w 4251742"/>
              <a:gd name="connsiteY6" fmla="*/ 20180 h 54046"/>
              <a:gd name="connsiteX7" fmla="*/ 4251742 w 4251742"/>
              <a:gd name="connsiteY7" fmla="*/ 54045 h 54046"/>
              <a:gd name="connsiteX0" fmla="*/ 0 w 4112139"/>
              <a:gd name="connsiteY0" fmla="*/ 27161 h 27161"/>
              <a:gd name="connsiteX1" fmla="*/ 1312752 w 4112139"/>
              <a:gd name="connsiteY1" fmla="*/ 27161 h 27161"/>
              <a:gd name="connsiteX2" fmla="*/ 1330859 w 4112139"/>
              <a:gd name="connsiteY2" fmla="*/ 18107 h 27161"/>
              <a:gd name="connsiteX3" fmla="*/ 3313568 w 4112139"/>
              <a:gd name="connsiteY3" fmla="*/ 18107 h 27161"/>
              <a:gd name="connsiteX4" fmla="*/ 3313568 w 4112139"/>
              <a:gd name="connsiteY4" fmla="*/ 18107 h 27161"/>
              <a:gd name="connsiteX5" fmla="*/ 3367889 w 4112139"/>
              <a:gd name="connsiteY5" fmla="*/ 0 h 27161"/>
              <a:gd name="connsiteX6" fmla="*/ 3425044 w 4112139"/>
              <a:gd name="connsiteY6" fmla="*/ 20180 h 27161"/>
              <a:gd name="connsiteX7" fmla="*/ 4112139 w 4112139"/>
              <a:gd name="connsiteY7" fmla="*/ 19144 h 27161"/>
              <a:gd name="connsiteX0" fmla="*/ 0 w 4112139"/>
              <a:gd name="connsiteY0" fmla="*/ 27161 h 27161"/>
              <a:gd name="connsiteX1" fmla="*/ 1312752 w 4112139"/>
              <a:gd name="connsiteY1" fmla="*/ 27161 h 27161"/>
              <a:gd name="connsiteX2" fmla="*/ 1330859 w 4112139"/>
              <a:gd name="connsiteY2" fmla="*/ 18107 h 27161"/>
              <a:gd name="connsiteX3" fmla="*/ 3313568 w 4112139"/>
              <a:gd name="connsiteY3" fmla="*/ 18107 h 27161"/>
              <a:gd name="connsiteX4" fmla="*/ 3313568 w 4112139"/>
              <a:gd name="connsiteY4" fmla="*/ 18107 h 27161"/>
              <a:gd name="connsiteX5" fmla="*/ 3367889 w 4112139"/>
              <a:gd name="connsiteY5" fmla="*/ 0 h 27161"/>
              <a:gd name="connsiteX6" fmla="*/ 3425044 w 4112139"/>
              <a:gd name="connsiteY6" fmla="*/ 20180 h 27161"/>
              <a:gd name="connsiteX7" fmla="*/ 4112139 w 4112139"/>
              <a:gd name="connsiteY7" fmla="*/ 19144 h 27161"/>
              <a:gd name="connsiteX8" fmla="*/ 4091198 w 4112139"/>
              <a:gd name="connsiteY8" fmla="*/ 19144 h 27161"/>
              <a:gd name="connsiteX0" fmla="*/ 0 w 4202880"/>
              <a:gd name="connsiteY0" fmla="*/ 287223 h 287223"/>
              <a:gd name="connsiteX1" fmla="*/ 1312752 w 4202880"/>
              <a:gd name="connsiteY1" fmla="*/ 287223 h 287223"/>
              <a:gd name="connsiteX2" fmla="*/ 1330859 w 4202880"/>
              <a:gd name="connsiteY2" fmla="*/ 278169 h 287223"/>
              <a:gd name="connsiteX3" fmla="*/ 3313568 w 4202880"/>
              <a:gd name="connsiteY3" fmla="*/ 278169 h 287223"/>
              <a:gd name="connsiteX4" fmla="*/ 3313568 w 4202880"/>
              <a:gd name="connsiteY4" fmla="*/ 278169 h 287223"/>
              <a:gd name="connsiteX5" fmla="*/ 3367889 w 4202880"/>
              <a:gd name="connsiteY5" fmla="*/ 260062 h 287223"/>
              <a:gd name="connsiteX6" fmla="*/ 3425044 w 4202880"/>
              <a:gd name="connsiteY6" fmla="*/ 280242 h 287223"/>
              <a:gd name="connsiteX7" fmla="*/ 4112139 w 4202880"/>
              <a:gd name="connsiteY7" fmla="*/ 279206 h 287223"/>
              <a:gd name="connsiteX8" fmla="*/ 4202880 w 4202880"/>
              <a:gd name="connsiteY8" fmla="*/ 0 h 287223"/>
              <a:gd name="connsiteX0" fmla="*/ 0 w 4174959"/>
              <a:gd name="connsiteY0" fmla="*/ 56878 h 56878"/>
              <a:gd name="connsiteX1" fmla="*/ 1312752 w 4174959"/>
              <a:gd name="connsiteY1" fmla="*/ 56878 h 56878"/>
              <a:gd name="connsiteX2" fmla="*/ 1330859 w 4174959"/>
              <a:gd name="connsiteY2" fmla="*/ 47824 h 56878"/>
              <a:gd name="connsiteX3" fmla="*/ 3313568 w 4174959"/>
              <a:gd name="connsiteY3" fmla="*/ 47824 h 56878"/>
              <a:gd name="connsiteX4" fmla="*/ 3313568 w 4174959"/>
              <a:gd name="connsiteY4" fmla="*/ 47824 h 56878"/>
              <a:gd name="connsiteX5" fmla="*/ 3367889 w 4174959"/>
              <a:gd name="connsiteY5" fmla="*/ 29717 h 56878"/>
              <a:gd name="connsiteX6" fmla="*/ 3425044 w 4174959"/>
              <a:gd name="connsiteY6" fmla="*/ 49897 h 56878"/>
              <a:gd name="connsiteX7" fmla="*/ 4112139 w 4174959"/>
              <a:gd name="connsiteY7" fmla="*/ 48861 h 56878"/>
              <a:gd name="connsiteX8" fmla="*/ 4174959 w 4174959"/>
              <a:gd name="connsiteY8" fmla="*/ 0 h 56878"/>
              <a:gd name="connsiteX0" fmla="*/ 0 w 4154019"/>
              <a:gd name="connsiteY0" fmla="*/ 49898 h 49898"/>
              <a:gd name="connsiteX1" fmla="*/ 1312752 w 4154019"/>
              <a:gd name="connsiteY1" fmla="*/ 49898 h 49898"/>
              <a:gd name="connsiteX2" fmla="*/ 1330859 w 4154019"/>
              <a:gd name="connsiteY2" fmla="*/ 40844 h 49898"/>
              <a:gd name="connsiteX3" fmla="*/ 3313568 w 4154019"/>
              <a:gd name="connsiteY3" fmla="*/ 40844 h 49898"/>
              <a:gd name="connsiteX4" fmla="*/ 3313568 w 4154019"/>
              <a:gd name="connsiteY4" fmla="*/ 40844 h 49898"/>
              <a:gd name="connsiteX5" fmla="*/ 3367889 w 4154019"/>
              <a:gd name="connsiteY5" fmla="*/ 22737 h 49898"/>
              <a:gd name="connsiteX6" fmla="*/ 3425044 w 4154019"/>
              <a:gd name="connsiteY6" fmla="*/ 42917 h 49898"/>
              <a:gd name="connsiteX7" fmla="*/ 4112139 w 4154019"/>
              <a:gd name="connsiteY7" fmla="*/ 41881 h 49898"/>
              <a:gd name="connsiteX8" fmla="*/ 4154019 w 4154019"/>
              <a:gd name="connsiteY8" fmla="*/ 0 h 49898"/>
              <a:gd name="connsiteX0" fmla="*/ 0 w 4154874"/>
              <a:gd name="connsiteY0" fmla="*/ 51545 h 51545"/>
              <a:gd name="connsiteX1" fmla="*/ 1312752 w 4154874"/>
              <a:gd name="connsiteY1" fmla="*/ 51545 h 51545"/>
              <a:gd name="connsiteX2" fmla="*/ 1330859 w 4154874"/>
              <a:gd name="connsiteY2" fmla="*/ 42491 h 51545"/>
              <a:gd name="connsiteX3" fmla="*/ 3313568 w 4154874"/>
              <a:gd name="connsiteY3" fmla="*/ 42491 h 51545"/>
              <a:gd name="connsiteX4" fmla="*/ 3313568 w 4154874"/>
              <a:gd name="connsiteY4" fmla="*/ 42491 h 51545"/>
              <a:gd name="connsiteX5" fmla="*/ 3367889 w 4154874"/>
              <a:gd name="connsiteY5" fmla="*/ 24384 h 51545"/>
              <a:gd name="connsiteX6" fmla="*/ 3425044 w 4154874"/>
              <a:gd name="connsiteY6" fmla="*/ 44564 h 51545"/>
              <a:gd name="connsiteX7" fmla="*/ 4112139 w 4154874"/>
              <a:gd name="connsiteY7" fmla="*/ 43528 h 51545"/>
              <a:gd name="connsiteX8" fmla="*/ 4154019 w 4154874"/>
              <a:gd name="connsiteY8" fmla="*/ 1647 h 51545"/>
              <a:gd name="connsiteX9" fmla="*/ 4140059 w 4154874"/>
              <a:gd name="connsiteY9" fmla="*/ 8626 h 51545"/>
              <a:gd name="connsiteX0" fmla="*/ 0 w 4209974"/>
              <a:gd name="connsiteY0" fmla="*/ 50294 h 56236"/>
              <a:gd name="connsiteX1" fmla="*/ 1312752 w 4209974"/>
              <a:gd name="connsiteY1" fmla="*/ 50294 h 56236"/>
              <a:gd name="connsiteX2" fmla="*/ 1330859 w 4209974"/>
              <a:gd name="connsiteY2" fmla="*/ 41240 h 56236"/>
              <a:gd name="connsiteX3" fmla="*/ 3313568 w 4209974"/>
              <a:gd name="connsiteY3" fmla="*/ 41240 h 56236"/>
              <a:gd name="connsiteX4" fmla="*/ 3313568 w 4209974"/>
              <a:gd name="connsiteY4" fmla="*/ 41240 h 56236"/>
              <a:gd name="connsiteX5" fmla="*/ 3367889 w 4209974"/>
              <a:gd name="connsiteY5" fmla="*/ 23133 h 56236"/>
              <a:gd name="connsiteX6" fmla="*/ 3425044 w 4209974"/>
              <a:gd name="connsiteY6" fmla="*/ 43313 h 56236"/>
              <a:gd name="connsiteX7" fmla="*/ 4112139 w 4209974"/>
              <a:gd name="connsiteY7" fmla="*/ 42277 h 56236"/>
              <a:gd name="connsiteX8" fmla="*/ 4154019 w 4209974"/>
              <a:gd name="connsiteY8" fmla="*/ 396 h 56236"/>
              <a:gd name="connsiteX9" fmla="*/ 4209861 w 4209974"/>
              <a:gd name="connsiteY9" fmla="*/ 56236 h 56236"/>
              <a:gd name="connsiteX0" fmla="*/ 0 w 4419289"/>
              <a:gd name="connsiteY0" fmla="*/ 217432 h 217432"/>
              <a:gd name="connsiteX1" fmla="*/ 1312752 w 4419289"/>
              <a:gd name="connsiteY1" fmla="*/ 217432 h 217432"/>
              <a:gd name="connsiteX2" fmla="*/ 1330859 w 4419289"/>
              <a:gd name="connsiteY2" fmla="*/ 208378 h 217432"/>
              <a:gd name="connsiteX3" fmla="*/ 3313568 w 4419289"/>
              <a:gd name="connsiteY3" fmla="*/ 208378 h 217432"/>
              <a:gd name="connsiteX4" fmla="*/ 3313568 w 4419289"/>
              <a:gd name="connsiteY4" fmla="*/ 208378 h 217432"/>
              <a:gd name="connsiteX5" fmla="*/ 3367889 w 4419289"/>
              <a:gd name="connsiteY5" fmla="*/ 190271 h 217432"/>
              <a:gd name="connsiteX6" fmla="*/ 3425044 w 4419289"/>
              <a:gd name="connsiteY6" fmla="*/ 210451 h 217432"/>
              <a:gd name="connsiteX7" fmla="*/ 4112139 w 4419289"/>
              <a:gd name="connsiteY7" fmla="*/ 209415 h 217432"/>
              <a:gd name="connsiteX8" fmla="*/ 4154019 w 4419289"/>
              <a:gd name="connsiteY8" fmla="*/ 167534 h 217432"/>
              <a:gd name="connsiteX9" fmla="*/ 4419266 w 4419289"/>
              <a:gd name="connsiteY9" fmla="*/ 9 h 217432"/>
              <a:gd name="connsiteX0" fmla="*/ 0 w 4223912"/>
              <a:gd name="connsiteY0" fmla="*/ 50343 h 50343"/>
              <a:gd name="connsiteX1" fmla="*/ 1312752 w 4223912"/>
              <a:gd name="connsiteY1" fmla="*/ 50343 h 50343"/>
              <a:gd name="connsiteX2" fmla="*/ 1330859 w 4223912"/>
              <a:gd name="connsiteY2" fmla="*/ 41289 h 50343"/>
              <a:gd name="connsiteX3" fmla="*/ 3313568 w 4223912"/>
              <a:gd name="connsiteY3" fmla="*/ 41289 h 50343"/>
              <a:gd name="connsiteX4" fmla="*/ 3313568 w 4223912"/>
              <a:gd name="connsiteY4" fmla="*/ 41289 h 50343"/>
              <a:gd name="connsiteX5" fmla="*/ 3367889 w 4223912"/>
              <a:gd name="connsiteY5" fmla="*/ 23182 h 50343"/>
              <a:gd name="connsiteX6" fmla="*/ 3425044 w 4223912"/>
              <a:gd name="connsiteY6" fmla="*/ 43362 h 50343"/>
              <a:gd name="connsiteX7" fmla="*/ 4112139 w 4223912"/>
              <a:gd name="connsiteY7" fmla="*/ 42326 h 50343"/>
              <a:gd name="connsiteX8" fmla="*/ 4154019 w 4223912"/>
              <a:gd name="connsiteY8" fmla="*/ 445 h 50343"/>
              <a:gd name="connsiteX9" fmla="*/ 4223822 w 4223912"/>
              <a:gd name="connsiteY9" fmla="*/ 49305 h 50343"/>
              <a:gd name="connsiteX0" fmla="*/ 0 w 4228991"/>
              <a:gd name="connsiteY0" fmla="*/ 50343 h 50516"/>
              <a:gd name="connsiteX1" fmla="*/ 1312752 w 4228991"/>
              <a:gd name="connsiteY1" fmla="*/ 50343 h 50516"/>
              <a:gd name="connsiteX2" fmla="*/ 1330859 w 4228991"/>
              <a:gd name="connsiteY2" fmla="*/ 41289 h 50516"/>
              <a:gd name="connsiteX3" fmla="*/ 3313568 w 4228991"/>
              <a:gd name="connsiteY3" fmla="*/ 41289 h 50516"/>
              <a:gd name="connsiteX4" fmla="*/ 3313568 w 4228991"/>
              <a:gd name="connsiteY4" fmla="*/ 41289 h 50516"/>
              <a:gd name="connsiteX5" fmla="*/ 3367889 w 4228991"/>
              <a:gd name="connsiteY5" fmla="*/ 23182 h 50516"/>
              <a:gd name="connsiteX6" fmla="*/ 3425044 w 4228991"/>
              <a:gd name="connsiteY6" fmla="*/ 43362 h 50516"/>
              <a:gd name="connsiteX7" fmla="*/ 4112139 w 4228991"/>
              <a:gd name="connsiteY7" fmla="*/ 42326 h 50516"/>
              <a:gd name="connsiteX8" fmla="*/ 4154019 w 4228991"/>
              <a:gd name="connsiteY8" fmla="*/ 445 h 50516"/>
              <a:gd name="connsiteX9" fmla="*/ 4223822 w 4228991"/>
              <a:gd name="connsiteY9" fmla="*/ 49305 h 50516"/>
              <a:gd name="connsiteX10" fmla="*/ 4223820 w 4228991"/>
              <a:gd name="connsiteY10" fmla="*/ 35345 h 50516"/>
              <a:gd name="connsiteX0" fmla="*/ 0 w 6052620"/>
              <a:gd name="connsiteY0" fmla="*/ 50343 h 51105"/>
              <a:gd name="connsiteX1" fmla="*/ 1312752 w 6052620"/>
              <a:gd name="connsiteY1" fmla="*/ 50343 h 51105"/>
              <a:gd name="connsiteX2" fmla="*/ 1330859 w 6052620"/>
              <a:gd name="connsiteY2" fmla="*/ 41289 h 51105"/>
              <a:gd name="connsiteX3" fmla="*/ 3313568 w 6052620"/>
              <a:gd name="connsiteY3" fmla="*/ 41289 h 51105"/>
              <a:gd name="connsiteX4" fmla="*/ 3313568 w 6052620"/>
              <a:gd name="connsiteY4" fmla="*/ 41289 h 51105"/>
              <a:gd name="connsiteX5" fmla="*/ 3367889 w 6052620"/>
              <a:gd name="connsiteY5" fmla="*/ 23182 h 51105"/>
              <a:gd name="connsiteX6" fmla="*/ 3425044 w 6052620"/>
              <a:gd name="connsiteY6" fmla="*/ 43362 h 51105"/>
              <a:gd name="connsiteX7" fmla="*/ 4112139 w 6052620"/>
              <a:gd name="connsiteY7" fmla="*/ 42326 h 51105"/>
              <a:gd name="connsiteX8" fmla="*/ 4154019 w 6052620"/>
              <a:gd name="connsiteY8" fmla="*/ 445 h 51105"/>
              <a:gd name="connsiteX9" fmla="*/ 4223822 w 6052620"/>
              <a:gd name="connsiteY9" fmla="*/ 49305 h 51105"/>
              <a:gd name="connsiteX10" fmla="*/ 6052620 w 6052620"/>
              <a:gd name="connsiteY10" fmla="*/ 42325 h 51105"/>
              <a:gd name="connsiteX0" fmla="*/ 0 w 6192162"/>
              <a:gd name="connsiteY0" fmla="*/ 50343 h 51105"/>
              <a:gd name="connsiteX1" fmla="*/ 1312752 w 6192162"/>
              <a:gd name="connsiteY1" fmla="*/ 50343 h 51105"/>
              <a:gd name="connsiteX2" fmla="*/ 1330859 w 6192162"/>
              <a:gd name="connsiteY2" fmla="*/ 41289 h 51105"/>
              <a:gd name="connsiteX3" fmla="*/ 3313568 w 6192162"/>
              <a:gd name="connsiteY3" fmla="*/ 41289 h 51105"/>
              <a:gd name="connsiteX4" fmla="*/ 3313568 w 6192162"/>
              <a:gd name="connsiteY4" fmla="*/ 41289 h 51105"/>
              <a:gd name="connsiteX5" fmla="*/ 3367889 w 6192162"/>
              <a:gd name="connsiteY5" fmla="*/ 23182 h 51105"/>
              <a:gd name="connsiteX6" fmla="*/ 3425044 w 6192162"/>
              <a:gd name="connsiteY6" fmla="*/ 43362 h 51105"/>
              <a:gd name="connsiteX7" fmla="*/ 4112139 w 6192162"/>
              <a:gd name="connsiteY7" fmla="*/ 42326 h 51105"/>
              <a:gd name="connsiteX8" fmla="*/ 4154019 w 6192162"/>
              <a:gd name="connsiteY8" fmla="*/ 445 h 51105"/>
              <a:gd name="connsiteX9" fmla="*/ 4223822 w 6192162"/>
              <a:gd name="connsiteY9" fmla="*/ 49305 h 51105"/>
              <a:gd name="connsiteX10" fmla="*/ 6052620 w 6192162"/>
              <a:gd name="connsiteY10" fmla="*/ 42325 h 51105"/>
              <a:gd name="connsiteX11" fmla="*/ 6066580 w 6192162"/>
              <a:gd name="connsiteY11" fmla="*/ 35344 h 51105"/>
              <a:gd name="connsiteX0" fmla="*/ 0 w 6164707"/>
              <a:gd name="connsiteY0" fmla="*/ 475689 h 476451"/>
              <a:gd name="connsiteX1" fmla="*/ 1312752 w 6164707"/>
              <a:gd name="connsiteY1" fmla="*/ 475689 h 476451"/>
              <a:gd name="connsiteX2" fmla="*/ 1330859 w 6164707"/>
              <a:gd name="connsiteY2" fmla="*/ 466635 h 476451"/>
              <a:gd name="connsiteX3" fmla="*/ 3313568 w 6164707"/>
              <a:gd name="connsiteY3" fmla="*/ 466635 h 476451"/>
              <a:gd name="connsiteX4" fmla="*/ 3313568 w 6164707"/>
              <a:gd name="connsiteY4" fmla="*/ 466635 h 476451"/>
              <a:gd name="connsiteX5" fmla="*/ 3367889 w 6164707"/>
              <a:gd name="connsiteY5" fmla="*/ 448528 h 476451"/>
              <a:gd name="connsiteX6" fmla="*/ 3425044 w 6164707"/>
              <a:gd name="connsiteY6" fmla="*/ 468708 h 476451"/>
              <a:gd name="connsiteX7" fmla="*/ 4112139 w 6164707"/>
              <a:gd name="connsiteY7" fmla="*/ 467672 h 476451"/>
              <a:gd name="connsiteX8" fmla="*/ 4154019 w 6164707"/>
              <a:gd name="connsiteY8" fmla="*/ 425791 h 476451"/>
              <a:gd name="connsiteX9" fmla="*/ 4223822 w 6164707"/>
              <a:gd name="connsiteY9" fmla="*/ 474651 h 476451"/>
              <a:gd name="connsiteX10" fmla="*/ 6052620 w 6164707"/>
              <a:gd name="connsiteY10" fmla="*/ 467671 h 476451"/>
              <a:gd name="connsiteX11" fmla="*/ 5940937 w 6164707"/>
              <a:gd name="connsiteY11" fmla="*/ 0 h 476451"/>
              <a:gd name="connsiteX0" fmla="*/ 0 w 6366726"/>
              <a:gd name="connsiteY0" fmla="*/ 405888 h 406650"/>
              <a:gd name="connsiteX1" fmla="*/ 1312752 w 6366726"/>
              <a:gd name="connsiteY1" fmla="*/ 405888 h 406650"/>
              <a:gd name="connsiteX2" fmla="*/ 1330859 w 6366726"/>
              <a:gd name="connsiteY2" fmla="*/ 396834 h 406650"/>
              <a:gd name="connsiteX3" fmla="*/ 3313568 w 6366726"/>
              <a:gd name="connsiteY3" fmla="*/ 396834 h 406650"/>
              <a:gd name="connsiteX4" fmla="*/ 3313568 w 6366726"/>
              <a:gd name="connsiteY4" fmla="*/ 396834 h 406650"/>
              <a:gd name="connsiteX5" fmla="*/ 3367889 w 6366726"/>
              <a:gd name="connsiteY5" fmla="*/ 378727 h 406650"/>
              <a:gd name="connsiteX6" fmla="*/ 3425044 w 6366726"/>
              <a:gd name="connsiteY6" fmla="*/ 398907 h 406650"/>
              <a:gd name="connsiteX7" fmla="*/ 4112139 w 6366726"/>
              <a:gd name="connsiteY7" fmla="*/ 397871 h 406650"/>
              <a:gd name="connsiteX8" fmla="*/ 4154019 w 6366726"/>
              <a:gd name="connsiteY8" fmla="*/ 355990 h 406650"/>
              <a:gd name="connsiteX9" fmla="*/ 4223822 w 6366726"/>
              <a:gd name="connsiteY9" fmla="*/ 404850 h 406650"/>
              <a:gd name="connsiteX10" fmla="*/ 6052620 w 6366726"/>
              <a:gd name="connsiteY10" fmla="*/ 397870 h 406650"/>
              <a:gd name="connsiteX11" fmla="*/ 6366726 w 6366726"/>
              <a:gd name="connsiteY11" fmla="*/ 0 h 406650"/>
              <a:gd name="connsiteX0" fmla="*/ 0 w 6366726"/>
              <a:gd name="connsiteY0" fmla="*/ 405888 h 405888"/>
              <a:gd name="connsiteX1" fmla="*/ 1312752 w 6366726"/>
              <a:gd name="connsiteY1" fmla="*/ 405888 h 405888"/>
              <a:gd name="connsiteX2" fmla="*/ 1330859 w 6366726"/>
              <a:gd name="connsiteY2" fmla="*/ 396834 h 405888"/>
              <a:gd name="connsiteX3" fmla="*/ 3313568 w 6366726"/>
              <a:gd name="connsiteY3" fmla="*/ 396834 h 405888"/>
              <a:gd name="connsiteX4" fmla="*/ 3313568 w 6366726"/>
              <a:gd name="connsiteY4" fmla="*/ 396834 h 405888"/>
              <a:gd name="connsiteX5" fmla="*/ 3367889 w 6366726"/>
              <a:gd name="connsiteY5" fmla="*/ 378727 h 405888"/>
              <a:gd name="connsiteX6" fmla="*/ 3425044 w 6366726"/>
              <a:gd name="connsiteY6" fmla="*/ 398907 h 405888"/>
              <a:gd name="connsiteX7" fmla="*/ 4112139 w 6366726"/>
              <a:gd name="connsiteY7" fmla="*/ 397871 h 405888"/>
              <a:gd name="connsiteX8" fmla="*/ 4154019 w 6366726"/>
              <a:gd name="connsiteY8" fmla="*/ 355990 h 405888"/>
              <a:gd name="connsiteX9" fmla="*/ 4223822 w 6366726"/>
              <a:gd name="connsiteY9" fmla="*/ 404850 h 405888"/>
              <a:gd name="connsiteX10" fmla="*/ 6052620 w 6366726"/>
              <a:gd name="connsiteY10" fmla="*/ 397870 h 405888"/>
              <a:gd name="connsiteX11" fmla="*/ 6366726 w 6366726"/>
              <a:gd name="connsiteY11" fmla="*/ 0 h 405888"/>
              <a:gd name="connsiteX0" fmla="*/ 0 w 6289952"/>
              <a:gd name="connsiteY0" fmla="*/ 63861 h 65939"/>
              <a:gd name="connsiteX1" fmla="*/ 1312752 w 6289952"/>
              <a:gd name="connsiteY1" fmla="*/ 63861 h 65939"/>
              <a:gd name="connsiteX2" fmla="*/ 1330859 w 6289952"/>
              <a:gd name="connsiteY2" fmla="*/ 54807 h 65939"/>
              <a:gd name="connsiteX3" fmla="*/ 3313568 w 6289952"/>
              <a:gd name="connsiteY3" fmla="*/ 54807 h 65939"/>
              <a:gd name="connsiteX4" fmla="*/ 3313568 w 6289952"/>
              <a:gd name="connsiteY4" fmla="*/ 54807 h 65939"/>
              <a:gd name="connsiteX5" fmla="*/ 3367889 w 6289952"/>
              <a:gd name="connsiteY5" fmla="*/ 36700 h 65939"/>
              <a:gd name="connsiteX6" fmla="*/ 3425044 w 6289952"/>
              <a:gd name="connsiteY6" fmla="*/ 56880 h 65939"/>
              <a:gd name="connsiteX7" fmla="*/ 4112139 w 6289952"/>
              <a:gd name="connsiteY7" fmla="*/ 55844 h 65939"/>
              <a:gd name="connsiteX8" fmla="*/ 4154019 w 6289952"/>
              <a:gd name="connsiteY8" fmla="*/ 13963 h 65939"/>
              <a:gd name="connsiteX9" fmla="*/ 4223822 w 6289952"/>
              <a:gd name="connsiteY9" fmla="*/ 62823 h 65939"/>
              <a:gd name="connsiteX10" fmla="*/ 6052620 w 6289952"/>
              <a:gd name="connsiteY10" fmla="*/ 55843 h 65939"/>
              <a:gd name="connsiteX11" fmla="*/ 6269004 w 6289952"/>
              <a:gd name="connsiteY11" fmla="*/ 0 h 65939"/>
              <a:gd name="connsiteX0" fmla="*/ 0 w 6269004"/>
              <a:gd name="connsiteY0" fmla="*/ 63861 h 64090"/>
              <a:gd name="connsiteX1" fmla="*/ 1312752 w 6269004"/>
              <a:gd name="connsiteY1" fmla="*/ 63861 h 64090"/>
              <a:gd name="connsiteX2" fmla="*/ 1330859 w 6269004"/>
              <a:gd name="connsiteY2" fmla="*/ 54807 h 64090"/>
              <a:gd name="connsiteX3" fmla="*/ 3313568 w 6269004"/>
              <a:gd name="connsiteY3" fmla="*/ 54807 h 64090"/>
              <a:gd name="connsiteX4" fmla="*/ 3313568 w 6269004"/>
              <a:gd name="connsiteY4" fmla="*/ 54807 h 64090"/>
              <a:gd name="connsiteX5" fmla="*/ 3367889 w 6269004"/>
              <a:gd name="connsiteY5" fmla="*/ 36700 h 64090"/>
              <a:gd name="connsiteX6" fmla="*/ 3425044 w 6269004"/>
              <a:gd name="connsiteY6" fmla="*/ 56880 h 64090"/>
              <a:gd name="connsiteX7" fmla="*/ 4112139 w 6269004"/>
              <a:gd name="connsiteY7" fmla="*/ 55844 h 64090"/>
              <a:gd name="connsiteX8" fmla="*/ 4154019 w 6269004"/>
              <a:gd name="connsiteY8" fmla="*/ 13963 h 64090"/>
              <a:gd name="connsiteX9" fmla="*/ 4223822 w 6269004"/>
              <a:gd name="connsiteY9" fmla="*/ 62823 h 64090"/>
              <a:gd name="connsiteX10" fmla="*/ 6052620 w 6269004"/>
              <a:gd name="connsiteY10" fmla="*/ 55843 h 64090"/>
              <a:gd name="connsiteX11" fmla="*/ 6269004 w 6269004"/>
              <a:gd name="connsiteY11" fmla="*/ 0 h 64090"/>
              <a:gd name="connsiteX0" fmla="*/ 0 w 6287188"/>
              <a:gd name="connsiteY0" fmla="*/ 67997 h 68226"/>
              <a:gd name="connsiteX1" fmla="*/ 1312752 w 6287188"/>
              <a:gd name="connsiteY1" fmla="*/ 67997 h 68226"/>
              <a:gd name="connsiteX2" fmla="*/ 1330859 w 6287188"/>
              <a:gd name="connsiteY2" fmla="*/ 58943 h 68226"/>
              <a:gd name="connsiteX3" fmla="*/ 3313568 w 6287188"/>
              <a:gd name="connsiteY3" fmla="*/ 58943 h 68226"/>
              <a:gd name="connsiteX4" fmla="*/ 3313568 w 6287188"/>
              <a:gd name="connsiteY4" fmla="*/ 58943 h 68226"/>
              <a:gd name="connsiteX5" fmla="*/ 3367889 w 6287188"/>
              <a:gd name="connsiteY5" fmla="*/ 40836 h 68226"/>
              <a:gd name="connsiteX6" fmla="*/ 3425044 w 6287188"/>
              <a:gd name="connsiteY6" fmla="*/ 61016 h 68226"/>
              <a:gd name="connsiteX7" fmla="*/ 4112139 w 6287188"/>
              <a:gd name="connsiteY7" fmla="*/ 59980 h 68226"/>
              <a:gd name="connsiteX8" fmla="*/ 4154019 w 6287188"/>
              <a:gd name="connsiteY8" fmla="*/ 18099 h 68226"/>
              <a:gd name="connsiteX9" fmla="*/ 4223822 w 6287188"/>
              <a:gd name="connsiteY9" fmla="*/ 66959 h 68226"/>
              <a:gd name="connsiteX10" fmla="*/ 6052620 w 6287188"/>
              <a:gd name="connsiteY10" fmla="*/ 59979 h 68226"/>
              <a:gd name="connsiteX11" fmla="*/ 6269004 w 6287188"/>
              <a:gd name="connsiteY11" fmla="*/ 4136 h 68226"/>
              <a:gd name="connsiteX12" fmla="*/ 6275984 w 6287188"/>
              <a:gd name="connsiteY12" fmla="*/ 4136 h 68226"/>
              <a:gd name="connsiteX0" fmla="*/ 0 w 6303905"/>
              <a:gd name="connsiteY0" fmla="*/ 71099 h 71328"/>
              <a:gd name="connsiteX1" fmla="*/ 1312752 w 6303905"/>
              <a:gd name="connsiteY1" fmla="*/ 71099 h 71328"/>
              <a:gd name="connsiteX2" fmla="*/ 1330859 w 6303905"/>
              <a:gd name="connsiteY2" fmla="*/ 62045 h 71328"/>
              <a:gd name="connsiteX3" fmla="*/ 3313568 w 6303905"/>
              <a:gd name="connsiteY3" fmla="*/ 62045 h 71328"/>
              <a:gd name="connsiteX4" fmla="*/ 3313568 w 6303905"/>
              <a:gd name="connsiteY4" fmla="*/ 62045 h 71328"/>
              <a:gd name="connsiteX5" fmla="*/ 3367889 w 6303905"/>
              <a:gd name="connsiteY5" fmla="*/ 43938 h 71328"/>
              <a:gd name="connsiteX6" fmla="*/ 3425044 w 6303905"/>
              <a:gd name="connsiteY6" fmla="*/ 64118 h 71328"/>
              <a:gd name="connsiteX7" fmla="*/ 4112139 w 6303905"/>
              <a:gd name="connsiteY7" fmla="*/ 63082 h 71328"/>
              <a:gd name="connsiteX8" fmla="*/ 4154019 w 6303905"/>
              <a:gd name="connsiteY8" fmla="*/ 21201 h 71328"/>
              <a:gd name="connsiteX9" fmla="*/ 4223822 w 6303905"/>
              <a:gd name="connsiteY9" fmla="*/ 70061 h 71328"/>
              <a:gd name="connsiteX10" fmla="*/ 6052620 w 6303905"/>
              <a:gd name="connsiteY10" fmla="*/ 63081 h 71328"/>
              <a:gd name="connsiteX11" fmla="*/ 6269004 w 6303905"/>
              <a:gd name="connsiteY11" fmla="*/ 7238 h 71328"/>
              <a:gd name="connsiteX12" fmla="*/ 6303905 w 6303905"/>
              <a:gd name="connsiteY12" fmla="*/ 258 h 71328"/>
              <a:gd name="connsiteX0" fmla="*/ 0 w 6310885"/>
              <a:gd name="connsiteY0" fmla="*/ 77822 h 78051"/>
              <a:gd name="connsiteX1" fmla="*/ 1312752 w 6310885"/>
              <a:gd name="connsiteY1" fmla="*/ 77822 h 78051"/>
              <a:gd name="connsiteX2" fmla="*/ 1330859 w 6310885"/>
              <a:gd name="connsiteY2" fmla="*/ 68768 h 78051"/>
              <a:gd name="connsiteX3" fmla="*/ 3313568 w 6310885"/>
              <a:gd name="connsiteY3" fmla="*/ 68768 h 78051"/>
              <a:gd name="connsiteX4" fmla="*/ 3313568 w 6310885"/>
              <a:gd name="connsiteY4" fmla="*/ 68768 h 78051"/>
              <a:gd name="connsiteX5" fmla="*/ 3367889 w 6310885"/>
              <a:gd name="connsiteY5" fmla="*/ 50661 h 78051"/>
              <a:gd name="connsiteX6" fmla="*/ 3425044 w 6310885"/>
              <a:gd name="connsiteY6" fmla="*/ 70841 h 78051"/>
              <a:gd name="connsiteX7" fmla="*/ 4112139 w 6310885"/>
              <a:gd name="connsiteY7" fmla="*/ 69805 h 78051"/>
              <a:gd name="connsiteX8" fmla="*/ 4154019 w 6310885"/>
              <a:gd name="connsiteY8" fmla="*/ 27924 h 78051"/>
              <a:gd name="connsiteX9" fmla="*/ 4223822 w 6310885"/>
              <a:gd name="connsiteY9" fmla="*/ 76784 h 78051"/>
              <a:gd name="connsiteX10" fmla="*/ 6052620 w 6310885"/>
              <a:gd name="connsiteY10" fmla="*/ 69804 h 78051"/>
              <a:gd name="connsiteX11" fmla="*/ 6269004 w 6310885"/>
              <a:gd name="connsiteY11" fmla="*/ 13961 h 78051"/>
              <a:gd name="connsiteX12" fmla="*/ 6303905 w 6310885"/>
              <a:gd name="connsiteY12" fmla="*/ 6981 h 78051"/>
              <a:gd name="connsiteX13" fmla="*/ 6310885 w 6310885"/>
              <a:gd name="connsiteY13" fmla="*/ 0 h 78051"/>
              <a:gd name="connsiteX0" fmla="*/ 0 w 6310885"/>
              <a:gd name="connsiteY0" fmla="*/ 126683 h 126912"/>
              <a:gd name="connsiteX1" fmla="*/ 1312752 w 6310885"/>
              <a:gd name="connsiteY1" fmla="*/ 126683 h 126912"/>
              <a:gd name="connsiteX2" fmla="*/ 1330859 w 6310885"/>
              <a:gd name="connsiteY2" fmla="*/ 117629 h 126912"/>
              <a:gd name="connsiteX3" fmla="*/ 3313568 w 6310885"/>
              <a:gd name="connsiteY3" fmla="*/ 117629 h 126912"/>
              <a:gd name="connsiteX4" fmla="*/ 3313568 w 6310885"/>
              <a:gd name="connsiteY4" fmla="*/ 117629 h 126912"/>
              <a:gd name="connsiteX5" fmla="*/ 3367889 w 6310885"/>
              <a:gd name="connsiteY5" fmla="*/ 99522 h 126912"/>
              <a:gd name="connsiteX6" fmla="*/ 3425044 w 6310885"/>
              <a:gd name="connsiteY6" fmla="*/ 119702 h 126912"/>
              <a:gd name="connsiteX7" fmla="*/ 4112139 w 6310885"/>
              <a:gd name="connsiteY7" fmla="*/ 118666 h 126912"/>
              <a:gd name="connsiteX8" fmla="*/ 4154019 w 6310885"/>
              <a:gd name="connsiteY8" fmla="*/ 76785 h 126912"/>
              <a:gd name="connsiteX9" fmla="*/ 4223822 w 6310885"/>
              <a:gd name="connsiteY9" fmla="*/ 125645 h 126912"/>
              <a:gd name="connsiteX10" fmla="*/ 6052620 w 6310885"/>
              <a:gd name="connsiteY10" fmla="*/ 118665 h 126912"/>
              <a:gd name="connsiteX11" fmla="*/ 6269004 w 6310885"/>
              <a:gd name="connsiteY11" fmla="*/ 62822 h 126912"/>
              <a:gd name="connsiteX12" fmla="*/ 6303905 w 6310885"/>
              <a:gd name="connsiteY12" fmla="*/ 55842 h 126912"/>
              <a:gd name="connsiteX13" fmla="*/ 6310885 w 6310885"/>
              <a:gd name="connsiteY13" fmla="*/ 0 h 126912"/>
              <a:gd name="connsiteX0" fmla="*/ 0 w 6310885"/>
              <a:gd name="connsiteY0" fmla="*/ 133662 h 133891"/>
              <a:gd name="connsiteX1" fmla="*/ 1312752 w 6310885"/>
              <a:gd name="connsiteY1" fmla="*/ 133662 h 133891"/>
              <a:gd name="connsiteX2" fmla="*/ 1330859 w 6310885"/>
              <a:gd name="connsiteY2" fmla="*/ 124608 h 133891"/>
              <a:gd name="connsiteX3" fmla="*/ 3313568 w 6310885"/>
              <a:gd name="connsiteY3" fmla="*/ 124608 h 133891"/>
              <a:gd name="connsiteX4" fmla="*/ 3313568 w 6310885"/>
              <a:gd name="connsiteY4" fmla="*/ 124608 h 133891"/>
              <a:gd name="connsiteX5" fmla="*/ 3367889 w 6310885"/>
              <a:gd name="connsiteY5" fmla="*/ 106501 h 133891"/>
              <a:gd name="connsiteX6" fmla="*/ 3425044 w 6310885"/>
              <a:gd name="connsiteY6" fmla="*/ 126681 h 133891"/>
              <a:gd name="connsiteX7" fmla="*/ 4112139 w 6310885"/>
              <a:gd name="connsiteY7" fmla="*/ 125645 h 133891"/>
              <a:gd name="connsiteX8" fmla="*/ 4154019 w 6310885"/>
              <a:gd name="connsiteY8" fmla="*/ 83764 h 133891"/>
              <a:gd name="connsiteX9" fmla="*/ 4223822 w 6310885"/>
              <a:gd name="connsiteY9" fmla="*/ 132624 h 133891"/>
              <a:gd name="connsiteX10" fmla="*/ 6052620 w 6310885"/>
              <a:gd name="connsiteY10" fmla="*/ 125644 h 133891"/>
              <a:gd name="connsiteX11" fmla="*/ 6269004 w 6310885"/>
              <a:gd name="connsiteY11" fmla="*/ 69801 h 133891"/>
              <a:gd name="connsiteX12" fmla="*/ 6303905 w 6310885"/>
              <a:gd name="connsiteY12" fmla="*/ 62821 h 133891"/>
              <a:gd name="connsiteX13" fmla="*/ 6310885 w 6310885"/>
              <a:gd name="connsiteY13" fmla="*/ 6979 h 133891"/>
              <a:gd name="connsiteX14" fmla="*/ 6303905 w 6310885"/>
              <a:gd name="connsiteY14" fmla="*/ 0 h 133891"/>
              <a:gd name="connsiteX0" fmla="*/ 0 w 6415587"/>
              <a:gd name="connsiteY0" fmla="*/ 182523 h 182752"/>
              <a:gd name="connsiteX1" fmla="*/ 1312752 w 6415587"/>
              <a:gd name="connsiteY1" fmla="*/ 182523 h 182752"/>
              <a:gd name="connsiteX2" fmla="*/ 1330859 w 6415587"/>
              <a:gd name="connsiteY2" fmla="*/ 173469 h 182752"/>
              <a:gd name="connsiteX3" fmla="*/ 3313568 w 6415587"/>
              <a:gd name="connsiteY3" fmla="*/ 173469 h 182752"/>
              <a:gd name="connsiteX4" fmla="*/ 3313568 w 6415587"/>
              <a:gd name="connsiteY4" fmla="*/ 173469 h 182752"/>
              <a:gd name="connsiteX5" fmla="*/ 3367889 w 6415587"/>
              <a:gd name="connsiteY5" fmla="*/ 155362 h 182752"/>
              <a:gd name="connsiteX6" fmla="*/ 3425044 w 6415587"/>
              <a:gd name="connsiteY6" fmla="*/ 175542 h 182752"/>
              <a:gd name="connsiteX7" fmla="*/ 4112139 w 6415587"/>
              <a:gd name="connsiteY7" fmla="*/ 174506 h 182752"/>
              <a:gd name="connsiteX8" fmla="*/ 4154019 w 6415587"/>
              <a:gd name="connsiteY8" fmla="*/ 132625 h 182752"/>
              <a:gd name="connsiteX9" fmla="*/ 4223822 w 6415587"/>
              <a:gd name="connsiteY9" fmla="*/ 181485 h 182752"/>
              <a:gd name="connsiteX10" fmla="*/ 6052620 w 6415587"/>
              <a:gd name="connsiteY10" fmla="*/ 174505 h 182752"/>
              <a:gd name="connsiteX11" fmla="*/ 6269004 w 6415587"/>
              <a:gd name="connsiteY11" fmla="*/ 118662 h 182752"/>
              <a:gd name="connsiteX12" fmla="*/ 6303905 w 6415587"/>
              <a:gd name="connsiteY12" fmla="*/ 111682 h 182752"/>
              <a:gd name="connsiteX13" fmla="*/ 6310885 w 6415587"/>
              <a:gd name="connsiteY13" fmla="*/ 55840 h 182752"/>
              <a:gd name="connsiteX14" fmla="*/ 6415587 w 6415587"/>
              <a:gd name="connsiteY14" fmla="*/ 0 h 182752"/>
              <a:gd name="connsiteX0" fmla="*/ 0 w 6417726"/>
              <a:gd name="connsiteY0" fmla="*/ 182794 h 183023"/>
              <a:gd name="connsiteX1" fmla="*/ 1312752 w 6417726"/>
              <a:gd name="connsiteY1" fmla="*/ 182794 h 183023"/>
              <a:gd name="connsiteX2" fmla="*/ 1330859 w 6417726"/>
              <a:gd name="connsiteY2" fmla="*/ 173740 h 183023"/>
              <a:gd name="connsiteX3" fmla="*/ 3313568 w 6417726"/>
              <a:gd name="connsiteY3" fmla="*/ 173740 h 183023"/>
              <a:gd name="connsiteX4" fmla="*/ 3313568 w 6417726"/>
              <a:gd name="connsiteY4" fmla="*/ 173740 h 183023"/>
              <a:gd name="connsiteX5" fmla="*/ 3367889 w 6417726"/>
              <a:gd name="connsiteY5" fmla="*/ 155633 h 183023"/>
              <a:gd name="connsiteX6" fmla="*/ 3425044 w 6417726"/>
              <a:gd name="connsiteY6" fmla="*/ 175813 h 183023"/>
              <a:gd name="connsiteX7" fmla="*/ 4112139 w 6417726"/>
              <a:gd name="connsiteY7" fmla="*/ 174777 h 183023"/>
              <a:gd name="connsiteX8" fmla="*/ 4154019 w 6417726"/>
              <a:gd name="connsiteY8" fmla="*/ 132896 h 183023"/>
              <a:gd name="connsiteX9" fmla="*/ 4223822 w 6417726"/>
              <a:gd name="connsiteY9" fmla="*/ 181756 h 183023"/>
              <a:gd name="connsiteX10" fmla="*/ 6052620 w 6417726"/>
              <a:gd name="connsiteY10" fmla="*/ 174776 h 183023"/>
              <a:gd name="connsiteX11" fmla="*/ 6269004 w 6417726"/>
              <a:gd name="connsiteY11" fmla="*/ 118933 h 183023"/>
              <a:gd name="connsiteX12" fmla="*/ 6303905 w 6417726"/>
              <a:gd name="connsiteY12" fmla="*/ 111953 h 183023"/>
              <a:gd name="connsiteX13" fmla="*/ 6310885 w 6417726"/>
              <a:gd name="connsiteY13" fmla="*/ 56111 h 183023"/>
              <a:gd name="connsiteX14" fmla="*/ 6415587 w 6417726"/>
              <a:gd name="connsiteY14" fmla="*/ 271 h 183023"/>
              <a:gd name="connsiteX15" fmla="*/ 6380686 w 6417726"/>
              <a:gd name="connsiteY15" fmla="*/ 35173 h 183023"/>
              <a:gd name="connsiteX0" fmla="*/ 0 w 6426621"/>
              <a:gd name="connsiteY0" fmla="*/ 182634 h 182863"/>
              <a:gd name="connsiteX1" fmla="*/ 1312752 w 6426621"/>
              <a:gd name="connsiteY1" fmla="*/ 182634 h 182863"/>
              <a:gd name="connsiteX2" fmla="*/ 1330859 w 6426621"/>
              <a:gd name="connsiteY2" fmla="*/ 173580 h 182863"/>
              <a:gd name="connsiteX3" fmla="*/ 3313568 w 6426621"/>
              <a:gd name="connsiteY3" fmla="*/ 173580 h 182863"/>
              <a:gd name="connsiteX4" fmla="*/ 3313568 w 6426621"/>
              <a:gd name="connsiteY4" fmla="*/ 173580 h 182863"/>
              <a:gd name="connsiteX5" fmla="*/ 3367889 w 6426621"/>
              <a:gd name="connsiteY5" fmla="*/ 155473 h 182863"/>
              <a:gd name="connsiteX6" fmla="*/ 3425044 w 6426621"/>
              <a:gd name="connsiteY6" fmla="*/ 175653 h 182863"/>
              <a:gd name="connsiteX7" fmla="*/ 4112139 w 6426621"/>
              <a:gd name="connsiteY7" fmla="*/ 174617 h 182863"/>
              <a:gd name="connsiteX8" fmla="*/ 4154019 w 6426621"/>
              <a:gd name="connsiteY8" fmla="*/ 132736 h 182863"/>
              <a:gd name="connsiteX9" fmla="*/ 4223822 w 6426621"/>
              <a:gd name="connsiteY9" fmla="*/ 181596 h 182863"/>
              <a:gd name="connsiteX10" fmla="*/ 6052620 w 6426621"/>
              <a:gd name="connsiteY10" fmla="*/ 174616 h 182863"/>
              <a:gd name="connsiteX11" fmla="*/ 6269004 w 6426621"/>
              <a:gd name="connsiteY11" fmla="*/ 118773 h 182863"/>
              <a:gd name="connsiteX12" fmla="*/ 6303905 w 6426621"/>
              <a:gd name="connsiteY12" fmla="*/ 111793 h 182863"/>
              <a:gd name="connsiteX13" fmla="*/ 6310885 w 6426621"/>
              <a:gd name="connsiteY13" fmla="*/ 55951 h 182863"/>
              <a:gd name="connsiteX14" fmla="*/ 6415587 w 6426621"/>
              <a:gd name="connsiteY14" fmla="*/ 111 h 182863"/>
              <a:gd name="connsiteX15" fmla="*/ 6422567 w 6426621"/>
              <a:gd name="connsiteY15" fmla="*/ 83874 h 182863"/>
              <a:gd name="connsiteX0" fmla="*/ 0 w 6436527"/>
              <a:gd name="connsiteY0" fmla="*/ 182634 h 182863"/>
              <a:gd name="connsiteX1" fmla="*/ 1312752 w 6436527"/>
              <a:gd name="connsiteY1" fmla="*/ 182634 h 182863"/>
              <a:gd name="connsiteX2" fmla="*/ 1330859 w 6436527"/>
              <a:gd name="connsiteY2" fmla="*/ 173580 h 182863"/>
              <a:gd name="connsiteX3" fmla="*/ 3313568 w 6436527"/>
              <a:gd name="connsiteY3" fmla="*/ 173580 h 182863"/>
              <a:gd name="connsiteX4" fmla="*/ 3313568 w 6436527"/>
              <a:gd name="connsiteY4" fmla="*/ 173580 h 182863"/>
              <a:gd name="connsiteX5" fmla="*/ 3367889 w 6436527"/>
              <a:gd name="connsiteY5" fmla="*/ 155473 h 182863"/>
              <a:gd name="connsiteX6" fmla="*/ 3425044 w 6436527"/>
              <a:gd name="connsiteY6" fmla="*/ 175653 h 182863"/>
              <a:gd name="connsiteX7" fmla="*/ 4112139 w 6436527"/>
              <a:gd name="connsiteY7" fmla="*/ 174617 h 182863"/>
              <a:gd name="connsiteX8" fmla="*/ 4154019 w 6436527"/>
              <a:gd name="connsiteY8" fmla="*/ 132736 h 182863"/>
              <a:gd name="connsiteX9" fmla="*/ 4223822 w 6436527"/>
              <a:gd name="connsiteY9" fmla="*/ 181596 h 182863"/>
              <a:gd name="connsiteX10" fmla="*/ 6052620 w 6436527"/>
              <a:gd name="connsiteY10" fmla="*/ 174616 h 182863"/>
              <a:gd name="connsiteX11" fmla="*/ 6269004 w 6436527"/>
              <a:gd name="connsiteY11" fmla="*/ 118773 h 182863"/>
              <a:gd name="connsiteX12" fmla="*/ 6303905 w 6436527"/>
              <a:gd name="connsiteY12" fmla="*/ 111793 h 182863"/>
              <a:gd name="connsiteX13" fmla="*/ 6310885 w 6436527"/>
              <a:gd name="connsiteY13" fmla="*/ 55951 h 182863"/>
              <a:gd name="connsiteX14" fmla="*/ 6415587 w 6436527"/>
              <a:gd name="connsiteY14" fmla="*/ 111 h 182863"/>
              <a:gd name="connsiteX15" fmla="*/ 6422567 w 6436527"/>
              <a:gd name="connsiteY15" fmla="*/ 83874 h 182863"/>
              <a:gd name="connsiteX16" fmla="*/ 6436527 w 6436527"/>
              <a:gd name="connsiteY16" fmla="*/ 90855 h 182863"/>
              <a:gd name="connsiteX0" fmla="*/ 0 w 6457467"/>
              <a:gd name="connsiteY0" fmla="*/ 182634 h 182863"/>
              <a:gd name="connsiteX1" fmla="*/ 1312752 w 6457467"/>
              <a:gd name="connsiteY1" fmla="*/ 182634 h 182863"/>
              <a:gd name="connsiteX2" fmla="*/ 1330859 w 6457467"/>
              <a:gd name="connsiteY2" fmla="*/ 173580 h 182863"/>
              <a:gd name="connsiteX3" fmla="*/ 3313568 w 6457467"/>
              <a:gd name="connsiteY3" fmla="*/ 173580 h 182863"/>
              <a:gd name="connsiteX4" fmla="*/ 3313568 w 6457467"/>
              <a:gd name="connsiteY4" fmla="*/ 173580 h 182863"/>
              <a:gd name="connsiteX5" fmla="*/ 3367889 w 6457467"/>
              <a:gd name="connsiteY5" fmla="*/ 155473 h 182863"/>
              <a:gd name="connsiteX6" fmla="*/ 3425044 w 6457467"/>
              <a:gd name="connsiteY6" fmla="*/ 175653 h 182863"/>
              <a:gd name="connsiteX7" fmla="*/ 4112139 w 6457467"/>
              <a:gd name="connsiteY7" fmla="*/ 174617 h 182863"/>
              <a:gd name="connsiteX8" fmla="*/ 4154019 w 6457467"/>
              <a:gd name="connsiteY8" fmla="*/ 132736 h 182863"/>
              <a:gd name="connsiteX9" fmla="*/ 4223822 w 6457467"/>
              <a:gd name="connsiteY9" fmla="*/ 181596 h 182863"/>
              <a:gd name="connsiteX10" fmla="*/ 6052620 w 6457467"/>
              <a:gd name="connsiteY10" fmla="*/ 174616 h 182863"/>
              <a:gd name="connsiteX11" fmla="*/ 6269004 w 6457467"/>
              <a:gd name="connsiteY11" fmla="*/ 118773 h 182863"/>
              <a:gd name="connsiteX12" fmla="*/ 6303905 w 6457467"/>
              <a:gd name="connsiteY12" fmla="*/ 111793 h 182863"/>
              <a:gd name="connsiteX13" fmla="*/ 6310885 w 6457467"/>
              <a:gd name="connsiteY13" fmla="*/ 55951 h 182863"/>
              <a:gd name="connsiteX14" fmla="*/ 6415587 w 6457467"/>
              <a:gd name="connsiteY14" fmla="*/ 111 h 182863"/>
              <a:gd name="connsiteX15" fmla="*/ 6422567 w 6457467"/>
              <a:gd name="connsiteY15" fmla="*/ 83874 h 182863"/>
              <a:gd name="connsiteX16" fmla="*/ 6457467 w 6457467"/>
              <a:gd name="connsiteY16" fmla="*/ 146696 h 182863"/>
              <a:gd name="connsiteX0" fmla="*/ 0 w 6478408"/>
              <a:gd name="connsiteY0" fmla="*/ 182634 h 182863"/>
              <a:gd name="connsiteX1" fmla="*/ 1312752 w 6478408"/>
              <a:gd name="connsiteY1" fmla="*/ 182634 h 182863"/>
              <a:gd name="connsiteX2" fmla="*/ 1330859 w 6478408"/>
              <a:gd name="connsiteY2" fmla="*/ 173580 h 182863"/>
              <a:gd name="connsiteX3" fmla="*/ 3313568 w 6478408"/>
              <a:gd name="connsiteY3" fmla="*/ 173580 h 182863"/>
              <a:gd name="connsiteX4" fmla="*/ 3313568 w 6478408"/>
              <a:gd name="connsiteY4" fmla="*/ 173580 h 182863"/>
              <a:gd name="connsiteX5" fmla="*/ 3367889 w 6478408"/>
              <a:gd name="connsiteY5" fmla="*/ 155473 h 182863"/>
              <a:gd name="connsiteX6" fmla="*/ 3425044 w 6478408"/>
              <a:gd name="connsiteY6" fmla="*/ 175653 h 182863"/>
              <a:gd name="connsiteX7" fmla="*/ 4112139 w 6478408"/>
              <a:gd name="connsiteY7" fmla="*/ 174617 h 182863"/>
              <a:gd name="connsiteX8" fmla="*/ 4154019 w 6478408"/>
              <a:gd name="connsiteY8" fmla="*/ 132736 h 182863"/>
              <a:gd name="connsiteX9" fmla="*/ 4223822 w 6478408"/>
              <a:gd name="connsiteY9" fmla="*/ 181596 h 182863"/>
              <a:gd name="connsiteX10" fmla="*/ 6052620 w 6478408"/>
              <a:gd name="connsiteY10" fmla="*/ 174616 h 182863"/>
              <a:gd name="connsiteX11" fmla="*/ 6269004 w 6478408"/>
              <a:gd name="connsiteY11" fmla="*/ 118773 h 182863"/>
              <a:gd name="connsiteX12" fmla="*/ 6303905 w 6478408"/>
              <a:gd name="connsiteY12" fmla="*/ 111793 h 182863"/>
              <a:gd name="connsiteX13" fmla="*/ 6310885 w 6478408"/>
              <a:gd name="connsiteY13" fmla="*/ 55951 h 182863"/>
              <a:gd name="connsiteX14" fmla="*/ 6415587 w 6478408"/>
              <a:gd name="connsiteY14" fmla="*/ 111 h 182863"/>
              <a:gd name="connsiteX15" fmla="*/ 6422567 w 6478408"/>
              <a:gd name="connsiteY15" fmla="*/ 83874 h 182863"/>
              <a:gd name="connsiteX16" fmla="*/ 6457467 w 6478408"/>
              <a:gd name="connsiteY16" fmla="*/ 146696 h 182863"/>
              <a:gd name="connsiteX17" fmla="*/ 6478408 w 6478408"/>
              <a:gd name="connsiteY17" fmla="*/ 160657 h 182863"/>
              <a:gd name="connsiteX0" fmla="*/ 0 w 6569150"/>
              <a:gd name="connsiteY0" fmla="*/ 182634 h 182863"/>
              <a:gd name="connsiteX1" fmla="*/ 1312752 w 6569150"/>
              <a:gd name="connsiteY1" fmla="*/ 182634 h 182863"/>
              <a:gd name="connsiteX2" fmla="*/ 1330859 w 6569150"/>
              <a:gd name="connsiteY2" fmla="*/ 173580 h 182863"/>
              <a:gd name="connsiteX3" fmla="*/ 3313568 w 6569150"/>
              <a:gd name="connsiteY3" fmla="*/ 173580 h 182863"/>
              <a:gd name="connsiteX4" fmla="*/ 3313568 w 6569150"/>
              <a:gd name="connsiteY4" fmla="*/ 173580 h 182863"/>
              <a:gd name="connsiteX5" fmla="*/ 3367889 w 6569150"/>
              <a:gd name="connsiteY5" fmla="*/ 155473 h 182863"/>
              <a:gd name="connsiteX6" fmla="*/ 3425044 w 6569150"/>
              <a:gd name="connsiteY6" fmla="*/ 175653 h 182863"/>
              <a:gd name="connsiteX7" fmla="*/ 4112139 w 6569150"/>
              <a:gd name="connsiteY7" fmla="*/ 174617 h 182863"/>
              <a:gd name="connsiteX8" fmla="*/ 4154019 w 6569150"/>
              <a:gd name="connsiteY8" fmla="*/ 132736 h 182863"/>
              <a:gd name="connsiteX9" fmla="*/ 4223822 w 6569150"/>
              <a:gd name="connsiteY9" fmla="*/ 181596 h 182863"/>
              <a:gd name="connsiteX10" fmla="*/ 6052620 w 6569150"/>
              <a:gd name="connsiteY10" fmla="*/ 174616 h 182863"/>
              <a:gd name="connsiteX11" fmla="*/ 6269004 w 6569150"/>
              <a:gd name="connsiteY11" fmla="*/ 118773 h 182863"/>
              <a:gd name="connsiteX12" fmla="*/ 6303905 w 6569150"/>
              <a:gd name="connsiteY12" fmla="*/ 111793 h 182863"/>
              <a:gd name="connsiteX13" fmla="*/ 6310885 w 6569150"/>
              <a:gd name="connsiteY13" fmla="*/ 55951 h 182863"/>
              <a:gd name="connsiteX14" fmla="*/ 6415587 w 6569150"/>
              <a:gd name="connsiteY14" fmla="*/ 111 h 182863"/>
              <a:gd name="connsiteX15" fmla="*/ 6422567 w 6569150"/>
              <a:gd name="connsiteY15" fmla="*/ 83874 h 182863"/>
              <a:gd name="connsiteX16" fmla="*/ 6457467 w 6569150"/>
              <a:gd name="connsiteY16" fmla="*/ 146696 h 182863"/>
              <a:gd name="connsiteX17" fmla="*/ 6569150 w 6569150"/>
              <a:gd name="connsiteY17" fmla="*/ 146697 h 182863"/>
              <a:gd name="connsiteX0" fmla="*/ 0 w 6576129"/>
              <a:gd name="connsiteY0" fmla="*/ 182634 h 182863"/>
              <a:gd name="connsiteX1" fmla="*/ 1312752 w 6576129"/>
              <a:gd name="connsiteY1" fmla="*/ 182634 h 182863"/>
              <a:gd name="connsiteX2" fmla="*/ 1330859 w 6576129"/>
              <a:gd name="connsiteY2" fmla="*/ 173580 h 182863"/>
              <a:gd name="connsiteX3" fmla="*/ 3313568 w 6576129"/>
              <a:gd name="connsiteY3" fmla="*/ 173580 h 182863"/>
              <a:gd name="connsiteX4" fmla="*/ 3313568 w 6576129"/>
              <a:gd name="connsiteY4" fmla="*/ 173580 h 182863"/>
              <a:gd name="connsiteX5" fmla="*/ 3367889 w 6576129"/>
              <a:gd name="connsiteY5" fmla="*/ 155473 h 182863"/>
              <a:gd name="connsiteX6" fmla="*/ 3425044 w 6576129"/>
              <a:gd name="connsiteY6" fmla="*/ 175653 h 182863"/>
              <a:gd name="connsiteX7" fmla="*/ 4112139 w 6576129"/>
              <a:gd name="connsiteY7" fmla="*/ 174617 h 182863"/>
              <a:gd name="connsiteX8" fmla="*/ 4154019 w 6576129"/>
              <a:gd name="connsiteY8" fmla="*/ 132736 h 182863"/>
              <a:gd name="connsiteX9" fmla="*/ 4223822 w 6576129"/>
              <a:gd name="connsiteY9" fmla="*/ 181596 h 182863"/>
              <a:gd name="connsiteX10" fmla="*/ 6052620 w 6576129"/>
              <a:gd name="connsiteY10" fmla="*/ 174616 h 182863"/>
              <a:gd name="connsiteX11" fmla="*/ 6269004 w 6576129"/>
              <a:gd name="connsiteY11" fmla="*/ 118773 h 182863"/>
              <a:gd name="connsiteX12" fmla="*/ 6303905 w 6576129"/>
              <a:gd name="connsiteY12" fmla="*/ 111793 h 182863"/>
              <a:gd name="connsiteX13" fmla="*/ 6310885 w 6576129"/>
              <a:gd name="connsiteY13" fmla="*/ 55951 h 182863"/>
              <a:gd name="connsiteX14" fmla="*/ 6415587 w 6576129"/>
              <a:gd name="connsiteY14" fmla="*/ 111 h 182863"/>
              <a:gd name="connsiteX15" fmla="*/ 6422567 w 6576129"/>
              <a:gd name="connsiteY15" fmla="*/ 83874 h 182863"/>
              <a:gd name="connsiteX16" fmla="*/ 6457467 w 6576129"/>
              <a:gd name="connsiteY16" fmla="*/ 146696 h 182863"/>
              <a:gd name="connsiteX17" fmla="*/ 6569150 w 6576129"/>
              <a:gd name="connsiteY17" fmla="*/ 146697 h 182863"/>
              <a:gd name="connsiteX18" fmla="*/ 6576129 w 6576129"/>
              <a:gd name="connsiteY18" fmla="*/ 146696 h 182863"/>
              <a:gd name="connsiteX0" fmla="*/ 0 w 6708752"/>
              <a:gd name="connsiteY0" fmla="*/ 182634 h 182863"/>
              <a:gd name="connsiteX1" fmla="*/ 1312752 w 6708752"/>
              <a:gd name="connsiteY1" fmla="*/ 182634 h 182863"/>
              <a:gd name="connsiteX2" fmla="*/ 1330859 w 6708752"/>
              <a:gd name="connsiteY2" fmla="*/ 173580 h 182863"/>
              <a:gd name="connsiteX3" fmla="*/ 3313568 w 6708752"/>
              <a:gd name="connsiteY3" fmla="*/ 173580 h 182863"/>
              <a:gd name="connsiteX4" fmla="*/ 3313568 w 6708752"/>
              <a:gd name="connsiteY4" fmla="*/ 173580 h 182863"/>
              <a:gd name="connsiteX5" fmla="*/ 3367889 w 6708752"/>
              <a:gd name="connsiteY5" fmla="*/ 155473 h 182863"/>
              <a:gd name="connsiteX6" fmla="*/ 3425044 w 6708752"/>
              <a:gd name="connsiteY6" fmla="*/ 175653 h 182863"/>
              <a:gd name="connsiteX7" fmla="*/ 4112139 w 6708752"/>
              <a:gd name="connsiteY7" fmla="*/ 174617 h 182863"/>
              <a:gd name="connsiteX8" fmla="*/ 4154019 w 6708752"/>
              <a:gd name="connsiteY8" fmla="*/ 132736 h 182863"/>
              <a:gd name="connsiteX9" fmla="*/ 4223822 w 6708752"/>
              <a:gd name="connsiteY9" fmla="*/ 181596 h 182863"/>
              <a:gd name="connsiteX10" fmla="*/ 6052620 w 6708752"/>
              <a:gd name="connsiteY10" fmla="*/ 174616 h 182863"/>
              <a:gd name="connsiteX11" fmla="*/ 6269004 w 6708752"/>
              <a:gd name="connsiteY11" fmla="*/ 118773 h 182863"/>
              <a:gd name="connsiteX12" fmla="*/ 6303905 w 6708752"/>
              <a:gd name="connsiteY12" fmla="*/ 111793 h 182863"/>
              <a:gd name="connsiteX13" fmla="*/ 6310885 w 6708752"/>
              <a:gd name="connsiteY13" fmla="*/ 55951 h 182863"/>
              <a:gd name="connsiteX14" fmla="*/ 6415587 w 6708752"/>
              <a:gd name="connsiteY14" fmla="*/ 111 h 182863"/>
              <a:gd name="connsiteX15" fmla="*/ 6422567 w 6708752"/>
              <a:gd name="connsiteY15" fmla="*/ 83874 h 182863"/>
              <a:gd name="connsiteX16" fmla="*/ 6457467 w 6708752"/>
              <a:gd name="connsiteY16" fmla="*/ 146696 h 182863"/>
              <a:gd name="connsiteX17" fmla="*/ 6569150 w 6708752"/>
              <a:gd name="connsiteY17" fmla="*/ 146697 h 182863"/>
              <a:gd name="connsiteX18" fmla="*/ 6708752 w 6708752"/>
              <a:gd name="connsiteY18" fmla="*/ 55954 h 182863"/>
              <a:gd name="connsiteX0" fmla="*/ 0 w 6729691"/>
              <a:gd name="connsiteY0" fmla="*/ 182634 h 182863"/>
              <a:gd name="connsiteX1" fmla="*/ 1312752 w 6729691"/>
              <a:gd name="connsiteY1" fmla="*/ 182634 h 182863"/>
              <a:gd name="connsiteX2" fmla="*/ 1330859 w 6729691"/>
              <a:gd name="connsiteY2" fmla="*/ 173580 h 182863"/>
              <a:gd name="connsiteX3" fmla="*/ 3313568 w 6729691"/>
              <a:gd name="connsiteY3" fmla="*/ 173580 h 182863"/>
              <a:gd name="connsiteX4" fmla="*/ 3313568 w 6729691"/>
              <a:gd name="connsiteY4" fmla="*/ 173580 h 182863"/>
              <a:gd name="connsiteX5" fmla="*/ 3367889 w 6729691"/>
              <a:gd name="connsiteY5" fmla="*/ 155473 h 182863"/>
              <a:gd name="connsiteX6" fmla="*/ 3425044 w 6729691"/>
              <a:gd name="connsiteY6" fmla="*/ 175653 h 182863"/>
              <a:gd name="connsiteX7" fmla="*/ 4112139 w 6729691"/>
              <a:gd name="connsiteY7" fmla="*/ 174617 h 182863"/>
              <a:gd name="connsiteX8" fmla="*/ 4154019 w 6729691"/>
              <a:gd name="connsiteY8" fmla="*/ 132736 h 182863"/>
              <a:gd name="connsiteX9" fmla="*/ 4223822 w 6729691"/>
              <a:gd name="connsiteY9" fmla="*/ 181596 h 182863"/>
              <a:gd name="connsiteX10" fmla="*/ 6052620 w 6729691"/>
              <a:gd name="connsiteY10" fmla="*/ 174616 h 182863"/>
              <a:gd name="connsiteX11" fmla="*/ 6269004 w 6729691"/>
              <a:gd name="connsiteY11" fmla="*/ 118773 h 182863"/>
              <a:gd name="connsiteX12" fmla="*/ 6303905 w 6729691"/>
              <a:gd name="connsiteY12" fmla="*/ 111793 h 182863"/>
              <a:gd name="connsiteX13" fmla="*/ 6310885 w 6729691"/>
              <a:gd name="connsiteY13" fmla="*/ 55951 h 182863"/>
              <a:gd name="connsiteX14" fmla="*/ 6415587 w 6729691"/>
              <a:gd name="connsiteY14" fmla="*/ 111 h 182863"/>
              <a:gd name="connsiteX15" fmla="*/ 6422567 w 6729691"/>
              <a:gd name="connsiteY15" fmla="*/ 83874 h 182863"/>
              <a:gd name="connsiteX16" fmla="*/ 6457467 w 6729691"/>
              <a:gd name="connsiteY16" fmla="*/ 146696 h 182863"/>
              <a:gd name="connsiteX17" fmla="*/ 6569150 w 6729691"/>
              <a:gd name="connsiteY17" fmla="*/ 146697 h 182863"/>
              <a:gd name="connsiteX18" fmla="*/ 6708752 w 6729691"/>
              <a:gd name="connsiteY18" fmla="*/ 55954 h 182863"/>
              <a:gd name="connsiteX19" fmla="*/ 6729691 w 6729691"/>
              <a:gd name="connsiteY19" fmla="*/ 62934 h 182863"/>
              <a:gd name="connsiteX0" fmla="*/ 0 w 6855334"/>
              <a:gd name="connsiteY0" fmla="*/ 433812 h 434041"/>
              <a:gd name="connsiteX1" fmla="*/ 1312752 w 6855334"/>
              <a:gd name="connsiteY1" fmla="*/ 433812 h 434041"/>
              <a:gd name="connsiteX2" fmla="*/ 1330859 w 6855334"/>
              <a:gd name="connsiteY2" fmla="*/ 424758 h 434041"/>
              <a:gd name="connsiteX3" fmla="*/ 3313568 w 6855334"/>
              <a:gd name="connsiteY3" fmla="*/ 424758 h 434041"/>
              <a:gd name="connsiteX4" fmla="*/ 3313568 w 6855334"/>
              <a:gd name="connsiteY4" fmla="*/ 424758 h 434041"/>
              <a:gd name="connsiteX5" fmla="*/ 3367889 w 6855334"/>
              <a:gd name="connsiteY5" fmla="*/ 406651 h 434041"/>
              <a:gd name="connsiteX6" fmla="*/ 3425044 w 6855334"/>
              <a:gd name="connsiteY6" fmla="*/ 426831 h 434041"/>
              <a:gd name="connsiteX7" fmla="*/ 4112139 w 6855334"/>
              <a:gd name="connsiteY7" fmla="*/ 425795 h 434041"/>
              <a:gd name="connsiteX8" fmla="*/ 4154019 w 6855334"/>
              <a:gd name="connsiteY8" fmla="*/ 383914 h 434041"/>
              <a:gd name="connsiteX9" fmla="*/ 4223822 w 6855334"/>
              <a:gd name="connsiteY9" fmla="*/ 432774 h 434041"/>
              <a:gd name="connsiteX10" fmla="*/ 6052620 w 6855334"/>
              <a:gd name="connsiteY10" fmla="*/ 425794 h 434041"/>
              <a:gd name="connsiteX11" fmla="*/ 6269004 w 6855334"/>
              <a:gd name="connsiteY11" fmla="*/ 369951 h 434041"/>
              <a:gd name="connsiteX12" fmla="*/ 6303905 w 6855334"/>
              <a:gd name="connsiteY12" fmla="*/ 362971 h 434041"/>
              <a:gd name="connsiteX13" fmla="*/ 6310885 w 6855334"/>
              <a:gd name="connsiteY13" fmla="*/ 307129 h 434041"/>
              <a:gd name="connsiteX14" fmla="*/ 6415587 w 6855334"/>
              <a:gd name="connsiteY14" fmla="*/ 251289 h 434041"/>
              <a:gd name="connsiteX15" fmla="*/ 6422567 w 6855334"/>
              <a:gd name="connsiteY15" fmla="*/ 335052 h 434041"/>
              <a:gd name="connsiteX16" fmla="*/ 6457467 w 6855334"/>
              <a:gd name="connsiteY16" fmla="*/ 397874 h 434041"/>
              <a:gd name="connsiteX17" fmla="*/ 6569150 w 6855334"/>
              <a:gd name="connsiteY17" fmla="*/ 397875 h 434041"/>
              <a:gd name="connsiteX18" fmla="*/ 6708752 w 6855334"/>
              <a:gd name="connsiteY18" fmla="*/ 307132 h 434041"/>
              <a:gd name="connsiteX19" fmla="*/ 6855334 w 6855334"/>
              <a:gd name="connsiteY19" fmla="*/ 5 h 434041"/>
              <a:gd name="connsiteX0" fmla="*/ 0 w 6866191"/>
              <a:gd name="connsiteY0" fmla="*/ 461009 h 461238"/>
              <a:gd name="connsiteX1" fmla="*/ 1312752 w 6866191"/>
              <a:gd name="connsiteY1" fmla="*/ 461009 h 461238"/>
              <a:gd name="connsiteX2" fmla="*/ 1330859 w 6866191"/>
              <a:gd name="connsiteY2" fmla="*/ 451955 h 461238"/>
              <a:gd name="connsiteX3" fmla="*/ 3313568 w 6866191"/>
              <a:gd name="connsiteY3" fmla="*/ 451955 h 461238"/>
              <a:gd name="connsiteX4" fmla="*/ 3313568 w 6866191"/>
              <a:gd name="connsiteY4" fmla="*/ 451955 h 461238"/>
              <a:gd name="connsiteX5" fmla="*/ 3367889 w 6866191"/>
              <a:gd name="connsiteY5" fmla="*/ 433848 h 461238"/>
              <a:gd name="connsiteX6" fmla="*/ 3425044 w 6866191"/>
              <a:gd name="connsiteY6" fmla="*/ 454028 h 461238"/>
              <a:gd name="connsiteX7" fmla="*/ 4112139 w 6866191"/>
              <a:gd name="connsiteY7" fmla="*/ 452992 h 461238"/>
              <a:gd name="connsiteX8" fmla="*/ 4154019 w 6866191"/>
              <a:gd name="connsiteY8" fmla="*/ 411111 h 461238"/>
              <a:gd name="connsiteX9" fmla="*/ 4223822 w 6866191"/>
              <a:gd name="connsiteY9" fmla="*/ 459971 h 461238"/>
              <a:gd name="connsiteX10" fmla="*/ 6052620 w 6866191"/>
              <a:gd name="connsiteY10" fmla="*/ 452991 h 461238"/>
              <a:gd name="connsiteX11" fmla="*/ 6269004 w 6866191"/>
              <a:gd name="connsiteY11" fmla="*/ 397148 h 461238"/>
              <a:gd name="connsiteX12" fmla="*/ 6303905 w 6866191"/>
              <a:gd name="connsiteY12" fmla="*/ 390168 h 461238"/>
              <a:gd name="connsiteX13" fmla="*/ 6310885 w 6866191"/>
              <a:gd name="connsiteY13" fmla="*/ 334326 h 461238"/>
              <a:gd name="connsiteX14" fmla="*/ 6415587 w 6866191"/>
              <a:gd name="connsiteY14" fmla="*/ 278486 h 461238"/>
              <a:gd name="connsiteX15" fmla="*/ 6422567 w 6866191"/>
              <a:gd name="connsiteY15" fmla="*/ 362249 h 461238"/>
              <a:gd name="connsiteX16" fmla="*/ 6457467 w 6866191"/>
              <a:gd name="connsiteY16" fmla="*/ 425071 h 461238"/>
              <a:gd name="connsiteX17" fmla="*/ 6569150 w 6866191"/>
              <a:gd name="connsiteY17" fmla="*/ 425072 h 461238"/>
              <a:gd name="connsiteX18" fmla="*/ 6708752 w 6866191"/>
              <a:gd name="connsiteY18" fmla="*/ 334329 h 461238"/>
              <a:gd name="connsiteX19" fmla="*/ 6855334 w 6866191"/>
              <a:gd name="connsiteY19" fmla="*/ 27202 h 461238"/>
              <a:gd name="connsiteX20" fmla="*/ 6855333 w 6866191"/>
              <a:gd name="connsiteY20" fmla="*/ 13242 h 461238"/>
              <a:gd name="connsiteX0" fmla="*/ 0 w 6925134"/>
              <a:gd name="connsiteY0" fmla="*/ 458823 h 459052"/>
              <a:gd name="connsiteX1" fmla="*/ 1312752 w 6925134"/>
              <a:gd name="connsiteY1" fmla="*/ 458823 h 459052"/>
              <a:gd name="connsiteX2" fmla="*/ 1330859 w 6925134"/>
              <a:gd name="connsiteY2" fmla="*/ 449769 h 459052"/>
              <a:gd name="connsiteX3" fmla="*/ 3313568 w 6925134"/>
              <a:gd name="connsiteY3" fmla="*/ 449769 h 459052"/>
              <a:gd name="connsiteX4" fmla="*/ 3313568 w 6925134"/>
              <a:gd name="connsiteY4" fmla="*/ 449769 h 459052"/>
              <a:gd name="connsiteX5" fmla="*/ 3367889 w 6925134"/>
              <a:gd name="connsiteY5" fmla="*/ 431662 h 459052"/>
              <a:gd name="connsiteX6" fmla="*/ 3425044 w 6925134"/>
              <a:gd name="connsiteY6" fmla="*/ 451842 h 459052"/>
              <a:gd name="connsiteX7" fmla="*/ 4112139 w 6925134"/>
              <a:gd name="connsiteY7" fmla="*/ 450806 h 459052"/>
              <a:gd name="connsiteX8" fmla="*/ 4154019 w 6925134"/>
              <a:gd name="connsiteY8" fmla="*/ 408925 h 459052"/>
              <a:gd name="connsiteX9" fmla="*/ 4223822 w 6925134"/>
              <a:gd name="connsiteY9" fmla="*/ 457785 h 459052"/>
              <a:gd name="connsiteX10" fmla="*/ 6052620 w 6925134"/>
              <a:gd name="connsiteY10" fmla="*/ 450805 h 459052"/>
              <a:gd name="connsiteX11" fmla="*/ 6269004 w 6925134"/>
              <a:gd name="connsiteY11" fmla="*/ 394962 h 459052"/>
              <a:gd name="connsiteX12" fmla="*/ 6303905 w 6925134"/>
              <a:gd name="connsiteY12" fmla="*/ 387982 h 459052"/>
              <a:gd name="connsiteX13" fmla="*/ 6310885 w 6925134"/>
              <a:gd name="connsiteY13" fmla="*/ 332140 h 459052"/>
              <a:gd name="connsiteX14" fmla="*/ 6415587 w 6925134"/>
              <a:gd name="connsiteY14" fmla="*/ 276300 h 459052"/>
              <a:gd name="connsiteX15" fmla="*/ 6422567 w 6925134"/>
              <a:gd name="connsiteY15" fmla="*/ 360063 h 459052"/>
              <a:gd name="connsiteX16" fmla="*/ 6457467 w 6925134"/>
              <a:gd name="connsiteY16" fmla="*/ 422885 h 459052"/>
              <a:gd name="connsiteX17" fmla="*/ 6569150 w 6925134"/>
              <a:gd name="connsiteY17" fmla="*/ 422886 h 459052"/>
              <a:gd name="connsiteX18" fmla="*/ 6708752 w 6925134"/>
              <a:gd name="connsiteY18" fmla="*/ 332143 h 459052"/>
              <a:gd name="connsiteX19" fmla="*/ 6855334 w 6925134"/>
              <a:gd name="connsiteY19" fmla="*/ 25016 h 459052"/>
              <a:gd name="connsiteX20" fmla="*/ 6925134 w 6925134"/>
              <a:gd name="connsiteY20" fmla="*/ 18036 h 459052"/>
              <a:gd name="connsiteX0" fmla="*/ 0 w 6932878"/>
              <a:gd name="connsiteY0" fmla="*/ 458823 h 459052"/>
              <a:gd name="connsiteX1" fmla="*/ 1312752 w 6932878"/>
              <a:gd name="connsiteY1" fmla="*/ 458823 h 459052"/>
              <a:gd name="connsiteX2" fmla="*/ 1330859 w 6932878"/>
              <a:gd name="connsiteY2" fmla="*/ 449769 h 459052"/>
              <a:gd name="connsiteX3" fmla="*/ 3313568 w 6932878"/>
              <a:gd name="connsiteY3" fmla="*/ 449769 h 459052"/>
              <a:gd name="connsiteX4" fmla="*/ 3313568 w 6932878"/>
              <a:gd name="connsiteY4" fmla="*/ 449769 h 459052"/>
              <a:gd name="connsiteX5" fmla="*/ 3367889 w 6932878"/>
              <a:gd name="connsiteY5" fmla="*/ 431662 h 459052"/>
              <a:gd name="connsiteX6" fmla="*/ 3425044 w 6932878"/>
              <a:gd name="connsiteY6" fmla="*/ 451842 h 459052"/>
              <a:gd name="connsiteX7" fmla="*/ 4112139 w 6932878"/>
              <a:gd name="connsiteY7" fmla="*/ 450806 h 459052"/>
              <a:gd name="connsiteX8" fmla="*/ 4154019 w 6932878"/>
              <a:gd name="connsiteY8" fmla="*/ 408925 h 459052"/>
              <a:gd name="connsiteX9" fmla="*/ 4223822 w 6932878"/>
              <a:gd name="connsiteY9" fmla="*/ 457785 h 459052"/>
              <a:gd name="connsiteX10" fmla="*/ 6052620 w 6932878"/>
              <a:gd name="connsiteY10" fmla="*/ 450805 h 459052"/>
              <a:gd name="connsiteX11" fmla="*/ 6269004 w 6932878"/>
              <a:gd name="connsiteY11" fmla="*/ 394962 h 459052"/>
              <a:gd name="connsiteX12" fmla="*/ 6303905 w 6932878"/>
              <a:gd name="connsiteY12" fmla="*/ 387982 h 459052"/>
              <a:gd name="connsiteX13" fmla="*/ 6310885 w 6932878"/>
              <a:gd name="connsiteY13" fmla="*/ 332140 h 459052"/>
              <a:gd name="connsiteX14" fmla="*/ 6415587 w 6932878"/>
              <a:gd name="connsiteY14" fmla="*/ 276300 h 459052"/>
              <a:gd name="connsiteX15" fmla="*/ 6422567 w 6932878"/>
              <a:gd name="connsiteY15" fmla="*/ 360063 h 459052"/>
              <a:gd name="connsiteX16" fmla="*/ 6457467 w 6932878"/>
              <a:gd name="connsiteY16" fmla="*/ 422885 h 459052"/>
              <a:gd name="connsiteX17" fmla="*/ 6569150 w 6932878"/>
              <a:gd name="connsiteY17" fmla="*/ 422886 h 459052"/>
              <a:gd name="connsiteX18" fmla="*/ 6708752 w 6932878"/>
              <a:gd name="connsiteY18" fmla="*/ 332143 h 459052"/>
              <a:gd name="connsiteX19" fmla="*/ 6855334 w 6932878"/>
              <a:gd name="connsiteY19" fmla="*/ 25016 h 459052"/>
              <a:gd name="connsiteX20" fmla="*/ 6925134 w 6932878"/>
              <a:gd name="connsiteY20" fmla="*/ 18036 h 459052"/>
              <a:gd name="connsiteX21" fmla="*/ 6932114 w 6932878"/>
              <a:gd name="connsiteY21" fmla="*/ 18036 h 459052"/>
              <a:gd name="connsiteX0" fmla="*/ 0 w 6994935"/>
              <a:gd name="connsiteY0" fmla="*/ 664152 h 664381"/>
              <a:gd name="connsiteX1" fmla="*/ 1312752 w 6994935"/>
              <a:gd name="connsiteY1" fmla="*/ 664152 h 664381"/>
              <a:gd name="connsiteX2" fmla="*/ 1330859 w 6994935"/>
              <a:gd name="connsiteY2" fmla="*/ 655098 h 664381"/>
              <a:gd name="connsiteX3" fmla="*/ 3313568 w 6994935"/>
              <a:gd name="connsiteY3" fmla="*/ 655098 h 664381"/>
              <a:gd name="connsiteX4" fmla="*/ 3313568 w 6994935"/>
              <a:gd name="connsiteY4" fmla="*/ 655098 h 664381"/>
              <a:gd name="connsiteX5" fmla="*/ 3367889 w 6994935"/>
              <a:gd name="connsiteY5" fmla="*/ 636991 h 664381"/>
              <a:gd name="connsiteX6" fmla="*/ 3425044 w 6994935"/>
              <a:gd name="connsiteY6" fmla="*/ 657171 h 664381"/>
              <a:gd name="connsiteX7" fmla="*/ 4112139 w 6994935"/>
              <a:gd name="connsiteY7" fmla="*/ 656135 h 664381"/>
              <a:gd name="connsiteX8" fmla="*/ 4154019 w 6994935"/>
              <a:gd name="connsiteY8" fmla="*/ 614254 h 664381"/>
              <a:gd name="connsiteX9" fmla="*/ 4223822 w 6994935"/>
              <a:gd name="connsiteY9" fmla="*/ 663114 h 664381"/>
              <a:gd name="connsiteX10" fmla="*/ 6052620 w 6994935"/>
              <a:gd name="connsiteY10" fmla="*/ 656134 h 664381"/>
              <a:gd name="connsiteX11" fmla="*/ 6269004 w 6994935"/>
              <a:gd name="connsiteY11" fmla="*/ 600291 h 664381"/>
              <a:gd name="connsiteX12" fmla="*/ 6303905 w 6994935"/>
              <a:gd name="connsiteY12" fmla="*/ 593311 h 664381"/>
              <a:gd name="connsiteX13" fmla="*/ 6310885 w 6994935"/>
              <a:gd name="connsiteY13" fmla="*/ 537469 h 664381"/>
              <a:gd name="connsiteX14" fmla="*/ 6415587 w 6994935"/>
              <a:gd name="connsiteY14" fmla="*/ 481629 h 664381"/>
              <a:gd name="connsiteX15" fmla="*/ 6422567 w 6994935"/>
              <a:gd name="connsiteY15" fmla="*/ 565392 h 664381"/>
              <a:gd name="connsiteX16" fmla="*/ 6457467 w 6994935"/>
              <a:gd name="connsiteY16" fmla="*/ 628214 h 664381"/>
              <a:gd name="connsiteX17" fmla="*/ 6569150 w 6994935"/>
              <a:gd name="connsiteY17" fmla="*/ 628215 h 664381"/>
              <a:gd name="connsiteX18" fmla="*/ 6708752 w 6994935"/>
              <a:gd name="connsiteY18" fmla="*/ 537472 h 664381"/>
              <a:gd name="connsiteX19" fmla="*/ 6855334 w 6994935"/>
              <a:gd name="connsiteY19" fmla="*/ 230345 h 664381"/>
              <a:gd name="connsiteX20" fmla="*/ 6925134 w 6994935"/>
              <a:gd name="connsiteY20" fmla="*/ 223365 h 664381"/>
              <a:gd name="connsiteX21" fmla="*/ 6994935 w 6994935"/>
              <a:gd name="connsiteY21" fmla="*/ 0 h 664381"/>
              <a:gd name="connsiteX0" fmla="*/ 0 w 6994935"/>
              <a:gd name="connsiteY0" fmla="*/ 664152 h 664381"/>
              <a:gd name="connsiteX1" fmla="*/ 1312752 w 6994935"/>
              <a:gd name="connsiteY1" fmla="*/ 664152 h 664381"/>
              <a:gd name="connsiteX2" fmla="*/ 1330859 w 6994935"/>
              <a:gd name="connsiteY2" fmla="*/ 655098 h 664381"/>
              <a:gd name="connsiteX3" fmla="*/ 3313568 w 6994935"/>
              <a:gd name="connsiteY3" fmla="*/ 655098 h 664381"/>
              <a:gd name="connsiteX4" fmla="*/ 3313568 w 6994935"/>
              <a:gd name="connsiteY4" fmla="*/ 655098 h 664381"/>
              <a:gd name="connsiteX5" fmla="*/ 3367889 w 6994935"/>
              <a:gd name="connsiteY5" fmla="*/ 636991 h 664381"/>
              <a:gd name="connsiteX6" fmla="*/ 3425044 w 6994935"/>
              <a:gd name="connsiteY6" fmla="*/ 657171 h 664381"/>
              <a:gd name="connsiteX7" fmla="*/ 4112139 w 6994935"/>
              <a:gd name="connsiteY7" fmla="*/ 656135 h 664381"/>
              <a:gd name="connsiteX8" fmla="*/ 4154019 w 6994935"/>
              <a:gd name="connsiteY8" fmla="*/ 614254 h 664381"/>
              <a:gd name="connsiteX9" fmla="*/ 4223822 w 6994935"/>
              <a:gd name="connsiteY9" fmla="*/ 663114 h 664381"/>
              <a:gd name="connsiteX10" fmla="*/ 6052620 w 6994935"/>
              <a:gd name="connsiteY10" fmla="*/ 656134 h 664381"/>
              <a:gd name="connsiteX11" fmla="*/ 6269004 w 6994935"/>
              <a:gd name="connsiteY11" fmla="*/ 600291 h 664381"/>
              <a:gd name="connsiteX12" fmla="*/ 6303905 w 6994935"/>
              <a:gd name="connsiteY12" fmla="*/ 593311 h 664381"/>
              <a:gd name="connsiteX13" fmla="*/ 6310885 w 6994935"/>
              <a:gd name="connsiteY13" fmla="*/ 537469 h 664381"/>
              <a:gd name="connsiteX14" fmla="*/ 6415587 w 6994935"/>
              <a:gd name="connsiteY14" fmla="*/ 481629 h 664381"/>
              <a:gd name="connsiteX15" fmla="*/ 6422567 w 6994935"/>
              <a:gd name="connsiteY15" fmla="*/ 565392 h 664381"/>
              <a:gd name="connsiteX16" fmla="*/ 6457467 w 6994935"/>
              <a:gd name="connsiteY16" fmla="*/ 628214 h 664381"/>
              <a:gd name="connsiteX17" fmla="*/ 6569150 w 6994935"/>
              <a:gd name="connsiteY17" fmla="*/ 628215 h 664381"/>
              <a:gd name="connsiteX18" fmla="*/ 6708752 w 6994935"/>
              <a:gd name="connsiteY18" fmla="*/ 537472 h 664381"/>
              <a:gd name="connsiteX19" fmla="*/ 6855334 w 6994935"/>
              <a:gd name="connsiteY19" fmla="*/ 230345 h 664381"/>
              <a:gd name="connsiteX20" fmla="*/ 6925134 w 6994935"/>
              <a:gd name="connsiteY20" fmla="*/ 223365 h 664381"/>
              <a:gd name="connsiteX21" fmla="*/ 6994935 w 6994935"/>
              <a:gd name="connsiteY21" fmla="*/ 0 h 664381"/>
              <a:gd name="connsiteX0" fmla="*/ 0 w 6994935"/>
              <a:gd name="connsiteY0" fmla="*/ 664152 h 664381"/>
              <a:gd name="connsiteX1" fmla="*/ 1312752 w 6994935"/>
              <a:gd name="connsiteY1" fmla="*/ 664152 h 664381"/>
              <a:gd name="connsiteX2" fmla="*/ 1330859 w 6994935"/>
              <a:gd name="connsiteY2" fmla="*/ 655098 h 664381"/>
              <a:gd name="connsiteX3" fmla="*/ 3313568 w 6994935"/>
              <a:gd name="connsiteY3" fmla="*/ 655098 h 664381"/>
              <a:gd name="connsiteX4" fmla="*/ 3313568 w 6994935"/>
              <a:gd name="connsiteY4" fmla="*/ 655098 h 664381"/>
              <a:gd name="connsiteX5" fmla="*/ 3367889 w 6994935"/>
              <a:gd name="connsiteY5" fmla="*/ 636991 h 664381"/>
              <a:gd name="connsiteX6" fmla="*/ 3425044 w 6994935"/>
              <a:gd name="connsiteY6" fmla="*/ 657171 h 664381"/>
              <a:gd name="connsiteX7" fmla="*/ 4112139 w 6994935"/>
              <a:gd name="connsiteY7" fmla="*/ 656135 h 664381"/>
              <a:gd name="connsiteX8" fmla="*/ 4154019 w 6994935"/>
              <a:gd name="connsiteY8" fmla="*/ 614254 h 664381"/>
              <a:gd name="connsiteX9" fmla="*/ 4223822 w 6994935"/>
              <a:gd name="connsiteY9" fmla="*/ 663114 h 664381"/>
              <a:gd name="connsiteX10" fmla="*/ 6052620 w 6994935"/>
              <a:gd name="connsiteY10" fmla="*/ 656134 h 664381"/>
              <a:gd name="connsiteX11" fmla="*/ 6269004 w 6994935"/>
              <a:gd name="connsiteY11" fmla="*/ 600291 h 664381"/>
              <a:gd name="connsiteX12" fmla="*/ 6303905 w 6994935"/>
              <a:gd name="connsiteY12" fmla="*/ 593311 h 664381"/>
              <a:gd name="connsiteX13" fmla="*/ 6310885 w 6994935"/>
              <a:gd name="connsiteY13" fmla="*/ 537469 h 664381"/>
              <a:gd name="connsiteX14" fmla="*/ 6415587 w 6994935"/>
              <a:gd name="connsiteY14" fmla="*/ 495590 h 664381"/>
              <a:gd name="connsiteX15" fmla="*/ 6422567 w 6994935"/>
              <a:gd name="connsiteY15" fmla="*/ 565392 h 664381"/>
              <a:gd name="connsiteX16" fmla="*/ 6457467 w 6994935"/>
              <a:gd name="connsiteY16" fmla="*/ 628214 h 664381"/>
              <a:gd name="connsiteX17" fmla="*/ 6569150 w 6994935"/>
              <a:gd name="connsiteY17" fmla="*/ 628215 h 664381"/>
              <a:gd name="connsiteX18" fmla="*/ 6708752 w 6994935"/>
              <a:gd name="connsiteY18" fmla="*/ 537472 h 664381"/>
              <a:gd name="connsiteX19" fmla="*/ 6855334 w 6994935"/>
              <a:gd name="connsiteY19" fmla="*/ 230345 h 664381"/>
              <a:gd name="connsiteX20" fmla="*/ 6925134 w 6994935"/>
              <a:gd name="connsiteY20" fmla="*/ 223365 h 664381"/>
              <a:gd name="connsiteX21" fmla="*/ 6994935 w 6994935"/>
              <a:gd name="connsiteY21" fmla="*/ 0 h 66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994935" h="664381">
                <a:moveTo>
                  <a:pt x="0" y="664152"/>
                </a:moveTo>
                <a:lnTo>
                  <a:pt x="1312752" y="664152"/>
                </a:lnTo>
                <a:lnTo>
                  <a:pt x="1330859" y="655098"/>
                </a:lnTo>
                <a:lnTo>
                  <a:pt x="3313568" y="655098"/>
                </a:lnTo>
                <a:lnTo>
                  <a:pt x="3313568" y="655098"/>
                </a:lnTo>
                <a:lnTo>
                  <a:pt x="3367889" y="636991"/>
                </a:lnTo>
                <a:lnTo>
                  <a:pt x="3425044" y="657171"/>
                </a:lnTo>
                <a:cubicBezTo>
                  <a:pt x="3433913" y="660362"/>
                  <a:pt x="4112960" y="656351"/>
                  <a:pt x="4112139" y="656135"/>
                </a:cubicBezTo>
                <a:lnTo>
                  <a:pt x="4154019" y="614254"/>
                </a:lnTo>
                <a:cubicBezTo>
                  <a:pt x="4158672" y="608437"/>
                  <a:pt x="4226730" y="661660"/>
                  <a:pt x="4223822" y="663114"/>
                </a:cubicBezTo>
                <a:cubicBezTo>
                  <a:pt x="4235455" y="668931"/>
                  <a:pt x="6039824" y="652644"/>
                  <a:pt x="6052620" y="656134"/>
                </a:cubicBezTo>
                <a:cubicBezTo>
                  <a:pt x="6065416" y="659624"/>
                  <a:pt x="6266096" y="601745"/>
                  <a:pt x="6269004" y="600291"/>
                </a:cubicBezTo>
                <a:cubicBezTo>
                  <a:pt x="6306231" y="590984"/>
                  <a:pt x="6302451" y="593311"/>
                  <a:pt x="6303905" y="593311"/>
                </a:cubicBezTo>
                <a:cubicBezTo>
                  <a:pt x="6310885" y="590984"/>
                  <a:pt x="6309431" y="538923"/>
                  <a:pt x="6310885" y="537469"/>
                </a:cubicBezTo>
                <a:lnTo>
                  <a:pt x="6415587" y="495590"/>
                </a:lnTo>
                <a:cubicBezTo>
                  <a:pt x="6427220" y="492100"/>
                  <a:pt x="6429838" y="558121"/>
                  <a:pt x="6422567" y="565392"/>
                </a:cubicBezTo>
                <a:cubicBezTo>
                  <a:pt x="6426057" y="580516"/>
                  <a:pt x="6454559" y="626760"/>
                  <a:pt x="6457467" y="628214"/>
                </a:cubicBezTo>
                <a:cubicBezTo>
                  <a:pt x="6466774" y="641011"/>
                  <a:pt x="6564787" y="625307"/>
                  <a:pt x="6569150" y="628215"/>
                </a:cubicBezTo>
                <a:lnTo>
                  <a:pt x="6708752" y="537472"/>
                </a:lnTo>
                <a:cubicBezTo>
                  <a:pt x="6735509" y="523511"/>
                  <a:pt x="6850972" y="228891"/>
                  <a:pt x="6855334" y="230345"/>
                </a:cubicBezTo>
                <a:cubicBezTo>
                  <a:pt x="6851844" y="239652"/>
                  <a:pt x="6925134" y="226273"/>
                  <a:pt x="6925134" y="223365"/>
                </a:cubicBezTo>
                <a:cubicBezTo>
                  <a:pt x="6937931" y="222202"/>
                  <a:pt x="6993481" y="0"/>
                  <a:pt x="6994935" y="0"/>
                </a:cubicBezTo>
              </a:path>
            </a:pathLst>
          </a:custGeom>
          <a:noFill/>
          <a:ln w="317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sp>
        <p:nvSpPr>
          <p:cNvPr id="28" name="Oval 27">
            <a:extLst>
              <a:ext uri="{FF2B5EF4-FFF2-40B4-BE49-F238E27FC236}">
                <a16:creationId xmlns:a16="http://schemas.microsoft.com/office/drawing/2014/main" id="{4A7625D7-5AF1-5C4A-B909-FF4A81CA146B}"/>
              </a:ext>
            </a:extLst>
          </p:cNvPr>
          <p:cNvSpPr/>
          <p:nvPr/>
        </p:nvSpPr>
        <p:spPr>
          <a:xfrm>
            <a:off x="7475727" y="2111097"/>
            <a:ext cx="167467" cy="167467"/>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nvGrpSpPr>
          <p:cNvPr id="55" name="Group 54">
            <a:extLst>
              <a:ext uri="{FF2B5EF4-FFF2-40B4-BE49-F238E27FC236}">
                <a16:creationId xmlns:a16="http://schemas.microsoft.com/office/drawing/2014/main" id="{EBBA4235-6EC0-DB49-9BAF-66EAF8D374B0}"/>
              </a:ext>
            </a:extLst>
          </p:cNvPr>
          <p:cNvGrpSpPr/>
          <p:nvPr/>
        </p:nvGrpSpPr>
        <p:grpSpPr>
          <a:xfrm>
            <a:off x="6927746" y="1563115"/>
            <a:ext cx="1263429" cy="1263429"/>
            <a:chOff x="9478728" y="1925804"/>
            <a:chExt cx="1201977" cy="1201977"/>
          </a:xfrm>
        </p:grpSpPr>
        <p:sp>
          <p:nvSpPr>
            <p:cNvPr id="29" name="Oval 28">
              <a:extLst>
                <a:ext uri="{FF2B5EF4-FFF2-40B4-BE49-F238E27FC236}">
                  <a16:creationId xmlns:a16="http://schemas.microsoft.com/office/drawing/2014/main" id="{C895D41C-6E7C-8244-AE5A-E6A6181D8B61}"/>
                </a:ext>
              </a:extLst>
            </p:cNvPr>
            <p:cNvSpPr/>
            <p:nvPr/>
          </p:nvSpPr>
          <p:spPr>
            <a:xfrm>
              <a:off x="9845886" y="2292962"/>
              <a:ext cx="467664" cy="467664"/>
            </a:xfrm>
            <a:prstGeom prst="ellipse">
              <a:avLst/>
            </a:prstGeom>
            <a:noFill/>
            <a:ln w="25400">
              <a:solidFill>
                <a:srgbClr val="C00000">
                  <a:alpha val="4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30" name="Oval 29">
              <a:extLst>
                <a:ext uri="{FF2B5EF4-FFF2-40B4-BE49-F238E27FC236}">
                  <a16:creationId xmlns:a16="http://schemas.microsoft.com/office/drawing/2014/main" id="{9CBC8087-5C3B-5740-8402-5041D19645F3}"/>
                </a:ext>
              </a:extLst>
            </p:cNvPr>
            <p:cNvSpPr/>
            <p:nvPr/>
          </p:nvSpPr>
          <p:spPr>
            <a:xfrm>
              <a:off x="9669119" y="2116195"/>
              <a:ext cx="821197" cy="821197"/>
            </a:xfrm>
            <a:prstGeom prst="ellipse">
              <a:avLst/>
            </a:prstGeom>
            <a:noFill/>
            <a:ln w="25400">
              <a:solidFill>
                <a:srgbClr val="C00000">
                  <a:alpha val="25098"/>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31" name="Oval 30">
              <a:extLst>
                <a:ext uri="{FF2B5EF4-FFF2-40B4-BE49-F238E27FC236}">
                  <a16:creationId xmlns:a16="http://schemas.microsoft.com/office/drawing/2014/main" id="{CE713775-B70D-A948-BEB1-9D8EAF274AD7}"/>
                </a:ext>
              </a:extLst>
            </p:cNvPr>
            <p:cNvSpPr/>
            <p:nvPr/>
          </p:nvSpPr>
          <p:spPr>
            <a:xfrm>
              <a:off x="9478728" y="1925804"/>
              <a:ext cx="1201977" cy="1201977"/>
            </a:xfrm>
            <a:prstGeom prst="ellipse">
              <a:avLst/>
            </a:prstGeom>
            <a:noFill/>
            <a:ln w="25400">
              <a:solidFill>
                <a:srgbClr val="C00000">
                  <a:alpha val="14902"/>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grpSp>
      <p:pic>
        <p:nvPicPr>
          <p:cNvPr id="44" name="Picture 43">
            <a:extLst>
              <a:ext uri="{FF2B5EF4-FFF2-40B4-BE49-F238E27FC236}">
                <a16:creationId xmlns:a16="http://schemas.microsoft.com/office/drawing/2014/main" id="{A0E70B28-6706-7B42-A0ED-084A5AB8A37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75145" y="4428775"/>
            <a:ext cx="1049438" cy="977374"/>
          </a:xfrm>
          <a:prstGeom prst="rect">
            <a:avLst/>
          </a:prstGeom>
        </p:spPr>
      </p:pic>
      <p:pic>
        <p:nvPicPr>
          <p:cNvPr id="43" name="Picture 42">
            <a:hlinkClick r:id="rId9" action="ppaction://hlinksldjump"/>
            <a:extLst>
              <a:ext uri="{FF2B5EF4-FFF2-40B4-BE49-F238E27FC236}">
                <a16:creationId xmlns:a16="http://schemas.microsoft.com/office/drawing/2014/main" id="{179C6F56-1C60-C74A-9104-6A1C52E6350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16919633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3500"/>
                            </p:stCondLst>
                            <p:childTnLst>
                              <p:par>
                                <p:cTn id="21" presetID="26" presetClass="emph" presetSubtype="0" repeatCount="indefinite" fill="hold" nodeType="afterEffect">
                                  <p:stCondLst>
                                    <p:cond delay="0"/>
                                  </p:stCondLst>
                                  <p:childTnLst>
                                    <p:animEffect transition="out" filter="fade">
                                      <p:cBhvr>
                                        <p:cTn id="22" dur="1000" tmFilter="0, 0; .2, .5; .8, .5; 1, 0"/>
                                        <p:tgtEl>
                                          <p:spTgt spid="55"/>
                                        </p:tgtEl>
                                      </p:cBhvr>
                                    </p:animEffect>
                                    <p:animScale>
                                      <p:cBhvr>
                                        <p:cTn id="23" dur="500" autoRev="1" fill="hold"/>
                                        <p:tgtEl>
                                          <p:spTgt spid="55"/>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500"/>
                                        <p:tgtEl>
                                          <p:spTgt spid="46"/>
                                        </p:tgtEl>
                                      </p:cBhvr>
                                    </p:animEffect>
                                  </p:childTnLst>
                                </p:cTn>
                              </p:par>
                              <p:par>
                                <p:cTn id="29" presetID="10" presetClass="entr" presetSubtype="0"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par>
                                <p:cTn id="32" presetID="10"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par>
                                <p:cTn id="38" presetID="10" presetClass="entr" presetSubtype="0" fill="hold"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 grpId="0" animBg="1"/>
      <p:bldP spid="2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Content Placeholder 2">
            <a:extLst>
              <a:ext uri="{FF2B5EF4-FFF2-40B4-BE49-F238E27FC236}">
                <a16:creationId xmlns:a16="http://schemas.microsoft.com/office/drawing/2014/main" id="{56A9B1B6-A40D-3B49-A6CC-65A4B9FAF7FF}"/>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31</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pic>
        <p:nvPicPr>
          <p:cNvPr id="99" name="Picture 98">
            <a:extLst>
              <a:ext uri="{FF2B5EF4-FFF2-40B4-BE49-F238E27FC236}">
                <a16:creationId xmlns:a16="http://schemas.microsoft.com/office/drawing/2014/main" id="{74299648-30A3-CF43-AFC1-E6661509D4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1655" y="1532285"/>
            <a:ext cx="3707506" cy="1755865"/>
          </a:xfrm>
          <a:prstGeom prst="rect">
            <a:avLst/>
          </a:prstGeom>
        </p:spPr>
      </p:pic>
      <p:grpSp>
        <p:nvGrpSpPr>
          <p:cNvPr id="103" name="Group 102">
            <a:extLst>
              <a:ext uri="{FF2B5EF4-FFF2-40B4-BE49-F238E27FC236}">
                <a16:creationId xmlns:a16="http://schemas.microsoft.com/office/drawing/2014/main" id="{ADFFDA7E-2ED0-1E4A-BA1B-8DC2222DA012}"/>
              </a:ext>
            </a:extLst>
          </p:cNvPr>
          <p:cNvGrpSpPr/>
          <p:nvPr/>
        </p:nvGrpSpPr>
        <p:grpSpPr>
          <a:xfrm>
            <a:off x="327075" y="1311598"/>
            <a:ext cx="3149979" cy="2164295"/>
            <a:chOff x="1149795" y="1348758"/>
            <a:chExt cx="4199972" cy="2885727"/>
          </a:xfrm>
          <a:effectLst/>
        </p:grpSpPr>
        <p:sp>
          <p:nvSpPr>
            <p:cNvPr id="101" name="Rectangle 100">
              <a:extLst>
                <a:ext uri="{FF2B5EF4-FFF2-40B4-BE49-F238E27FC236}">
                  <a16:creationId xmlns:a16="http://schemas.microsoft.com/office/drawing/2014/main" id="{544779E2-1AE1-0845-A729-93BB26E0EF1F}"/>
                </a:ext>
              </a:extLst>
            </p:cNvPr>
            <p:cNvSpPr/>
            <p:nvPr/>
          </p:nvSpPr>
          <p:spPr>
            <a:xfrm>
              <a:off x="1149795" y="1350931"/>
              <a:ext cx="2018153" cy="2883554"/>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100" name="Rectangle 99">
              <a:extLst>
                <a:ext uri="{FF2B5EF4-FFF2-40B4-BE49-F238E27FC236}">
                  <a16:creationId xmlns:a16="http://schemas.microsoft.com/office/drawing/2014/main" id="{896C0FC2-F42C-7349-8715-F43773563C9A}"/>
                </a:ext>
              </a:extLst>
            </p:cNvPr>
            <p:cNvSpPr/>
            <p:nvPr/>
          </p:nvSpPr>
          <p:spPr>
            <a:xfrm>
              <a:off x="3167951" y="1348758"/>
              <a:ext cx="2181816" cy="2885727"/>
            </a:xfrm>
            <a:prstGeom prst="rect">
              <a:avLst/>
            </a:prstGeom>
            <a:gradFill>
              <a:gsLst>
                <a:gs pos="30000">
                  <a:srgbClr val="FFFFFF">
                    <a:alpha val="94000"/>
                  </a:srgb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pic>
        <p:nvPicPr>
          <p:cNvPr id="8" name="Picture 7">
            <a:extLst>
              <a:ext uri="{FF2B5EF4-FFF2-40B4-BE49-F238E27FC236}">
                <a16:creationId xmlns:a16="http://schemas.microsoft.com/office/drawing/2014/main" id="{54A4E786-AC51-FC47-A9F8-45A093F9A86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61977" y="1323617"/>
            <a:ext cx="3552839" cy="3178979"/>
          </a:xfrm>
          <a:prstGeom prst="rect">
            <a:avLst/>
          </a:prstGeom>
          <a:effectLst>
            <a:outerShdw blurRad="317500" dir="5400000" algn="ctr" rotWithShape="0">
              <a:srgbClr val="000000">
                <a:alpha val="25000"/>
              </a:srgbClr>
            </a:outerShdw>
          </a:effectLst>
        </p:spPr>
      </p:pic>
      <p:sp>
        <p:nvSpPr>
          <p:cNvPr id="13" name="Rectangle 12">
            <a:extLst>
              <a:ext uri="{FF2B5EF4-FFF2-40B4-BE49-F238E27FC236}">
                <a16:creationId xmlns:a16="http://schemas.microsoft.com/office/drawing/2014/main" id="{F4FE9DCE-AB1A-644D-9180-062B2884C29C}"/>
              </a:ext>
            </a:extLst>
          </p:cNvPr>
          <p:cNvSpPr/>
          <p:nvPr/>
        </p:nvSpPr>
        <p:spPr>
          <a:xfrm>
            <a:off x="-1" y="0"/>
            <a:ext cx="9144001" cy="977993"/>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FFFFFF"/>
              </a:solidFill>
              <a:latin typeface="Century Gothic" panose="020F0302020204030204"/>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2" y="0"/>
            <a:ext cx="2734409" cy="977993"/>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1775A0"/>
              </a:solidFill>
              <a:latin typeface="Century Gothic" panose="020F0302020204030204"/>
            </a:endParaRPr>
          </a:p>
        </p:txBody>
      </p:sp>
      <p:sp>
        <p:nvSpPr>
          <p:cNvPr id="78" name="Rectangle 77">
            <a:extLst>
              <a:ext uri="{FF2B5EF4-FFF2-40B4-BE49-F238E27FC236}">
                <a16:creationId xmlns:a16="http://schemas.microsoft.com/office/drawing/2014/main" id="{1D064736-AC4B-DA41-ABB7-B81996143E09}"/>
              </a:ext>
            </a:extLst>
          </p:cNvPr>
          <p:cNvSpPr/>
          <p:nvPr/>
        </p:nvSpPr>
        <p:spPr>
          <a:xfrm>
            <a:off x="1533040" y="335236"/>
            <a:ext cx="920445" cy="338554"/>
          </a:xfrm>
          <a:prstGeom prst="rect">
            <a:avLst/>
          </a:prstGeom>
        </p:spPr>
        <p:txBody>
          <a:bodyPr wrap="none">
            <a:spAutoFit/>
          </a:bodyPr>
          <a:lstStyle/>
          <a:p>
            <a:pPr defTabSz="685800">
              <a:defRPr/>
            </a:pPr>
            <a:r>
              <a:rPr lang="en-US" sz="1600" b="1" cap="all" spc="150" dirty="0">
                <a:solidFill>
                  <a:srgbClr val="FFFFFF"/>
                </a:solidFill>
                <a:latin typeface="Tw Cen MT" panose="020B0602020104020603" pitchFamily="34" charset="77"/>
              </a:rPr>
              <a:t>Case 1</a:t>
            </a:r>
            <a:endParaRPr lang="en-US" sz="1600" b="1" spc="150" dirty="0">
              <a:solidFill>
                <a:srgbClr val="000000"/>
              </a:solidFill>
              <a:latin typeface="Tw Cen MT" panose="020B0602020104020603" pitchFamily="34" charset="77"/>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4"/>
          <a:stretch>
            <a:fillRect/>
          </a:stretch>
        </p:blipFill>
        <p:spPr>
          <a:xfrm>
            <a:off x="2626450" y="422321"/>
            <a:ext cx="171450" cy="142875"/>
          </a:xfrm>
          <a:prstGeom prst="rect">
            <a:avLst/>
          </a:prstGeom>
        </p:spPr>
      </p:pic>
      <p:sp>
        <p:nvSpPr>
          <p:cNvPr id="16" name="Oval 15">
            <a:extLst>
              <a:ext uri="{FF2B5EF4-FFF2-40B4-BE49-F238E27FC236}">
                <a16:creationId xmlns:a16="http://schemas.microsoft.com/office/drawing/2014/main" id="{47993F7A-8181-5947-B5C3-4790C041B0D7}"/>
              </a:ext>
            </a:extLst>
          </p:cNvPr>
          <p:cNvSpPr/>
          <p:nvPr/>
        </p:nvSpPr>
        <p:spPr>
          <a:xfrm>
            <a:off x="327076" y="189181"/>
            <a:ext cx="927443" cy="927443"/>
          </a:xfrm>
          <a:prstGeom prst="ellipse">
            <a:avLst/>
          </a:prstGeom>
          <a:solidFill>
            <a:srgbClr val="F37021"/>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17" name="Picture 16">
            <a:extLst>
              <a:ext uri="{FF2B5EF4-FFF2-40B4-BE49-F238E27FC236}">
                <a16:creationId xmlns:a16="http://schemas.microsoft.com/office/drawing/2014/main" id="{668585E2-B39A-0740-B62F-2C04987148AB}"/>
              </a:ext>
            </a:extLst>
          </p:cNvPr>
          <p:cNvPicPr>
            <a:picLocks noChangeAspect="1"/>
          </p:cNvPicPr>
          <p:nvPr/>
        </p:nvPicPr>
        <p:blipFill>
          <a:blip r:embed="rId5"/>
          <a:stretch>
            <a:fillRect/>
          </a:stretch>
        </p:blipFill>
        <p:spPr>
          <a:xfrm>
            <a:off x="627793" y="475723"/>
            <a:ext cx="326010" cy="354359"/>
          </a:xfrm>
          <a:prstGeom prst="rect">
            <a:avLst/>
          </a:prstGeom>
        </p:spPr>
      </p:pic>
      <p:sp>
        <p:nvSpPr>
          <p:cNvPr id="18" name="Title 6">
            <a:extLst>
              <a:ext uri="{FF2B5EF4-FFF2-40B4-BE49-F238E27FC236}">
                <a16:creationId xmlns:a16="http://schemas.microsoft.com/office/drawing/2014/main" id="{8E0FB7FA-EF09-C245-8F24-D15410D8FC2F}"/>
              </a:ext>
            </a:extLst>
          </p:cNvPr>
          <p:cNvSpPr>
            <a:spLocks noGrp="1"/>
          </p:cNvSpPr>
          <p:nvPr>
            <p:ph type="title"/>
          </p:nvPr>
        </p:nvSpPr>
        <p:spPr>
          <a:xfrm>
            <a:off x="3365205" y="1"/>
            <a:ext cx="5150145" cy="977993"/>
          </a:xfrm>
        </p:spPr>
        <p:txBody>
          <a:bodyPr anchor="ctr">
            <a:normAutofit/>
          </a:bodyPr>
          <a:lstStyle/>
          <a:p>
            <a:pPr algn="ctr"/>
            <a:r>
              <a:rPr lang="en-US" sz="2000" b="1" dirty="0">
                <a:solidFill>
                  <a:schemeClr val="bg1"/>
                </a:solidFill>
                <a:latin typeface="Tw Cen MT" panose="020B0602020104020603" pitchFamily="34" charset="77"/>
              </a:rPr>
              <a:t>Patient</a:t>
            </a:r>
            <a:r>
              <a:rPr lang="en-US" sz="2000" dirty="0">
                <a:solidFill>
                  <a:schemeClr val="bg1"/>
                </a:solidFill>
                <a:latin typeface="Tw Cen MT" panose="020B0602020104020603" pitchFamily="34" charset="77"/>
              </a:rPr>
              <a:t>  </a:t>
            </a:r>
            <a:r>
              <a:rPr lang="en-US" sz="2000" b="0" dirty="0">
                <a:solidFill>
                  <a:srgbClr val="468DAD"/>
                </a:solidFill>
                <a:latin typeface="Tw Cen MT" panose="020B0602020104020603" pitchFamily="34" charset="77"/>
              </a:rPr>
              <a:t>|</a:t>
            </a:r>
            <a:r>
              <a:rPr lang="en-US" sz="2000" b="0" dirty="0">
                <a:solidFill>
                  <a:schemeClr val="bg1"/>
                </a:solidFill>
                <a:latin typeface="Tw Cen MT" panose="020B0602020104020603" pitchFamily="34" charset="77"/>
              </a:rPr>
              <a:t>  Baseline Vision: 20/20 OD</a:t>
            </a:r>
          </a:p>
        </p:txBody>
      </p:sp>
      <p:pic>
        <p:nvPicPr>
          <p:cNvPr id="22" name="Picture 21">
            <a:extLst>
              <a:ext uri="{FF2B5EF4-FFF2-40B4-BE49-F238E27FC236}">
                <a16:creationId xmlns:a16="http://schemas.microsoft.com/office/drawing/2014/main" id="{16C1D496-206A-974B-AD14-B1D66FEF664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72456" y="3621755"/>
            <a:ext cx="3379787" cy="1495539"/>
          </a:xfrm>
          <a:prstGeom prst="rect">
            <a:avLst/>
          </a:prstGeom>
        </p:spPr>
      </p:pic>
      <p:sp>
        <p:nvSpPr>
          <p:cNvPr id="19" name="Rectangle 18">
            <a:extLst>
              <a:ext uri="{FF2B5EF4-FFF2-40B4-BE49-F238E27FC236}">
                <a16:creationId xmlns:a16="http://schemas.microsoft.com/office/drawing/2014/main" id="{B0473918-20FF-2D41-ADC3-479C955C852E}"/>
              </a:ext>
            </a:extLst>
          </p:cNvPr>
          <p:cNvSpPr/>
          <p:nvPr/>
        </p:nvSpPr>
        <p:spPr>
          <a:xfrm>
            <a:off x="3218049" y="3609299"/>
            <a:ext cx="1642253" cy="152630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24" name="Picture 23">
            <a:extLst>
              <a:ext uri="{FF2B5EF4-FFF2-40B4-BE49-F238E27FC236}">
                <a16:creationId xmlns:a16="http://schemas.microsoft.com/office/drawing/2014/main" id="{B802A40F-2FA6-1F4E-89AB-60751697444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03782" y="3781391"/>
            <a:ext cx="1111100" cy="1102211"/>
          </a:xfrm>
          <a:prstGeom prst="rect">
            <a:avLst/>
          </a:prstGeom>
        </p:spPr>
      </p:pic>
      <p:pic>
        <p:nvPicPr>
          <p:cNvPr id="20" name="Picture 19">
            <a:extLst>
              <a:ext uri="{FF2B5EF4-FFF2-40B4-BE49-F238E27FC236}">
                <a16:creationId xmlns:a16="http://schemas.microsoft.com/office/drawing/2014/main" id="{0CFAEFDB-04E0-224C-BB24-6905F523A2B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V="1">
            <a:off x="6477208" y="2248771"/>
            <a:ext cx="1451562" cy="1439950"/>
          </a:xfrm>
          <a:prstGeom prst="rect">
            <a:avLst/>
          </a:prstGeom>
        </p:spPr>
      </p:pic>
      <p:sp>
        <p:nvSpPr>
          <p:cNvPr id="105" name="Rectangle 104">
            <a:extLst>
              <a:ext uri="{FF2B5EF4-FFF2-40B4-BE49-F238E27FC236}">
                <a16:creationId xmlns:a16="http://schemas.microsoft.com/office/drawing/2014/main" id="{5A504C3B-D8F1-D047-877C-0B64D92BEB47}"/>
              </a:ext>
            </a:extLst>
          </p:cNvPr>
          <p:cNvSpPr/>
          <p:nvPr/>
        </p:nvSpPr>
        <p:spPr>
          <a:xfrm rot="5400000">
            <a:off x="4495473" y="1849193"/>
            <a:ext cx="728084" cy="207749"/>
          </a:xfrm>
          <a:prstGeom prst="rect">
            <a:avLst/>
          </a:prstGeom>
        </p:spPr>
        <p:txBody>
          <a:bodyPr wrap="none">
            <a:spAutoFit/>
          </a:bodyPr>
          <a:lstStyle/>
          <a:p>
            <a:pPr defTabSz="685800">
              <a:defRPr/>
            </a:pPr>
            <a:r>
              <a:rPr lang="en-US" sz="750" b="1" dirty="0">
                <a:solidFill>
                  <a:srgbClr val="7F8489"/>
                </a:solidFill>
                <a:latin typeface="Century Gothic" panose="020F0302020204030204"/>
              </a:rPr>
              <a:t>Trend Score</a:t>
            </a:r>
            <a:endParaRPr lang="en-US" sz="750" dirty="0">
              <a:solidFill>
                <a:srgbClr val="7F8489"/>
              </a:solidFill>
              <a:latin typeface="Century Gothic" panose="020F0302020204030204"/>
            </a:endParaRPr>
          </a:p>
        </p:txBody>
      </p:sp>
      <p:sp>
        <p:nvSpPr>
          <p:cNvPr id="106" name="Rectangle 105">
            <a:extLst>
              <a:ext uri="{FF2B5EF4-FFF2-40B4-BE49-F238E27FC236}">
                <a16:creationId xmlns:a16="http://schemas.microsoft.com/office/drawing/2014/main" id="{B05374D1-DF29-EC4B-83C7-4EC554C5DD5C}"/>
              </a:ext>
            </a:extLst>
          </p:cNvPr>
          <p:cNvSpPr/>
          <p:nvPr/>
        </p:nvSpPr>
        <p:spPr>
          <a:xfrm rot="5400000">
            <a:off x="4536350" y="2864873"/>
            <a:ext cx="646332" cy="207749"/>
          </a:xfrm>
          <a:prstGeom prst="rect">
            <a:avLst/>
          </a:prstGeom>
        </p:spPr>
        <p:txBody>
          <a:bodyPr wrap="none">
            <a:spAutoFit/>
          </a:bodyPr>
          <a:lstStyle/>
          <a:p>
            <a:pPr algn="ctr" defTabSz="685800">
              <a:defRPr/>
            </a:pPr>
            <a:r>
              <a:rPr lang="en-US" sz="750" b="1" dirty="0">
                <a:solidFill>
                  <a:srgbClr val="7F8489"/>
                </a:solidFill>
                <a:latin typeface="Century Gothic" panose="020F0302020204030204"/>
              </a:rPr>
              <a:t>Test Score</a:t>
            </a:r>
            <a:endParaRPr lang="en-US" sz="750" dirty="0">
              <a:solidFill>
                <a:srgbClr val="7F8489"/>
              </a:solidFill>
              <a:latin typeface="Century Gothic" panose="020F0302020204030204"/>
            </a:endParaRPr>
          </a:p>
        </p:txBody>
      </p:sp>
      <p:grpSp>
        <p:nvGrpSpPr>
          <p:cNvPr id="112" name="Group 111">
            <a:extLst>
              <a:ext uri="{FF2B5EF4-FFF2-40B4-BE49-F238E27FC236}">
                <a16:creationId xmlns:a16="http://schemas.microsoft.com/office/drawing/2014/main" id="{588F4D43-A723-F443-9120-375853AAEB45}"/>
              </a:ext>
            </a:extLst>
          </p:cNvPr>
          <p:cNvGrpSpPr/>
          <p:nvPr/>
        </p:nvGrpSpPr>
        <p:grpSpPr>
          <a:xfrm>
            <a:off x="4365697" y="1373914"/>
            <a:ext cx="557813" cy="557813"/>
            <a:chOff x="9503822" y="1773629"/>
            <a:chExt cx="1150908" cy="1150908"/>
          </a:xfrm>
        </p:grpSpPr>
        <p:sp>
          <p:nvSpPr>
            <p:cNvPr id="107" name="Oval 106">
              <a:extLst>
                <a:ext uri="{FF2B5EF4-FFF2-40B4-BE49-F238E27FC236}">
                  <a16:creationId xmlns:a16="http://schemas.microsoft.com/office/drawing/2014/main" id="{BEE8E672-AAC5-4948-BDD3-14698820C8AA}"/>
                </a:ext>
              </a:extLst>
            </p:cNvPr>
            <p:cNvSpPr/>
            <p:nvPr/>
          </p:nvSpPr>
          <p:spPr>
            <a:xfrm>
              <a:off x="9967636" y="2237439"/>
              <a:ext cx="223289" cy="223289"/>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nvGrpSpPr>
            <p:cNvPr id="108" name="Group 107">
              <a:extLst>
                <a:ext uri="{FF2B5EF4-FFF2-40B4-BE49-F238E27FC236}">
                  <a16:creationId xmlns:a16="http://schemas.microsoft.com/office/drawing/2014/main" id="{DA6AFE4F-5FA6-E643-BE4B-0FEC9D61B00D}"/>
                </a:ext>
              </a:extLst>
            </p:cNvPr>
            <p:cNvGrpSpPr/>
            <p:nvPr/>
          </p:nvGrpSpPr>
          <p:grpSpPr>
            <a:xfrm>
              <a:off x="9503822" y="1773629"/>
              <a:ext cx="1150908" cy="1150908"/>
              <a:chOff x="9669119" y="2116195"/>
              <a:chExt cx="821197" cy="821197"/>
            </a:xfrm>
          </p:grpSpPr>
          <p:sp>
            <p:nvSpPr>
              <p:cNvPr id="109" name="Oval 108">
                <a:extLst>
                  <a:ext uri="{FF2B5EF4-FFF2-40B4-BE49-F238E27FC236}">
                    <a16:creationId xmlns:a16="http://schemas.microsoft.com/office/drawing/2014/main" id="{44696D60-7933-5440-BE17-5DD982C595F8}"/>
                  </a:ext>
                </a:extLst>
              </p:cNvPr>
              <p:cNvSpPr/>
              <p:nvPr/>
            </p:nvSpPr>
            <p:spPr>
              <a:xfrm>
                <a:off x="9845886" y="2292962"/>
                <a:ext cx="467664" cy="467664"/>
              </a:xfrm>
              <a:prstGeom prst="ellipse">
                <a:avLst/>
              </a:prstGeom>
              <a:noFill/>
              <a:ln w="19050">
                <a:solidFill>
                  <a:srgbClr val="C00000">
                    <a:alpha val="3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110" name="Oval 109">
                <a:extLst>
                  <a:ext uri="{FF2B5EF4-FFF2-40B4-BE49-F238E27FC236}">
                    <a16:creationId xmlns:a16="http://schemas.microsoft.com/office/drawing/2014/main" id="{9F1A18B4-81D3-254B-BC13-2A8840BFCE2C}"/>
                  </a:ext>
                </a:extLst>
              </p:cNvPr>
              <p:cNvSpPr/>
              <p:nvPr/>
            </p:nvSpPr>
            <p:spPr>
              <a:xfrm>
                <a:off x="9669119" y="2116195"/>
                <a:ext cx="821197" cy="821197"/>
              </a:xfrm>
              <a:prstGeom prst="ellipse">
                <a:avLst/>
              </a:prstGeom>
              <a:noFill/>
              <a:ln w="19050">
                <a:solidFill>
                  <a:srgbClr val="C00000">
                    <a:alpha val="15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grpSp>
      <p:sp>
        <p:nvSpPr>
          <p:cNvPr id="114" name="Down Arrow 113">
            <a:extLst>
              <a:ext uri="{FF2B5EF4-FFF2-40B4-BE49-F238E27FC236}">
                <a16:creationId xmlns:a16="http://schemas.microsoft.com/office/drawing/2014/main" id="{2D655596-D2D4-9F45-9725-1D0E6B39AC7B}"/>
              </a:ext>
            </a:extLst>
          </p:cNvPr>
          <p:cNvSpPr/>
          <p:nvPr/>
        </p:nvSpPr>
        <p:spPr>
          <a:xfrm>
            <a:off x="7046731" y="2795247"/>
            <a:ext cx="312516" cy="42486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30" name="Picture 29">
            <a:extLst>
              <a:ext uri="{FF2B5EF4-FFF2-40B4-BE49-F238E27FC236}">
                <a16:creationId xmlns:a16="http://schemas.microsoft.com/office/drawing/2014/main" id="{6DE2BC67-5B93-A340-A759-359ECD15FE5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261977" y="4557269"/>
            <a:ext cx="3552839" cy="877186"/>
          </a:xfrm>
          <a:prstGeom prst="rect">
            <a:avLst/>
          </a:prstGeom>
          <a:effectLst>
            <a:outerShdw blurRad="317500" dir="5400000" algn="ctr" rotWithShape="0">
              <a:srgbClr val="000000">
                <a:alpha val="25000"/>
              </a:srgbClr>
            </a:outerShdw>
          </a:effectLst>
        </p:spPr>
      </p:pic>
      <p:pic>
        <p:nvPicPr>
          <p:cNvPr id="31" name="Picture 30">
            <a:extLst>
              <a:ext uri="{FF2B5EF4-FFF2-40B4-BE49-F238E27FC236}">
                <a16:creationId xmlns:a16="http://schemas.microsoft.com/office/drawing/2014/main" id="{7DB4C9F4-205E-7349-8C83-8B99E8956ABF}"/>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327076" y="3987867"/>
            <a:ext cx="1096910" cy="613086"/>
          </a:xfrm>
          <a:prstGeom prst="rect">
            <a:avLst/>
          </a:prstGeom>
        </p:spPr>
      </p:pic>
      <p:sp>
        <p:nvSpPr>
          <p:cNvPr id="32" name="Rectangle 31">
            <a:extLst>
              <a:ext uri="{FF2B5EF4-FFF2-40B4-BE49-F238E27FC236}">
                <a16:creationId xmlns:a16="http://schemas.microsoft.com/office/drawing/2014/main" id="{83EC3F42-1249-AF4E-81C1-57B1973695B4}"/>
              </a:ext>
            </a:extLst>
          </p:cNvPr>
          <p:cNvSpPr/>
          <p:nvPr/>
        </p:nvSpPr>
        <p:spPr>
          <a:xfrm>
            <a:off x="763907" y="2116531"/>
            <a:ext cx="1443408" cy="671722"/>
          </a:xfrm>
          <a:prstGeom prst="rect">
            <a:avLst/>
          </a:prstGeom>
        </p:spPr>
        <p:txBody>
          <a:bodyPr wrap="none" lIns="0" tIns="0" rIns="0" bIns="0">
            <a:spAutoFit/>
          </a:bodyPr>
          <a:lstStyle/>
          <a:p>
            <a:pPr defTabSz="685800">
              <a:lnSpc>
                <a:spcPts val="2700"/>
              </a:lnSpc>
              <a:defRPr/>
            </a:pPr>
            <a:r>
              <a:rPr lang="en-US" sz="2000" b="1" dirty="0" err="1">
                <a:solidFill>
                  <a:srgbClr val="007096"/>
                </a:solidFill>
                <a:latin typeface="Tw Cen MT" panose="020B0602020104020603" pitchFamily="34" charset="77"/>
              </a:rPr>
              <a:t>ForeseeHome</a:t>
            </a:r>
            <a:endParaRPr lang="en-US" sz="2000" b="1" dirty="0">
              <a:solidFill>
                <a:srgbClr val="007096"/>
              </a:solidFill>
              <a:latin typeface="Tw Cen MT" panose="020B0602020104020603" pitchFamily="34" charset="77"/>
            </a:endParaRPr>
          </a:p>
          <a:p>
            <a:pPr defTabSz="685800">
              <a:lnSpc>
                <a:spcPts val="2700"/>
              </a:lnSpc>
              <a:defRPr/>
            </a:pPr>
            <a:r>
              <a:rPr lang="en-US" sz="2000" dirty="0">
                <a:solidFill>
                  <a:srgbClr val="007096"/>
                </a:solidFill>
                <a:latin typeface="Tw Cen MT" panose="020B0602020104020603" pitchFamily="34" charset="77"/>
              </a:rPr>
              <a:t>Online Report</a:t>
            </a:r>
          </a:p>
        </p:txBody>
      </p:sp>
      <p:pic>
        <p:nvPicPr>
          <p:cNvPr id="33" name="Picture 32">
            <a:hlinkClick r:id="rId11" action="ppaction://hlinksldjump"/>
            <a:extLst>
              <a:ext uri="{FF2B5EF4-FFF2-40B4-BE49-F238E27FC236}">
                <a16:creationId xmlns:a16="http://schemas.microsoft.com/office/drawing/2014/main" id="{78227B31-8650-574C-A833-CDA041A7AE06}"/>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68183603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fade">
                                      <p:cBhvr>
                                        <p:cTn id="10" dur="750"/>
                                        <p:tgtEl>
                                          <p:spTgt spid="10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grpId="0" nodeType="clickEffect">
                                  <p:stCondLst>
                                    <p:cond delay="0"/>
                                  </p:stCondLst>
                                  <p:childTnLst>
                                    <p:animEffect transition="out" filter="fade">
                                      <p:cBhvr>
                                        <p:cTn id="14" dur="500" tmFilter="0, 0; .2, .5; .8, .5; 1, 0"/>
                                        <p:tgtEl>
                                          <p:spTgt spid="19"/>
                                        </p:tgtEl>
                                      </p:cBhvr>
                                    </p:animEffect>
                                    <p:animScale>
                                      <p:cBhvr>
                                        <p:cTn id="15" dur="250" autoRev="1" fill="hold"/>
                                        <p:tgtEl>
                                          <p:spTgt spid="19"/>
                                        </p:tgtEl>
                                      </p:cBhvr>
                                      <p:by x="105000" y="105000"/>
                                    </p:animScale>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0" presetClass="path" presetSubtype="0" accel="50000" decel="50000" fill="hold" nodeType="withEffect">
                                  <p:stCondLst>
                                    <p:cond delay="0"/>
                                  </p:stCondLst>
                                  <p:childTnLst>
                                    <p:animMotion origin="layout" path="M -3.61111E-6 -2.96296E-6 C 0.0823 -0.00902 0.16789 -0.01527 0.22414 -0.05301 C 0.28056 -0.09027 0.33889 -0.20509 0.33681 -0.22523 " pathEditMode="relative" rAng="0" ptsTypes="AAA">
                                      <p:cBhvr>
                                        <p:cTn id="21" dur="3000" fill="hold"/>
                                        <p:tgtEl>
                                          <p:spTgt spid="24"/>
                                        </p:tgtEl>
                                        <p:attrNameLst>
                                          <p:attrName>ppt_x</p:attrName>
                                          <p:attrName>ppt_y</p:attrName>
                                        </p:attrNameLst>
                                      </p:cBhvr>
                                      <p:rCtr x="16840" y="-11273"/>
                                    </p:animMotion>
                                  </p:childTnLst>
                                </p:cTn>
                              </p:par>
                              <p:par>
                                <p:cTn id="22" presetID="6" presetClass="emph" presetSubtype="0" fill="hold" nodeType="withEffect">
                                  <p:stCondLst>
                                    <p:cond delay="300"/>
                                  </p:stCondLst>
                                  <p:childTnLst>
                                    <p:animScale>
                                      <p:cBhvr>
                                        <p:cTn id="23" dur="2000" fill="hold"/>
                                        <p:tgtEl>
                                          <p:spTgt spid="24"/>
                                        </p:tgtEl>
                                      </p:cBhvr>
                                      <p:by x="132000" y="132000"/>
                                    </p:animScale>
                                  </p:childTnLst>
                                </p:cTn>
                              </p:par>
                            </p:childTnLst>
                          </p:cTn>
                        </p:par>
                        <p:par>
                          <p:cTn id="24" fill="hold">
                            <p:stCondLst>
                              <p:cond delay="3500"/>
                            </p:stCondLst>
                            <p:childTnLst>
                              <p:par>
                                <p:cTn id="25" presetID="10" presetClass="exit" presetSubtype="0" fill="hold" nodeType="afterEffect">
                                  <p:stCondLst>
                                    <p:cond delay="750"/>
                                  </p:stCondLst>
                                  <p:childTnLst>
                                    <p:animEffect transition="out" filter="fade">
                                      <p:cBhvr>
                                        <p:cTn id="26" dur="1500"/>
                                        <p:tgtEl>
                                          <p:spTgt spid="24"/>
                                        </p:tgtEl>
                                      </p:cBhvr>
                                    </p:animEffect>
                                    <p:set>
                                      <p:cBhvr>
                                        <p:cTn id="27" dur="1" fill="hold">
                                          <p:stCondLst>
                                            <p:cond delay="1499"/>
                                          </p:stCondLst>
                                        </p:cTn>
                                        <p:tgtEl>
                                          <p:spTgt spid="24"/>
                                        </p:tgtEl>
                                        <p:attrNameLst>
                                          <p:attrName>style.visibility</p:attrName>
                                        </p:attrNameLst>
                                      </p:cBhvr>
                                      <p:to>
                                        <p:strVal val="hidden"/>
                                      </p:to>
                                    </p:set>
                                  </p:childTnLst>
                                </p:cTn>
                              </p:par>
                              <p:par>
                                <p:cTn id="28" presetID="22" presetClass="entr" presetSubtype="1" fill="hold" grpId="0" nodeType="withEffect">
                                  <p:stCondLst>
                                    <p:cond delay="0"/>
                                  </p:stCondLst>
                                  <p:childTnLst>
                                    <p:set>
                                      <p:cBhvr>
                                        <p:cTn id="29" dur="1" fill="hold">
                                          <p:stCondLst>
                                            <p:cond delay="0"/>
                                          </p:stCondLst>
                                        </p:cTn>
                                        <p:tgtEl>
                                          <p:spTgt spid="114"/>
                                        </p:tgtEl>
                                        <p:attrNameLst>
                                          <p:attrName>style.visibility</p:attrName>
                                        </p:attrNameLst>
                                      </p:cBhvr>
                                      <p:to>
                                        <p:strVal val="visible"/>
                                      </p:to>
                                    </p:set>
                                    <p:animEffect transition="in" filter="wipe(up)">
                                      <p:cBhvr>
                                        <p:cTn id="30" dur="500"/>
                                        <p:tgtEl>
                                          <p:spTgt spid="114"/>
                                        </p:tgtEl>
                                      </p:cBhvr>
                                    </p:animEffect>
                                  </p:childTnLst>
                                </p:cTn>
                              </p:par>
                              <p:par>
                                <p:cTn id="31" presetID="22" presetClass="entr" presetSubtype="1"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2000"/>
                                        <p:tgtEl>
                                          <p:spTgt spid="20"/>
                                        </p:tgtEl>
                                      </p:cBhvr>
                                    </p:animEffect>
                                  </p:childTnLst>
                                </p:cTn>
                              </p:par>
                            </p:childTnLst>
                          </p:cTn>
                        </p:par>
                        <p:par>
                          <p:cTn id="34" fill="hold">
                            <p:stCondLst>
                              <p:cond delay="5750"/>
                            </p:stCondLst>
                            <p:childTnLst>
                              <p:par>
                                <p:cTn id="35" presetID="10" presetClass="exit" presetSubtype="0" fill="hold" grpId="1" nodeType="afterEffect">
                                  <p:stCondLst>
                                    <p:cond delay="0"/>
                                  </p:stCondLst>
                                  <p:childTnLst>
                                    <p:animEffect transition="out" filter="fade">
                                      <p:cBhvr>
                                        <p:cTn id="36" dur="500"/>
                                        <p:tgtEl>
                                          <p:spTgt spid="114"/>
                                        </p:tgtEl>
                                      </p:cBhvr>
                                    </p:animEffect>
                                    <p:set>
                                      <p:cBhvr>
                                        <p:cTn id="37" dur="1" fill="hold">
                                          <p:stCondLst>
                                            <p:cond delay="499"/>
                                          </p:stCondLst>
                                        </p:cTn>
                                        <p:tgtEl>
                                          <p:spTgt spid="1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14" grpId="0" animBg="1"/>
      <p:bldP spid="114" grpId="1" animBg="1"/>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
            <a:extLst>
              <a:ext uri="{FF2B5EF4-FFF2-40B4-BE49-F238E27FC236}">
                <a16:creationId xmlns:a16="http://schemas.microsoft.com/office/drawing/2014/main" id="{748DFE99-794C-9D49-826A-A16C2377E271}"/>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32</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sp>
        <p:nvSpPr>
          <p:cNvPr id="112" name="Oval 111">
            <a:extLst>
              <a:ext uri="{FF2B5EF4-FFF2-40B4-BE49-F238E27FC236}">
                <a16:creationId xmlns:a16="http://schemas.microsoft.com/office/drawing/2014/main" id="{115A5A5D-AA49-6544-A3ED-5D67A7F988E6}"/>
              </a:ext>
            </a:extLst>
          </p:cNvPr>
          <p:cNvSpPr/>
          <p:nvPr/>
        </p:nvSpPr>
        <p:spPr>
          <a:xfrm>
            <a:off x="4640409" y="1898799"/>
            <a:ext cx="2484481" cy="2484481"/>
          </a:xfrm>
          <a:prstGeom prst="ellipse">
            <a:avLst/>
          </a:prstGeom>
          <a:solidFill>
            <a:srgbClr val="6EAF1B"/>
          </a:solidFill>
          <a:ln w="101600">
            <a:gradFill>
              <a:gsLst>
                <a:gs pos="0">
                  <a:srgbClr val="FFFFFF"/>
                </a:gs>
                <a:gs pos="100000">
                  <a:schemeClr val="bg1">
                    <a:lumMod val="85000"/>
                  </a:schemeClr>
                </a:gs>
              </a:gsLst>
              <a:lin ang="2700000" scaled="0"/>
            </a:gra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sp>
        <p:nvSpPr>
          <p:cNvPr id="113" name="Content Placeholder 13">
            <a:extLst>
              <a:ext uri="{FF2B5EF4-FFF2-40B4-BE49-F238E27FC236}">
                <a16:creationId xmlns:a16="http://schemas.microsoft.com/office/drawing/2014/main" id="{A6A3ECF3-287A-3447-9F5D-3ED1025BAE79}"/>
              </a:ext>
            </a:extLst>
          </p:cNvPr>
          <p:cNvSpPr txBox="1">
            <a:spLocks/>
          </p:cNvSpPr>
          <p:nvPr/>
        </p:nvSpPr>
        <p:spPr>
          <a:xfrm>
            <a:off x="4909270" y="2407283"/>
            <a:ext cx="1995431" cy="1480515"/>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685800">
              <a:lnSpc>
                <a:spcPts val="3000"/>
              </a:lnSpc>
              <a:spcBef>
                <a:spcPts val="750"/>
              </a:spcBef>
              <a:buNone/>
              <a:defRPr/>
            </a:pPr>
            <a:r>
              <a:rPr lang="en-US" sz="1650" b="1" cap="all" spc="150" dirty="0">
                <a:solidFill>
                  <a:srgbClr val="FFFFFF"/>
                </a:solidFill>
                <a:latin typeface="Tw Cen MT" panose="020B0602020104020603" pitchFamily="34" charset="77"/>
              </a:rPr>
              <a:t>Alerted at</a:t>
            </a:r>
            <a:endParaRPr lang="en-US" sz="1650" b="1" dirty="0">
              <a:solidFill>
                <a:srgbClr val="FFFFFF"/>
              </a:solidFill>
              <a:latin typeface="Tw Cen MT" panose="020B0602020104020603" pitchFamily="34" charset="77"/>
            </a:endParaRPr>
          </a:p>
          <a:p>
            <a:pPr marL="0" indent="0" algn="ctr" defTabSz="685800">
              <a:lnSpc>
                <a:spcPts val="3000"/>
              </a:lnSpc>
              <a:spcBef>
                <a:spcPts val="750"/>
              </a:spcBef>
              <a:buNone/>
              <a:defRPr/>
            </a:pPr>
            <a:r>
              <a:rPr lang="en-US" sz="3150" b="1" dirty="0">
                <a:solidFill>
                  <a:srgbClr val="FFFFFF"/>
                </a:solidFill>
                <a:latin typeface="Tw Cen MT" panose="020B0602020104020603" pitchFamily="34" charset="77"/>
              </a:rPr>
              <a:t>20/20</a:t>
            </a:r>
          </a:p>
          <a:p>
            <a:pPr marL="0" indent="0" algn="ctr" defTabSz="685800">
              <a:spcBef>
                <a:spcPts val="750"/>
              </a:spcBef>
              <a:buNone/>
              <a:defRPr/>
            </a:pPr>
            <a:r>
              <a:rPr lang="en-US" sz="1600" b="1" dirty="0">
                <a:solidFill>
                  <a:srgbClr val="D1EEB1"/>
                </a:solidFill>
                <a:latin typeface="Tw Cen MT" panose="020B0602020104020603" pitchFamily="34" charset="77"/>
              </a:rPr>
              <a:t>patient was asymptomatic</a:t>
            </a:r>
          </a:p>
        </p:txBody>
      </p:sp>
      <p:sp>
        <p:nvSpPr>
          <p:cNvPr id="13" name="Rectangle 12">
            <a:extLst>
              <a:ext uri="{FF2B5EF4-FFF2-40B4-BE49-F238E27FC236}">
                <a16:creationId xmlns:a16="http://schemas.microsoft.com/office/drawing/2014/main" id="{F4FE9DCE-AB1A-644D-9180-062B2884C29C}"/>
              </a:ext>
            </a:extLst>
          </p:cNvPr>
          <p:cNvSpPr/>
          <p:nvPr/>
        </p:nvSpPr>
        <p:spPr>
          <a:xfrm>
            <a:off x="-1" y="0"/>
            <a:ext cx="9144001" cy="977993"/>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FFFFFF"/>
              </a:solidFill>
              <a:latin typeface="Century Gothic" panose="020F0302020204030204"/>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2" y="0"/>
            <a:ext cx="2734409" cy="977993"/>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1775A0"/>
              </a:solidFill>
              <a:latin typeface="Century Gothic" panose="020F0302020204030204"/>
            </a:endParaRPr>
          </a:p>
        </p:txBody>
      </p:sp>
      <p:sp>
        <p:nvSpPr>
          <p:cNvPr id="7" name="Title 6">
            <a:extLst>
              <a:ext uri="{FF2B5EF4-FFF2-40B4-BE49-F238E27FC236}">
                <a16:creationId xmlns:a16="http://schemas.microsoft.com/office/drawing/2014/main" id="{4ACDC6C9-260D-6D40-92FF-C1FC58AC2A95}"/>
              </a:ext>
            </a:extLst>
          </p:cNvPr>
          <p:cNvSpPr>
            <a:spLocks noGrp="1"/>
          </p:cNvSpPr>
          <p:nvPr>
            <p:ph type="title"/>
          </p:nvPr>
        </p:nvSpPr>
        <p:spPr>
          <a:xfrm>
            <a:off x="3365205" y="1"/>
            <a:ext cx="5150145" cy="977993"/>
          </a:xfrm>
        </p:spPr>
        <p:txBody>
          <a:bodyPr anchor="ctr">
            <a:normAutofit/>
          </a:bodyPr>
          <a:lstStyle/>
          <a:p>
            <a:pPr algn="ctr"/>
            <a:r>
              <a:rPr lang="en-US" sz="2000" b="1" dirty="0">
                <a:solidFill>
                  <a:schemeClr val="bg1"/>
                </a:solidFill>
                <a:latin typeface="Tw Cen MT" panose="020B0602020104020603" pitchFamily="34" charset="77"/>
              </a:rPr>
              <a:t>Patient</a:t>
            </a:r>
            <a:r>
              <a:rPr lang="en-US" sz="2000" dirty="0">
                <a:solidFill>
                  <a:schemeClr val="bg1"/>
                </a:solidFill>
                <a:latin typeface="Tw Cen MT" panose="020B0602020104020603" pitchFamily="34" charset="77"/>
              </a:rPr>
              <a:t>  </a:t>
            </a:r>
            <a:r>
              <a:rPr lang="en-US" sz="2000" b="0" dirty="0">
                <a:solidFill>
                  <a:srgbClr val="468DAD"/>
                </a:solidFill>
                <a:latin typeface="Tw Cen MT" panose="020B0602020104020603" pitchFamily="34" charset="77"/>
              </a:rPr>
              <a:t>|</a:t>
            </a:r>
            <a:r>
              <a:rPr lang="en-US" sz="2000" b="0" dirty="0">
                <a:solidFill>
                  <a:schemeClr val="bg1"/>
                </a:solidFill>
                <a:latin typeface="Tw Cen MT" panose="020B0602020104020603" pitchFamily="34" charset="77"/>
              </a:rPr>
              <a:t>  Baseline Vision: 20/20 OD</a:t>
            </a:r>
          </a:p>
        </p:txBody>
      </p:sp>
      <p:sp>
        <p:nvSpPr>
          <p:cNvPr id="17" name="Content Placeholder 13">
            <a:extLst>
              <a:ext uri="{FF2B5EF4-FFF2-40B4-BE49-F238E27FC236}">
                <a16:creationId xmlns:a16="http://schemas.microsoft.com/office/drawing/2014/main" id="{354CA902-160B-174C-A226-6771BC0C2B93}"/>
              </a:ext>
            </a:extLst>
          </p:cNvPr>
          <p:cNvSpPr>
            <a:spLocks noGrp="1"/>
          </p:cNvSpPr>
          <p:nvPr>
            <p:ph idx="1"/>
          </p:nvPr>
        </p:nvSpPr>
        <p:spPr>
          <a:xfrm>
            <a:off x="564463" y="2136830"/>
            <a:ext cx="4020829" cy="1794509"/>
          </a:xfrm>
        </p:spPr>
        <p:txBody>
          <a:bodyPr>
            <a:noAutofit/>
          </a:bodyPr>
          <a:lstStyle/>
          <a:p>
            <a:pPr>
              <a:spcBef>
                <a:spcPts val="1500"/>
              </a:spcBef>
            </a:pPr>
            <a:r>
              <a:rPr lang="en-US" sz="1600" dirty="0">
                <a:latin typeface="Tw Cen MT" panose="020B0602020104020603" pitchFamily="34" charset="77"/>
              </a:rPr>
              <a:t>Patient was 20/20 at diagnosis, </a:t>
            </a:r>
            <a:br>
              <a:rPr lang="en-US" sz="1600" dirty="0">
                <a:latin typeface="Tw Cen MT" panose="020B0602020104020603" pitchFamily="34" charset="77"/>
              </a:rPr>
            </a:br>
            <a:r>
              <a:rPr lang="en-US" sz="1600" dirty="0">
                <a:latin typeface="Tw Cen MT" panose="020B0602020104020603" pitchFamily="34" charset="77"/>
              </a:rPr>
              <a:t>with no change in VA</a:t>
            </a:r>
          </a:p>
          <a:p>
            <a:pPr>
              <a:spcBef>
                <a:spcPts val="1500"/>
              </a:spcBef>
            </a:pPr>
            <a:r>
              <a:rPr lang="en-US" sz="1600" dirty="0">
                <a:latin typeface="Tw Cen MT" panose="020B0602020104020603" pitchFamily="34" charset="77"/>
              </a:rPr>
              <a:t>Patient immediately received </a:t>
            </a:r>
            <a:br>
              <a:rPr lang="en-US" sz="1600" dirty="0">
                <a:latin typeface="Tw Cen MT" panose="020B0602020104020603" pitchFamily="34" charset="77"/>
              </a:rPr>
            </a:br>
            <a:r>
              <a:rPr lang="en-US" sz="1600" dirty="0">
                <a:latin typeface="Tw Cen MT" panose="020B0602020104020603" pitchFamily="34" charset="77"/>
              </a:rPr>
              <a:t>anti-VEGF therapy</a:t>
            </a:r>
          </a:p>
          <a:p>
            <a:pPr>
              <a:spcBef>
                <a:spcPts val="1500"/>
              </a:spcBef>
            </a:pPr>
            <a:r>
              <a:rPr lang="en-US" sz="1600" dirty="0">
                <a:latin typeface="Tw Cen MT" panose="020B0602020104020603" pitchFamily="34" charset="77"/>
              </a:rPr>
              <a:t>As of 3/12/18, patient is 20/20 OD</a:t>
            </a:r>
          </a:p>
        </p:txBody>
      </p:sp>
      <p:sp>
        <p:nvSpPr>
          <p:cNvPr id="78" name="Rectangle 77">
            <a:extLst>
              <a:ext uri="{FF2B5EF4-FFF2-40B4-BE49-F238E27FC236}">
                <a16:creationId xmlns:a16="http://schemas.microsoft.com/office/drawing/2014/main" id="{1D064736-AC4B-DA41-ABB7-B81996143E09}"/>
              </a:ext>
            </a:extLst>
          </p:cNvPr>
          <p:cNvSpPr/>
          <p:nvPr/>
        </p:nvSpPr>
        <p:spPr>
          <a:xfrm>
            <a:off x="1533040" y="335236"/>
            <a:ext cx="920445" cy="338554"/>
          </a:xfrm>
          <a:prstGeom prst="rect">
            <a:avLst/>
          </a:prstGeom>
        </p:spPr>
        <p:txBody>
          <a:bodyPr wrap="none">
            <a:spAutoFit/>
          </a:bodyPr>
          <a:lstStyle/>
          <a:p>
            <a:pPr defTabSz="685800">
              <a:defRPr/>
            </a:pPr>
            <a:r>
              <a:rPr lang="en-US" sz="1600" b="1" cap="all" spc="150" dirty="0">
                <a:solidFill>
                  <a:srgbClr val="FFFFFF"/>
                </a:solidFill>
                <a:latin typeface="Tw Cen MT" panose="020B0602020104020603" pitchFamily="34" charset="77"/>
              </a:rPr>
              <a:t>Case 1</a:t>
            </a:r>
            <a:endParaRPr lang="en-US" sz="1600" b="1" spc="150" dirty="0">
              <a:solidFill>
                <a:srgbClr val="000000"/>
              </a:solidFill>
              <a:latin typeface="Tw Cen MT" panose="020B0602020104020603" pitchFamily="34" charset="77"/>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2626450" y="422321"/>
            <a:ext cx="171450" cy="142875"/>
          </a:xfrm>
          <a:prstGeom prst="rect">
            <a:avLst/>
          </a:prstGeom>
        </p:spPr>
      </p:pic>
      <p:pic>
        <p:nvPicPr>
          <p:cNvPr id="104" name="Picture 103">
            <a:extLst>
              <a:ext uri="{FF2B5EF4-FFF2-40B4-BE49-F238E27FC236}">
                <a16:creationId xmlns:a16="http://schemas.microsoft.com/office/drawing/2014/main" id="{32F9C796-6465-3546-B075-17DD296760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12724" y="2423233"/>
            <a:ext cx="2009906" cy="3139067"/>
          </a:xfrm>
          <a:prstGeom prst="rect">
            <a:avLst/>
          </a:prstGeom>
        </p:spPr>
      </p:pic>
      <p:sp>
        <p:nvSpPr>
          <p:cNvPr id="123" name="Oval 122">
            <a:extLst>
              <a:ext uri="{FF2B5EF4-FFF2-40B4-BE49-F238E27FC236}">
                <a16:creationId xmlns:a16="http://schemas.microsoft.com/office/drawing/2014/main" id="{43AFD9B4-557C-BE40-A149-BB34F053546A}"/>
              </a:ext>
            </a:extLst>
          </p:cNvPr>
          <p:cNvSpPr/>
          <p:nvPr/>
        </p:nvSpPr>
        <p:spPr>
          <a:xfrm>
            <a:off x="327076" y="189181"/>
            <a:ext cx="927443" cy="927443"/>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124" name="Picture 123">
            <a:extLst>
              <a:ext uri="{FF2B5EF4-FFF2-40B4-BE49-F238E27FC236}">
                <a16:creationId xmlns:a16="http://schemas.microsoft.com/office/drawing/2014/main" id="{D6C5C299-34BE-CC49-8BE2-9E19D041C7BE}"/>
              </a:ext>
            </a:extLst>
          </p:cNvPr>
          <p:cNvPicPr>
            <a:picLocks noChangeAspect="1"/>
          </p:cNvPicPr>
          <p:nvPr/>
        </p:nvPicPr>
        <p:blipFill>
          <a:blip r:embed="rId4"/>
          <a:stretch>
            <a:fillRect/>
          </a:stretch>
        </p:blipFill>
        <p:spPr>
          <a:xfrm>
            <a:off x="611849" y="463239"/>
            <a:ext cx="398544" cy="363378"/>
          </a:xfrm>
          <a:prstGeom prst="rect">
            <a:avLst/>
          </a:prstGeom>
        </p:spPr>
      </p:pic>
      <p:pic>
        <p:nvPicPr>
          <p:cNvPr id="15" name="Picture 14">
            <a:hlinkClick r:id="rId5" action="ppaction://hlinksldjump"/>
            <a:extLst>
              <a:ext uri="{FF2B5EF4-FFF2-40B4-BE49-F238E27FC236}">
                <a16:creationId xmlns:a16="http://schemas.microsoft.com/office/drawing/2014/main" id="{3433FC37-59B8-7240-A0E9-10FA03C5185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843782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Content Placeholder 2">
            <a:extLst>
              <a:ext uri="{FF2B5EF4-FFF2-40B4-BE49-F238E27FC236}">
                <a16:creationId xmlns:a16="http://schemas.microsoft.com/office/drawing/2014/main" id="{29202D05-C56A-8845-98E6-67D50B8B6B59}"/>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33</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sp>
        <p:nvSpPr>
          <p:cNvPr id="95" name="Rectangle 94">
            <a:extLst>
              <a:ext uri="{FF2B5EF4-FFF2-40B4-BE49-F238E27FC236}">
                <a16:creationId xmlns:a16="http://schemas.microsoft.com/office/drawing/2014/main" id="{EB5366D2-83CC-674F-8525-605BA5C24D4D}"/>
              </a:ext>
            </a:extLst>
          </p:cNvPr>
          <p:cNvSpPr/>
          <p:nvPr/>
        </p:nvSpPr>
        <p:spPr>
          <a:xfrm>
            <a:off x="4362478" y="2217013"/>
            <a:ext cx="3001003" cy="1384943"/>
          </a:xfrm>
          <a:prstGeom prst="rect">
            <a:avLst/>
          </a:prstGeom>
          <a:gradFill>
            <a:gsLst>
              <a:gs pos="0">
                <a:srgbClr val="C00000">
                  <a:alpha val="12000"/>
                </a:srgbClr>
              </a:gs>
              <a:gs pos="15000">
                <a:srgbClr val="F37021">
                  <a:alpha val="15000"/>
                </a:srgbClr>
              </a:gs>
              <a:gs pos="30000">
                <a:srgbClr val="64A70B">
                  <a:alpha val="1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E6E6E6">
                  <a:lumMod val="90000"/>
                </a:srgbClr>
              </a:solidFill>
              <a:latin typeface="Century Gothic" panose="020F0302020204030204"/>
            </a:endParaRPr>
          </a:p>
        </p:txBody>
      </p:sp>
      <p:cxnSp>
        <p:nvCxnSpPr>
          <p:cNvPr id="157" name="Straight Connector 156">
            <a:extLst>
              <a:ext uri="{FF2B5EF4-FFF2-40B4-BE49-F238E27FC236}">
                <a16:creationId xmlns:a16="http://schemas.microsoft.com/office/drawing/2014/main" id="{092DAACA-AFF7-DF4C-BDD6-EC22381B7DA2}"/>
              </a:ext>
            </a:extLst>
          </p:cNvPr>
          <p:cNvCxnSpPr>
            <a:cxnSpLocks/>
          </p:cNvCxnSpPr>
          <p:nvPr/>
        </p:nvCxnSpPr>
        <p:spPr>
          <a:xfrm>
            <a:off x="7363481" y="3606922"/>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0A192ADE-6209-3E46-B691-5CD1C3C53788}"/>
              </a:ext>
            </a:extLst>
          </p:cNvPr>
          <p:cNvCxnSpPr>
            <a:cxnSpLocks/>
          </p:cNvCxnSpPr>
          <p:nvPr/>
        </p:nvCxnSpPr>
        <p:spPr>
          <a:xfrm>
            <a:off x="4362477" y="3619563"/>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605E9369-DDA6-5F46-83A1-F4F2106D1050}"/>
              </a:ext>
            </a:extLst>
          </p:cNvPr>
          <p:cNvCxnSpPr>
            <a:cxnSpLocks/>
          </p:cNvCxnSpPr>
          <p:nvPr/>
        </p:nvCxnSpPr>
        <p:spPr>
          <a:xfrm>
            <a:off x="2220922" y="3606922"/>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F4FE9DCE-AB1A-644D-9180-062B2884C29C}"/>
              </a:ext>
            </a:extLst>
          </p:cNvPr>
          <p:cNvSpPr/>
          <p:nvPr/>
        </p:nvSpPr>
        <p:spPr>
          <a:xfrm>
            <a:off x="-1" y="0"/>
            <a:ext cx="9144001" cy="977993"/>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FFFFFF"/>
              </a:solidFill>
              <a:latin typeface="Century Gothic" panose="020F0302020204030204"/>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2" y="0"/>
            <a:ext cx="2734409" cy="977993"/>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1775A0"/>
              </a:solidFill>
              <a:latin typeface="Century Gothic" panose="020F0302020204030204"/>
            </a:endParaRPr>
          </a:p>
        </p:txBody>
      </p:sp>
      <p:sp>
        <p:nvSpPr>
          <p:cNvPr id="78" name="Rectangle 77">
            <a:extLst>
              <a:ext uri="{FF2B5EF4-FFF2-40B4-BE49-F238E27FC236}">
                <a16:creationId xmlns:a16="http://schemas.microsoft.com/office/drawing/2014/main" id="{1D064736-AC4B-DA41-ABB7-B81996143E09}"/>
              </a:ext>
            </a:extLst>
          </p:cNvPr>
          <p:cNvSpPr/>
          <p:nvPr/>
        </p:nvSpPr>
        <p:spPr>
          <a:xfrm>
            <a:off x="1533040" y="335236"/>
            <a:ext cx="920445" cy="338554"/>
          </a:xfrm>
          <a:prstGeom prst="rect">
            <a:avLst/>
          </a:prstGeom>
        </p:spPr>
        <p:txBody>
          <a:bodyPr wrap="none">
            <a:spAutoFit/>
          </a:bodyPr>
          <a:lstStyle/>
          <a:p>
            <a:pPr defTabSz="685800">
              <a:defRPr/>
            </a:pPr>
            <a:r>
              <a:rPr lang="en-US" sz="1600" b="1" cap="all" spc="150" dirty="0">
                <a:solidFill>
                  <a:srgbClr val="FFFFFF"/>
                </a:solidFill>
                <a:latin typeface="Tw Cen MT" panose="020B0602020104020603" pitchFamily="34" charset="77"/>
              </a:rPr>
              <a:t>Case 1</a:t>
            </a:r>
            <a:endParaRPr lang="en-US" sz="1600" b="1" spc="150" dirty="0">
              <a:solidFill>
                <a:srgbClr val="000000"/>
              </a:solidFill>
              <a:latin typeface="Tw Cen MT" panose="020B0602020104020603" pitchFamily="34" charset="77"/>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2626450" y="422321"/>
            <a:ext cx="171450" cy="142875"/>
          </a:xfrm>
          <a:prstGeom prst="rect">
            <a:avLst/>
          </a:prstGeom>
        </p:spPr>
      </p:pic>
      <p:sp>
        <p:nvSpPr>
          <p:cNvPr id="50" name="Title 6">
            <a:extLst>
              <a:ext uri="{FF2B5EF4-FFF2-40B4-BE49-F238E27FC236}">
                <a16:creationId xmlns:a16="http://schemas.microsoft.com/office/drawing/2014/main" id="{FA3500EF-55CB-FA47-9C3D-0CA156926FA8}"/>
              </a:ext>
            </a:extLst>
          </p:cNvPr>
          <p:cNvSpPr txBox="1">
            <a:spLocks/>
          </p:cNvSpPr>
          <p:nvPr/>
        </p:nvSpPr>
        <p:spPr>
          <a:xfrm>
            <a:off x="3365205" y="1"/>
            <a:ext cx="5150145" cy="977993"/>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a:lstStyle>
          <a:p>
            <a:pPr algn="ctr" defTabSz="685800">
              <a:defRPr/>
            </a:pPr>
            <a:r>
              <a:rPr lang="en-US" sz="2000" dirty="0">
                <a:solidFill>
                  <a:srgbClr val="FFFFFF"/>
                </a:solidFill>
                <a:latin typeface="Tw Cen MT" panose="020B0602020104020603" pitchFamily="34" charset="77"/>
              </a:rPr>
              <a:t>Patient  </a:t>
            </a:r>
            <a:r>
              <a:rPr lang="en-US" sz="2000" b="0" dirty="0">
                <a:solidFill>
                  <a:srgbClr val="468DAD"/>
                </a:solidFill>
                <a:latin typeface="Tw Cen MT" panose="020B0602020104020603" pitchFamily="34" charset="77"/>
              </a:rPr>
              <a:t>|</a:t>
            </a:r>
            <a:r>
              <a:rPr lang="en-US" sz="2000" b="0" dirty="0">
                <a:solidFill>
                  <a:srgbClr val="FFFFFF"/>
                </a:solidFill>
                <a:latin typeface="Tw Cen MT" panose="020B0602020104020603" pitchFamily="34" charset="77"/>
              </a:rPr>
              <a:t>  Post-Treatment Outcome</a:t>
            </a:r>
          </a:p>
        </p:txBody>
      </p:sp>
      <p:sp>
        <p:nvSpPr>
          <p:cNvPr id="43" name="Oval 42">
            <a:extLst>
              <a:ext uri="{FF2B5EF4-FFF2-40B4-BE49-F238E27FC236}">
                <a16:creationId xmlns:a16="http://schemas.microsoft.com/office/drawing/2014/main" id="{B4228C4E-30B4-D542-9B7D-A7324761EB6C}"/>
              </a:ext>
            </a:extLst>
          </p:cNvPr>
          <p:cNvSpPr/>
          <p:nvPr/>
        </p:nvSpPr>
        <p:spPr>
          <a:xfrm>
            <a:off x="327076" y="189181"/>
            <a:ext cx="927443" cy="927443"/>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44" name="Picture 43">
            <a:extLst>
              <a:ext uri="{FF2B5EF4-FFF2-40B4-BE49-F238E27FC236}">
                <a16:creationId xmlns:a16="http://schemas.microsoft.com/office/drawing/2014/main" id="{D215B069-DCA2-0C42-AC97-73EC220F9B71}"/>
              </a:ext>
            </a:extLst>
          </p:cNvPr>
          <p:cNvPicPr>
            <a:picLocks noChangeAspect="1"/>
          </p:cNvPicPr>
          <p:nvPr/>
        </p:nvPicPr>
        <p:blipFill>
          <a:blip r:embed="rId3"/>
          <a:stretch>
            <a:fillRect/>
          </a:stretch>
        </p:blipFill>
        <p:spPr>
          <a:xfrm>
            <a:off x="611849" y="463239"/>
            <a:ext cx="398544" cy="363378"/>
          </a:xfrm>
          <a:prstGeom prst="rect">
            <a:avLst/>
          </a:prstGeom>
        </p:spPr>
      </p:pic>
      <p:cxnSp>
        <p:nvCxnSpPr>
          <p:cNvPr id="99" name="Straight Connector 98">
            <a:extLst>
              <a:ext uri="{FF2B5EF4-FFF2-40B4-BE49-F238E27FC236}">
                <a16:creationId xmlns:a16="http://schemas.microsoft.com/office/drawing/2014/main" id="{82845DBA-6B4C-864A-B8F0-345FBE860FA0}"/>
              </a:ext>
            </a:extLst>
          </p:cNvPr>
          <p:cNvCxnSpPr>
            <a:cxnSpLocks/>
          </p:cNvCxnSpPr>
          <p:nvPr/>
        </p:nvCxnSpPr>
        <p:spPr>
          <a:xfrm>
            <a:off x="2220922" y="2217908"/>
            <a:ext cx="514255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4" name="Rectangle 103">
            <a:extLst>
              <a:ext uri="{FF2B5EF4-FFF2-40B4-BE49-F238E27FC236}">
                <a16:creationId xmlns:a16="http://schemas.microsoft.com/office/drawing/2014/main" id="{6B834147-9230-CE47-BAB0-3B1F2BBFE1DD}"/>
              </a:ext>
            </a:extLst>
          </p:cNvPr>
          <p:cNvSpPr/>
          <p:nvPr/>
        </p:nvSpPr>
        <p:spPr>
          <a:xfrm>
            <a:off x="1490259" y="2093034"/>
            <a:ext cx="522900" cy="253916"/>
          </a:xfrm>
          <a:prstGeom prst="rect">
            <a:avLst/>
          </a:prstGeom>
        </p:spPr>
        <p:txBody>
          <a:bodyPr wrap="none">
            <a:spAutoFit/>
          </a:bodyPr>
          <a:lstStyle/>
          <a:p>
            <a:pPr defTabSz="685800">
              <a:defRPr/>
            </a:pPr>
            <a:r>
              <a:rPr lang="en-US" sz="1050" b="1" dirty="0">
                <a:solidFill>
                  <a:srgbClr val="000000"/>
                </a:solidFill>
                <a:latin typeface="Tw Cen MT" panose="020B0602020104020603" pitchFamily="34" charset="77"/>
              </a:rPr>
              <a:t>20/20</a:t>
            </a:r>
            <a:endParaRPr lang="en-US" sz="1050" dirty="0">
              <a:solidFill>
                <a:srgbClr val="000000"/>
              </a:solidFill>
              <a:latin typeface="Tw Cen MT" panose="020B0602020104020603" pitchFamily="34" charset="77"/>
            </a:endParaRPr>
          </a:p>
        </p:txBody>
      </p:sp>
      <p:sp>
        <p:nvSpPr>
          <p:cNvPr id="109" name="Rectangle 108">
            <a:extLst>
              <a:ext uri="{FF2B5EF4-FFF2-40B4-BE49-F238E27FC236}">
                <a16:creationId xmlns:a16="http://schemas.microsoft.com/office/drawing/2014/main" id="{7E792E1B-D9FD-2046-9732-8CC2F63BEA5E}"/>
              </a:ext>
            </a:extLst>
          </p:cNvPr>
          <p:cNvSpPr/>
          <p:nvPr/>
        </p:nvSpPr>
        <p:spPr>
          <a:xfrm>
            <a:off x="3673893" y="3857891"/>
            <a:ext cx="1377172" cy="1049518"/>
          </a:xfrm>
          <a:prstGeom prst="rect">
            <a:avLst/>
          </a:prstGeom>
        </p:spPr>
        <p:txBody>
          <a:bodyPr wrap="none">
            <a:spAutoFit/>
          </a:bodyPr>
          <a:lstStyle/>
          <a:p>
            <a:pPr algn="ctr" defTabSz="685800">
              <a:lnSpc>
                <a:spcPts val="1800"/>
              </a:lnSpc>
              <a:spcAft>
                <a:spcPts val="375"/>
              </a:spcAft>
              <a:defRPr/>
            </a:pPr>
            <a:r>
              <a:rPr lang="en-US" sz="1350" b="1" cap="all" spc="150" dirty="0">
                <a:solidFill>
                  <a:srgbClr val="000000"/>
                </a:solidFill>
                <a:latin typeface="Tw Cen MT" panose="020B0602020104020603" pitchFamily="34" charset="77"/>
              </a:rPr>
              <a:t>5/7/17</a:t>
            </a:r>
          </a:p>
          <a:p>
            <a:pPr algn="ctr" defTabSz="685800">
              <a:lnSpc>
                <a:spcPts val="2700"/>
              </a:lnSpc>
              <a:defRPr/>
            </a:pPr>
            <a:r>
              <a:rPr lang="en-US" sz="2100" b="1" cap="all" spc="150" dirty="0">
                <a:solidFill>
                  <a:srgbClr val="C00000"/>
                </a:solidFill>
                <a:latin typeface="Tw Cen MT" panose="020B0602020104020603" pitchFamily="34" charset="77"/>
              </a:rPr>
              <a:t>Alerted</a:t>
            </a:r>
            <a:br>
              <a:rPr lang="en-US" sz="2100" b="1" cap="all" spc="150" dirty="0">
                <a:solidFill>
                  <a:srgbClr val="C00000"/>
                </a:solidFill>
                <a:latin typeface="Tw Cen MT" panose="020B0602020104020603" pitchFamily="34" charset="77"/>
              </a:rPr>
            </a:br>
            <a:r>
              <a:rPr lang="en-US" sz="2100" b="1" cap="all" spc="150" dirty="0">
                <a:solidFill>
                  <a:srgbClr val="C00000"/>
                </a:solidFill>
                <a:latin typeface="Tw Cen MT" panose="020B0602020104020603" pitchFamily="34" charset="77"/>
              </a:rPr>
              <a:t>at 20/20</a:t>
            </a:r>
            <a:endParaRPr lang="en-US" sz="2100" b="1" dirty="0">
              <a:solidFill>
                <a:srgbClr val="C00000"/>
              </a:solidFill>
              <a:latin typeface="Tw Cen MT" panose="020B0602020104020603" pitchFamily="34" charset="77"/>
            </a:endParaRPr>
          </a:p>
        </p:txBody>
      </p:sp>
      <p:cxnSp>
        <p:nvCxnSpPr>
          <p:cNvPr id="127" name="Straight Connector 126">
            <a:extLst>
              <a:ext uri="{FF2B5EF4-FFF2-40B4-BE49-F238E27FC236}">
                <a16:creationId xmlns:a16="http://schemas.microsoft.com/office/drawing/2014/main" id="{402842C1-211E-2647-98E0-FA6158F70ECD}"/>
              </a:ext>
            </a:extLst>
          </p:cNvPr>
          <p:cNvCxnSpPr>
            <a:cxnSpLocks/>
          </p:cNvCxnSpPr>
          <p:nvPr/>
        </p:nvCxnSpPr>
        <p:spPr>
          <a:xfrm>
            <a:off x="2220922" y="2567478"/>
            <a:ext cx="514255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28" name="Rectangle 127">
            <a:extLst>
              <a:ext uri="{FF2B5EF4-FFF2-40B4-BE49-F238E27FC236}">
                <a16:creationId xmlns:a16="http://schemas.microsoft.com/office/drawing/2014/main" id="{D9B3E384-485D-4746-BF8B-81C3879279C4}"/>
              </a:ext>
            </a:extLst>
          </p:cNvPr>
          <p:cNvSpPr/>
          <p:nvPr/>
        </p:nvSpPr>
        <p:spPr>
          <a:xfrm>
            <a:off x="1490259" y="2442603"/>
            <a:ext cx="522900" cy="253916"/>
          </a:xfrm>
          <a:prstGeom prst="rect">
            <a:avLst/>
          </a:prstGeom>
        </p:spPr>
        <p:txBody>
          <a:bodyPr wrap="none">
            <a:spAutoFit/>
          </a:bodyPr>
          <a:lstStyle/>
          <a:p>
            <a:pPr defTabSz="685800">
              <a:defRPr/>
            </a:pPr>
            <a:r>
              <a:rPr lang="en-US" sz="1050" b="1" dirty="0">
                <a:solidFill>
                  <a:srgbClr val="000000"/>
                </a:solidFill>
                <a:latin typeface="Tw Cen MT" panose="020B0602020104020603" pitchFamily="34" charset="77"/>
              </a:rPr>
              <a:t>20/40</a:t>
            </a:r>
            <a:endParaRPr lang="en-US" sz="1050" dirty="0">
              <a:solidFill>
                <a:srgbClr val="000000"/>
              </a:solidFill>
              <a:latin typeface="Tw Cen MT" panose="020B0602020104020603" pitchFamily="34" charset="77"/>
            </a:endParaRPr>
          </a:p>
        </p:txBody>
      </p:sp>
      <p:cxnSp>
        <p:nvCxnSpPr>
          <p:cNvPr id="129" name="Straight Connector 128">
            <a:extLst>
              <a:ext uri="{FF2B5EF4-FFF2-40B4-BE49-F238E27FC236}">
                <a16:creationId xmlns:a16="http://schemas.microsoft.com/office/drawing/2014/main" id="{547F6EC5-BC48-3C43-93D6-1E1AB91B2138}"/>
              </a:ext>
            </a:extLst>
          </p:cNvPr>
          <p:cNvCxnSpPr>
            <a:cxnSpLocks/>
          </p:cNvCxnSpPr>
          <p:nvPr/>
        </p:nvCxnSpPr>
        <p:spPr>
          <a:xfrm>
            <a:off x="2220922" y="2917047"/>
            <a:ext cx="514255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0" name="Rectangle 129">
            <a:extLst>
              <a:ext uri="{FF2B5EF4-FFF2-40B4-BE49-F238E27FC236}">
                <a16:creationId xmlns:a16="http://schemas.microsoft.com/office/drawing/2014/main" id="{06E3D68D-2C2F-4C4D-A357-5B0CEAE9E371}"/>
              </a:ext>
            </a:extLst>
          </p:cNvPr>
          <p:cNvSpPr/>
          <p:nvPr/>
        </p:nvSpPr>
        <p:spPr>
          <a:xfrm>
            <a:off x="1490259" y="2792173"/>
            <a:ext cx="522900" cy="253916"/>
          </a:xfrm>
          <a:prstGeom prst="rect">
            <a:avLst/>
          </a:prstGeom>
        </p:spPr>
        <p:txBody>
          <a:bodyPr wrap="none">
            <a:spAutoFit/>
          </a:bodyPr>
          <a:lstStyle/>
          <a:p>
            <a:pPr defTabSz="685800">
              <a:defRPr/>
            </a:pPr>
            <a:r>
              <a:rPr lang="en-US" sz="1050" b="1" dirty="0">
                <a:solidFill>
                  <a:srgbClr val="000000"/>
                </a:solidFill>
                <a:latin typeface="Tw Cen MT" panose="020B0602020104020603" pitchFamily="34" charset="77"/>
              </a:rPr>
              <a:t>20/60</a:t>
            </a:r>
            <a:endParaRPr lang="en-US" sz="1050" dirty="0">
              <a:solidFill>
                <a:srgbClr val="000000"/>
              </a:solidFill>
              <a:latin typeface="Tw Cen MT" panose="020B0602020104020603" pitchFamily="34" charset="77"/>
            </a:endParaRPr>
          </a:p>
        </p:txBody>
      </p:sp>
      <p:cxnSp>
        <p:nvCxnSpPr>
          <p:cNvPr id="131" name="Straight Connector 130">
            <a:extLst>
              <a:ext uri="{FF2B5EF4-FFF2-40B4-BE49-F238E27FC236}">
                <a16:creationId xmlns:a16="http://schemas.microsoft.com/office/drawing/2014/main" id="{3ADFF0A8-B39F-7441-BE34-4A28028681F6}"/>
              </a:ext>
            </a:extLst>
          </p:cNvPr>
          <p:cNvCxnSpPr>
            <a:cxnSpLocks/>
          </p:cNvCxnSpPr>
          <p:nvPr/>
        </p:nvCxnSpPr>
        <p:spPr>
          <a:xfrm>
            <a:off x="2220922" y="3266617"/>
            <a:ext cx="514255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2" name="Rectangle 131">
            <a:extLst>
              <a:ext uri="{FF2B5EF4-FFF2-40B4-BE49-F238E27FC236}">
                <a16:creationId xmlns:a16="http://schemas.microsoft.com/office/drawing/2014/main" id="{19842E49-9687-CF4F-A960-42AF9968BA77}"/>
              </a:ext>
            </a:extLst>
          </p:cNvPr>
          <p:cNvSpPr/>
          <p:nvPr/>
        </p:nvSpPr>
        <p:spPr>
          <a:xfrm>
            <a:off x="1490259" y="3141743"/>
            <a:ext cx="522900" cy="253916"/>
          </a:xfrm>
          <a:prstGeom prst="rect">
            <a:avLst/>
          </a:prstGeom>
        </p:spPr>
        <p:txBody>
          <a:bodyPr wrap="none">
            <a:spAutoFit/>
          </a:bodyPr>
          <a:lstStyle/>
          <a:p>
            <a:pPr defTabSz="685800">
              <a:defRPr/>
            </a:pPr>
            <a:r>
              <a:rPr lang="en-US" sz="1050" b="1" dirty="0">
                <a:solidFill>
                  <a:srgbClr val="000000"/>
                </a:solidFill>
                <a:latin typeface="Tw Cen MT" panose="020B0602020104020603" pitchFamily="34" charset="77"/>
              </a:rPr>
              <a:t>20/80</a:t>
            </a:r>
            <a:endParaRPr lang="en-US" sz="1050" dirty="0">
              <a:solidFill>
                <a:srgbClr val="000000"/>
              </a:solidFill>
              <a:latin typeface="Tw Cen MT" panose="020B0602020104020603" pitchFamily="34" charset="77"/>
            </a:endParaRPr>
          </a:p>
        </p:txBody>
      </p:sp>
      <p:cxnSp>
        <p:nvCxnSpPr>
          <p:cNvPr id="98" name="Straight Connector 97">
            <a:extLst>
              <a:ext uri="{FF2B5EF4-FFF2-40B4-BE49-F238E27FC236}">
                <a16:creationId xmlns:a16="http://schemas.microsoft.com/office/drawing/2014/main" id="{7AEF4C3C-D7A2-1142-977B-843A967C0C46}"/>
              </a:ext>
            </a:extLst>
          </p:cNvPr>
          <p:cNvCxnSpPr>
            <a:cxnSpLocks/>
          </p:cNvCxnSpPr>
          <p:nvPr/>
        </p:nvCxnSpPr>
        <p:spPr>
          <a:xfrm>
            <a:off x="2220922" y="3610759"/>
            <a:ext cx="5142559" cy="0"/>
          </a:xfrm>
          <a:prstGeom prst="line">
            <a:avLst/>
          </a:prstGeom>
          <a:ln w="22225">
            <a:solidFill>
              <a:srgbClr val="7F8489"/>
            </a:solidFill>
          </a:ln>
        </p:spPr>
        <p:style>
          <a:lnRef idx="1">
            <a:schemeClr val="accent1"/>
          </a:lnRef>
          <a:fillRef idx="0">
            <a:schemeClr val="accent1"/>
          </a:fillRef>
          <a:effectRef idx="0">
            <a:schemeClr val="accent1"/>
          </a:effectRef>
          <a:fontRef idx="minor">
            <a:schemeClr val="tx1"/>
          </a:fontRef>
        </p:style>
      </p:cxnSp>
      <p:sp>
        <p:nvSpPr>
          <p:cNvPr id="134" name="Rectangle 133">
            <a:extLst>
              <a:ext uri="{FF2B5EF4-FFF2-40B4-BE49-F238E27FC236}">
                <a16:creationId xmlns:a16="http://schemas.microsoft.com/office/drawing/2014/main" id="{E133F748-948D-0A44-8355-471A61E1C248}"/>
              </a:ext>
            </a:extLst>
          </p:cNvPr>
          <p:cNvSpPr/>
          <p:nvPr/>
        </p:nvSpPr>
        <p:spPr>
          <a:xfrm>
            <a:off x="1490259" y="3491313"/>
            <a:ext cx="595035" cy="253916"/>
          </a:xfrm>
          <a:prstGeom prst="rect">
            <a:avLst/>
          </a:prstGeom>
        </p:spPr>
        <p:txBody>
          <a:bodyPr wrap="none">
            <a:spAutoFit/>
          </a:bodyPr>
          <a:lstStyle/>
          <a:p>
            <a:pPr defTabSz="685800">
              <a:defRPr/>
            </a:pPr>
            <a:r>
              <a:rPr lang="en-US" sz="1050" b="1" dirty="0">
                <a:solidFill>
                  <a:srgbClr val="000000"/>
                </a:solidFill>
                <a:latin typeface="Tw Cen MT" panose="020B0602020104020603" pitchFamily="34" charset="77"/>
              </a:rPr>
              <a:t>20/100</a:t>
            </a:r>
            <a:endParaRPr lang="en-US" sz="1050" dirty="0">
              <a:solidFill>
                <a:srgbClr val="000000"/>
              </a:solidFill>
              <a:latin typeface="Tw Cen MT" panose="020B0602020104020603" pitchFamily="34" charset="77"/>
            </a:endParaRPr>
          </a:p>
        </p:txBody>
      </p:sp>
      <p:sp>
        <p:nvSpPr>
          <p:cNvPr id="144" name="Rectangle 143">
            <a:extLst>
              <a:ext uri="{FF2B5EF4-FFF2-40B4-BE49-F238E27FC236}">
                <a16:creationId xmlns:a16="http://schemas.microsoft.com/office/drawing/2014/main" id="{226074A1-3E64-C44C-9C54-F335CA581747}"/>
              </a:ext>
            </a:extLst>
          </p:cNvPr>
          <p:cNvSpPr/>
          <p:nvPr/>
        </p:nvSpPr>
        <p:spPr>
          <a:xfrm>
            <a:off x="4404933" y="1504887"/>
            <a:ext cx="3001004" cy="338554"/>
          </a:xfrm>
          <a:prstGeom prst="rect">
            <a:avLst/>
          </a:prstGeom>
        </p:spPr>
        <p:txBody>
          <a:bodyPr wrap="square">
            <a:spAutoFit/>
          </a:bodyPr>
          <a:lstStyle/>
          <a:p>
            <a:pPr algn="ctr" defTabSz="685800">
              <a:defRPr/>
            </a:pPr>
            <a:r>
              <a:rPr lang="en-US" sz="1600" b="1" dirty="0">
                <a:solidFill>
                  <a:srgbClr val="007096"/>
                </a:solidFill>
                <a:latin typeface="Century Gothic" panose="020F0302020204030204"/>
              </a:rPr>
              <a:t>Anti-VEGF Therapy</a:t>
            </a:r>
          </a:p>
        </p:txBody>
      </p:sp>
      <p:cxnSp>
        <p:nvCxnSpPr>
          <p:cNvPr id="158" name="Straight Connector 157">
            <a:extLst>
              <a:ext uri="{FF2B5EF4-FFF2-40B4-BE49-F238E27FC236}">
                <a16:creationId xmlns:a16="http://schemas.microsoft.com/office/drawing/2014/main" id="{1659B432-A18A-A04F-8C77-E323360160F7}"/>
              </a:ext>
            </a:extLst>
          </p:cNvPr>
          <p:cNvCxnSpPr>
            <a:cxnSpLocks/>
          </p:cNvCxnSpPr>
          <p:nvPr/>
        </p:nvCxnSpPr>
        <p:spPr>
          <a:xfrm flipV="1">
            <a:off x="2220922" y="2210144"/>
            <a:ext cx="0" cy="1409420"/>
          </a:xfrm>
          <a:prstGeom prst="line">
            <a:avLst/>
          </a:prstGeom>
          <a:ln w="22225">
            <a:solidFill>
              <a:srgbClr val="7F8489"/>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E38F92F-DDF7-4C4F-A41B-6259DA6F7920}"/>
              </a:ext>
            </a:extLst>
          </p:cNvPr>
          <p:cNvCxnSpPr>
            <a:cxnSpLocks/>
          </p:cNvCxnSpPr>
          <p:nvPr/>
        </p:nvCxnSpPr>
        <p:spPr>
          <a:xfrm flipH="1" flipV="1">
            <a:off x="4362478" y="2210144"/>
            <a:ext cx="1" cy="1396778"/>
          </a:xfrm>
          <a:prstGeom prst="line">
            <a:avLst/>
          </a:prstGeom>
          <a:ln w="22225">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CB9CC1DE-AD77-1043-85D2-EDB871B4DA64}"/>
              </a:ext>
            </a:extLst>
          </p:cNvPr>
          <p:cNvCxnSpPr>
            <a:cxnSpLocks/>
          </p:cNvCxnSpPr>
          <p:nvPr/>
        </p:nvCxnSpPr>
        <p:spPr>
          <a:xfrm>
            <a:off x="2220922" y="2217908"/>
            <a:ext cx="5142559" cy="0"/>
          </a:xfrm>
          <a:prstGeom prst="line">
            <a:avLst/>
          </a:prstGeom>
          <a:ln w="317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47" name="Group 146">
            <a:extLst>
              <a:ext uri="{FF2B5EF4-FFF2-40B4-BE49-F238E27FC236}">
                <a16:creationId xmlns:a16="http://schemas.microsoft.com/office/drawing/2014/main" id="{314AB300-ACA2-0845-AE33-247777A27925}"/>
              </a:ext>
            </a:extLst>
          </p:cNvPr>
          <p:cNvGrpSpPr/>
          <p:nvPr/>
        </p:nvGrpSpPr>
        <p:grpSpPr>
          <a:xfrm>
            <a:off x="4081745" y="1933705"/>
            <a:ext cx="557813" cy="557813"/>
            <a:chOff x="9503822" y="1773629"/>
            <a:chExt cx="1150908" cy="1150908"/>
          </a:xfrm>
        </p:grpSpPr>
        <p:sp>
          <p:nvSpPr>
            <p:cNvPr id="148" name="Oval 147">
              <a:extLst>
                <a:ext uri="{FF2B5EF4-FFF2-40B4-BE49-F238E27FC236}">
                  <a16:creationId xmlns:a16="http://schemas.microsoft.com/office/drawing/2014/main" id="{BB2C75F7-D99F-8746-94D1-98637AEF976A}"/>
                </a:ext>
              </a:extLst>
            </p:cNvPr>
            <p:cNvSpPr/>
            <p:nvPr/>
          </p:nvSpPr>
          <p:spPr>
            <a:xfrm>
              <a:off x="9967636" y="2237439"/>
              <a:ext cx="223289" cy="223289"/>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nvGrpSpPr>
            <p:cNvPr id="149" name="Group 148">
              <a:extLst>
                <a:ext uri="{FF2B5EF4-FFF2-40B4-BE49-F238E27FC236}">
                  <a16:creationId xmlns:a16="http://schemas.microsoft.com/office/drawing/2014/main" id="{B5F13E8F-9421-2942-8D3F-203E682EBED8}"/>
                </a:ext>
              </a:extLst>
            </p:cNvPr>
            <p:cNvGrpSpPr/>
            <p:nvPr/>
          </p:nvGrpSpPr>
          <p:grpSpPr>
            <a:xfrm>
              <a:off x="9503822" y="1773629"/>
              <a:ext cx="1150908" cy="1150908"/>
              <a:chOff x="9669119" y="2116195"/>
              <a:chExt cx="821197" cy="821197"/>
            </a:xfrm>
          </p:grpSpPr>
          <p:sp>
            <p:nvSpPr>
              <p:cNvPr id="150" name="Oval 149">
                <a:extLst>
                  <a:ext uri="{FF2B5EF4-FFF2-40B4-BE49-F238E27FC236}">
                    <a16:creationId xmlns:a16="http://schemas.microsoft.com/office/drawing/2014/main" id="{8847EED4-4A11-BC47-A5AF-8AD34CB98FF6}"/>
                  </a:ext>
                </a:extLst>
              </p:cNvPr>
              <p:cNvSpPr/>
              <p:nvPr/>
            </p:nvSpPr>
            <p:spPr>
              <a:xfrm>
                <a:off x="9845886" y="2292962"/>
                <a:ext cx="467664" cy="467664"/>
              </a:xfrm>
              <a:prstGeom prst="ellipse">
                <a:avLst/>
              </a:prstGeom>
              <a:noFill/>
              <a:ln w="19050">
                <a:solidFill>
                  <a:srgbClr val="C00000">
                    <a:alpha val="3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151" name="Oval 150">
                <a:extLst>
                  <a:ext uri="{FF2B5EF4-FFF2-40B4-BE49-F238E27FC236}">
                    <a16:creationId xmlns:a16="http://schemas.microsoft.com/office/drawing/2014/main" id="{59302E1F-B9A0-9F4C-82D2-CBBD7C8EA3DB}"/>
                  </a:ext>
                </a:extLst>
              </p:cNvPr>
              <p:cNvSpPr/>
              <p:nvPr/>
            </p:nvSpPr>
            <p:spPr>
              <a:xfrm>
                <a:off x="9669119" y="2116195"/>
                <a:ext cx="821197" cy="821197"/>
              </a:xfrm>
              <a:prstGeom prst="ellipse">
                <a:avLst/>
              </a:prstGeom>
              <a:noFill/>
              <a:ln w="19050">
                <a:solidFill>
                  <a:srgbClr val="C00000">
                    <a:alpha val="15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grpSp>
      <p:cxnSp>
        <p:nvCxnSpPr>
          <p:cNvPr id="161" name="Straight Connector 160">
            <a:extLst>
              <a:ext uri="{FF2B5EF4-FFF2-40B4-BE49-F238E27FC236}">
                <a16:creationId xmlns:a16="http://schemas.microsoft.com/office/drawing/2014/main" id="{33931165-9ADC-0C4C-A83B-C952E779F0A9}"/>
              </a:ext>
            </a:extLst>
          </p:cNvPr>
          <p:cNvCxnSpPr>
            <a:cxnSpLocks/>
          </p:cNvCxnSpPr>
          <p:nvPr/>
        </p:nvCxnSpPr>
        <p:spPr>
          <a:xfrm flipV="1">
            <a:off x="5899371" y="1801416"/>
            <a:ext cx="0" cy="408728"/>
          </a:xfrm>
          <a:prstGeom prst="line">
            <a:avLst/>
          </a:prstGeom>
          <a:ln w="22225">
            <a:solidFill>
              <a:srgbClr val="7F8489">
                <a:alpha val="25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A1BDE6F1-548B-D245-83C0-9AE21FDCE9A5}"/>
              </a:ext>
            </a:extLst>
          </p:cNvPr>
          <p:cNvCxnSpPr>
            <a:cxnSpLocks/>
          </p:cNvCxnSpPr>
          <p:nvPr/>
        </p:nvCxnSpPr>
        <p:spPr>
          <a:xfrm flipH="1" flipV="1">
            <a:off x="7363480" y="2210144"/>
            <a:ext cx="1" cy="1396778"/>
          </a:xfrm>
          <a:prstGeom prst="line">
            <a:avLst/>
          </a:prstGeom>
          <a:ln w="22225">
            <a:solidFill>
              <a:srgbClr val="64A70B"/>
            </a:solidFill>
            <a:prstDash val="sysDash"/>
          </a:ln>
        </p:spPr>
        <p:style>
          <a:lnRef idx="1">
            <a:schemeClr val="accent1"/>
          </a:lnRef>
          <a:fillRef idx="0">
            <a:schemeClr val="accent1"/>
          </a:fillRef>
          <a:effectRef idx="0">
            <a:schemeClr val="accent1"/>
          </a:effectRef>
          <a:fontRef idx="minor">
            <a:schemeClr val="tx1"/>
          </a:fontRef>
        </p:style>
      </p:cxnSp>
      <p:sp>
        <p:nvSpPr>
          <p:cNvPr id="96" name="Oval 95">
            <a:extLst>
              <a:ext uri="{FF2B5EF4-FFF2-40B4-BE49-F238E27FC236}">
                <a16:creationId xmlns:a16="http://schemas.microsoft.com/office/drawing/2014/main" id="{B20D7914-B146-414A-8145-8C0D9AAD372B}"/>
              </a:ext>
            </a:extLst>
          </p:cNvPr>
          <p:cNvSpPr/>
          <p:nvPr/>
        </p:nvSpPr>
        <p:spPr>
          <a:xfrm>
            <a:off x="7304538" y="2152196"/>
            <a:ext cx="108222" cy="108222"/>
          </a:xfrm>
          <a:prstGeom prst="ellipse">
            <a:avLst/>
          </a:prstGeom>
          <a:solidFill>
            <a:srgbClr val="64A70B"/>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101" name="Rectangle 100">
            <a:extLst>
              <a:ext uri="{FF2B5EF4-FFF2-40B4-BE49-F238E27FC236}">
                <a16:creationId xmlns:a16="http://schemas.microsoft.com/office/drawing/2014/main" id="{4ECC62E0-7208-CB44-A076-A5DD53A7A3A2}"/>
              </a:ext>
            </a:extLst>
          </p:cNvPr>
          <p:cNvSpPr/>
          <p:nvPr/>
        </p:nvSpPr>
        <p:spPr>
          <a:xfrm>
            <a:off x="6630085" y="3857891"/>
            <a:ext cx="1457129" cy="836126"/>
          </a:xfrm>
          <a:prstGeom prst="rect">
            <a:avLst/>
          </a:prstGeom>
        </p:spPr>
        <p:txBody>
          <a:bodyPr wrap="none">
            <a:spAutoFit/>
          </a:bodyPr>
          <a:lstStyle/>
          <a:p>
            <a:pPr algn="ctr" defTabSz="685800">
              <a:lnSpc>
                <a:spcPts val="1800"/>
              </a:lnSpc>
              <a:spcAft>
                <a:spcPts val="375"/>
              </a:spcAft>
              <a:defRPr/>
            </a:pPr>
            <a:r>
              <a:rPr lang="en-US" sz="1350" b="1" cap="all" spc="150" dirty="0">
                <a:solidFill>
                  <a:srgbClr val="000000"/>
                </a:solidFill>
                <a:latin typeface="Tw Cen MT" panose="020B0602020104020603" pitchFamily="34" charset="77"/>
              </a:rPr>
              <a:t>3/12/18</a:t>
            </a:r>
          </a:p>
          <a:p>
            <a:pPr algn="ctr" defTabSz="685800">
              <a:defRPr/>
            </a:pPr>
            <a:r>
              <a:rPr lang="en-US" sz="1500" b="1" cap="all" spc="150" dirty="0">
                <a:solidFill>
                  <a:srgbClr val="64A70B"/>
                </a:solidFill>
                <a:latin typeface="Tw Cen MT" panose="020B0602020104020603" pitchFamily="34" charset="77"/>
              </a:rPr>
              <a:t>Continues</a:t>
            </a:r>
          </a:p>
          <a:p>
            <a:pPr algn="ctr" defTabSz="685800">
              <a:defRPr/>
            </a:pPr>
            <a:r>
              <a:rPr lang="en-US" sz="1500" b="1" cap="all" spc="150" dirty="0">
                <a:solidFill>
                  <a:srgbClr val="64A70B"/>
                </a:solidFill>
                <a:latin typeface="Tw Cen MT" panose="020B0602020104020603" pitchFamily="34" charset="77"/>
              </a:rPr>
              <a:t>at 20/20 OD</a:t>
            </a:r>
            <a:endParaRPr lang="en-US" sz="1500" b="1" dirty="0">
              <a:solidFill>
                <a:srgbClr val="64A70B"/>
              </a:solidFill>
              <a:latin typeface="Tw Cen MT" panose="020B0602020104020603" pitchFamily="34" charset="77"/>
            </a:endParaRPr>
          </a:p>
        </p:txBody>
      </p:sp>
      <p:sp>
        <p:nvSpPr>
          <p:cNvPr id="106" name="Rectangle 105">
            <a:extLst>
              <a:ext uri="{FF2B5EF4-FFF2-40B4-BE49-F238E27FC236}">
                <a16:creationId xmlns:a16="http://schemas.microsoft.com/office/drawing/2014/main" id="{30CEECA1-6A4A-7047-83DE-98AF98105EAE}"/>
              </a:ext>
            </a:extLst>
          </p:cNvPr>
          <p:cNvSpPr/>
          <p:nvPr/>
        </p:nvSpPr>
        <p:spPr>
          <a:xfrm>
            <a:off x="1481347" y="3857891"/>
            <a:ext cx="1457450" cy="836126"/>
          </a:xfrm>
          <a:prstGeom prst="rect">
            <a:avLst/>
          </a:prstGeom>
        </p:spPr>
        <p:txBody>
          <a:bodyPr wrap="none">
            <a:spAutoFit/>
          </a:bodyPr>
          <a:lstStyle/>
          <a:p>
            <a:pPr algn="ctr" defTabSz="685800">
              <a:lnSpc>
                <a:spcPts val="1800"/>
              </a:lnSpc>
              <a:spcAft>
                <a:spcPts val="375"/>
              </a:spcAft>
              <a:defRPr/>
            </a:pPr>
            <a:r>
              <a:rPr lang="en-US" sz="1350" b="1" cap="all" spc="150" dirty="0">
                <a:solidFill>
                  <a:srgbClr val="000000"/>
                </a:solidFill>
                <a:latin typeface="Tw Cen MT" panose="020B0602020104020603" pitchFamily="34" charset="77"/>
              </a:rPr>
              <a:t>12/19/16</a:t>
            </a:r>
          </a:p>
          <a:p>
            <a:pPr algn="ctr" defTabSz="685800">
              <a:defRPr/>
            </a:pPr>
            <a:r>
              <a:rPr lang="en-US" sz="1500" b="1" cap="all" spc="150" dirty="0">
                <a:solidFill>
                  <a:srgbClr val="7F8489"/>
                </a:solidFill>
                <a:latin typeface="Tw Cen MT" panose="020B0602020104020603" pitchFamily="34" charset="77"/>
              </a:rPr>
              <a:t>Baseline VA</a:t>
            </a:r>
          </a:p>
          <a:p>
            <a:pPr algn="ctr" defTabSz="685800">
              <a:defRPr/>
            </a:pPr>
            <a:r>
              <a:rPr lang="en-US" sz="1500" b="1" cap="all" spc="150" dirty="0">
                <a:solidFill>
                  <a:srgbClr val="7F8489"/>
                </a:solidFill>
                <a:latin typeface="Tw Cen MT" panose="020B0602020104020603" pitchFamily="34" charset="77"/>
              </a:rPr>
              <a:t>20/20 OD</a:t>
            </a:r>
            <a:endParaRPr lang="en-US" sz="1500" b="1" dirty="0">
              <a:solidFill>
                <a:srgbClr val="7F8489"/>
              </a:solidFill>
              <a:latin typeface="Tw Cen MT" panose="020B0602020104020603" pitchFamily="34" charset="77"/>
            </a:endParaRPr>
          </a:p>
        </p:txBody>
      </p:sp>
      <p:sp>
        <p:nvSpPr>
          <p:cNvPr id="153" name="Oval 152">
            <a:extLst>
              <a:ext uri="{FF2B5EF4-FFF2-40B4-BE49-F238E27FC236}">
                <a16:creationId xmlns:a16="http://schemas.microsoft.com/office/drawing/2014/main" id="{6DC6B979-5D95-8047-A0ED-1E52773963FF}"/>
              </a:ext>
            </a:extLst>
          </p:cNvPr>
          <p:cNvSpPr/>
          <p:nvPr/>
        </p:nvSpPr>
        <p:spPr>
          <a:xfrm>
            <a:off x="2166007" y="2152196"/>
            <a:ext cx="108222" cy="108222"/>
          </a:xfrm>
          <a:prstGeom prst="ellipse">
            <a:avLst/>
          </a:prstGeom>
          <a:solidFill>
            <a:srgbClr val="64A70B"/>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pic>
        <p:nvPicPr>
          <p:cNvPr id="41" name="Picture 40">
            <a:hlinkClick r:id="rId4" action="ppaction://hlinksldjump"/>
            <a:extLst>
              <a:ext uri="{FF2B5EF4-FFF2-40B4-BE49-F238E27FC236}">
                <a16:creationId xmlns:a16="http://schemas.microsoft.com/office/drawing/2014/main" id="{9E746C8D-589E-8B41-BA4E-CDE70D2C9DB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19031511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100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1000"/>
                                        <p:tgtEl>
                                          <p:spTgt spid="34"/>
                                        </p:tgtEl>
                                      </p:cBhvr>
                                    </p:animEffect>
                                  </p:childTnLst>
                                </p:cTn>
                              </p:par>
                              <p:par>
                                <p:cTn id="8" presetID="10" presetClass="entr" presetSubtype="0" fill="hold" nodeType="withEffect">
                                  <p:stCondLst>
                                    <p:cond delay="1000"/>
                                  </p:stCondLst>
                                  <p:childTnLst>
                                    <p:set>
                                      <p:cBhvr>
                                        <p:cTn id="9" dur="1" fill="hold">
                                          <p:stCondLst>
                                            <p:cond delay="0"/>
                                          </p:stCondLst>
                                        </p:cTn>
                                        <p:tgtEl>
                                          <p:spTgt spid="147"/>
                                        </p:tgtEl>
                                        <p:attrNameLst>
                                          <p:attrName>style.visibility</p:attrName>
                                        </p:attrNameLst>
                                      </p:cBhvr>
                                      <p:to>
                                        <p:strVal val="visible"/>
                                      </p:to>
                                    </p:set>
                                    <p:animEffect transition="in" filter="fade">
                                      <p:cBhvr>
                                        <p:cTn id="10" dur="500"/>
                                        <p:tgtEl>
                                          <p:spTgt spid="147"/>
                                        </p:tgtEl>
                                      </p:cBhvr>
                                    </p:animEffect>
                                  </p:childTnLst>
                                </p:cTn>
                              </p:par>
                              <p:par>
                                <p:cTn id="11" presetID="22" presetClass="entr" presetSubtype="8" fill="hold" grpId="0" nodeType="withEffect">
                                  <p:stCondLst>
                                    <p:cond delay="1000"/>
                                  </p:stCondLst>
                                  <p:childTnLst>
                                    <p:set>
                                      <p:cBhvr>
                                        <p:cTn id="12" dur="1" fill="hold">
                                          <p:stCondLst>
                                            <p:cond delay="0"/>
                                          </p:stCondLst>
                                        </p:cTn>
                                        <p:tgtEl>
                                          <p:spTgt spid="95"/>
                                        </p:tgtEl>
                                        <p:attrNameLst>
                                          <p:attrName>style.visibility</p:attrName>
                                        </p:attrNameLst>
                                      </p:cBhvr>
                                      <p:to>
                                        <p:strVal val="visible"/>
                                      </p:to>
                                    </p:set>
                                    <p:animEffect transition="in" filter="wipe(left)">
                                      <p:cBhvr>
                                        <p:cTn id="13" dur="1500"/>
                                        <p:tgtEl>
                                          <p:spTgt spid="95"/>
                                        </p:tgtEl>
                                      </p:cBhvr>
                                    </p:animEffect>
                                  </p:childTnLst>
                                </p:cTn>
                              </p:par>
                            </p:childTnLst>
                          </p:cTn>
                        </p:par>
                        <p:par>
                          <p:cTn id="14" fill="hold">
                            <p:stCondLst>
                              <p:cond delay="2500"/>
                            </p:stCondLst>
                            <p:childTnLst>
                              <p:par>
                                <p:cTn id="15" presetID="26" presetClass="emph" presetSubtype="0" repeatCount="2000" fill="hold" nodeType="afterEffect">
                                  <p:stCondLst>
                                    <p:cond delay="0"/>
                                  </p:stCondLst>
                                  <p:childTnLst>
                                    <p:animEffect transition="out" filter="fade">
                                      <p:cBhvr>
                                        <p:cTn id="16" dur="1000" tmFilter="0, 0; .2, .5; .8, .5; 1, 0"/>
                                        <p:tgtEl>
                                          <p:spTgt spid="147"/>
                                        </p:tgtEl>
                                      </p:cBhvr>
                                    </p:animEffect>
                                    <p:animScale>
                                      <p:cBhvr>
                                        <p:cTn id="17" dur="500" autoRev="1" fill="hold"/>
                                        <p:tgtEl>
                                          <p:spTgt spid="147"/>
                                        </p:tgtEl>
                                      </p:cBhvr>
                                      <p:by x="105000" y="105000"/>
                                    </p:animScale>
                                  </p:childTnLst>
                                </p:cTn>
                              </p:par>
                              <p:par>
                                <p:cTn id="18" presetID="22" presetClass="entr" presetSubtype="4" fill="hold" nodeType="withEffect">
                                  <p:stCondLst>
                                    <p:cond delay="1000"/>
                                  </p:stCondLst>
                                  <p:childTnLst>
                                    <p:set>
                                      <p:cBhvr>
                                        <p:cTn id="19" dur="1" fill="hold">
                                          <p:stCondLst>
                                            <p:cond delay="0"/>
                                          </p:stCondLst>
                                        </p:cTn>
                                        <p:tgtEl>
                                          <p:spTgt spid="100"/>
                                        </p:tgtEl>
                                        <p:attrNameLst>
                                          <p:attrName>style.visibility</p:attrName>
                                        </p:attrNameLst>
                                      </p:cBhvr>
                                      <p:to>
                                        <p:strVal val="visible"/>
                                      </p:to>
                                    </p:set>
                                    <p:animEffect transition="in" filter="wipe(down)">
                                      <p:cBhvr>
                                        <p:cTn id="20"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91F756A-0D45-DD4D-8145-6FCD45207E5C}"/>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9DB2EEDC-920B-4BA2-B0C4-FB2786C9A532}"/>
              </a:ext>
            </a:extLst>
          </p:cNvPr>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5718686" y="3436372"/>
            <a:ext cx="2735828" cy="2735828"/>
          </a:xfrm>
          <a:prstGeom prst="rect">
            <a:avLst/>
          </a:prstGeom>
        </p:spPr>
      </p:pic>
      <p:sp>
        <p:nvSpPr>
          <p:cNvPr id="10" name="TextBox 9">
            <a:extLst>
              <a:ext uri="{FF2B5EF4-FFF2-40B4-BE49-F238E27FC236}">
                <a16:creationId xmlns:a16="http://schemas.microsoft.com/office/drawing/2014/main" id="{4DF60373-8925-9E40-9B9C-DAD35B7C0EEF}"/>
              </a:ext>
            </a:extLst>
          </p:cNvPr>
          <p:cNvSpPr txBox="1"/>
          <p:nvPr/>
        </p:nvSpPr>
        <p:spPr>
          <a:xfrm>
            <a:off x="1580225" y="4804286"/>
            <a:ext cx="5506375" cy="523220"/>
          </a:xfrm>
          <a:prstGeom prst="rect">
            <a:avLst/>
          </a:prstGeom>
          <a:noFill/>
        </p:spPr>
        <p:txBody>
          <a:bodyPr wrap="square" rtlCol="0">
            <a:spAutoFit/>
          </a:bodyPr>
          <a:lstStyle/>
          <a:p>
            <a:pPr lvl="0" algn="r" defTabSz="685800">
              <a:defRPr/>
            </a:pPr>
            <a:r>
              <a:rPr lang="en-US" sz="2800" b="1" dirty="0">
                <a:solidFill>
                  <a:srgbClr val="64A70B"/>
                </a:solidFill>
                <a:latin typeface="Tw Cen MT" panose="020B0602020104020603" pitchFamily="34" charset="77"/>
              </a:rPr>
              <a:t>Asymptomatic Detection of CNV</a:t>
            </a:r>
          </a:p>
        </p:txBody>
      </p:sp>
      <p:sp>
        <p:nvSpPr>
          <p:cNvPr id="7" name="Rectangle 6">
            <a:extLst>
              <a:ext uri="{FF2B5EF4-FFF2-40B4-BE49-F238E27FC236}">
                <a16:creationId xmlns:a16="http://schemas.microsoft.com/office/drawing/2014/main" id="{78933E9C-81E9-8548-A3FA-FCA0BEA5A903}"/>
              </a:ext>
            </a:extLst>
          </p:cNvPr>
          <p:cNvSpPr/>
          <p:nvPr/>
        </p:nvSpPr>
        <p:spPr>
          <a:xfrm>
            <a:off x="6626377" y="4465732"/>
            <a:ext cx="920445" cy="338554"/>
          </a:xfrm>
          <a:prstGeom prst="rect">
            <a:avLst/>
          </a:prstGeom>
        </p:spPr>
        <p:txBody>
          <a:bodyPr wrap="none">
            <a:spAutoFit/>
          </a:bodyPr>
          <a:lstStyle/>
          <a:p>
            <a:pPr defTabSz="685800">
              <a:defRPr/>
            </a:pPr>
            <a:r>
              <a:rPr lang="en-US" sz="1600" b="1" cap="all" spc="150" dirty="0">
                <a:solidFill>
                  <a:srgbClr val="007096"/>
                </a:solidFill>
                <a:latin typeface="Tw Cen MT" panose="020B0602020104020603" pitchFamily="34" charset="77"/>
              </a:rPr>
              <a:t>Case 2</a:t>
            </a:r>
            <a:endParaRPr lang="en-US" sz="1600" b="1" spc="150" dirty="0">
              <a:solidFill>
                <a:srgbClr val="007096"/>
              </a:solidFill>
              <a:latin typeface="Tw Cen MT" panose="020B0602020104020603" pitchFamily="34" charset="77"/>
            </a:endParaRPr>
          </a:p>
        </p:txBody>
      </p:sp>
      <p:pic>
        <p:nvPicPr>
          <p:cNvPr id="9" name="Picture 8">
            <a:hlinkClick r:id="rId4" action="ppaction://hlinksldjump"/>
            <a:extLst>
              <a:ext uri="{FF2B5EF4-FFF2-40B4-BE49-F238E27FC236}">
                <a16:creationId xmlns:a16="http://schemas.microsoft.com/office/drawing/2014/main" id="{5FA68C2E-EA10-FC45-8F74-0261EDC7C20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
        <p:nvSpPr>
          <p:cNvPr id="11" name="Content Placeholder 2">
            <a:extLst>
              <a:ext uri="{FF2B5EF4-FFF2-40B4-BE49-F238E27FC236}">
                <a16:creationId xmlns:a16="http://schemas.microsoft.com/office/drawing/2014/main" id="{56C5F859-5036-4840-9E6F-7621F513744C}"/>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22</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spTree>
    <p:extLst>
      <p:ext uri="{BB962C8B-B14F-4D97-AF65-F5344CB8AC3E}">
        <p14:creationId xmlns:p14="http://schemas.microsoft.com/office/powerpoint/2010/main" val="34443957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a:extLst>
              <a:ext uri="{FF2B5EF4-FFF2-40B4-BE49-F238E27FC236}">
                <a16:creationId xmlns:a16="http://schemas.microsoft.com/office/drawing/2014/main" id="{11F002D8-1C17-184C-BB46-F6375C3120FF}"/>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23</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sp>
        <p:nvSpPr>
          <p:cNvPr id="112" name="Oval 111">
            <a:extLst>
              <a:ext uri="{FF2B5EF4-FFF2-40B4-BE49-F238E27FC236}">
                <a16:creationId xmlns:a16="http://schemas.microsoft.com/office/drawing/2014/main" id="{115A5A5D-AA49-6544-A3ED-5D67A7F988E6}"/>
              </a:ext>
            </a:extLst>
          </p:cNvPr>
          <p:cNvSpPr/>
          <p:nvPr/>
        </p:nvSpPr>
        <p:spPr>
          <a:xfrm>
            <a:off x="4640409" y="1898800"/>
            <a:ext cx="2484481" cy="2484481"/>
          </a:xfrm>
          <a:prstGeom prst="ellipse">
            <a:avLst/>
          </a:prstGeom>
          <a:solidFill>
            <a:srgbClr val="6EAF1B"/>
          </a:solidFill>
          <a:ln w="101600">
            <a:gradFill>
              <a:gsLst>
                <a:gs pos="0">
                  <a:srgbClr val="FFFFFF"/>
                </a:gs>
                <a:gs pos="100000">
                  <a:schemeClr val="bg1">
                    <a:lumMod val="85000"/>
                  </a:schemeClr>
                </a:gs>
              </a:gsLst>
              <a:lin ang="2700000" scaled="0"/>
            </a:gra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sp>
        <p:nvSpPr>
          <p:cNvPr id="113" name="Content Placeholder 13">
            <a:extLst>
              <a:ext uri="{FF2B5EF4-FFF2-40B4-BE49-F238E27FC236}">
                <a16:creationId xmlns:a16="http://schemas.microsoft.com/office/drawing/2014/main" id="{A6A3ECF3-287A-3447-9F5D-3ED1025BAE79}"/>
              </a:ext>
            </a:extLst>
          </p:cNvPr>
          <p:cNvSpPr txBox="1">
            <a:spLocks/>
          </p:cNvSpPr>
          <p:nvPr/>
        </p:nvSpPr>
        <p:spPr>
          <a:xfrm>
            <a:off x="4942561" y="2436033"/>
            <a:ext cx="1995431" cy="1410013"/>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685800">
              <a:spcBef>
                <a:spcPts val="750"/>
              </a:spcBef>
              <a:buNone/>
              <a:defRPr/>
            </a:pPr>
            <a:r>
              <a:rPr lang="en-US" sz="2000" b="1" dirty="0">
                <a:solidFill>
                  <a:srgbClr val="D1EEB1"/>
                </a:solidFill>
                <a:latin typeface="Tw Cen MT" panose="020B0602020104020603" pitchFamily="34" charset="77"/>
              </a:rPr>
              <a:t>Started </a:t>
            </a:r>
            <a:r>
              <a:rPr lang="en-US" sz="2000" b="1" dirty="0" err="1">
                <a:solidFill>
                  <a:srgbClr val="D1EEB1"/>
                </a:solidFill>
                <a:latin typeface="Tw Cen MT" panose="020B0602020104020603" pitchFamily="34" charset="77"/>
              </a:rPr>
              <a:t>ForeseeHome</a:t>
            </a:r>
            <a:r>
              <a:rPr lang="en-US" sz="2000" b="1" dirty="0">
                <a:solidFill>
                  <a:srgbClr val="D1EEB1"/>
                </a:solidFill>
                <a:latin typeface="Tw Cen MT" panose="020B0602020104020603" pitchFamily="34" charset="77"/>
              </a:rPr>
              <a:t> testing on</a:t>
            </a:r>
          </a:p>
          <a:p>
            <a:pPr marL="0" indent="0" algn="ctr" defTabSz="685800">
              <a:spcBef>
                <a:spcPts val="750"/>
              </a:spcBef>
              <a:buNone/>
              <a:defRPr/>
            </a:pPr>
            <a:r>
              <a:rPr lang="en-US" b="1" dirty="0">
                <a:solidFill>
                  <a:srgbClr val="FFFFFF"/>
                </a:solidFill>
                <a:latin typeface="Tw Cen MT" panose="020B0602020104020603" pitchFamily="34" charset="77"/>
              </a:rPr>
              <a:t>6/23/17</a:t>
            </a:r>
          </a:p>
        </p:txBody>
      </p:sp>
      <p:sp>
        <p:nvSpPr>
          <p:cNvPr id="13" name="Rectangle 12">
            <a:extLst>
              <a:ext uri="{FF2B5EF4-FFF2-40B4-BE49-F238E27FC236}">
                <a16:creationId xmlns:a16="http://schemas.microsoft.com/office/drawing/2014/main" id="{F4FE9DCE-AB1A-644D-9180-062B2884C29C}"/>
              </a:ext>
            </a:extLst>
          </p:cNvPr>
          <p:cNvSpPr/>
          <p:nvPr/>
        </p:nvSpPr>
        <p:spPr>
          <a:xfrm>
            <a:off x="-1" y="0"/>
            <a:ext cx="9144001" cy="977993"/>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FFFFFF"/>
              </a:solidFill>
              <a:latin typeface="Century Gothic" panose="020F0302020204030204"/>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2" y="0"/>
            <a:ext cx="2734409" cy="977993"/>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1775A0"/>
              </a:solidFill>
              <a:latin typeface="Century Gothic" panose="020F0302020204030204"/>
            </a:endParaRPr>
          </a:p>
        </p:txBody>
      </p:sp>
      <p:sp>
        <p:nvSpPr>
          <p:cNvPr id="7" name="Title 6">
            <a:extLst>
              <a:ext uri="{FF2B5EF4-FFF2-40B4-BE49-F238E27FC236}">
                <a16:creationId xmlns:a16="http://schemas.microsoft.com/office/drawing/2014/main" id="{4ACDC6C9-260D-6D40-92FF-C1FC58AC2A95}"/>
              </a:ext>
            </a:extLst>
          </p:cNvPr>
          <p:cNvSpPr>
            <a:spLocks noGrp="1"/>
          </p:cNvSpPr>
          <p:nvPr>
            <p:ph type="title"/>
          </p:nvPr>
        </p:nvSpPr>
        <p:spPr>
          <a:xfrm>
            <a:off x="3365205" y="1"/>
            <a:ext cx="5150145" cy="977993"/>
          </a:xfrm>
        </p:spPr>
        <p:txBody>
          <a:bodyPr anchor="ctr">
            <a:normAutofit/>
          </a:bodyPr>
          <a:lstStyle/>
          <a:p>
            <a:pPr algn="ctr"/>
            <a:r>
              <a:rPr lang="en-US" sz="2000" b="1" dirty="0">
                <a:solidFill>
                  <a:schemeClr val="bg1"/>
                </a:solidFill>
                <a:latin typeface="Tw Cen MT" panose="020B0602020104020603" pitchFamily="34" charset="77"/>
              </a:rPr>
              <a:t>86 y/o Male  </a:t>
            </a:r>
            <a:r>
              <a:rPr lang="en-US" sz="2000" b="0" dirty="0">
                <a:solidFill>
                  <a:srgbClr val="468DAD"/>
                </a:solidFill>
                <a:latin typeface="Tw Cen MT" panose="020B0602020104020603" pitchFamily="34" charset="77"/>
              </a:rPr>
              <a:t>|</a:t>
            </a:r>
            <a:r>
              <a:rPr lang="en-US" sz="2000" b="0" dirty="0">
                <a:solidFill>
                  <a:schemeClr val="bg1"/>
                </a:solidFill>
                <a:latin typeface="Tw Cen MT" panose="020B0602020104020603" pitchFamily="34" charset="77"/>
              </a:rPr>
              <a:t>  Baseline Vision: 20/30 OU</a:t>
            </a:r>
          </a:p>
        </p:txBody>
      </p:sp>
      <p:sp>
        <p:nvSpPr>
          <p:cNvPr id="78" name="Rectangle 77">
            <a:extLst>
              <a:ext uri="{FF2B5EF4-FFF2-40B4-BE49-F238E27FC236}">
                <a16:creationId xmlns:a16="http://schemas.microsoft.com/office/drawing/2014/main" id="{1D064736-AC4B-DA41-ABB7-B81996143E09}"/>
              </a:ext>
            </a:extLst>
          </p:cNvPr>
          <p:cNvSpPr/>
          <p:nvPr/>
        </p:nvSpPr>
        <p:spPr>
          <a:xfrm>
            <a:off x="1533040" y="335236"/>
            <a:ext cx="920445" cy="338554"/>
          </a:xfrm>
          <a:prstGeom prst="rect">
            <a:avLst/>
          </a:prstGeom>
        </p:spPr>
        <p:txBody>
          <a:bodyPr wrap="none">
            <a:spAutoFit/>
          </a:bodyPr>
          <a:lstStyle/>
          <a:p>
            <a:pPr defTabSz="685800">
              <a:defRPr/>
            </a:pPr>
            <a:r>
              <a:rPr lang="en-US" sz="1600" b="1" cap="all" spc="150" dirty="0">
                <a:solidFill>
                  <a:srgbClr val="FFFFFF"/>
                </a:solidFill>
                <a:latin typeface="Tw Cen MT" panose="020B0602020104020603" pitchFamily="34" charset="77"/>
              </a:rPr>
              <a:t>Case 2</a:t>
            </a:r>
            <a:endParaRPr lang="en-US" sz="1600" b="1" spc="150" dirty="0">
              <a:solidFill>
                <a:srgbClr val="000000"/>
              </a:solidFill>
              <a:latin typeface="Tw Cen MT" panose="020B0602020104020603" pitchFamily="34" charset="77"/>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2626450" y="422321"/>
            <a:ext cx="171450" cy="142875"/>
          </a:xfrm>
          <a:prstGeom prst="rect">
            <a:avLst/>
          </a:prstGeom>
        </p:spPr>
      </p:pic>
      <p:pic>
        <p:nvPicPr>
          <p:cNvPr id="104" name="Picture 103">
            <a:extLst>
              <a:ext uri="{FF2B5EF4-FFF2-40B4-BE49-F238E27FC236}">
                <a16:creationId xmlns:a16="http://schemas.microsoft.com/office/drawing/2014/main" id="{32F9C796-6465-3546-B075-17DD296760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05444" y="2423234"/>
            <a:ext cx="2009906" cy="3139067"/>
          </a:xfrm>
          <a:prstGeom prst="rect">
            <a:avLst/>
          </a:prstGeom>
        </p:spPr>
      </p:pic>
      <p:sp>
        <p:nvSpPr>
          <p:cNvPr id="123" name="Oval 122">
            <a:extLst>
              <a:ext uri="{FF2B5EF4-FFF2-40B4-BE49-F238E27FC236}">
                <a16:creationId xmlns:a16="http://schemas.microsoft.com/office/drawing/2014/main" id="{43AFD9B4-557C-BE40-A149-BB34F053546A}"/>
              </a:ext>
            </a:extLst>
          </p:cNvPr>
          <p:cNvSpPr/>
          <p:nvPr/>
        </p:nvSpPr>
        <p:spPr>
          <a:xfrm>
            <a:off x="327076" y="189181"/>
            <a:ext cx="927443" cy="927443"/>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124" name="Picture 123">
            <a:extLst>
              <a:ext uri="{FF2B5EF4-FFF2-40B4-BE49-F238E27FC236}">
                <a16:creationId xmlns:a16="http://schemas.microsoft.com/office/drawing/2014/main" id="{D6C5C299-34BE-CC49-8BE2-9E19D041C7BE}"/>
              </a:ext>
            </a:extLst>
          </p:cNvPr>
          <p:cNvPicPr>
            <a:picLocks noChangeAspect="1"/>
          </p:cNvPicPr>
          <p:nvPr/>
        </p:nvPicPr>
        <p:blipFill>
          <a:blip r:embed="rId4"/>
          <a:stretch>
            <a:fillRect/>
          </a:stretch>
        </p:blipFill>
        <p:spPr>
          <a:xfrm>
            <a:off x="611849" y="463239"/>
            <a:ext cx="398544" cy="363378"/>
          </a:xfrm>
          <a:prstGeom prst="rect">
            <a:avLst/>
          </a:prstGeom>
        </p:spPr>
      </p:pic>
      <p:sp>
        <p:nvSpPr>
          <p:cNvPr id="15" name="Content Placeholder 13">
            <a:extLst>
              <a:ext uri="{FF2B5EF4-FFF2-40B4-BE49-F238E27FC236}">
                <a16:creationId xmlns:a16="http://schemas.microsoft.com/office/drawing/2014/main" id="{BC27510A-0B50-4B4A-A6B4-A915EC959920}"/>
              </a:ext>
            </a:extLst>
          </p:cNvPr>
          <p:cNvSpPr txBox="1">
            <a:spLocks/>
          </p:cNvSpPr>
          <p:nvPr/>
        </p:nvSpPr>
        <p:spPr>
          <a:xfrm>
            <a:off x="564463" y="2309921"/>
            <a:ext cx="4503449" cy="22799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Aft>
                <a:spcPts val="375"/>
              </a:spcAft>
              <a:buNone/>
            </a:pPr>
            <a:r>
              <a:rPr lang="en-US" sz="1600" b="1" cap="all" spc="150" dirty="0">
                <a:solidFill>
                  <a:srgbClr val="007096"/>
                </a:solidFill>
                <a:latin typeface="Tw Cen MT" panose="020B0602020104020603" pitchFamily="34" charset="77"/>
              </a:rPr>
              <a:t>Patient History</a:t>
            </a:r>
          </a:p>
          <a:p>
            <a:pPr>
              <a:spcBef>
                <a:spcPts val="1125"/>
              </a:spcBef>
            </a:pPr>
            <a:r>
              <a:rPr lang="en-US" sz="1600" dirty="0">
                <a:latin typeface="Tw Cen MT" panose="020B0602020104020603" pitchFamily="34" charset="77"/>
              </a:rPr>
              <a:t>Intermediate dry AMD OU</a:t>
            </a:r>
          </a:p>
          <a:p>
            <a:pPr>
              <a:spcBef>
                <a:spcPts val="1125"/>
              </a:spcBef>
            </a:pPr>
            <a:r>
              <a:rPr lang="en-US" sz="1600" dirty="0">
                <a:latin typeface="Tw Cen MT" panose="020B0602020104020603" pitchFamily="34" charset="77"/>
              </a:rPr>
              <a:t>Pseudophakia OU</a:t>
            </a:r>
          </a:p>
          <a:p>
            <a:pPr>
              <a:spcBef>
                <a:spcPts val="1125"/>
              </a:spcBef>
            </a:pPr>
            <a:r>
              <a:rPr lang="en-US" sz="1600" dirty="0">
                <a:latin typeface="Tw Cen MT" panose="020B0602020104020603" pitchFamily="34" charset="77"/>
              </a:rPr>
              <a:t>Patient testing both eyes </a:t>
            </a:r>
            <a:br>
              <a:rPr lang="en-US" sz="1600" dirty="0">
                <a:latin typeface="Tw Cen MT" panose="020B0602020104020603" pitchFamily="34" charset="77"/>
              </a:rPr>
            </a:br>
            <a:r>
              <a:rPr lang="en-US" sz="1600" dirty="0">
                <a:latin typeface="Tw Cen MT" panose="020B0602020104020603" pitchFamily="34" charset="77"/>
              </a:rPr>
              <a:t>with </a:t>
            </a:r>
            <a:r>
              <a:rPr lang="en-US" sz="1600" dirty="0" err="1">
                <a:latin typeface="Tw Cen MT" panose="020B0602020104020603" pitchFamily="34" charset="77"/>
              </a:rPr>
              <a:t>ForeseeHome</a:t>
            </a:r>
            <a:endParaRPr lang="en-US" sz="1600" dirty="0">
              <a:latin typeface="Tw Cen MT" panose="020B0602020104020603" pitchFamily="34" charset="77"/>
            </a:endParaRPr>
          </a:p>
        </p:txBody>
      </p:sp>
      <p:sp>
        <p:nvSpPr>
          <p:cNvPr id="16" name="Rectangle 15">
            <a:extLst>
              <a:ext uri="{FF2B5EF4-FFF2-40B4-BE49-F238E27FC236}">
                <a16:creationId xmlns:a16="http://schemas.microsoft.com/office/drawing/2014/main" id="{3DAC53A8-D69D-CC4E-B5E3-3806D5059555}"/>
              </a:ext>
            </a:extLst>
          </p:cNvPr>
          <p:cNvSpPr/>
          <p:nvPr/>
        </p:nvSpPr>
        <p:spPr>
          <a:xfrm>
            <a:off x="646514" y="1742011"/>
            <a:ext cx="3935373" cy="430887"/>
          </a:xfrm>
          <a:prstGeom prst="rect">
            <a:avLst/>
          </a:prstGeom>
        </p:spPr>
        <p:txBody>
          <a:bodyPr wrap="none" lIns="0" tIns="0" rIns="0" bIns="0">
            <a:spAutoFit/>
          </a:bodyPr>
          <a:lstStyle/>
          <a:p>
            <a:pPr algn="ctr" defTabSz="685800">
              <a:defRPr/>
            </a:pPr>
            <a:r>
              <a:rPr lang="en-US" sz="2800" b="1" dirty="0">
                <a:solidFill>
                  <a:srgbClr val="007096"/>
                </a:solidFill>
                <a:latin typeface="Tw Cen MT" panose="020B0602020104020603" pitchFamily="34" charset="77"/>
              </a:rPr>
              <a:t>Baseline Vision: 20/30 OU</a:t>
            </a:r>
          </a:p>
        </p:txBody>
      </p:sp>
      <p:sp>
        <p:nvSpPr>
          <p:cNvPr id="2" name="TextBox 1">
            <a:extLst>
              <a:ext uri="{FF2B5EF4-FFF2-40B4-BE49-F238E27FC236}">
                <a16:creationId xmlns:a16="http://schemas.microsoft.com/office/drawing/2014/main" id="{048022F9-D4FB-A04C-B3BD-F67D9405C21A}"/>
              </a:ext>
            </a:extLst>
          </p:cNvPr>
          <p:cNvSpPr txBox="1"/>
          <p:nvPr/>
        </p:nvSpPr>
        <p:spPr>
          <a:xfrm>
            <a:off x="545790" y="5770046"/>
            <a:ext cx="841897" cy="215444"/>
          </a:xfrm>
          <a:prstGeom prst="rect">
            <a:avLst/>
          </a:prstGeom>
          <a:noFill/>
        </p:spPr>
        <p:txBody>
          <a:bodyPr wrap="none" rtlCol="0">
            <a:spAutoFit/>
          </a:bodyPr>
          <a:lstStyle/>
          <a:p>
            <a:r>
              <a:rPr lang="en-US" sz="800" dirty="0">
                <a:solidFill>
                  <a:schemeClr val="bg1">
                    <a:lumMod val="50000"/>
                  </a:schemeClr>
                </a:solidFill>
                <a:latin typeface="+mj-lt"/>
              </a:rPr>
              <a:t>OU=both eyes. </a:t>
            </a:r>
          </a:p>
        </p:txBody>
      </p:sp>
      <p:pic>
        <p:nvPicPr>
          <p:cNvPr id="17" name="Picture 16">
            <a:hlinkClick r:id="rId5" action="ppaction://hlinksldjump"/>
            <a:extLst>
              <a:ext uri="{FF2B5EF4-FFF2-40B4-BE49-F238E27FC236}">
                <a16:creationId xmlns:a16="http://schemas.microsoft.com/office/drawing/2014/main" id="{78DF5290-F7ED-8E43-925E-BD34D7724F4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632676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6A80151-FCAE-3747-939F-D7F87531B285}"/>
              </a:ext>
            </a:extLst>
          </p:cNvPr>
          <p:cNvSpPr/>
          <p:nvPr/>
        </p:nvSpPr>
        <p:spPr>
          <a:xfrm>
            <a:off x="0" y="-4505"/>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Rectangular Callout 68">
            <a:extLst>
              <a:ext uri="{FF2B5EF4-FFF2-40B4-BE49-F238E27FC236}">
                <a16:creationId xmlns:a16="http://schemas.microsoft.com/office/drawing/2014/main" id="{74F40F26-1BD4-4C49-9E30-3043FEEF67C8}"/>
              </a:ext>
            </a:extLst>
          </p:cNvPr>
          <p:cNvSpPr/>
          <p:nvPr/>
        </p:nvSpPr>
        <p:spPr>
          <a:xfrm>
            <a:off x="2810060" y="3409748"/>
            <a:ext cx="2742176" cy="914400"/>
          </a:xfrm>
          <a:prstGeom prst="wedgeRectCallout">
            <a:avLst>
              <a:gd name="adj1" fmla="val -56289"/>
              <a:gd name="adj2" fmla="val -3046"/>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ular Callout 65">
            <a:extLst>
              <a:ext uri="{FF2B5EF4-FFF2-40B4-BE49-F238E27FC236}">
                <a16:creationId xmlns:a16="http://schemas.microsoft.com/office/drawing/2014/main" id="{C0263609-DD55-2B48-B9BA-512D58A790EF}"/>
              </a:ext>
            </a:extLst>
          </p:cNvPr>
          <p:cNvSpPr/>
          <p:nvPr/>
        </p:nvSpPr>
        <p:spPr>
          <a:xfrm>
            <a:off x="5935225" y="2171326"/>
            <a:ext cx="2742176" cy="914400"/>
          </a:xfrm>
          <a:prstGeom prst="wedgeRectCallout">
            <a:avLst>
              <a:gd name="adj1" fmla="val -56289"/>
              <a:gd name="adj2" fmla="val -3046"/>
            </a:avLst>
          </a:prstGeom>
          <a:solidFill>
            <a:srgbClr val="64A7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ular Callout 66">
            <a:extLst>
              <a:ext uri="{FF2B5EF4-FFF2-40B4-BE49-F238E27FC236}">
                <a16:creationId xmlns:a16="http://schemas.microsoft.com/office/drawing/2014/main" id="{A12EE452-8B14-2744-B798-7396FA45734A}"/>
              </a:ext>
            </a:extLst>
          </p:cNvPr>
          <p:cNvSpPr/>
          <p:nvPr/>
        </p:nvSpPr>
        <p:spPr>
          <a:xfrm>
            <a:off x="2810060" y="2171326"/>
            <a:ext cx="2742176" cy="914400"/>
          </a:xfrm>
          <a:prstGeom prst="wedgeRectCallout">
            <a:avLst>
              <a:gd name="adj1" fmla="val -56289"/>
              <a:gd name="adj2" fmla="val -3046"/>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ular Callout 64">
            <a:extLst>
              <a:ext uri="{FF2B5EF4-FFF2-40B4-BE49-F238E27FC236}">
                <a16:creationId xmlns:a16="http://schemas.microsoft.com/office/drawing/2014/main" id="{7C28281F-9D73-A84E-BBDF-C9FA2BB1E8BC}"/>
              </a:ext>
            </a:extLst>
          </p:cNvPr>
          <p:cNvSpPr/>
          <p:nvPr/>
        </p:nvSpPr>
        <p:spPr>
          <a:xfrm>
            <a:off x="5935225" y="1024893"/>
            <a:ext cx="2742176" cy="914400"/>
          </a:xfrm>
          <a:prstGeom prst="wedgeRectCallout">
            <a:avLst>
              <a:gd name="adj1" fmla="val -56289"/>
              <a:gd name="adj2" fmla="val -3046"/>
            </a:avLst>
          </a:prstGeom>
          <a:solidFill>
            <a:srgbClr val="64A7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ular Callout 4">
            <a:extLst>
              <a:ext uri="{FF2B5EF4-FFF2-40B4-BE49-F238E27FC236}">
                <a16:creationId xmlns:a16="http://schemas.microsoft.com/office/drawing/2014/main" id="{DC167522-1449-464E-BB9B-ED4D94C0EF39}"/>
              </a:ext>
            </a:extLst>
          </p:cNvPr>
          <p:cNvSpPr/>
          <p:nvPr/>
        </p:nvSpPr>
        <p:spPr>
          <a:xfrm>
            <a:off x="2810060" y="1024893"/>
            <a:ext cx="2742176" cy="914400"/>
          </a:xfrm>
          <a:prstGeom prst="wedgeRectCallout">
            <a:avLst>
              <a:gd name="adj1" fmla="val -56289"/>
              <a:gd name="adj2" fmla="val -3046"/>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257348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200" b="1" dirty="0">
                <a:solidFill>
                  <a:srgbClr val="007096"/>
                </a:solidFill>
                <a:latin typeface="Tw Cen MT" panose="020B0602020104020603" pitchFamily="34" charset="77"/>
              </a:rPr>
              <a:t>3</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LISTEN FOR CONCERNS</a:t>
            </a:r>
          </a:p>
        </p:txBody>
      </p:sp>
      <p:sp>
        <p:nvSpPr>
          <p:cNvPr id="36" name="TextBox 35">
            <a:extLst>
              <a:ext uri="{FF2B5EF4-FFF2-40B4-BE49-F238E27FC236}">
                <a16:creationId xmlns:a16="http://schemas.microsoft.com/office/drawing/2014/main" id="{DE5E52F9-B368-484A-9877-8976A41D9429}"/>
              </a:ext>
            </a:extLst>
          </p:cNvPr>
          <p:cNvSpPr txBox="1"/>
          <p:nvPr/>
        </p:nvSpPr>
        <p:spPr>
          <a:xfrm>
            <a:off x="551588" y="1220483"/>
            <a:ext cx="2039212" cy="307777"/>
          </a:xfrm>
          <a:prstGeom prst="rect">
            <a:avLst/>
          </a:prstGeom>
          <a:noFill/>
        </p:spPr>
        <p:txBody>
          <a:bodyPr wrap="square" rtlCol="0">
            <a:spAutoFit/>
          </a:bodyPr>
          <a:lstStyle/>
          <a:p>
            <a:pPr algn="r"/>
            <a:r>
              <a:rPr lang="en-US" sz="1400" b="1" dirty="0">
                <a:solidFill>
                  <a:srgbClr val="007096"/>
                </a:solidFill>
                <a:latin typeface="Tw Cen MT" panose="020B0602020104020603" pitchFamily="34" charset="77"/>
              </a:rPr>
              <a:t>CASE STUDIES</a:t>
            </a:r>
          </a:p>
        </p:txBody>
      </p:sp>
      <p:sp>
        <p:nvSpPr>
          <p:cNvPr id="37" name="TextBox 36">
            <a:extLst>
              <a:ext uri="{FF2B5EF4-FFF2-40B4-BE49-F238E27FC236}">
                <a16:creationId xmlns:a16="http://schemas.microsoft.com/office/drawing/2014/main" id="{80A3858E-F680-934E-8FE4-4AD8408745C7}"/>
              </a:ext>
            </a:extLst>
          </p:cNvPr>
          <p:cNvSpPr txBox="1"/>
          <p:nvPr/>
        </p:nvSpPr>
        <p:spPr>
          <a:xfrm>
            <a:off x="803641" y="2474638"/>
            <a:ext cx="1787159" cy="307777"/>
          </a:xfrm>
          <a:prstGeom prst="rect">
            <a:avLst/>
          </a:prstGeom>
          <a:noFill/>
        </p:spPr>
        <p:txBody>
          <a:bodyPr wrap="square" rtlCol="0">
            <a:spAutoFit/>
          </a:bodyPr>
          <a:lstStyle/>
          <a:p>
            <a:pPr algn="r"/>
            <a:r>
              <a:rPr lang="en-US" sz="1400" b="1" dirty="0">
                <a:solidFill>
                  <a:srgbClr val="007096"/>
                </a:solidFill>
                <a:latin typeface="Tw Cen MT" panose="020B0602020104020603" pitchFamily="34" charset="77"/>
              </a:rPr>
              <a:t>NON-CNV ALERTS</a:t>
            </a:r>
          </a:p>
        </p:txBody>
      </p:sp>
      <p:sp>
        <p:nvSpPr>
          <p:cNvPr id="40" name="TextBox 39">
            <a:extLst>
              <a:ext uri="{FF2B5EF4-FFF2-40B4-BE49-F238E27FC236}">
                <a16:creationId xmlns:a16="http://schemas.microsoft.com/office/drawing/2014/main" id="{76A69980-B7D6-9F47-B41E-AC4775816154}"/>
              </a:ext>
            </a:extLst>
          </p:cNvPr>
          <p:cNvSpPr txBox="1"/>
          <p:nvPr/>
        </p:nvSpPr>
        <p:spPr>
          <a:xfrm>
            <a:off x="387105" y="3713060"/>
            <a:ext cx="2203695" cy="307777"/>
          </a:xfrm>
          <a:prstGeom prst="rect">
            <a:avLst/>
          </a:prstGeom>
          <a:noFill/>
        </p:spPr>
        <p:txBody>
          <a:bodyPr wrap="square" rtlCol="0">
            <a:spAutoFit/>
          </a:bodyPr>
          <a:lstStyle/>
          <a:p>
            <a:pPr algn="r"/>
            <a:r>
              <a:rPr lang="en-US" sz="1400" b="1" dirty="0">
                <a:solidFill>
                  <a:srgbClr val="007096"/>
                </a:solidFill>
                <a:latin typeface="Tw Cen MT" panose="020B0602020104020603" pitchFamily="34" charset="77"/>
              </a:rPr>
              <a:t>TECHNOLOGY</a:t>
            </a:r>
          </a:p>
        </p:txBody>
      </p:sp>
      <p:sp>
        <p:nvSpPr>
          <p:cNvPr id="83" name="TextBox 82">
            <a:hlinkClick r:id="rId3" action="ppaction://hlinksldjump"/>
            <a:extLst>
              <a:ext uri="{FF2B5EF4-FFF2-40B4-BE49-F238E27FC236}">
                <a16:creationId xmlns:a16="http://schemas.microsoft.com/office/drawing/2014/main" id="{BA6AD6A9-CAD2-8F45-A957-46486969392E}"/>
              </a:ext>
            </a:extLst>
          </p:cNvPr>
          <p:cNvSpPr txBox="1"/>
          <p:nvPr/>
        </p:nvSpPr>
        <p:spPr>
          <a:xfrm>
            <a:off x="2809305" y="1220483"/>
            <a:ext cx="2729953" cy="523220"/>
          </a:xfrm>
          <a:prstGeom prst="rect">
            <a:avLst/>
          </a:prstGeom>
          <a:noFill/>
        </p:spPr>
        <p:txBody>
          <a:bodyPr wrap="square" rtlCol="0">
            <a:spAutoFit/>
          </a:bodyPr>
          <a:lstStyle/>
          <a:p>
            <a:pPr algn="r"/>
            <a:r>
              <a:rPr lang="en-US" sz="1400" dirty="0">
                <a:solidFill>
                  <a:schemeClr val="bg1"/>
                </a:solidFill>
                <a:latin typeface="Tw Cen MT" panose="020B0602020104020603" pitchFamily="34" charset="77"/>
              </a:rPr>
              <a:t>“Do you have any real-world </a:t>
            </a:r>
            <a:br>
              <a:rPr lang="en-US" sz="1400" dirty="0">
                <a:solidFill>
                  <a:schemeClr val="bg1"/>
                </a:solidFill>
                <a:latin typeface="Tw Cen MT" panose="020B0602020104020603" pitchFamily="34" charset="77"/>
              </a:rPr>
            </a:br>
            <a:r>
              <a:rPr lang="en-US" sz="1400" dirty="0">
                <a:solidFill>
                  <a:schemeClr val="bg1"/>
                </a:solidFill>
                <a:latin typeface="Tw Cen MT" panose="020B0602020104020603" pitchFamily="34" charset="77"/>
              </a:rPr>
              <a:t>case studies?”</a:t>
            </a:r>
          </a:p>
        </p:txBody>
      </p:sp>
      <p:sp>
        <p:nvSpPr>
          <p:cNvPr id="27" name="TextBox 26">
            <a:hlinkClick r:id="rId4" action="ppaction://hlinksldjump"/>
            <a:extLst>
              <a:ext uri="{FF2B5EF4-FFF2-40B4-BE49-F238E27FC236}">
                <a16:creationId xmlns:a16="http://schemas.microsoft.com/office/drawing/2014/main" id="{34B1B1E7-91C7-D748-83A7-3C3024F73A3E}"/>
              </a:ext>
            </a:extLst>
          </p:cNvPr>
          <p:cNvSpPr txBox="1"/>
          <p:nvPr/>
        </p:nvSpPr>
        <p:spPr>
          <a:xfrm>
            <a:off x="2810060" y="2366916"/>
            <a:ext cx="2742176" cy="523220"/>
          </a:xfrm>
          <a:prstGeom prst="rect">
            <a:avLst/>
          </a:prstGeom>
          <a:noFill/>
        </p:spPr>
        <p:txBody>
          <a:bodyPr wrap="square" rtlCol="0">
            <a:spAutoFit/>
          </a:bodyPr>
          <a:lstStyle/>
          <a:p>
            <a:pPr algn="r"/>
            <a:r>
              <a:rPr lang="en-US" sz="1400" dirty="0">
                <a:solidFill>
                  <a:schemeClr val="bg1"/>
                </a:solidFill>
                <a:latin typeface="Tw Cen MT" panose="020B0602020104020603" pitchFamily="34" charset="77"/>
              </a:rPr>
              <a:t>“I've heard that there are a lot </a:t>
            </a:r>
            <a:br>
              <a:rPr lang="en-US" sz="1400" dirty="0">
                <a:solidFill>
                  <a:schemeClr val="bg1"/>
                </a:solidFill>
                <a:latin typeface="Tw Cen MT" panose="020B0602020104020603" pitchFamily="34" charset="77"/>
              </a:rPr>
            </a:br>
            <a:r>
              <a:rPr lang="en-US" sz="1400" dirty="0">
                <a:solidFill>
                  <a:schemeClr val="bg1"/>
                </a:solidFill>
                <a:latin typeface="Tw Cen MT" panose="020B0602020104020603" pitchFamily="34" charset="77"/>
              </a:rPr>
              <a:t>of false positives”</a:t>
            </a:r>
          </a:p>
        </p:txBody>
      </p:sp>
      <p:sp>
        <p:nvSpPr>
          <p:cNvPr id="32" name="TextBox 31">
            <a:hlinkClick r:id="rId5" action="ppaction://hlinksldjump"/>
            <a:extLst>
              <a:ext uri="{FF2B5EF4-FFF2-40B4-BE49-F238E27FC236}">
                <a16:creationId xmlns:a16="http://schemas.microsoft.com/office/drawing/2014/main" id="{2BEDE4D7-43B1-564D-AA16-9A8AECEDAEFF}"/>
              </a:ext>
            </a:extLst>
          </p:cNvPr>
          <p:cNvSpPr txBox="1"/>
          <p:nvPr/>
        </p:nvSpPr>
        <p:spPr>
          <a:xfrm>
            <a:off x="2886260" y="3605338"/>
            <a:ext cx="2665976" cy="523220"/>
          </a:xfrm>
          <a:prstGeom prst="rect">
            <a:avLst/>
          </a:prstGeom>
          <a:noFill/>
        </p:spPr>
        <p:txBody>
          <a:bodyPr wrap="square" rtlCol="0">
            <a:spAutoFit/>
          </a:bodyPr>
          <a:lstStyle/>
          <a:p>
            <a:pPr algn="r"/>
            <a:r>
              <a:rPr lang="en-US" sz="1400" b="1" dirty="0">
                <a:solidFill>
                  <a:schemeClr val="bg1"/>
                </a:solidFill>
                <a:latin typeface="Tw Cen MT" panose="020B0602020104020603" pitchFamily="34" charset="77"/>
              </a:rPr>
              <a:t>“</a:t>
            </a:r>
            <a:r>
              <a:rPr lang="en-US" sz="1400" dirty="0">
                <a:solidFill>
                  <a:schemeClr val="bg1"/>
                </a:solidFill>
                <a:latin typeface="Tw Cen MT" panose="020B0602020104020603" pitchFamily="34" charset="77"/>
              </a:rPr>
              <a:t>So this is an overcomplicated  </a:t>
            </a:r>
            <a:br>
              <a:rPr lang="en-US" sz="1400" dirty="0">
                <a:solidFill>
                  <a:schemeClr val="bg1"/>
                </a:solidFill>
                <a:latin typeface="Tw Cen MT" panose="020B0602020104020603" pitchFamily="34" charset="77"/>
              </a:rPr>
            </a:br>
            <a:r>
              <a:rPr lang="en-US" sz="1400" dirty="0" err="1">
                <a:solidFill>
                  <a:schemeClr val="bg1"/>
                </a:solidFill>
                <a:latin typeface="Tw Cen MT" panose="020B0602020104020603" pitchFamily="34" charset="77"/>
              </a:rPr>
              <a:t>Amsler</a:t>
            </a:r>
            <a:r>
              <a:rPr lang="en-US" sz="1400" dirty="0">
                <a:solidFill>
                  <a:schemeClr val="bg1"/>
                </a:solidFill>
                <a:latin typeface="Tw Cen MT" panose="020B0602020104020603" pitchFamily="34" charset="77"/>
              </a:rPr>
              <a:t> grid?”</a:t>
            </a:r>
          </a:p>
        </p:txBody>
      </p:sp>
      <p:sp>
        <p:nvSpPr>
          <p:cNvPr id="51" name="TextBox 50">
            <a:hlinkClick r:id="rId3" action="ppaction://hlinksldjump"/>
            <a:extLst>
              <a:ext uri="{FF2B5EF4-FFF2-40B4-BE49-F238E27FC236}">
                <a16:creationId xmlns:a16="http://schemas.microsoft.com/office/drawing/2014/main" id="{2361EDCE-4707-BA44-9612-80986A6D43E8}"/>
              </a:ext>
            </a:extLst>
          </p:cNvPr>
          <p:cNvSpPr txBox="1"/>
          <p:nvPr/>
        </p:nvSpPr>
        <p:spPr>
          <a:xfrm>
            <a:off x="5935980" y="1226546"/>
            <a:ext cx="2742176" cy="523220"/>
          </a:xfrm>
          <a:prstGeom prst="rect">
            <a:avLst/>
          </a:prstGeom>
          <a:noFill/>
        </p:spPr>
        <p:txBody>
          <a:bodyPr wrap="square" rtlCol="0">
            <a:spAutoFit/>
          </a:bodyPr>
          <a:lstStyle/>
          <a:p>
            <a:pPr algn="r"/>
            <a:r>
              <a:rPr lang="en-US" sz="1400" dirty="0">
                <a:solidFill>
                  <a:schemeClr val="bg1"/>
                </a:solidFill>
                <a:latin typeface="Tw Cen MT" panose="020B0602020104020603" pitchFamily="34" charset="77"/>
              </a:rPr>
              <a:t>“Do you have any real-world </a:t>
            </a:r>
            <a:br>
              <a:rPr lang="en-US" sz="1400" dirty="0">
                <a:solidFill>
                  <a:schemeClr val="bg1"/>
                </a:solidFill>
                <a:latin typeface="Tw Cen MT" panose="020B0602020104020603" pitchFamily="34" charset="77"/>
              </a:rPr>
            </a:br>
            <a:r>
              <a:rPr lang="en-US" sz="1400" dirty="0">
                <a:solidFill>
                  <a:schemeClr val="bg1"/>
                </a:solidFill>
                <a:latin typeface="Tw Cen MT" panose="020B0602020104020603" pitchFamily="34" charset="77"/>
              </a:rPr>
              <a:t>case studies?”</a:t>
            </a:r>
          </a:p>
        </p:txBody>
      </p:sp>
      <p:sp>
        <p:nvSpPr>
          <p:cNvPr id="52" name="TextBox 51">
            <a:hlinkClick r:id="rId6" action="ppaction://hlinksldjump"/>
            <a:extLst>
              <a:ext uri="{FF2B5EF4-FFF2-40B4-BE49-F238E27FC236}">
                <a16:creationId xmlns:a16="http://schemas.microsoft.com/office/drawing/2014/main" id="{771ECCF1-86C1-AA46-AE72-3D5D992C6CFC}"/>
              </a:ext>
            </a:extLst>
          </p:cNvPr>
          <p:cNvSpPr txBox="1"/>
          <p:nvPr/>
        </p:nvSpPr>
        <p:spPr>
          <a:xfrm>
            <a:off x="5935980" y="2360794"/>
            <a:ext cx="2742176" cy="523220"/>
          </a:xfrm>
          <a:prstGeom prst="rect">
            <a:avLst/>
          </a:prstGeom>
          <a:noFill/>
        </p:spPr>
        <p:txBody>
          <a:bodyPr wrap="square" rtlCol="0">
            <a:spAutoFit/>
          </a:bodyPr>
          <a:lstStyle/>
          <a:p>
            <a:pPr algn="r"/>
            <a:r>
              <a:rPr lang="en-US" sz="1400" dirty="0">
                <a:solidFill>
                  <a:schemeClr val="bg1"/>
                </a:solidFill>
                <a:latin typeface="Tw Cen MT" panose="020B0602020104020603" pitchFamily="34" charset="77"/>
              </a:rPr>
              <a:t>“Come back to me when you fix the false-positive problem”</a:t>
            </a:r>
          </a:p>
        </p:txBody>
      </p:sp>
      <p:sp>
        <p:nvSpPr>
          <p:cNvPr id="3" name="TextBox 2">
            <a:extLst>
              <a:ext uri="{FF2B5EF4-FFF2-40B4-BE49-F238E27FC236}">
                <a16:creationId xmlns:a16="http://schemas.microsoft.com/office/drawing/2014/main" id="{8FB028C5-B641-6E4E-8557-5CBD0665421D}"/>
              </a:ext>
            </a:extLst>
          </p:cNvPr>
          <p:cNvSpPr txBox="1"/>
          <p:nvPr/>
        </p:nvSpPr>
        <p:spPr>
          <a:xfrm>
            <a:off x="5956231" y="609600"/>
            <a:ext cx="2730569" cy="246221"/>
          </a:xfrm>
          <a:prstGeom prst="rect">
            <a:avLst/>
          </a:prstGeom>
          <a:noFill/>
        </p:spPr>
        <p:txBody>
          <a:bodyPr wrap="square" rtlCol="0">
            <a:spAutoFit/>
          </a:bodyPr>
          <a:lstStyle/>
          <a:p>
            <a:pPr algn="ctr"/>
            <a:r>
              <a:rPr lang="en-US" sz="1000" b="1" dirty="0">
                <a:solidFill>
                  <a:srgbClr val="64A70B"/>
                </a:solidFill>
                <a:latin typeface="+mj-lt"/>
              </a:rPr>
              <a:t>CURRENT CUSTOMER OBJECTIONS</a:t>
            </a:r>
          </a:p>
        </p:txBody>
      </p:sp>
      <p:sp>
        <p:nvSpPr>
          <p:cNvPr id="57" name="TextBox 56">
            <a:extLst>
              <a:ext uri="{FF2B5EF4-FFF2-40B4-BE49-F238E27FC236}">
                <a16:creationId xmlns:a16="http://schemas.microsoft.com/office/drawing/2014/main" id="{E733B1E6-29F4-1C4D-8774-D7B515264DF6}"/>
              </a:ext>
            </a:extLst>
          </p:cNvPr>
          <p:cNvSpPr txBox="1"/>
          <p:nvPr/>
        </p:nvSpPr>
        <p:spPr>
          <a:xfrm>
            <a:off x="2822283" y="609600"/>
            <a:ext cx="2729953" cy="246221"/>
          </a:xfrm>
          <a:prstGeom prst="rect">
            <a:avLst/>
          </a:prstGeom>
          <a:noFill/>
        </p:spPr>
        <p:txBody>
          <a:bodyPr wrap="square" rtlCol="0">
            <a:spAutoFit/>
          </a:bodyPr>
          <a:lstStyle/>
          <a:p>
            <a:pPr algn="ctr"/>
            <a:r>
              <a:rPr lang="en-US" sz="1000" b="1" dirty="0">
                <a:solidFill>
                  <a:srgbClr val="007096"/>
                </a:solidFill>
                <a:latin typeface="+mj-lt"/>
              </a:rPr>
              <a:t>NEW CUSTOMER OBJECTIONS</a:t>
            </a:r>
          </a:p>
        </p:txBody>
      </p:sp>
      <p:pic>
        <p:nvPicPr>
          <p:cNvPr id="58" name="Picture 57">
            <a:extLst>
              <a:ext uri="{FF2B5EF4-FFF2-40B4-BE49-F238E27FC236}">
                <a16:creationId xmlns:a16="http://schemas.microsoft.com/office/drawing/2014/main" id="{4F1E9FBE-DAC1-42D3-B871-29625979082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36529196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Content Placeholder 2">
            <a:extLst>
              <a:ext uri="{FF2B5EF4-FFF2-40B4-BE49-F238E27FC236}">
                <a16:creationId xmlns:a16="http://schemas.microsoft.com/office/drawing/2014/main" id="{173E3895-7A37-4C47-8C6E-0195A853D767}"/>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24</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cxnSp>
        <p:nvCxnSpPr>
          <p:cNvPr id="36" name="Straight Connector 35">
            <a:extLst>
              <a:ext uri="{FF2B5EF4-FFF2-40B4-BE49-F238E27FC236}">
                <a16:creationId xmlns:a16="http://schemas.microsoft.com/office/drawing/2014/main" id="{6204D9C0-9991-2747-8504-7CCD8FB78FCA}"/>
              </a:ext>
            </a:extLst>
          </p:cNvPr>
          <p:cNvCxnSpPr>
            <a:cxnSpLocks/>
          </p:cNvCxnSpPr>
          <p:nvPr/>
        </p:nvCxnSpPr>
        <p:spPr>
          <a:xfrm>
            <a:off x="7562288" y="3172530"/>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87D9382-8879-234A-9C5F-BC901F06CDC3}"/>
              </a:ext>
            </a:extLst>
          </p:cNvPr>
          <p:cNvCxnSpPr>
            <a:cxnSpLocks/>
          </p:cNvCxnSpPr>
          <p:nvPr/>
        </p:nvCxnSpPr>
        <p:spPr>
          <a:xfrm>
            <a:off x="5588012" y="3172530"/>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F6F004B-5C8C-B146-8F06-DAA2EE5A605A}"/>
              </a:ext>
            </a:extLst>
          </p:cNvPr>
          <p:cNvCxnSpPr>
            <a:cxnSpLocks/>
          </p:cNvCxnSpPr>
          <p:nvPr/>
        </p:nvCxnSpPr>
        <p:spPr>
          <a:xfrm>
            <a:off x="3764788" y="3172530"/>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F4FE9DCE-AB1A-644D-9180-062B2884C29C}"/>
              </a:ext>
            </a:extLst>
          </p:cNvPr>
          <p:cNvSpPr/>
          <p:nvPr/>
        </p:nvSpPr>
        <p:spPr>
          <a:xfrm>
            <a:off x="-1" y="0"/>
            <a:ext cx="9144001" cy="977993"/>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FFFFFF"/>
              </a:solidFill>
              <a:latin typeface="Century Gothic" panose="020F0302020204030204"/>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2" y="0"/>
            <a:ext cx="2734409" cy="977993"/>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1775A0"/>
              </a:solidFill>
              <a:latin typeface="Century Gothic" panose="020F0302020204030204"/>
            </a:endParaRPr>
          </a:p>
        </p:txBody>
      </p:sp>
      <p:sp>
        <p:nvSpPr>
          <p:cNvPr id="78" name="Rectangle 77">
            <a:extLst>
              <a:ext uri="{FF2B5EF4-FFF2-40B4-BE49-F238E27FC236}">
                <a16:creationId xmlns:a16="http://schemas.microsoft.com/office/drawing/2014/main" id="{1D064736-AC4B-DA41-ABB7-B81996143E09}"/>
              </a:ext>
            </a:extLst>
          </p:cNvPr>
          <p:cNvSpPr/>
          <p:nvPr/>
        </p:nvSpPr>
        <p:spPr>
          <a:xfrm>
            <a:off x="1533040" y="335236"/>
            <a:ext cx="920445" cy="338554"/>
          </a:xfrm>
          <a:prstGeom prst="rect">
            <a:avLst/>
          </a:prstGeom>
        </p:spPr>
        <p:txBody>
          <a:bodyPr wrap="none">
            <a:spAutoFit/>
          </a:bodyPr>
          <a:lstStyle/>
          <a:p>
            <a:pPr defTabSz="685800">
              <a:defRPr/>
            </a:pPr>
            <a:r>
              <a:rPr lang="en-US" sz="1600" b="1" cap="all" spc="150" dirty="0">
                <a:solidFill>
                  <a:srgbClr val="FFFFFF"/>
                </a:solidFill>
                <a:latin typeface="Tw Cen MT" panose="020B0602020104020603" pitchFamily="34" charset="77"/>
              </a:rPr>
              <a:t>Case 2</a:t>
            </a:r>
            <a:endParaRPr lang="en-US" sz="1600" b="1" spc="150" dirty="0">
              <a:solidFill>
                <a:srgbClr val="000000"/>
              </a:solidFill>
              <a:latin typeface="Tw Cen MT" panose="020B0602020104020603" pitchFamily="34" charset="77"/>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2626450" y="422321"/>
            <a:ext cx="171450" cy="142875"/>
          </a:xfrm>
          <a:prstGeom prst="rect">
            <a:avLst/>
          </a:prstGeom>
        </p:spPr>
      </p:pic>
      <p:sp>
        <p:nvSpPr>
          <p:cNvPr id="22" name="Oval 21">
            <a:extLst>
              <a:ext uri="{FF2B5EF4-FFF2-40B4-BE49-F238E27FC236}">
                <a16:creationId xmlns:a16="http://schemas.microsoft.com/office/drawing/2014/main" id="{460CD2BD-782D-F245-9761-651BCBDF1462}"/>
              </a:ext>
            </a:extLst>
          </p:cNvPr>
          <p:cNvSpPr/>
          <p:nvPr/>
        </p:nvSpPr>
        <p:spPr>
          <a:xfrm>
            <a:off x="327076" y="189181"/>
            <a:ext cx="927443" cy="927443"/>
          </a:xfrm>
          <a:prstGeom prst="ellipse">
            <a:avLst/>
          </a:prstGeom>
          <a:solidFill>
            <a:srgbClr val="F37021"/>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23" name="Picture 22">
            <a:extLst>
              <a:ext uri="{FF2B5EF4-FFF2-40B4-BE49-F238E27FC236}">
                <a16:creationId xmlns:a16="http://schemas.microsoft.com/office/drawing/2014/main" id="{08B51C9D-3061-654C-B56D-AFF80F81E7CE}"/>
              </a:ext>
            </a:extLst>
          </p:cNvPr>
          <p:cNvPicPr>
            <a:picLocks noChangeAspect="1"/>
          </p:cNvPicPr>
          <p:nvPr/>
        </p:nvPicPr>
        <p:blipFill>
          <a:blip r:embed="rId3"/>
          <a:stretch>
            <a:fillRect/>
          </a:stretch>
        </p:blipFill>
        <p:spPr>
          <a:xfrm>
            <a:off x="627793" y="475723"/>
            <a:ext cx="326010" cy="354359"/>
          </a:xfrm>
          <a:prstGeom prst="rect">
            <a:avLst/>
          </a:prstGeom>
        </p:spPr>
      </p:pic>
      <p:cxnSp>
        <p:nvCxnSpPr>
          <p:cNvPr id="37" name="Straight Connector 36">
            <a:extLst>
              <a:ext uri="{FF2B5EF4-FFF2-40B4-BE49-F238E27FC236}">
                <a16:creationId xmlns:a16="http://schemas.microsoft.com/office/drawing/2014/main" id="{44307E0B-3039-234E-A163-C095FEBE3F7A}"/>
              </a:ext>
            </a:extLst>
          </p:cNvPr>
          <p:cNvCxnSpPr/>
          <p:nvPr/>
        </p:nvCxnSpPr>
        <p:spPr>
          <a:xfrm>
            <a:off x="1740843" y="3171368"/>
            <a:ext cx="582730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0F21073F-F886-7B48-9D35-147DD34C0DE2}"/>
              </a:ext>
            </a:extLst>
          </p:cNvPr>
          <p:cNvCxnSpPr>
            <a:cxnSpLocks/>
          </p:cNvCxnSpPr>
          <p:nvPr/>
        </p:nvCxnSpPr>
        <p:spPr>
          <a:xfrm>
            <a:off x="1740843" y="1967036"/>
            <a:ext cx="582730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2FFD8BA-7F76-7246-A87F-FFD5FD158A1F}"/>
              </a:ext>
            </a:extLst>
          </p:cNvPr>
          <p:cNvCxnSpPr/>
          <p:nvPr/>
        </p:nvCxnSpPr>
        <p:spPr>
          <a:xfrm>
            <a:off x="1740843" y="2237449"/>
            <a:ext cx="5827309"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DAB5E34-DC77-8246-BF25-B7A539A8EB69}"/>
              </a:ext>
            </a:extLst>
          </p:cNvPr>
          <p:cNvCxnSpPr/>
          <p:nvPr/>
        </p:nvCxnSpPr>
        <p:spPr>
          <a:xfrm>
            <a:off x="1740843" y="2711381"/>
            <a:ext cx="5827309" cy="0"/>
          </a:xfrm>
          <a:prstGeom prst="line">
            <a:avLst/>
          </a:prstGeom>
          <a:ln w="9525">
            <a:solidFill>
              <a:srgbClr val="C00000">
                <a:alpha val="50196"/>
              </a:srgbClr>
            </a:solidFill>
            <a:prstDash val="sysDash"/>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CD1DA2E1-1B87-6946-999D-40E0049915E1}"/>
              </a:ext>
            </a:extLst>
          </p:cNvPr>
          <p:cNvSpPr/>
          <p:nvPr/>
        </p:nvSpPr>
        <p:spPr>
          <a:xfrm>
            <a:off x="1740843" y="1967036"/>
            <a:ext cx="584510" cy="1204332"/>
          </a:xfrm>
          <a:prstGeom prst="rect">
            <a:avLst/>
          </a:prstGeom>
          <a:solidFill>
            <a:schemeClr val="accent6">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E6E6E6">
                  <a:lumMod val="90000"/>
                </a:srgbClr>
              </a:solidFill>
              <a:latin typeface="Century Gothic" panose="020F0302020204030204"/>
            </a:endParaRPr>
          </a:p>
        </p:txBody>
      </p:sp>
      <p:pic>
        <p:nvPicPr>
          <p:cNvPr id="9" name="Picture 8">
            <a:extLst>
              <a:ext uri="{FF2B5EF4-FFF2-40B4-BE49-F238E27FC236}">
                <a16:creationId xmlns:a16="http://schemas.microsoft.com/office/drawing/2014/main" id="{2970D7F0-06A3-DD49-9B9B-4020A3A61A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98906" y="2321313"/>
            <a:ext cx="624239" cy="974935"/>
          </a:xfrm>
          <a:prstGeom prst="rect">
            <a:avLst/>
          </a:prstGeom>
        </p:spPr>
      </p:pic>
      <p:sp>
        <p:nvSpPr>
          <p:cNvPr id="16" name="Rectangle 15">
            <a:extLst>
              <a:ext uri="{FF2B5EF4-FFF2-40B4-BE49-F238E27FC236}">
                <a16:creationId xmlns:a16="http://schemas.microsoft.com/office/drawing/2014/main" id="{713DA7E2-308E-874A-93B9-2E7A2C9C3652}"/>
              </a:ext>
            </a:extLst>
          </p:cNvPr>
          <p:cNvSpPr/>
          <p:nvPr/>
        </p:nvSpPr>
        <p:spPr>
          <a:xfrm>
            <a:off x="617967" y="1951712"/>
            <a:ext cx="928331" cy="276999"/>
          </a:xfrm>
          <a:prstGeom prst="rect">
            <a:avLst/>
          </a:prstGeom>
        </p:spPr>
        <p:txBody>
          <a:bodyPr wrap="none">
            <a:spAutoFit/>
          </a:bodyPr>
          <a:lstStyle/>
          <a:p>
            <a:pPr defTabSz="685800">
              <a:defRPr/>
            </a:pPr>
            <a:r>
              <a:rPr lang="en-US" sz="1200" b="1" dirty="0">
                <a:solidFill>
                  <a:srgbClr val="000000"/>
                </a:solidFill>
                <a:latin typeface="Tw Cen MT" panose="020B0602020104020603" pitchFamily="34" charset="77"/>
              </a:rPr>
              <a:t>Trend Score</a:t>
            </a:r>
            <a:endParaRPr lang="en-US" sz="1200" dirty="0">
              <a:solidFill>
                <a:srgbClr val="000000"/>
              </a:solidFill>
              <a:latin typeface="Tw Cen MT" panose="020B0602020104020603" pitchFamily="34" charset="77"/>
            </a:endParaRPr>
          </a:p>
        </p:txBody>
      </p:sp>
      <p:sp>
        <p:nvSpPr>
          <p:cNvPr id="38" name="Rectangle 37">
            <a:extLst>
              <a:ext uri="{FF2B5EF4-FFF2-40B4-BE49-F238E27FC236}">
                <a16:creationId xmlns:a16="http://schemas.microsoft.com/office/drawing/2014/main" id="{6A52EC35-1E43-0B40-A3E6-8E0F129FBE33}"/>
              </a:ext>
            </a:extLst>
          </p:cNvPr>
          <p:cNvSpPr/>
          <p:nvPr/>
        </p:nvSpPr>
        <p:spPr>
          <a:xfrm>
            <a:off x="812751" y="3337951"/>
            <a:ext cx="1923091" cy="651460"/>
          </a:xfrm>
          <a:prstGeom prst="rect">
            <a:avLst/>
          </a:prstGeom>
        </p:spPr>
        <p:txBody>
          <a:bodyPr wrap="none">
            <a:spAutoFit/>
          </a:bodyPr>
          <a:lstStyle/>
          <a:p>
            <a:pPr algn="ctr" defTabSz="685800">
              <a:lnSpc>
                <a:spcPts val="1800"/>
              </a:lnSpc>
              <a:defRPr/>
            </a:pPr>
            <a:r>
              <a:rPr lang="en-US" sz="1350" b="1" cap="all" spc="150" dirty="0">
                <a:solidFill>
                  <a:srgbClr val="000000"/>
                </a:solidFill>
                <a:latin typeface="Tw Cen MT" panose="020B0602020104020603" pitchFamily="34" charset="77"/>
              </a:rPr>
              <a:t>6/23/17</a:t>
            </a:r>
          </a:p>
          <a:p>
            <a:pPr algn="ctr" defTabSz="685800">
              <a:lnSpc>
                <a:spcPts val="2850"/>
              </a:lnSpc>
              <a:defRPr/>
            </a:pPr>
            <a:r>
              <a:rPr lang="en-US" sz="1500" b="1" cap="all" spc="150" dirty="0">
                <a:solidFill>
                  <a:srgbClr val="64A70B"/>
                </a:solidFill>
                <a:latin typeface="Tw Cen MT" panose="020B0602020104020603" pitchFamily="34" charset="77"/>
              </a:rPr>
              <a:t>Started testing</a:t>
            </a:r>
            <a:endParaRPr lang="en-US" sz="1500" b="1" dirty="0">
              <a:solidFill>
                <a:srgbClr val="64A70B"/>
              </a:solidFill>
              <a:latin typeface="Tw Cen MT" panose="020B0602020104020603" pitchFamily="34" charset="77"/>
            </a:endParaRPr>
          </a:p>
        </p:txBody>
      </p:sp>
      <p:sp>
        <p:nvSpPr>
          <p:cNvPr id="39" name="Rectangle 38">
            <a:extLst>
              <a:ext uri="{FF2B5EF4-FFF2-40B4-BE49-F238E27FC236}">
                <a16:creationId xmlns:a16="http://schemas.microsoft.com/office/drawing/2014/main" id="{3DC48E7D-B851-4240-8864-84FA5846E1E0}"/>
              </a:ext>
            </a:extLst>
          </p:cNvPr>
          <p:cNvSpPr/>
          <p:nvPr/>
        </p:nvSpPr>
        <p:spPr>
          <a:xfrm>
            <a:off x="3369487" y="3337951"/>
            <a:ext cx="790601" cy="309893"/>
          </a:xfrm>
          <a:prstGeom prst="rect">
            <a:avLst/>
          </a:prstGeom>
        </p:spPr>
        <p:txBody>
          <a:bodyPr wrap="none">
            <a:spAutoFit/>
          </a:bodyPr>
          <a:lstStyle/>
          <a:p>
            <a:pPr algn="ctr" defTabSz="685800">
              <a:lnSpc>
                <a:spcPts val="1800"/>
              </a:lnSpc>
              <a:defRPr/>
            </a:pPr>
            <a:r>
              <a:rPr lang="en-US" sz="1350" b="1" cap="all" spc="150" dirty="0">
                <a:solidFill>
                  <a:srgbClr val="F8F8F8">
                    <a:lumMod val="75000"/>
                  </a:srgbClr>
                </a:solidFill>
                <a:latin typeface="Tw Cen MT" panose="020B0602020104020603" pitchFamily="34" charset="77"/>
              </a:rPr>
              <a:t>9/7/17</a:t>
            </a:r>
            <a:endParaRPr lang="en-US" sz="1350" dirty="0">
              <a:solidFill>
                <a:srgbClr val="F8F8F8">
                  <a:lumMod val="75000"/>
                </a:srgbClr>
              </a:solidFill>
              <a:latin typeface="Tw Cen MT" panose="020B0602020104020603" pitchFamily="34" charset="77"/>
            </a:endParaRPr>
          </a:p>
        </p:txBody>
      </p:sp>
      <p:sp>
        <p:nvSpPr>
          <p:cNvPr id="40" name="Rectangle 39">
            <a:extLst>
              <a:ext uri="{FF2B5EF4-FFF2-40B4-BE49-F238E27FC236}">
                <a16:creationId xmlns:a16="http://schemas.microsoft.com/office/drawing/2014/main" id="{AD95DBF3-32F4-454D-BCDE-047DB2117563}"/>
              </a:ext>
            </a:extLst>
          </p:cNvPr>
          <p:cNvSpPr/>
          <p:nvPr/>
        </p:nvSpPr>
        <p:spPr>
          <a:xfrm>
            <a:off x="5152510" y="3337951"/>
            <a:ext cx="901208" cy="309893"/>
          </a:xfrm>
          <a:prstGeom prst="rect">
            <a:avLst/>
          </a:prstGeom>
        </p:spPr>
        <p:txBody>
          <a:bodyPr wrap="none">
            <a:spAutoFit/>
          </a:bodyPr>
          <a:lstStyle/>
          <a:p>
            <a:pPr algn="ctr" defTabSz="685800">
              <a:lnSpc>
                <a:spcPts val="1800"/>
              </a:lnSpc>
              <a:defRPr/>
            </a:pPr>
            <a:r>
              <a:rPr lang="en-US" sz="1350" b="1" cap="all" spc="150" dirty="0">
                <a:solidFill>
                  <a:srgbClr val="F8F8F8">
                    <a:lumMod val="75000"/>
                  </a:srgbClr>
                </a:solidFill>
                <a:latin typeface="Tw Cen MT" panose="020B0602020104020603" pitchFamily="34" charset="77"/>
              </a:rPr>
              <a:t>11/5/17</a:t>
            </a:r>
            <a:endParaRPr lang="en-US" sz="1350" dirty="0">
              <a:solidFill>
                <a:srgbClr val="F8F8F8">
                  <a:lumMod val="75000"/>
                </a:srgbClr>
              </a:solidFill>
              <a:latin typeface="Tw Cen MT" panose="020B0602020104020603" pitchFamily="34" charset="77"/>
            </a:endParaRPr>
          </a:p>
        </p:txBody>
      </p:sp>
      <p:grpSp>
        <p:nvGrpSpPr>
          <p:cNvPr id="54" name="Group 53">
            <a:extLst>
              <a:ext uri="{FF2B5EF4-FFF2-40B4-BE49-F238E27FC236}">
                <a16:creationId xmlns:a16="http://schemas.microsoft.com/office/drawing/2014/main" id="{88CE8008-438F-9846-837C-E96A9ACD5F43}"/>
              </a:ext>
            </a:extLst>
          </p:cNvPr>
          <p:cNvGrpSpPr/>
          <p:nvPr/>
        </p:nvGrpSpPr>
        <p:grpSpPr>
          <a:xfrm>
            <a:off x="6428129" y="3343533"/>
            <a:ext cx="2280047" cy="899465"/>
            <a:chOff x="8570836" y="4342359"/>
            <a:chExt cx="3040062" cy="1199287"/>
          </a:xfrm>
        </p:grpSpPr>
        <p:sp>
          <p:nvSpPr>
            <p:cNvPr id="41" name="Rectangle 40">
              <a:extLst>
                <a:ext uri="{FF2B5EF4-FFF2-40B4-BE49-F238E27FC236}">
                  <a16:creationId xmlns:a16="http://schemas.microsoft.com/office/drawing/2014/main" id="{9CBABE19-9DE4-CF43-89F7-16FCB1EDAA9D}"/>
                </a:ext>
              </a:extLst>
            </p:cNvPr>
            <p:cNvSpPr/>
            <p:nvPr/>
          </p:nvSpPr>
          <p:spPr>
            <a:xfrm>
              <a:off x="9192124" y="4342359"/>
              <a:ext cx="1775186" cy="907770"/>
            </a:xfrm>
            <a:prstGeom prst="rect">
              <a:avLst/>
            </a:prstGeom>
          </p:spPr>
          <p:txBody>
            <a:bodyPr wrap="none">
              <a:spAutoFit/>
            </a:bodyPr>
            <a:lstStyle/>
            <a:p>
              <a:pPr algn="ctr" defTabSz="685800">
                <a:lnSpc>
                  <a:spcPts val="1800"/>
                </a:lnSpc>
                <a:defRPr/>
              </a:pPr>
              <a:r>
                <a:rPr lang="en-US" sz="1350" b="1" cap="all" spc="150" dirty="0">
                  <a:solidFill>
                    <a:srgbClr val="000000"/>
                  </a:solidFill>
                  <a:latin typeface="Tw Cen MT" panose="020B0602020104020603" pitchFamily="34" charset="77"/>
                </a:rPr>
                <a:t>1/3/18</a:t>
              </a:r>
            </a:p>
            <a:p>
              <a:pPr algn="ctr" defTabSz="685800">
                <a:lnSpc>
                  <a:spcPts val="3000"/>
                </a:lnSpc>
                <a:defRPr/>
              </a:pPr>
              <a:r>
                <a:rPr lang="en-US" sz="2100" b="1" cap="all" spc="150" dirty="0">
                  <a:solidFill>
                    <a:srgbClr val="C00000"/>
                  </a:solidFill>
                  <a:latin typeface="Tw Cen MT" panose="020B0602020104020603" pitchFamily="34" charset="77"/>
                </a:rPr>
                <a:t>Alerted</a:t>
              </a:r>
              <a:endParaRPr lang="en-US" sz="2100" b="1" dirty="0">
                <a:solidFill>
                  <a:srgbClr val="C00000"/>
                </a:solidFill>
                <a:latin typeface="Tw Cen MT" panose="020B0602020104020603" pitchFamily="34" charset="77"/>
              </a:endParaRPr>
            </a:p>
          </p:txBody>
        </p:sp>
        <p:sp>
          <p:nvSpPr>
            <p:cNvPr id="47" name="Rectangle 46">
              <a:extLst>
                <a:ext uri="{FF2B5EF4-FFF2-40B4-BE49-F238E27FC236}">
                  <a16:creationId xmlns:a16="http://schemas.microsoft.com/office/drawing/2014/main" id="{D89D9521-07DF-3B46-B758-7ACEB180A239}"/>
                </a:ext>
              </a:extLst>
            </p:cNvPr>
            <p:cNvSpPr/>
            <p:nvPr/>
          </p:nvSpPr>
          <p:spPr>
            <a:xfrm>
              <a:off x="8570836" y="5141537"/>
              <a:ext cx="3040062" cy="400109"/>
            </a:xfrm>
            <a:prstGeom prst="rect">
              <a:avLst/>
            </a:prstGeom>
          </p:spPr>
          <p:txBody>
            <a:bodyPr wrap="none">
              <a:spAutoFit/>
            </a:bodyPr>
            <a:lstStyle/>
            <a:p>
              <a:pPr algn="ctr" defTabSz="685800">
                <a:defRPr/>
              </a:pPr>
              <a:r>
                <a:rPr lang="en-US" sz="1350" b="1" dirty="0">
                  <a:solidFill>
                    <a:srgbClr val="000000"/>
                  </a:solidFill>
                  <a:latin typeface="Tw Cen MT" panose="020B0602020104020603" pitchFamily="34" charset="77"/>
                </a:rPr>
                <a:t>20/60 OD and asymptomatic</a:t>
              </a:r>
            </a:p>
          </p:txBody>
        </p:sp>
      </p:grpSp>
      <p:sp>
        <p:nvSpPr>
          <p:cNvPr id="2" name="Freeform 1">
            <a:extLst>
              <a:ext uri="{FF2B5EF4-FFF2-40B4-BE49-F238E27FC236}">
                <a16:creationId xmlns:a16="http://schemas.microsoft.com/office/drawing/2014/main" id="{CAB66287-126B-5745-8939-026896B0A86E}"/>
              </a:ext>
            </a:extLst>
          </p:cNvPr>
          <p:cNvSpPr/>
          <p:nvPr/>
        </p:nvSpPr>
        <p:spPr>
          <a:xfrm>
            <a:off x="2335987" y="2055809"/>
            <a:ext cx="5232164" cy="1116875"/>
          </a:xfrm>
          <a:custGeom>
            <a:avLst/>
            <a:gdLst>
              <a:gd name="connsiteX0" fmla="*/ 8708 w 7271657"/>
              <a:gd name="connsiteY0" fmla="*/ 1576251 h 1602377"/>
              <a:gd name="connsiteX1" fmla="*/ 121920 w 7271657"/>
              <a:gd name="connsiteY1" fmla="*/ 1584960 h 1602377"/>
              <a:gd name="connsiteX2" fmla="*/ 0 w 7271657"/>
              <a:gd name="connsiteY2" fmla="*/ 1593669 h 1602377"/>
              <a:gd name="connsiteX3" fmla="*/ 139337 w 7271657"/>
              <a:gd name="connsiteY3" fmla="*/ 1584960 h 1602377"/>
              <a:gd name="connsiteX4" fmla="*/ 200297 w 7271657"/>
              <a:gd name="connsiteY4" fmla="*/ 1332411 h 1602377"/>
              <a:gd name="connsiteX5" fmla="*/ 461554 w 7271657"/>
              <a:gd name="connsiteY5" fmla="*/ 1593669 h 1602377"/>
              <a:gd name="connsiteX6" fmla="*/ 1706880 w 7271657"/>
              <a:gd name="connsiteY6" fmla="*/ 1593669 h 1602377"/>
              <a:gd name="connsiteX7" fmla="*/ 1863634 w 7271657"/>
              <a:gd name="connsiteY7" fmla="*/ 1367246 h 1602377"/>
              <a:gd name="connsiteX8" fmla="*/ 1950720 w 7271657"/>
              <a:gd name="connsiteY8" fmla="*/ 1576251 h 1602377"/>
              <a:gd name="connsiteX9" fmla="*/ 2211977 w 7271657"/>
              <a:gd name="connsiteY9" fmla="*/ 1584960 h 1602377"/>
              <a:gd name="connsiteX10" fmla="*/ 2246811 w 7271657"/>
              <a:gd name="connsiteY10" fmla="*/ 984069 h 1602377"/>
              <a:gd name="connsiteX11" fmla="*/ 2342605 w 7271657"/>
              <a:gd name="connsiteY11" fmla="*/ 548640 h 1602377"/>
              <a:gd name="connsiteX12" fmla="*/ 2473234 w 7271657"/>
              <a:gd name="connsiteY12" fmla="*/ 818606 h 1602377"/>
              <a:gd name="connsiteX13" fmla="*/ 2638697 w 7271657"/>
              <a:gd name="connsiteY13" fmla="*/ 1593669 h 1602377"/>
              <a:gd name="connsiteX14" fmla="*/ 3526971 w 7271657"/>
              <a:gd name="connsiteY14" fmla="*/ 1602377 h 1602377"/>
              <a:gd name="connsiteX15" fmla="*/ 3718560 w 7271657"/>
              <a:gd name="connsiteY15" fmla="*/ 1497874 h 1602377"/>
              <a:gd name="connsiteX16" fmla="*/ 3866605 w 7271657"/>
              <a:gd name="connsiteY16" fmla="*/ 1584960 h 1602377"/>
              <a:gd name="connsiteX17" fmla="*/ 5077097 w 7271657"/>
              <a:gd name="connsiteY17" fmla="*/ 1584960 h 1602377"/>
              <a:gd name="connsiteX18" fmla="*/ 5294811 w 7271657"/>
              <a:gd name="connsiteY18" fmla="*/ 1271451 h 1602377"/>
              <a:gd name="connsiteX19" fmla="*/ 5373188 w 7271657"/>
              <a:gd name="connsiteY19" fmla="*/ 1193074 h 1602377"/>
              <a:gd name="connsiteX20" fmla="*/ 5608320 w 7271657"/>
              <a:gd name="connsiteY20" fmla="*/ 1584960 h 1602377"/>
              <a:gd name="connsiteX21" fmla="*/ 6313714 w 7271657"/>
              <a:gd name="connsiteY21" fmla="*/ 1584960 h 1602377"/>
              <a:gd name="connsiteX22" fmla="*/ 6531428 w 7271657"/>
              <a:gd name="connsiteY22" fmla="*/ 1140823 h 1602377"/>
              <a:gd name="connsiteX23" fmla="*/ 6583680 w 7271657"/>
              <a:gd name="connsiteY23" fmla="*/ 844731 h 1602377"/>
              <a:gd name="connsiteX24" fmla="*/ 6836228 w 7271657"/>
              <a:gd name="connsiteY24" fmla="*/ 113211 h 1602377"/>
              <a:gd name="connsiteX25" fmla="*/ 7271657 w 7271657"/>
              <a:gd name="connsiteY25" fmla="*/ 0 h 1602377"/>
              <a:gd name="connsiteX0" fmla="*/ 8708 w 6836228"/>
              <a:gd name="connsiteY0" fmla="*/ 1463040 h 1489166"/>
              <a:gd name="connsiteX1" fmla="*/ 121920 w 6836228"/>
              <a:gd name="connsiteY1" fmla="*/ 1471749 h 1489166"/>
              <a:gd name="connsiteX2" fmla="*/ 0 w 6836228"/>
              <a:gd name="connsiteY2" fmla="*/ 1480458 h 1489166"/>
              <a:gd name="connsiteX3" fmla="*/ 139337 w 6836228"/>
              <a:gd name="connsiteY3" fmla="*/ 1471749 h 1489166"/>
              <a:gd name="connsiteX4" fmla="*/ 200297 w 6836228"/>
              <a:gd name="connsiteY4" fmla="*/ 1219200 h 1489166"/>
              <a:gd name="connsiteX5" fmla="*/ 461554 w 6836228"/>
              <a:gd name="connsiteY5" fmla="*/ 1480458 h 1489166"/>
              <a:gd name="connsiteX6" fmla="*/ 1706880 w 6836228"/>
              <a:gd name="connsiteY6" fmla="*/ 1480458 h 1489166"/>
              <a:gd name="connsiteX7" fmla="*/ 1863634 w 6836228"/>
              <a:gd name="connsiteY7" fmla="*/ 1254035 h 1489166"/>
              <a:gd name="connsiteX8" fmla="*/ 1950720 w 6836228"/>
              <a:gd name="connsiteY8" fmla="*/ 1463040 h 1489166"/>
              <a:gd name="connsiteX9" fmla="*/ 2211977 w 6836228"/>
              <a:gd name="connsiteY9" fmla="*/ 1471749 h 1489166"/>
              <a:gd name="connsiteX10" fmla="*/ 2246811 w 6836228"/>
              <a:gd name="connsiteY10" fmla="*/ 870858 h 1489166"/>
              <a:gd name="connsiteX11" fmla="*/ 2342605 w 6836228"/>
              <a:gd name="connsiteY11" fmla="*/ 435429 h 1489166"/>
              <a:gd name="connsiteX12" fmla="*/ 2473234 w 6836228"/>
              <a:gd name="connsiteY12" fmla="*/ 705395 h 1489166"/>
              <a:gd name="connsiteX13" fmla="*/ 2638697 w 6836228"/>
              <a:gd name="connsiteY13" fmla="*/ 1480458 h 1489166"/>
              <a:gd name="connsiteX14" fmla="*/ 3526971 w 6836228"/>
              <a:gd name="connsiteY14" fmla="*/ 1489166 h 1489166"/>
              <a:gd name="connsiteX15" fmla="*/ 3718560 w 6836228"/>
              <a:gd name="connsiteY15" fmla="*/ 1384663 h 1489166"/>
              <a:gd name="connsiteX16" fmla="*/ 3866605 w 6836228"/>
              <a:gd name="connsiteY16" fmla="*/ 1471749 h 1489166"/>
              <a:gd name="connsiteX17" fmla="*/ 5077097 w 6836228"/>
              <a:gd name="connsiteY17" fmla="*/ 1471749 h 1489166"/>
              <a:gd name="connsiteX18" fmla="*/ 5294811 w 6836228"/>
              <a:gd name="connsiteY18" fmla="*/ 1158240 h 1489166"/>
              <a:gd name="connsiteX19" fmla="*/ 5373188 w 6836228"/>
              <a:gd name="connsiteY19" fmla="*/ 1079863 h 1489166"/>
              <a:gd name="connsiteX20" fmla="*/ 5608320 w 6836228"/>
              <a:gd name="connsiteY20" fmla="*/ 1471749 h 1489166"/>
              <a:gd name="connsiteX21" fmla="*/ 6313714 w 6836228"/>
              <a:gd name="connsiteY21" fmla="*/ 1471749 h 1489166"/>
              <a:gd name="connsiteX22" fmla="*/ 6531428 w 6836228"/>
              <a:gd name="connsiteY22" fmla="*/ 1027612 h 1489166"/>
              <a:gd name="connsiteX23" fmla="*/ 6583680 w 6836228"/>
              <a:gd name="connsiteY23" fmla="*/ 731520 h 1489166"/>
              <a:gd name="connsiteX24" fmla="*/ 6836228 w 6836228"/>
              <a:gd name="connsiteY24" fmla="*/ 0 h 1489166"/>
              <a:gd name="connsiteX0" fmla="*/ 0 w 6827520"/>
              <a:gd name="connsiteY0" fmla="*/ 1463040 h 1489166"/>
              <a:gd name="connsiteX1" fmla="*/ 113212 w 6827520"/>
              <a:gd name="connsiteY1" fmla="*/ 1471749 h 1489166"/>
              <a:gd name="connsiteX2" fmla="*/ 130629 w 6827520"/>
              <a:gd name="connsiteY2" fmla="*/ 1471749 h 1489166"/>
              <a:gd name="connsiteX3" fmla="*/ 191589 w 6827520"/>
              <a:gd name="connsiteY3" fmla="*/ 1219200 h 1489166"/>
              <a:gd name="connsiteX4" fmla="*/ 452846 w 6827520"/>
              <a:gd name="connsiteY4" fmla="*/ 1480458 h 1489166"/>
              <a:gd name="connsiteX5" fmla="*/ 1698172 w 6827520"/>
              <a:gd name="connsiteY5" fmla="*/ 1480458 h 1489166"/>
              <a:gd name="connsiteX6" fmla="*/ 1854926 w 6827520"/>
              <a:gd name="connsiteY6" fmla="*/ 1254035 h 1489166"/>
              <a:gd name="connsiteX7" fmla="*/ 1942012 w 6827520"/>
              <a:gd name="connsiteY7" fmla="*/ 1463040 h 1489166"/>
              <a:gd name="connsiteX8" fmla="*/ 2203269 w 6827520"/>
              <a:gd name="connsiteY8" fmla="*/ 1471749 h 1489166"/>
              <a:gd name="connsiteX9" fmla="*/ 2238103 w 6827520"/>
              <a:gd name="connsiteY9" fmla="*/ 870858 h 1489166"/>
              <a:gd name="connsiteX10" fmla="*/ 2333897 w 6827520"/>
              <a:gd name="connsiteY10" fmla="*/ 435429 h 1489166"/>
              <a:gd name="connsiteX11" fmla="*/ 2464526 w 6827520"/>
              <a:gd name="connsiteY11" fmla="*/ 705395 h 1489166"/>
              <a:gd name="connsiteX12" fmla="*/ 2629989 w 6827520"/>
              <a:gd name="connsiteY12" fmla="*/ 1480458 h 1489166"/>
              <a:gd name="connsiteX13" fmla="*/ 3518263 w 6827520"/>
              <a:gd name="connsiteY13" fmla="*/ 1489166 h 1489166"/>
              <a:gd name="connsiteX14" fmla="*/ 3709852 w 6827520"/>
              <a:gd name="connsiteY14" fmla="*/ 1384663 h 1489166"/>
              <a:gd name="connsiteX15" fmla="*/ 3857897 w 6827520"/>
              <a:gd name="connsiteY15" fmla="*/ 1471749 h 1489166"/>
              <a:gd name="connsiteX16" fmla="*/ 5068389 w 6827520"/>
              <a:gd name="connsiteY16" fmla="*/ 1471749 h 1489166"/>
              <a:gd name="connsiteX17" fmla="*/ 5286103 w 6827520"/>
              <a:gd name="connsiteY17" fmla="*/ 1158240 h 1489166"/>
              <a:gd name="connsiteX18" fmla="*/ 5364480 w 6827520"/>
              <a:gd name="connsiteY18" fmla="*/ 1079863 h 1489166"/>
              <a:gd name="connsiteX19" fmla="*/ 5599612 w 6827520"/>
              <a:gd name="connsiteY19" fmla="*/ 1471749 h 1489166"/>
              <a:gd name="connsiteX20" fmla="*/ 6305006 w 6827520"/>
              <a:gd name="connsiteY20" fmla="*/ 1471749 h 1489166"/>
              <a:gd name="connsiteX21" fmla="*/ 6522720 w 6827520"/>
              <a:gd name="connsiteY21" fmla="*/ 1027612 h 1489166"/>
              <a:gd name="connsiteX22" fmla="*/ 6574972 w 6827520"/>
              <a:gd name="connsiteY22" fmla="*/ 731520 h 1489166"/>
              <a:gd name="connsiteX23" fmla="*/ 6827520 w 6827520"/>
              <a:gd name="connsiteY23" fmla="*/ 0 h 1489166"/>
              <a:gd name="connsiteX0" fmla="*/ 1169178 w 6714308"/>
              <a:gd name="connsiteY0" fmla="*/ 2845791 h 2845791"/>
              <a:gd name="connsiteX1" fmla="*/ 0 w 6714308"/>
              <a:gd name="connsiteY1" fmla="*/ 1471749 h 2845791"/>
              <a:gd name="connsiteX2" fmla="*/ 17417 w 6714308"/>
              <a:gd name="connsiteY2" fmla="*/ 1471749 h 2845791"/>
              <a:gd name="connsiteX3" fmla="*/ 78377 w 6714308"/>
              <a:gd name="connsiteY3" fmla="*/ 1219200 h 2845791"/>
              <a:gd name="connsiteX4" fmla="*/ 339634 w 6714308"/>
              <a:gd name="connsiteY4" fmla="*/ 1480458 h 2845791"/>
              <a:gd name="connsiteX5" fmla="*/ 1584960 w 6714308"/>
              <a:gd name="connsiteY5" fmla="*/ 1480458 h 2845791"/>
              <a:gd name="connsiteX6" fmla="*/ 1741714 w 6714308"/>
              <a:gd name="connsiteY6" fmla="*/ 1254035 h 2845791"/>
              <a:gd name="connsiteX7" fmla="*/ 1828800 w 6714308"/>
              <a:gd name="connsiteY7" fmla="*/ 1463040 h 2845791"/>
              <a:gd name="connsiteX8" fmla="*/ 2090057 w 6714308"/>
              <a:gd name="connsiteY8" fmla="*/ 1471749 h 2845791"/>
              <a:gd name="connsiteX9" fmla="*/ 2124891 w 6714308"/>
              <a:gd name="connsiteY9" fmla="*/ 870858 h 2845791"/>
              <a:gd name="connsiteX10" fmla="*/ 2220685 w 6714308"/>
              <a:gd name="connsiteY10" fmla="*/ 435429 h 2845791"/>
              <a:gd name="connsiteX11" fmla="*/ 2351314 w 6714308"/>
              <a:gd name="connsiteY11" fmla="*/ 705395 h 2845791"/>
              <a:gd name="connsiteX12" fmla="*/ 2516777 w 6714308"/>
              <a:gd name="connsiteY12" fmla="*/ 1480458 h 2845791"/>
              <a:gd name="connsiteX13" fmla="*/ 3405051 w 6714308"/>
              <a:gd name="connsiteY13" fmla="*/ 1489166 h 2845791"/>
              <a:gd name="connsiteX14" fmla="*/ 3596640 w 6714308"/>
              <a:gd name="connsiteY14" fmla="*/ 1384663 h 2845791"/>
              <a:gd name="connsiteX15" fmla="*/ 3744685 w 6714308"/>
              <a:gd name="connsiteY15" fmla="*/ 1471749 h 2845791"/>
              <a:gd name="connsiteX16" fmla="*/ 4955177 w 6714308"/>
              <a:gd name="connsiteY16" fmla="*/ 1471749 h 2845791"/>
              <a:gd name="connsiteX17" fmla="*/ 5172891 w 6714308"/>
              <a:gd name="connsiteY17" fmla="*/ 1158240 h 2845791"/>
              <a:gd name="connsiteX18" fmla="*/ 5251268 w 6714308"/>
              <a:gd name="connsiteY18" fmla="*/ 1079863 h 2845791"/>
              <a:gd name="connsiteX19" fmla="*/ 5486400 w 6714308"/>
              <a:gd name="connsiteY19" fmla="*/ 1471749 h 2845791"/>
              <a:gd name="connsiteX20" fmla="*/ 6191794 w 6714308"/>
              <a:gd name="connsiteY20" fmla="*/ 1471749 h 2845791"/>
              <a:gd name="connsiteX21" fmla="*/ 6409508 w 6714308"/>
              <a:gd name="connsiteY21" fmla="*/ 1027612 h 2845791"/>
              <a:gd name="connsiteX22" fmla="*/ 6461760 w 6714308"/>
              <a:gd name="connsiteY22" fmla="*/ 731520 h 2845791"/>
              <a:gd name="connsiteX23" fmla="*/ 6714308 w 6714308"/>
              <a:gd name="connsiteY23" fmla="*/ 0 h 2845791"/>
              <a:gd name="connsiteX0" fmla="*/ 0 w 6905579"/>
              <a:gd name="connsiteY0" fmla="*/ 1496493 h 1496493"/>
              <a:gd name="connsiteX1" fmla="*/ 191271 w 6905579"/>
              <a:gd name="connsiteY1" fmla="*/ 1471749 h 1496493"/>
              <a:gd name="connsiteX2" fmla="*/ 208688 w 6905579"/>
              <a:gd name="connsiteY2" fmla="*/ 1471749 h 1496493"/>
              <a:gd name="connsiteX3" fmla="*/ 269648 w 6905579"/>
              <a:gd name="connsiteY3" fmla="*/ 1219200 h 1496493"/>
              <a:gd name="connsiteX4" fmla="*/ 530905 w 6905579"/>
              <a:gd name="connsiteY4" fmla="*/ 1480458 h 1496493"/>
              <a:gd name="connsiteX5" fmla="*/ 1776231 w 6905579"/>
              <a:gd name="connsiteY5" fmla="*/ 1480458 h 1496493"/>
              <a:gd name="connsiteX6" fmla="*/ 1932985 w 6905579"/>
              <a:gd name="connsiteY6" fmla="*/ 1254035 h 1496493"/>
              <a:gd name="connsiteX7" fmla="*/ 2020071 w 6905579"/>
              <a:gd name="connsiteY7" fmla="*/ 1463040 h 1496493"/>
              <a:gd name="connsiteX8" fmla="*/ 2281328 w 6905579"/>
              <a:gd name="connsiteY8" fmla="*/ 1471749 h 1496493"/>
              <a:gd name="connsiteX9" fmla="*/ 2316162 w 6905579"/>
              <a:gd name="connsiteY9" fmla="*/ 870858 h 1496493"/>
              <a:gd name="connsiteX10" fmla="*/ 2411956 w 6905579"/>
              <a:gd name="connsiteY10" fmla="*/ 435429 h 1496493"/>
              <a:gd name="connsiteX11" fmla="*/ 2542585 w 6905579"/>
              <a:gd name="connsiteY11" fmla="*/ 705395 h 1496493"/>
              <a:gd name="connsiteX12" fmla="*/ 2708048 w 6905579"/>
              <a:gd name="connsiteY12" fmla="*/ 1480458 h 1496493"/>
              <a:gd name="connsiteX13" fmla="*/ 3596322 w 6905579"/>
              <a:gd name="connsiteY13" fmla="*/ 1489166 h 1496493"/>
              <a:gd name="connsiteX14" fmla="*/ 3787911 w 6905579"/>
              <a:gd name="connsiteY14" fmla="*/ 1384663 h 1496493"/>
              <a:gd name="connsiteX15" fmla="*/ 3935956 w 6905579"/>
              <a:gd name="connsiteY15" fmla="*/ 1471749 h 1496493"/>
              <a:gd name="connsiteX16" fmla="*/ 5146448 w 6905579"/>
              <a:gd name="connsiteY16" fmla="*/ 1471749 h 1496493"/>
              <a:gd name="connsiteX17" fmla="*/ 5364162 w 6905579"/>
              <a:gd name="connsiteY17" fmla="*/ 1158240 h 1496493"/>
              <a:gd name="connsiteX18" fmla="*/ 5442539 w 6905579"/>
              <a:gd name="connsiteY18" fmla="*/ 1079863 h 1496493"/>
              <a:gd name="connsiteX19" fmla="*/ 5677671 w 6905579"/>
              <a:gd name="connsiteY19" fmla="*/ 1471749 h 1496493"/>
              <a:gd name="connsiteX20" fmla="*/ 6383065 w 6905579"/>
              <a:gd name="connsiteY20" fmla="*/ 1471749 h 1496493"/>
              <a:gd name="connsiteX21" fmla="*/ 6600779 w 6905579"/>
              <a:gd name="connsiteY21" fmla="*/ 1027612 h 1496493"/>
              <a:gd name="connsiteX22" fmla="*/ 6653031 w 6905579"/>
              <a:gd name="connsiteY22" fmla="*/ 731520 h 1496493"/>
              <a:gd name="connsiteX23" fmla="*/ 6905579 w 6905579"/>
              <a:gd name="connsiteY23" fmla="*/ 0 h 1496493"/>
              <a:gd name="connsiteX0" fmla="*/ 0 w 6905579"/>
              <a:gd name="connsiteY0" fmla="*/ 1496493 h 1496493"/>
              <a:gd name="connsiteX1" fmla="*/ 191271 w 6905579"/>
              <a:gd name="connsiteY1" fmla="*/ 1471749 h 1496493"/>
              <a:gd name="connsiteX2" fmla="*/ 208688 w 6905579"/>
              <a:gd name="connsiteY2" fmla="*/ 1471749 h 1496493"/>
              <a:gd name="connsiteX3" fmla="*/ 269648 w 6905579"/>
              <a:gd name="connsiteY3" fmla="*/ 1219200 h 1496493"/>
              <a:gd name="connsiteX4" fmla="*/ 530905 w 6905579"/>
              <a:gd name="connsiteY4" fmla="*/ 1480458 h 1496493"/>
              <a:gd name="connsiteX5" fmla="*/ 1776231 w 6905579"/>
              <a:gd name="connsiteY5" fmla="*/ 1480458 h 1496493"/>
              <a:gd name="connsiteX6" fmla="*/ 1932985 w 6905579"/>
              <a:gd name="connsiteY6" fmla="*/ 1254035 h 1496493"/>
              <a:gd name="connsiteX7" fmla="*/ 2013117 w 6905579"/>
              <a:gd name="connsiteY7" fmla="*/ 1466516 h 1496493"/>
              <a:gd name="connsiteX8" fmla="*/ 2281328 w 6905579"/>
              <a:gd name="connsiteY8" fmla="*/ 1471749 h 1496493"/>
              <a:gd name="connsiteX9" fmla="*/ 2316162 w 6905579"/>
              <a:gd name="connsiteY9" fmla="*/ 870858 h 1496493"/>
              <a:gd name="connsiteX10" fmla="*/ 2411956 w 6905579"/>
              <a:gd name="connsiteY10" fmla="*/ 435429 h 1496493"/>
              <a:gd name="connsiteX11" fmla="*/ 2542585 w 6905579"/>
              <a:gd name="connsiteY11" fmla="*/ 705395 h 1496493"/>
              <a:gd name="connsiteX12" fmla="*/ 2708048 w 6905579"/>
              <a:gd name="connsiteY12" fmla="*/ 1480458 h 1496493"/>
              <a:gd name="connsiteX13" fmla="*/ 3596322 w 6905579"/>
              <a:gd name="connsiteY13" fmla="*/ 1489166 h 1496493"/>
              <a:gd name="connsiteX14" fmla="*/ 3787911 w 6905579"/>
              <a:gd name="connsiteY14" fmla="*/ 1384663 h 1496493"/>
              <a:gd name="connsiteX15" fmla="*/ 3935956 w 6905579"/>
              <a:gd name="connsiteY15" fmla="*/ 1471749 h 1496493"/>
              <a:gd name="connsiteX16" fmla="*/ 5146448 w 6905579"/>
              <a:gd name="connsiteY16" fmla="*/ 1471749 h 1496493"/>
              <a:gd name="connsiteX17" fmla="*/ 5364162 w 6905579"/>
              <a:gd name="connsiteY17" fmla="*/ 1158240 h 1496493"/>
              <a:gd name="connsiteX18" fmla="*/ 5442539 w 6905579"/>
              <a:gd name="connsiteY18" fmla="*/ 1079863 h 1496493"/>
              <a:gd name="connsiteX19" fmla="*/ 5677671 w 6905579"/>
              <a:gd name="connsiteY19" fmla="*/ 1471749 h 1496493"/>
              <a:gd name="connsiteX20" fmla="*/ 6383065 w 6905579"/>
              <a:gd name="connsiteY20" fmla="*/ 1471749 h 1496493"/>
              <a:gd name="connsiteX21" fmla="*/ 6600779 w 6905579"/>
              <a:gd name="connsiteY21" fmla="*/ 1027612 h 1496493"/>
              <a:gd name="connsiteX22" fmla="*/ 6653031 w 6905579"/>
              <a:gd name="connsiteY22" fmla="*/ 731520 h 1496493"/>
              <a:gd name="connsiteX23" fmla="*/ 6905579 w 6905579"/>
              <a:gd name="connsiteY23" fmla="*/ 0 h 1496493"/>
              <a:gd name="connsiteX0" fmla="*/ 0 w 6905579"/>
              <a:gd name="connsiteY0" fmla="*/ 1472155 h 1489166"/>
              <a:gd name="connsiteX1" fmla="*/ 191271 w 6905579"/>
              <a:gd name="connsiteY1" fmla="*/ 1471749 h 1489166"/>
              <a:gd name="connsiteX2" fmla="*/ 208688 w 6905579"/>
              <a:gd name="connsiteY2" fmla="*/ 1471749 h 1489166"/>
              <a:gd name="connsiteX3" fmla="*/ 269648 w 6905579"/>
              <a:gd name="connsiteY3" fmla="*/ 1219200 h 1489166"/>
              <a:gd name="connsiteX4" fmla="*/ 530905 w 6905579"/>
              <a:gd name="connsiteY4" fmla="*/ 1480458 h 1489166"/>
              <a:gd name="connsiteX5" fmla="*/ 1776231 w 6905579"/>
              <a:gd name="connsiteY5" fmla="*/ 1480458 h 1489166"/>
              <a:gd name="connsiteX6" fmla="*/ 1932985 w 6905579"/>
              <a:gd name="connsiteY6" fmla="*/ 1254035 h 1489166"/>
              <a:gd name="connsiteX7" fmla="*/ 2013117 w 6905579"/>
              <a:gd name="connsiteY7" fmla="*/ 1466516 h 1489166"/>
              <a:gd name="connsiteX8" fmla="*/ 2281328 w 6905579"/>
              <a:gd name="connsiteY8" fmla="*/ 1471749 h 1489166"/>
              <a:gd name="connsiteX9" fmla="*/ 2316162 w 6905579"/>
              <a:gd name="connsiteY9" fmla="*/ 870858 h 1489166"/>
              <a:gd name="connsiteX10" fmla="*/ 2411956 w 6905579"/>
              <a:gd name="connsiteY10" fmla="*/ 435429 h 1489166"/>
              <a:gd name="connsiteX11" fmla="*/ 2542585 w 6905579"/>
              <a:gd name="connsiteY11" fmla="*/ 705395 h 1489166"/>
              <a:gd name="connsiteX12" fmla="*/ 2708048 w 6905579"/>
              <a:gd name="connsiteY12" fmla="*/ 1480458 h 1489166"/>
              <a:gd name="connsiteX13" fmla="*/ 3596322 w 6905579"/>
              <a:gd name="connsiteY13" fmla="*/ 1489166 h 1489166"/>
              <a:gd name="connsiteX14" fmla="*/ 3787911 w 6905579"/>
              <a:gd name="connsiteY14" fmla="*/ 1384663 h 1489166"/>
              <a:gd name="connsiteX15" fmla="*/ 3935956 w 6905579"/>
              <a:gd name="connsiteY15" fmla="*/ 1471749 h 1489166"/>
              <a:gd name="connsiteX16" fmla="*/ 5146448 w 6905579"/>
              <a:gd name="connsiteY16" fmla="*/ 1471749 h 1489166"/>
              <a:gd name="connsiteX17" fmla="*/ 5364162 w 6905579"/>
              <a:gd name="connsiteY17" fmla="*/ 1158240 h 1489166"/>
              <a:gd name="connsiteX18" fmla="*/ 5442539 w 6905579"/>
              <a:gd name="connsiteY18" fmla="*/ 1079863 h 1489166"/>
              <a:gd name="connsiteX19" fmla="*/ 5677671 w 6905579"/>
              <a:gd name="connsiteY19" fmla="*/ 1471749 h 1489166"/>
              <a:gd name="connsiteX20" fmla="*/ 6383065 w 6905579"/>
              <a:gd name="connsiteY20" fmla="*/ 1471749 h 1489166"/>
              <a:gd name="connsiteX21" fmla="*/ 6600779 w 6905579"/>
              <a:gd name="connsiteY21" fmla="*/ 1027612 h 1489166"/>
              <a:gd name="connsiteX22" fmla="*/ 6653031 w 6905579"/>
              <a:gd name="connsiteY22" fmla="*/ 731520 h 1489166"/>
              <a:gd name="connsiteX23" fmla="*/ 6905579 w 6905579"/>
              <a:gd name="connsiteY23" fmla="*/ 0 h 1489166"/>
              <a:gd name="connsiteX0" fmla="*/ 0 w 6905579"/>
              <a:gd name="connsiteY0" fmla="*/ 1472155 h 1489166"/>
              <a:gd name="connsiteX1" fmla="*/ 191271 w 6905579"/>
              <a:gd name="connsiteY1" fmla="*/ 1471749 h 1489166"/>
              <a:gd name="connsiteX2" fmla="*/ 208688 w 6905579"/>
              <a:gd name="connsiteY2" fmla="*/ 1471749 h 1489166"/>
              <a:gd name="connsiteX3" fmla="*/ 269648 w 6905579"/>
              <a:gd name="connsiteY3" fmla="*/ 1219200 h 1489166"/>
              <a:gd name="connsiteX4" fmla="*/ 530905 w 6905579"/>
              <a:gd name="connsiteY4" fmla="*/ 1480458 h 1489166"/>
              <a:gd name="connsiteX5" fmla="*/ 1776231 w 6905579"/>
              <a:gd name="connsiteY5" fmla="*/ 1480458 h 1489166"/>
              <a:gd name="connsiteX6" fmla="*/ 1932985 w 6905579"/>
              <a:gd name="connsiteY6" fmla="*/ 1254035 h 1489166"/>
              <a:gd name="connsiteX7" fmla="*/ 2002232 w 6905579"/>
              <a:gd name="connsiteY7" fmla="*/ 1471959 h 1489166"/>
              <a:gd name="connsiteX8" fmla="*/ 2281328 w 6905579"/>
              <a:gd name="connsiteY8" fmla="*/ 1471749 h 1489166"/>
              <a:gd name="connsiteX9" fmla="*/ 2316162 w 6905579"/>
              <a:gd name="connsiteY9" fmla="*/ 870858 h 1489166"/>
              <a:gd name="connsiteX10" fmla="*/ 2411956 w 6905579"/>
              <a:gd name="connsiteY10" fmla="*/ 435429 h 1489166"/>
              <a:gd name="connsiteX11" fmla="*/ 2542585 w 6905579"/>
              <a:gd name="connsiteY11" fmla="*/ 705395 h 1489166"/>
              <a:gd name="connsiteX12" fmla="*/ 2708048 w 6905579"/>
              <a:gd name="connsiteY12" fmla="*/ 1480458 h 1489166"/>
              <a:gd name="connsiteX13" fmla="*/ 3596322 w 6905579"/>
              <a:gd name="connsiteY13" fmla="*/ 1489166 h 1489166"/>
              <a:gd name="connsiteX14" fmla="*/ 3787911 w 6905579"/>
              <a:gd name="connsiteY14" fmla="*/ 1384663 h 1489166"/>
              <a:gd name="connsiteX15" fmla="*/ 3935956 w 6905579"/>
              <a:gd name="connsiteY15" fmla="*/ 1471749 h 1489166"/>
              <a:gd name="connsiteX16" fmla="*/ 5146448 w 6905579"/>
              <a:gd name="connsiteY16" fmla="*/ 1471749 h 1489166"/>
              <a:gd name="connsiteX17" fmla="*/ 5364162 w 6905579"/>
              <a:gd name="connsiteY17" fmla="*/ 1158240 h 1489166"/>
              <a:gd name="connsiteX18" fmla="*/ 5442539 w 6905579"/>
              <a:gd name="connsiteY18" fmla="*/ 1079863 h 1489166"/>
              <a:gd name="connsiteX19" fmla="*/ 5677671 w 6905579"/>
              <a:gd name="connsiteY19" fmla="*/ 1471749 h 1489166"/>
              <a:gd name="connsiteX20" fmla="*/ 6383065 w 6905579"/>
              <a:gd name="connsiteY20" fmla="*/ 1471749 h 1489166"/>
              <a:gd name="connsiteX21" fmla="*/ 6600779 w 6905579"/>
              <a:gd name="connsiteY21" fmla="*/ 1027612 h 1489166"/>
              <a:gd name="connsiteX22" fmla="*/ 6653031 w 6905579"/>
              <a:gd name="connsiteY22" fmla="*/ 731520 h 1489166"/>
              <a:gd name="connsiteX23" fmla="*/ 6905579 w 6905579"/>
              <a:gd name="connsiteY23" fmla="*/ 0 h 1489166"/>
              <a:gd name="connsiteX0" fmla="*/ 0 w 6976219"/>
              <a:gd name="connsiteY0" fmla="*/ 1472155 h 1489166"/>
              <a:gd name="connsiteX1" fmla="*/ 261911 w 6976219"/>
              <a:gd name="connsiteY1" fmla="*/ 1471749 h 1489166"/>
              <a:gd name="connsiteX2" fmla="*/ 279328 w 6976219"/>
              <a:gd name="connsiteY2" fmla="*/ 1471749 h 1489166"/>
              <a:gd name="connsiteX3" fmla="*/ 340288 w 6976219"/>
              <a:gd name="connsiteY3" fmla="*/ 1219200 h 1489166"/>
              <a:gd name="connsiteX4" fmla="*/ 601545 w 6976219"/>
              <a:gd name="connsiteY4" fmla="*/ 1480458 h 1489166"/>
              <a:gd name="connsiteX5" fmla="*/ 1846871 w 6976219"/>
              <a:gd name="connsiteY5" fmla="*/ 1480458 h 1489166"/>
              <a:gd name="connsiteX6" fmla="*/ 2003625 w 6976219"/>
              <a:gd name="connsiteY6" fmla="*/ 1254035 h 1489166"/>
              <a:gd name="connsiteX7" fmla="*/ 2072872 w 6976219"/>
              <a:gd name="connsiteY7" fmla="*/ 1471959 h 1489166"/>
              <a:gd name="connsiteX8" fmla="*/ 2351968 w 6976219"/>
              <a:gd name="connsiteY8" fmla="*/ 1471749 h 1489166"/>
              <a:gd name="connsiteX9" fmla="*/ 2386802 w 6976219"/>
              <a:gd name="connsiteY9" fmla="*/ 870858 h 1489166"/>
              <a:gd name="connsiteX10" fmla="*/ 2482596 w 6976219"/>
              <a:gd name="connsiteY10" fmla="*/ 435429 h 1489166"/>
              <a:gd name="connsiteX11" fmla="*/ 2613225 w 6976219"/>
              <a:gd name="connsiteY11" fmla="*/ 705395 h 1489166"/>
              <a:gd name="connsiteX12" fmla="*/ 2778688 w 6976219"/>
              <a:gd name="connsiteY12" fmla="*/ 1480458 h 1489166"/>
              <a:gd name="connsiteX13" fmla="*/ 3666962 w 6976219"/>
              <a:gd name="connsiteY13" fmla="*/ 1489166 h 1489166"/>
              <a:gd name="connsiteX14" fmla="*/ 3858551 w 6976219"/>
              <a:gd name="connsiteY14" fmla="*/ 1384663 h 1489166"/>
              <a:gd name="connsiteX15" fmla="*/ 4006596 w 6976219"/>
              <a:gd name="connsiteY15" fmla="*/ 1471749 h 1489166"/>
              <a:gd name="connsiteX16" fmla="*/ 5217088 w 6976219"/>
              <a:gd name="connsiteY16" fmla="*/ 1471749 h 1489166"/>
              <a:gd name="connsiteX17" fmla="*/ 5434802 w 6976219"/>
              <a:gd name="connsiteY17" fmla="*/ 1158240 h 1489166"/>
              <a:gd name="connsiteX18" fmla="*/ 5513179 w 6976219"/>
              <a:gd name="connsiteY18" fmla="*/ 1079863 h 1489166"/>
              <a:gd name="connsiteX19" fmla="*/ 5748311 w 6976219"/>
              <a:gd name="connsiteY19" fmla="*/ 1471749 h 1489166"/>
              <a:gd name="connsiteX20" fmla="*/ 6453705 w 6976219"/>
              <a:gd name="connsiteY20" fmla="*/ 1471749 h 1489166"/>
              <a:gd name="connsiteX21" fmla="*/ 6671419 w 6976219"/>
              <a:gd name="connsiteY21" fmla="*/ 1027612 h 1489166"/>
              <a:gd name="connsiteX22" fmla="*/ 6723671 w 6976219"/>
              <a:gd name="connsiteY22" fmla="*/ 731520 h 1489166"/>
              <a:gd name="connsiteX23" fmla="*/ 6976219 w 6976219"/>
              <a:gd name="connsiteY23" fmla="*/ 0 h 1489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976219" h="1489166">
                <a:moveTo>
                  <a:pt x="0" y="1472155"/>
                </a:moveTo>
                <a:lnTo>
                  <a:pt x="261911" y="1471749"/>
                </a:lnTo>
                <a:lnTo>
                  <a:pt x="279328" y="1471749"/>
                </a:lnTo>
                <a:lnTo>
                  <a:pt x="340288" y="1219200"/>
                </a:lnTo>
                <a:lnTo>
                  <a:pt x="601545" y="1480458"/>
                </a:lnTo>
                <a:lnTo>
                  <a:pt x="1846871" y="1480458"/>
                </a:lnTo>
                <a:lnTo>
                  <a:pt x="2003625" y="1254035"/>
                </a:lnTo>
                <a:lnTo>
                  <a:pt x="2072872" y="1471959"/>
                </a:lnTo>
                <a:lnTo>
                  <a:pt x="2351968" y="1471749"/>
                </a:lnTo>
                <a:lnTo>
                  <a:pt x="2386802" y="870858"/>
                </a:lnTo>
                <a:lnTo>
                  <a:pt x="2482596" y="435429"/>
                </a:lnTo>
                <a:lnTo>
                  <a:pt x="2613225" y="705395"/>
                </a:lnTo>
                <a:lnTo>
                  <a:pt x="2778688" y="1480458"/>
                </a:lnTo>
                <a:lnTo>
                  <a:pt x="3666962" y="1489166"/>
                </a:lnTo>
                <a:lnTo>
                  <a:pt x="3858551" y="1384663"/>
                </a:lnTo>
                <a:lnTo>
                  <a:pt x="4006596" y="1471749"/>
                </a:lnTo>
                <a:lnTo>
                  <a:pt x="5217088" y="1471749"/>
                </a:lnTo>
                <a:lnTo>
                  <a:pt x="5434802" y="1158240"/>
                </a:lnTo>
                <a:lnTo>
                  <a:pt x="5513179" y="1079863"/>
                </a:lnTo>
                <a:lnTo>
                  <a:pt x="5748311" y="1471749"/>
                </a:lnTo>
                <a:lnTo>
                  <a:pt x="6453705" y="1471749"/>
                </a:lnTo>
                <a:lnTo>
                  <a:pt x="6671419" y="1027612"/>
                </a:lnTo>
                <a:lnTo>
                  <a:pt x="6723671" y="731520"/>
                </a:lnTo>
                <a:lnTo>
                  <a:pt x="6976219" y="0"/>
                </a:lnTo>
              </a:path>
            </a:pathLst>
          </a:custGeom>
          <a:noFill/>
          <a:ln w="31750" cap="sq">
            <a:solidFill>
              <a:schemeClr val="tx2"/>
            </a:solidFill>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sp>
        <p:nvSpPr>
          <p:cNvPr id="28" name="Oval 27">
            <a:extLst>
              <a:ext uri="{FF2B5EF4-FFF2-40B4-BE49-F238E27FC236}">
                <a16:creationId xmlns:a16="http://schemas.microsoft.com/office/drawing/2014/main" id="{4A7625D7-5AF1-5C4A-B909-FF4A81CA146B}"/>
              </a:ext>
            </a:extLst>
          </p:cNvPr>
          <p:cNvSpPr/>
          <p:nvPr/>
        </p:nvSpPr>
        <p:spPr>
          <a:xfrm>
            <a:off x="7475727" y="1979832"/>
            <a:ext cx="167467" cy="167467"/>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nvGrpSpPr>
          <p:cNvPr id="55" name="Group 54">
            <a:extLst>
              <a:ext uri="{FF2B5EF4-FFF2-40B4-BE49-F238E27FC236}">
                <a16:creationId xmlns:a16="http://schemas.microsoft.com/office/drawing/2014/main" id="{EBBA4235-6EC0-DB49-9BAF-66EAF8D374B0}"/>
              </a:ext>
            </a:extLst>
          </p:cNvPr>
          <p:cNvGrpSpPr/>
          <p:nvPr/>
        </p:nvGrpSpPr>
        <p:grpSpPr>
          <a:xfrm>
            <a:off x="6927746" y="1431850"/>
            <a:ext cx="1263429" cy="1263429"/>
            <a:chOff x="9478728" y="1925804"/>
            <a:chExt cx="1201977" cy="1201977"/>
          </a:xfrm>
        </p:grpSpPr>
        <p:sp>
          <p:nvSpPr>
            <p:cNvPr id="29" name="Oval 28">
              <a:extLst>
                <a:ext uri="{FF2B5EF4-FFF2-40B4-BE49-F238E27FC236}">
                  <a16:creationId xmlns:a16="http://schemas.microsoft.com/office/drawing/2014/main" id="{C895D41C-6E7C-8244-AE5A-E6A6181D8B61}"/>
                </a:ext>
              </a:extLst>
            </p:cNvPr>
            <p:cNvSpPr/>
            <p:nvPr/>
          </p:nvSpPr>
          <p:spPr>
            <a:xfrm>
              <a:off x="9845886" y="2292962"/>
              <a:ext cx="467664" cy="467664"/>
            </a:xfrm>
            <a:prstGeom prst="ellipse">
              <a:avLst/>
            </a:prstGeom>
            <a:noFill/>
            <a:ln w="25400">
              <a:solidFill>
                <a:srgbClr val="C00000">
                  <a:alpha val="4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30" name="Oval 29">
              <a:extLst>
                <a:ext uri="{FF2B5EF4-FFF2-40B4-BE49-F238E27FC236}">
                  <a16:creationId xmlns:a16="http://schemas.microsoft.com/office/drawing/2014/main" id="{9CBC8087-5C3B-5740-8402-5041D19645F3}"/>
                </a:ext>
              </a:extLst>
            </p:cNvPr>
            <p:cNvSpPr/>
            <p:nvPr/>
          </p:nvSpPr>
          <p:spPr>
            <a:xfrm>
              <a:off x="9669119" y="2116195"/>
              <a:ext cx="821197" cy="821197"/>
            </a:xfrm>
            <a:prstGeom prst="ellipse">
              <a:avLst/>
            </a:prstGeom>
            <a:noFill/>
            <a:ln w="25400">
              <a:solidFill>
                <a:srgbClr val="C00000">
                  <a:alpha val="25098"/>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31" name="Oval 30">
              <a:extLst>
                <a:ext uri="{FF2B5EF4-FFF2-40B4-BE49-F238E27FC236}">
                  <a16:creationId xmlns:a16="http://schemas.microsoft.com/office/drawing/2014/main" id="{CE713775-B70D-A948-BEB1-9D8EAF274AD7}"/>
                </a:ext>
              </a:extLst>
            </p:cNvPr>
            <p:cNvSpPr/>
            <p:nvPr/>
          </p:nvSpPr>
          <p:spPr>
            <a:xfrm>
              <a:off x="9478728" y="1925804"/>
              <a:ext cx="1201977" cy="1201977"/>
            </a:xfrm>
            <a:prstGeom prst="ellipse">
              <a:avLst/>
            </a:prstGeom>
            <a:noFill/>
            <a:ln w="25400">
              <a:solidFill>
                <a:srgbClr val="C00000">
                  <a:alpha val="14902"/>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grpSp>
      <p:grpSp>
        <p:nvGrpSpPr>
          <p:cNvPr id="49" name="Group 48">
            <a:extLst>
              <a:ext uri="{FF2B5EF4-FFF2-40B4-BE49-F238E27FC236}">
                <a16:creationId xmlns:a16="http://schemas.microsoft.com/office/drawing/2014/main" id="{82BEE54B-4F4D-EA43-9ECF-7BFFE7D70415}"/>
              </a:ext>
            </a:extLst>
          </p:cNvPr>
          <p:cNvGrpSpPr/>
          <p:nvPr/>
        </p:nvGrpSpPr>
        <p:grpSpPr>
          <a:xfrm>
            <a:off x="5764650" y="4410748"/>
            <a:ext cx="1052453" cy="980694"/>
            <a:chOff x="9389232" y="5332646"/>
            <a:chExt cx="1403270" cy="1307592"/>
          </a:xfrm>
        </p:grpSpPr>
        <p:pic>
          <p:nvPicPr>
            <p:cNvPr id="12" name="Picture 11">
              <a:extLst>
                <a:ext uri="{FF2B5EF4-FFF2-40B4-BE49-F238E27FC236}">
                  <a16:creationId xmlns:a16="http://schemas.microsoft.com/office/drawing/2014/main" id="{1A673E0F-1E2D-EB41-9631-CD62636508D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89232" y="5332646"/>
              <a:ext cx="1403270" cy="1307592"/>
            </a:xfrm>
            <a:prstGeom prst="rect">
              <a:avLst/>
            </a:prstGeom>
          </p:spPr>
        </p:pic>
        <p:sp>
          <p:nvSpPr>
            <p:cNvPr id="48" name="Oval 47">
              <a:extLst>
                <a:ext uri="{FF2B5EF4-FFF2-40B4-BE49-F238E27FC236}">
                  <a16:creationId xmlns:a16="http://schemas.microsoft.com/office/drawing/2014/main" id="{5AC62B7E-0243-CD4E-87A8-A781C242F1B9}"/>
                </a:ext>
              </a:extLst>
            </p:cNvPr>
            <p:cNvSpPr/>
            <p:nvPr/>
          </p:nvSpPr>
          <p:spPr>
            <a:xfrm>
              <a:off x="9975193" y="5332646"/>
              <a:ext cx="785703" cy="785703"/>
            </a:xfrm>
            <a:prstGeom prst="ellipse">
              <a:avLst/>
            </a:prstGeom>
            <a:noFill/>
            <a:ln w="22225">
              <a:solidFill>
                <a:srgbClr val="C00000"/>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sp>
        <p:nvSpPr>
          <p:cNvPr id="50" name="Title 6">
            <a:extLst>
              <a:ext uri="{FF2B5EF4-FFF2-40B4-BE49-F238E27FC236}">
                <a16:creationId xmlns:a16="http://schemas.microsoft.com/office/drawing/2014/main" id="{FA3500EF-55CB-FA47-9C3D-0CA156926FA8}"/>
              </a:ext>
            </a:extLst>
          </p:cNvPr>
          <p:cNvSpPr txBox="1">
            <a:spLocks/>
          </p:cNvSpPr>
          <p:nvPr/>
        </p:nvSpPr>
        <p:spPr>
          <a:xfrm>
            <a:off x="3365205" y="1"/>
            <a:ext cx="5150145" cy="977993"/>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a:lstStyle>
          <a:p>
            <a:pPr algn="ctr" defTabSz="685800">
              <a:defRPr/>
            </a:pPr>
            <a:r>
              <a:rPr lang="en-US" sz="2000" dirty="0">
                <a:solidFill>
                  <a:srgbClr val="FFFFFF"/>
                </a:solidFill>
                <a:latin typeface="Tw Cen MT" panose="020B0602020104020603" pitchFamily="34" charset="77"/>
              </a:rPr>
              <a:t>86 y/o Male  </a:t>
            </a:r>
            <a:r>
              <a:rPr lang="en-US" sz="2000" b="0" dirty="0">
                <a:solidFill>
                  <a:srgbClr val="468DAD"/>
                </a:solidFill>
                <a:latin typeface="Tw Cen MT" panose="020B0602020104020603" pitchFamily="34" charset="77"/>
              </a:rPr>
              <a:t>|</a:t>
            </a:r>
            <a:r>
              <a:rPr lang="en-US" sz="2000" b="0" dirty="0">
                <a:solidFill>
                  <a:srgbClr val="FFFFFF"/>
                </a:solidFill>
                <a:latin typeface="Tw Cen MT" panose="020B0602020104020603" pitchFamily="34" charset="77"/>
              </a:rPr>
              <a:t>  Baseline Vision: 20/30 OU</a:t>
            </a:r>
          </a:p>
        </p:txBody>
      </p:sp>
      <p:pic>
        <p:nvPicPr>
          <p:cNvPr id="26" name="Picture 25">
            <a:extLst>
              <a:ext uri="{FF2B5EF4-FFF2-40B4-BE49-F238E27FC236}">
                <a16:creationId xmlns:a16="http://schemas.microsoft.com/office/drawing/2014/main" id="{DF076253-C15D-B644-AE21-E106A92B32D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82927" y="4410748"/>
            <a:ext cx="1046074" cy="980694"/>
          </a:xfrm>
          <a:prstGeom prst="rect">
            <a:avLst/>
          </a:prstGeom>
        </p:spPr>
      </p:pic>
      <p:pic>
        <p:nvPicPr>
          <p:cNvPr id="46" name="Picture 45">
            <a:extLst>
              <a:ext uri="{FF2B5EF4-FFF2-40B4-BE49-F238E27FC236}">
                <a16:creationId xmlns:a16="http://schemas.microsoft.com/office/drawing/2014/main" id="{1655C1DD-EA0E-164D-9BAB-4C2D74B9993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961291" y="4410748"/>
            <a:ext cx="1925441" cy="980694"/>
          </a:xfrm>
          <a:prstGeom prst="rect">
            <a:avLst/>
          </a:prstGeom>
        </p:spPr>
      </p:pic>
      <p:pic>
        <p:nvPicPr>
          <p:cNvPr id="52" name="Picture 51">
            <a:extLst>
              <a:ext uri="{FF2B5EF4-FFF2-40B4-BE49-F238E27FC236}">
                <a16:creationId xmlns:a16="http://schemas.microsoft.com/office/drawing/2014/main" id="{D9043D6C-A6F5-FC41-A8AB-E80DD174C52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472648" y="4410748"/>
            <a:ext cx="1961673" cy="980694"/>
          </a:xfrm>
          <a:prstGeom prst="rect">
            <a:avLst/>
          </a:prstGeom>
        </p:spPr>
      </p:pic>
      <p:pic>
        <p:nvPicPr>
          <p:cNvPr id="43" name="Picture 42">
            <a:hlinkClick r:id="rId9" action="ppaction://hlinksldjump"/>
            <a:extLst>
              <a:ext uri="{FF2B5EF4-FFF2-40B4-BE49-F238E27FC236}">
                <a16:creationId xmlns:a16="http://schemas.microsoft.com/office/drawing/2014/main" id="{2E91BA66-25CE-3046-83C3-8923B08BD24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6565002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3500"/>
                            </p:stCondLst>
                            <p:childTnLst>
                              <p:par>
                                <p:cTn id="21" presetID="26" presetClass="emph" presetSubtype="0" repeatCount="indefinite" fill="hold" nodeType="afterEffect">
                                  <p:stCondLst>
                                    <p:cond delay="0"/>
                                  </p:stCondLst>
                                  <p:childTnLst>
                                    <p:animEffect transition="out" filter="fade">
                                      <p:cBhvr>
                                        <p:cTn id="22" dur="1000" tmFilter="0, 0; .2, .5; .8, .5; 1, 0"/>
                                        <p:tgtEl>
                                          <p:spTgt spid="55"/>
                                        </p:tgtEl>
                                      </p:cBhvr>
                                    </p:animEffect>
                                    <p:animScale>
                                      <p:cBhvr>
                                        <p:cTn id="23" dur="500" autoRev="1" fill="hold"/>
                                        <p:tgtEl>
                                          <p:spTgt spid="55"/>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par>
                                <p:cTn id="29" presetID="10"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par>
                                <p:cTn id="35" presetID="10" presetClass="entr" presetSubtype="0" fill="hold"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ontent Placeholder 2">
            <a:extLst>
              <a:ext uri="{FF2B5EF4-FFF2-40B4-BE49-F238E27FC236}">
                <a16:creationId xmlns:a16="http://schemas.microsoft.com/office/drawing/2014/main" id="{D7D6E09A-1EAF-0748-ABA4-2D2E0EAEDFA7}"/>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25</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pic>
        <p:nvPicPr>
          <p:cNvPr id="99" name="Picture 98">
            <a:extLst>
              <a:ext uri="{FF2B5EF4-FFF2-40B4-BE49-F238E27FC236}">
                <a16:creationId xmlns:a16="http://schemas.microsoft.com/office/drawing/2014/main" id="{74299648-30A3-CF43-AFC1-E6661509D4D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46745" y="1514433"/>
            <a:ext cx="3707506" cy="1810042"/>
          </a:xfrm>
          <a:prstGeom prst="rect">
            <a:avLst/>
          </a:prstGeom>
        </p:spPr>
      </p:pic>
      <p:grpSp>
        <p:nvGrpSpPr>
          <p:cNvPr id="103" name="Group 102">
            <a:extLst>
              <a:ext uri="{FF2B5EF4-FFF2-40B4-BE49-F238E27FC236}">
                <a16:creationId xmlns:a16="http://schemas.microsoft.com/office/drawing/2014/main" id="{ADFFDA7E-2ED0-1E4A-BA1B-8DC2222DA012}"/>
              </a:ext>
            </a:extLst>
          </p:cNvPr>
          <p:cNvGrpSpPr/>
          <p:nvPr/>
        </p:nvGrpSpPr>
        <p:grpSpPr>
          <a:xfrm>
            <a:off x="327075" y="1270532"/>
            <a:ext cx="3149979" cy="2197871"/>
            <a:chOff x="1149795" y="1303990"/>
            <a:chExt cx="4199972" cy="2930495"/>
          </a:xfrm>
          <a:effectLst/>
        </p:grpSpPr>
        <p:sp>
          <p:nvSpPr>
            <p:cNvPr id="101" name="Rectangle 100">
              <a:extLst>
                <a:ext uri="{FF2B5EF4-FFF2-40B4-BE49-F238E27FC236}">
                  <a16:creationId xmlns:a16="http://schemas.microsoft.com/office/drawing/2014/main" id="{544779E2-1AE1-0845-A729-93BB26E0EF1F}"/>
                </a:ext>
              </a:extLst>
            </p:cNvPr>
            <p:cNvSpPr/>
            <p:nvPr/>
          </p:nvSpPr>
          <p:spPr>
            <a:xfrm>
              <a:off x="1149795" y="1303990"/>
              <a:ext cx="2018153" cy="2930495"/>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100" name="Rectangle 99">
              <a:extLst>
                <a:ext uri="{FF2B5EF4-FFF2-40B4-BE49-F238E27FC236}">
                  <a16:creationId xmlns:a16="http://schemas.microsoft.com/office/drawing/2014/main" id="{896C0FC2-F42C-7349-8715-F43773563C9A}"/>
                </a:ext>
              </a:extLst>
            </p:cNvPr>
            <p:cNvSpPr/>
            <p:nvPr/>
          </p:nvSpPr>
          <p:spPr>
            <a:xfrm>
              <a:off x="3167951" y="1303990"/>
              <a:ext cx="2181816" cy="2930495"/>
            </a:xfrm>
            <a:prstGeom prst="rect">
              <a:avLst/>
            </a:prstGeom>
            <a:gradFill>
              <a:gsLst>
                <a:gs pos="30000">
                  <a:srgbClr val="FFFFFF">
                    <a:alpha val="94000"/>
                  </a:srgb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pic>
        <p:nvPicPr>
          <p:cNvPr id="8" name="Picture 7">
            <a:extLst>
              <a:ext uri="{FF2B5EF4-FFF2-40B4-BE49-F238E27FC236}">
                <a16:creationId xmlns:a16="http://schemas.microsoft.com/office/drawing/2014/main" id="{54A4E786-AC51-FC47-A9F8-45A093F9A86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8480"/>
          <a:stretch/>
        </p:blipFill>
        <p:spPr>
          <a:xfrm>
            <a:off x="5261977" y="1313290"/>
            <a:ext cx="3552839" cy="3184654"/>
          </a:xfrm>
          <a:prstGeom prst="rect">
            <a:avLst/>
          </a:prstGeom>
          <a:effectLst>
            <a:outerShdw blurRad="317500" dir="5400000" algn="ctr" rotWithShape="0">
              <a:srgbClr val="000000">
                <a:alpha val="25000"/>
              </a:srgbClr>
            </a:outerShdw>
          </a:effectLst>
        </p:spPr>
      </p:pic>
      <p:pic>
        <p:nvPicPr>
          <p:cNvPr id="12" name="Picture 11">
            <a:extLst>
              <a:ext uri="{FF2B5EF4-FFF2-40B4-BE49-F238E27FC236}">
                <a16:creationId xmlns:a16="http://schemas.microsoft.com/office/drawing/2014/main" id="{B5D7717F-C4E3-AE46-8426-8191C26FF51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261977" y="4549779"/>
            <a:ext cx="3552839" cy="877186"/>
          </a:xfrm>
          <a:prstGeom prst="rect">
            <a:avLst/>
          </a:prstGeom>
          <a:effectLst>
            <a:outerShdw blurRad="317500" dir="5400000" algn="ctr" rotWithShape="0">
              <a:srgbClr val="000000">
                <a:alpha val="25000"/>
              </a:srgbClr>
            </a:outerShdw>
          </a:effectLst>
        </p:spPr>
      </p:pic>
      <p:sp>
        <p:nvSpPr>
          <p:cNvPr id="13" name="Rectangle 12">
            <a:extLst>
              <a:ext uri="{FF2B5EF4-FFF2-40B4-BE49-F238E27FC236}">
                <a16:creationId xmlns:a16="http://schemas.microsoft.com/office/drawing/2014/main" id="{F4FE9DCE-AB1A-644D-9180-062B2884C29C}"/>
              </a:ext>
            </a:extLst>
          </p:cNvPr>
          <p:cNvSpPr/>
          <p:nvPr/>
        </p:nvSpPr>
        <p:spPr>
          <a:xfrm>
            <a:off x="-1" y="0"/>
            <a:ext cx="9144001" cy="977993"/>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FFFFFF"/>
              </a:solidFill>
              <a:latin typeface="Century Gothic" panose="020F0302020204030204"/>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2" y="0"/>
            <a:ext cx="2734409" cy="977993"/>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1775A0"/>
              </a:solidFill>
              <a:latin typeface="Century Gothic" panose="020F0302020204030204"/>
            </a:endParaRPr>
          </a:p>
        </p:txBody>
      </p:sp>
      <p:sp>
        <p:nvSpPr>
          <p:cNvPr id="78" name="Rectangle 77">
            <a:extLst>
              <a:ext uri="{FF2B5EF4-FFF2-40B4-BE49-F238E27FC236}">
                <a16:creationId xmlns:a16="http://schemas.microsoft.com/office/drawing/2014/main" id="{1D064736-AC4B-DA41-ABB7-B81996143E09}"/>
              </a:ext>
            </a:extLst>
          </p:cNvPr>
          <p:cNvSpPr/>
          <p:nvPr/>
        </p:nvSpPr>
        <p:spPr>
          <a:xfrm>
            <a:off x="1533040" y="335236"/>
            <a:ext cx="920445" cy="338554"/>
          </a:xfrm>
          <a:prstGeom prst="rect">
            <a:avLst/>
          </a:prstGeom>
        </p:spPr>
        <p:txBody>
          <a:bodyPr wrap="none">
            <a:spAutoFit/>
          </a:bodyPr>
          <a:lstStyle/>
          <a:p>
            <a:pPr defTabSz="685800">
              <a:defRPr/>
            </a:pPr>
            <a:r>
              <a:rPr lang="en-US" sz="1600" b="1" cap="all" spc="150" dirty="0">
                <a:solidFill>
                  <a:srgbClr val="FFFFFF"/>
                </a:solidFill>
                <a:latin typeface="Tw Cen MT" panose="020B0602020104020603" pitchFamily="34" charset="77"/>
              </a:rPr>
              <a:t>Case 2</a:t>
            </a:r>
            <a:endParaRPr lang="en-US" sz="1600" b="1" spc="150" dirty="0">
              <a:solidFill>
                <a:srgbClr val="000000"/>
              </a:solidFill>
              <a:latin typeface="Tw Cen MT" panose="020B0602020104020603" pitchFamily="34" charset="77"/>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5"/>
          <a:stretch>
            <a:fillRect/>
          </a:stretch>
        </p:blipFill>
        <p:spPr>
          <a:xfrm>
            <a:off x="2626450" y="422321"/>
            <a:ext cx="171450" cy="142875"/>
          </a:xfrm>
          <a:prstGeom prst="rect">
            <a:avLst/>
          </a:prstGeom>
        </p:spPr>
      </p:pic>
      <p:sp>
        <p:nvSpPr>
          <p:cNvPr id="16" name="Oval 15">
            <a:extLst>
              <a:ext uri="{FF2B5EF4-FFF2-40B4-BE49-F238E27FC236}">
                <a16:creationId xmlns:a16="http://schemas.microsoft.com/office/drawing/2014/main" id="{47993F7A-8181-5947-B5C3-4790C041B0D7}"/>
              </a:ext>
            </a:extLst>
          </p:cNvPr>
          <p:cNvSpPr/>
          <p:nvPr/>
        </p:nvSpPr>
        <p:spPr>
          <a:xfrm>
            <a:off x="327076" y="189181"/>
            <a:ext cx="927443" cy="927443"/>
          </a:xfrm>
          <a:prstGeom prst="ellipse">
            <a:avLst/>
          </a:prstGeom>
          <a:solidFill>
            <a:srgbClr val="F37021"/>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17" name="Picture 16">
            <a:extLst>
              <a:ext uri="{FF2B5EF4-FFF2-40B4-BE49-F238E27FC236}">
                <a16:creationId xmlns:a16="http://schemas.microsoft.com/office/drawing/2014/main" id="{668585E2-B39A-0740-B62F-2C04987148AB}"/>
              </a:ext>
            </a:extLst>
          </p:cNvPr>
          <p:cNvPicPr>
            <a:picLocks noChangeAspect="1"/>
          </p:cNvPicPr>
          <p:nvPr/>
        </p:nvPicPr>
        <p:blipFill>
          <a:blip r:embed="rId6"/>
          <a:stretch>
            <a:fillRect/>
          </a:stretch>
        </p:blipFill>
        <p:spPr>
          <a:xfrm>
            <a:off x="627793" y="475723"/>
            <a:ext cx="326010" cy="354359"/>
          </a:xfrm>
          <a:prstGeom prst="rect">
            <a:avLst/>
          </a:prstGeom>
        </p:spPr>
      </p:pic>
      <p:sp>
        <p:nvSpPr>
          <p:cNvPr id="18" name="Title 6">
            <a:extLst>
              <a:ext uri="{FF2B5EF4-FFF2-40B4-BE49-F238E27FC236}">
                <a16:creationId xmlns:a16="http://schemas.microsoft.com/office/drawing/2014/main" id="{8E0FB7FA-EF09-C245-8F24-D15410D8FC2F}"/>
              </a:ext>
            </a:extLst>
          </p:cNvPr>
          <p:cNvSpPr>
            <a:spLocks noGrp="1"/>
          </p:cNvSpPr>
          <p:nvPr>
            <p:ph type="title"/>
          </p:nvPr>
        </p:nvSpPr>
        <p:spPr>
          <a:xfrm>
            <a:off x="3365205" y="1"/>
            <a:ext cx="5150145" cy="977993"/>
          </a:xfrm>
        </p:spPr>
        <p:txBody>
          <a:bodyPr anchor="ctr">
            <a:normAutofit/>
          </a:bodyPr>
          <a:lstStyle/>
          <a:p>
            <a:pPr algn="ctr"/>
            <a:r>
              <a:rPr lang="en-US" sz="2000" b="1" dirty="0">
                <a:solidFill>
                  <a:schemeClr val="bg1"/>
                </a:solidFill>
                <a:latin typeface="Tw Cen MT" panose="020B0602020104020603" pitchFamily="34" charset="77"/>
              </a:rPr>
              <a:t>86 y/o Male  </a:t>
            </a:r>
            <a:r>
              <a:rPr lang="en-US" sz="2000" b="0" dirty="0">
                <a:solidFill>
                  <a:srgbClr val="468DAD"/>
                </a:solidFill>
                <a:latin typeface="Tw Cen MT" panose="020B0602020104020603" pitchFamily="34" charset="77"/>
              </a:rPr>
              <a:t>|</a:t>
            </a:r>
            <a:r>
              <a:rPr lang="en-US" sz="2000" b="0" dirty="0">
                <a:solidFill>
                  <a:schemeClr val="bg1"/>
                </a:solidFill>
                <a:latin typeface="Tw Cen MT" panose="020B0602020104020603" pitchFamily="34" charset="77"/>
              </a:rPr>
              <a:t>  Baseline Vision: 20/30 OU</a:t>
            </a:r>
          </a:p>
        </p:txBody>
      </p:sp>
      <p:pic>
        <p:nvPicPr>
          <p:cNvPr id="22" name="Picture 21">
            <a:extLst>
              <a:ext uri="{FF2B5EF4-FFF2-40B4-BE49-F238E27FC236}">
                <a16:creationId xmlns:a16="http://schemas.microsoft.com/office/drawing/2014/main" id="{16C1D496-206A-974B-AD14-B1D66FEF664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472456" y="3612332"/>
            <a:ext cx="3379787" cy="1499405"/>
          </a:xfrm>
          <a:prstGeom prst="rect">
            <a:avLst/>
          </a:prstGeom>
        </p:spPr>
      </p:pic>
      <p:sp>
        <p:nvSpPr>
          <p:cNvPr id="19" name="Rectangle 18">
            <a:extLst>
              <a:ext uri="{FF2B5EF4-FFF2-40B4-BE49-F238E27FC236}">
                <a16:creationId xmlns:a16="http://schemas.microsoft.com/office/drawing/2014/main" id="{B0473918-20FF-2D41-ADC3-479C955C852E}"/>
              </a:ext>
            </a:extLst>
          </p:cNvPr>
          <p:cNvSpPr/>
          <p:nvPr/>
        </p:nvSpPr>
        <p:spPr>
          <a:xfrm>
            <a:off x="3218049" y="3601809"/>
            <a:ext cx="1642253" cy="152630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24" name="Picture 23">
            <a:extLst>
              <a:ext uri="{FF2B5EF4-FFF2-40B4-BE49-F238E27FC236}">
                <a16:creationId xmlns:a16="http://schemas.microsoft.com/office/drawing/2014/main" id="{B802A40F-2FA6-1F4E-89AB-60751697444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477054" y="3772058"/>
            <a:ext cx="1143293" cy="1134147"/>
          </a:xfrm>
          <a:prstGeom prst="rect">
            <a:avLst/>
          </a:prstGeom>
        </p:spPr>
      </p:pic>
      <p:pic>
        <p:nvPicPr>
          <p:cNvPr id="20" name="Picture 19">
            <a:extLst>
              <a:ext uri="{FF2B5EF4-FFF2-40B4-BE49-F238E27FC236}">
                <a16:creationId xmlns:a16="http://schemas.microsoft.com/office/drawing/2014/main" id="{0CFAEFDB-04E0-224C-BB24-6905F523A2B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V="1">
            <a:off x="6172201" y="1826423"/>
            <a:ext cx="1649936" cy="1636736"/>
          </a:xfrm>
          <a:prstGeom prst="rect">
            <a:avLst/>
          </a:prstGeom>
        </p:spPr>
      </p:pic>
      <p:sp>
        <p:nvSpPr>
          <p:cNvPr id="105" name="Rectangle 104">
            <a:extLst>
              <a:ext uri="{FF2B5EF4-FFF2-40B4-BE49-F238E27FC236}">
                <a16:creationId xmlns:a16="http://schemas.microsoft.com/office/drawing/2014/main" id="{5A504C3B-D8F1-D047-877C-0B64D92BEB47}"/>
              </a:ext>
            </a:extLst>
          </p:cNvPr>
          <p:cNvSpPr/>
          <p:nvPr/>
        </p:nvSpPr>
        <p:spPr>
          <a:xfrm rot="5400000">
            <a:off x="4495473" y="1841703"/>
            <a:ext cx="728084" cy="207749"/>
          </a:xfrm>
          <a:prstGeom prst="rect">
            <a:avLst/>
          </a:prstGeom>
        </p:spPr>
        <p:txBody>
          <a:bodyPr wrap="none">
            <a:spAutoFit/>
          </a:bodyPr>
          <a:lstStyle/>
          <a:p>
            <a:pPr defTabSz="685800">
              <a:defRPr/>
            </a:pPr>
            <a:r>
              <a:rPr lang="en-US" sz="750" b="1" dirty="0">
                <a:solidFill>
                  <a:srgbClr val="7F8489"/>
                </a:solidFill>
                <a:latin typeface="Century Gothic" panose="020F0302020204030204"/>
              </a:rPr>
              <a:t>Trend Score</a:t>
            </a:r>
            <a:endParaRPr lang="en-US" sz="750" dirty="0">
              <a:solidFill>
                <a:srgbClr val="7F8489"/>
              </a:solidFill>
              <a:latin typeface="Century Gothic" panose="020F0302020204030204"/>
            </a:endParaRPr>
          </a:p>
        </p:txBody>
      </p:sp>
      <p:sp>
        <p:nvSpPr>
          <p:cNvPr id="106" name="Rectangle 105">
            <a:extLst>
              <a:ext uri="{FF2B5EF4-FFF2-40B4-BE49-F238E27FC236}">
                <a16:creationId xmlns:a16="http://schemas.microsoft.com/office/drawing/2014/main" id="{B05374D1-DF29-EC4B-83C7-4EC554C5DD5C}"/>
              </a:ext>
            </a:extLst>
          </p:cNvPr>
          <p:cNvSpPr/>
          <p:nvPr/>
        </p:nvSpPr>
        <p:spPr>
          <a:xfrm rot="5400000">
            <a:off x="4536350" y="2857383"/>
            <a:ext cx="646332" cy="207749"/>
          </a:xfrm>
          <a:prstGeom prst="rect">
            <a:avLst/>
          </a:prstGeom>
        </p:spPr>
        <p:txBody>
          <a:bodyPr wrap="none">
            <a:spAutoFit/>
          </a:bodyPr>
          <a:lstStyle/>
          <a:p>
            <a:pPr algn="ctr" defTabSz="685800">
              <a:defRPr/>
            </a:pPr>
            <a:r>
              <a:rPr lang="en-US" sz="750" b="1" dirty="0">
                <a:solidFill>
                  <a:srgbClr val="7F8489"/>
                </a:solidFill>
                <a:latin typeface="Century Gothic" panose="020F0302020204030204"/>
              </a:rPr>
              <a:t>Test Score</a:t>
            </a:r>
            <a:endParaRPr lang="en-US" sz="750" dirty="0">
              <a:solidFill>
                <a:srgbClr val="7F8489"/>
              </a:solidFill>
              <a:latin typeface="Century Gothic" panose="020F0302020204030204"/>
            </a:endParaRPr>
          </a:p>
        </p:txBody>
      </p:sp>
      <p:grpSp>
        <p:nvGrpSpPr>
          <p:cNvPr id="112" name="Group 111">
            <a:extLst>
              <a:ext uri="{FF2B5EF4-FFF2-40B4-BE49-F238E27FC236}">
                <a16:creationId xmlns:a16="http://schemas.microsoft.com/office/drawing/2014/main" id="{588F4D43-A723-F443-9120-375853AAEB45}"/>
              </a:ext>
            </a:extLst>
          </p:cNvPr>
          <p:cNvGrpSpPr/>
          <p:nvPr/>
        </p:nvGrpSpPr>
        <p:grpSpPr>
          <a:xfrm>
            <a:off x="4365697" y="1366424"/>
            <a:ext cx="557813" cy="557813"/>
            <a:chOff x="9503822" y="1773629"/>
            <a:chExt cx="1150908" cy="1150908"/>
          </a:xfrm>
        </p:grpSpPr>
        <p:sp>
          <p:nvSpPr>
            <p:cNvPr id="107" name="Oval 106">
              <a:extLst>
                <a:ext uri="{FF2B5EF4-FFF2-40B4-BE49-F238E27FC236}">
                  <a16:creationId xmlns:a16="http://schemas.microsoft.com/office/drawing/2014/main" id="{BEE8E672-AAC5-4948-BDD3-14698820C8AA}"/>
                </a:ext>
              </a:extLst>
            </p:cNvPr>
            <p:cNvSpPr/>
            <p:nvPr/>
          </p:nvSpPr>
          <p:spPr>
            <a:xfrm>
              <a:off x="9967636" y="2237439"/>
              <a:ext cx="223289" cy="223289"/>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nvGrpSpPr>
            <p:cNvPr id="108" name="Group 107">
              <a:extLst>
                <a:ext uri="{FF2B5EF4-FFF2-40B4-BE49-F238E27FC236}">
                  <a16:creationId xmlns:a16="http://schemas.microsoft.com/office/drawing/2014/main" id="{DA6AFE4F-5FA6-E643-BE4B-0FEC9D61B00D}"/>
                </a:ext>
              </a:extLst>
            </p:cNvPr>
            <p:cNvGrpSpPr/>
            <p:nvPr/>
          </p:nvGrpSpPr>
          <p:grpSpPr>
            <a:xfrm>
              <a:off x="9503822" y="1773629"/>
              <a:ext cx="1150908" cy="1150908"/>
              <a:chOff x="9669119" y="2116195"/>
              <a:chExt cx="821197" cy="821197"/>
            </a:xfrm>
          </p:grpSpPr>
          <p:sp>
            <p:nvSpPr>
              <p:cNvPr id="109" name="Oval 108">
                <a:extLst>
                  <a:ext uri="{FF2B5EF4-FFF2-40B4-BE49-F238E27FC236}">
                    <a16:creationId xmlns:a16="http://schemas.microsoft.com/office/drawing/2014/main" id="{44696D60-7933-5440-BE17-5DD982C595F8}"/>
                  </a:ext>
                </a:extLst>
              </p:cNvPr>
              <p:cNvSpPr/>
              <p:nvPr/>
            </p:nvSpPr>
            <p:spPr>
              <a:xfrm>
                <a:off x="9845886" y="2292962"/>
                <a:ext cx="467664" cy="467664"/>
              </a:xfrm>
              <a:prstGeom prst="ellipse">
                <a:avLst/>
              </a:prstGeom>
              <a:noFill/>
              <a:ln w="19050">
                <a:solidFill>
                  <a:srgbClr val="C00000">
                    <a:alpha val="3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110" name="Oval 109">
                <a:extLst>
                  <a:ext uri="{FF2B5EF4-FFF2-40B4-BE49-F238E27FC236}">
                    <a16:creationId xmlns:a16="http://schemas.microsoft.com/office/drawing/2014/main" id="{9F1A18B4-81D3-254B-BC13-2A8840BFCE2C}"/>
                  </a:ext>
                </a:extLst>
              </p:cNvPr>
              <p:cNvSpPr/>
              <p:nvPr/>
            </p:nvSpPr>
            <p:spPr>
              <a:xfrm>
                <a:off x="9669119" y="2116195"/>
                <a:ext cx="821197" cy="821197"/>
              </a:xfrm>
              <a:prstGeom prst="ellipse">
                <a:avLst/>
              </a:prstGeom>
              <a:noFill/>
              <a:ln w="19050">
                <a:solidFill>
                  <a:srgbClr val="C00000">
                    <a:alpha val="15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grpSp>
      <p:sp>
        <p:nvSpPr>
          <p:cNvPr id="114" name="Down Arrow 113">
            <a:extLst>
              <a:ext uri="{FF2B5EF4-FFF2-40B4-BE49-F238E27FC236}">
                <a16:creationId xmlns:a16="http://schemas.microsoft.com/office/drawing/2014/main" id="{2D655596-D2D4-9F45-9725-1D0E6B39AC7B}"/>
              </a:ext>
            </a:extLst>
          </p:cNvPr>
          <p:cNvSpPr/>
          <p:nvPr/>
        </p:nvSpPr>
        <p:spPr>
          <a:xfrm>
            <a:off x="6840910" y="2432831"/>
            <a:ext cx="312516" cy="42486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sp>
        <p:nvSpPr>
          <p:cNvPr id="30" name="Rectangle 29">
            <a:extLst>
              <a:ext uri="{FF2B5EF4-FFF2-40B4-BE49-F238E27FC236}">
                <a16:creationId xmlns:a16="http://schemas.microsoft.com/office/drawing/2014/main" id="{5A8BD54C-394C-6741-8851-411EB1B9CE63}"/>
              </a:ext>
            </a:extLst>
          </p:cNvPr>
          <p:cNvSpPr/>
          <p:nvPr/>
        </p:nvSpPr>
        <p:spPr>
          <a:xfrm>
            <a:off x="763907" y="2116531"/>
            <a:ext cx="1443408" cy="671722"/>
          </a:xfrm>
          <a:prstGeom prst="rect">
            <a:avLst/>
          </a:prstGeom>
        </p:spPr>
        <p:txBody>
          <a:bodyPr wrap="none" lIns="0" tIns="0" rIns="0" bIns="0">
            <a:spAutoFit/>
          </a:bodyPr>
          <a:lstStyle/>
          <a:p>
            <a:pPr defTabSz="685800">
              <a:lnSpc>
                <a:spcPts val="2700"/>
              </a:lnSpc>
              <a:defRPr/>
            </a:pPr>
            <a:r>
              <a:rPr lang="en-US" sz="2000" b="1" dirty="0" err="1">
                <a:solidFill>
                  <a:srgbClr val="007096"/>
                </a:solidFill>
                <a:latin typeface="Tw Cen MT" panose="020B0602020104020603" pitchFamily="34" charset="77"/>
              </a:rPr>
              <a:t>ForeseeHome</a:t>
            </a:r>
            <a:endParaRPr lang="en-US" sz="2000" b="1" dirty="0">
              <a:solidFill>
                <a:srgbClr val="007096"/>
              </a:solidFill>
              <a:latin typeface="Tw Cen MT" panose="020B0602020104020603" pitchFamily="34" charset="77"/>
            </a:endParaRPr>
          </a:p>
          <a:p>
            <a:pPr defTabSz="685800">
              <a:lnSpc>
                <a:spcPts val="2700"/>
              </a:lnSpc>
              <a:defRPr/>
            </a:pPr>
            <a:r>
              <a:rPr lang="en-US" sz="2000" dirty="0">
                <a:solidFill>
                  <a:srgbClr val="007096"/>
                </a:solidFill>
                <a:latin typeface="Tw Cen MT" panose="020B0602020104020603" pitchFamily="34" charset="77"/>
              </a:rPr>
              <a:t>Online Report</a:t>
            </a:r>
          </a:p>
        </p:txBody>
      </p:sp>
      <p:pic>
        <p:nvPicPr>
          <p:cNvPr id="31" name="Picture 30">
            <a:extLst>
              <a:ext uri="{FF2B5EF4-FFF2-40B4-BE49-F238E27FC236}">
                <a16:creationId xmlns:a16="http://schemas.microsoft.com/office/drawing/2014/main" id="{8ED4F3DD-DAEF-C04E-80AC-D663EF00B5C3}"/>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327076" y="3987867"/>
            <a:ext cx="1096910" cy="613086"/>
          </a:xfrm>
          <a:prstGeom prst="rect">
            <a:avLst/>
          </a:prstGeom>
        </p:spPr>
      </p:pic>
      <p:pic>
        <p:nvPicPr>
          <p:cNvPr id="32" name="Picture 31">
            <a:hlinkClick r:id="rId11" action="ppaction://hlinksldjump"/>
            <a:extLst>
              <a:ext uri="{FF2B5EF4-FFF2-40B4-BE49-F238E27FC236}">
                <a16:creationId xmlns:a16="http://schemas.microsoft.com/office/drawing/2014/main" id="{56E4F2CB-D8F3-214B-A88A-73BC232B13A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273454674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fade">
                                      <p:cBhvr>
                                        <p:cTn id="10" dur="750"/>
                                        <p:tgtEl>
                                          <p:spTgt spid="10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grpId="0" nodeType="clickEffect">
                                  <p:stCondLst>
                                    <p:cond delay="0"/>
                                  </p:stCondLst>
                                  <p:childTnLst>
                                    <p:animEffect transition="out" filter="fade">
                                      <p:cBhvr>
                                        <p:cTn id="14" dur="500" tmFilter="0, 0; .2, .5; .8, .5; 1, 0"/>
                                        <p:tgtEl>
                                          <p:spTgt spid="19"/>
                                        </p:tgtEl>
                                      </p:cBhvr>
                                    </p:animEffect>
                                    <p:animScale>
                                      <p:cBhvr>
                                        <p:cTn id="15" dur="250" autoRev="1" fill="hold"/>
                                        <p:tgtEl>
                                          <p:spTgt spid="19"/>
                                        </p:tgtEl>
                                      </p:cBhvr>
                                      <p:by x="105000" y="105000"/>
                                    </p:animScale>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0" presetClass="path" presetSubtype="0" accel="50000" decel="50000" fill="hold" nodeType="withEffect">
                                  <p:stCondLst>
                                    <p:cond delay="0"/>
                                  </p:stCondLst>
                                  <p:childTnLst>
                                    <p:animMotion origin="layout" path="M 1.66667E-6 -0.0007 C 0.07743 -0.01158 0.15642 -0.01968 0.20885 -0.0662 C 0.26094 -0.11296 0.31545 -0.25648 0.31146 -0.28195 " pathEditMode="relative" rAng="0" ptsTypes="AAA">
                                      <p:cBhvr>
                                        <p:cTn id="21" dur="3000" fill="hold"/>
                                        <p:tgtEl>
                                          <p:spTgt spid="24"/>
                                        </p:tgtEl>
                                        <p:attrNameLst>
                                          <p:attrName>ppt_x</p:attrName>
                                          <p:attrName>ppt_y</p:attrName>
                                        </p:attrNameLst>
                                      </p:cBhvr>
                                      <p:rCtr x="15573" y="-14074"/>
                                    </p:animMotion>
                                  </p:childTnLst>
                                </p:cTn>
                              </p:par>
                              <p:par>
                                <p:cTn id="22" presetID="6" presetClass="emph" presetSubtype="0" fill="hold" nodeType="withEffect">
                                  <p:stCondLst>
                                    <p:cond delay="300"/>
                                  </p:stCondLst>
                                  <p:childTnLst>
                                    <p:animScale>
                                      <p:cBhvr>
                                        <p:cTn id="23" dur="2000" fill="hold"/>
                                        <p:tgtEl>
                                          <p:spTgt spid="24"/>
                                        </p:tgtEl>
                                      </p:cBhvr>
                                      <p:by x="146000" y="146000"/>
                                    </p:animScale>
                                  </p:childTnLst>
                                </p:cTn>
                              </p:par>
                            </p:childTnLst>
                          </p:cTn>
                        </p:par>
                        <p:par>
                          <p:cTn id="24" fill="hold">
                            <p:stCondLst>
                              <p:cond delay="3500"/>
                            </p:stCondLst>
                            <p:childTnLst>
                              <p:par>
                                <p:cTn id="25" presetID="10" presetClass="exit" presetSubtype="0" fill="hold" nodeType="afterEffect">
                                  <p:stCondLst>
                                    <p:cond delay="750"/>
                                  </p:stCondLst>
                                  <p:childTnLst>
                                    <p:animEffect transition="out" filter="fade">
                                      <p:cBhvr>
                                        <p:cTn id="26" dur="1500"/>
                                        <p:tgtEl>
                                          <p:spTgt spid="24"/>
                                        </p:tgtEl>
                                      </p:cBhvr>
                                    </p:animEffect>
                                    <p:set>
                                      <p:cBhvr>
                                        <p:cTn id="27" dur="1" fill="hold">
                                          <p:stCondLst>
                                            <p:cond delay="1499"/>
                                          </p:stCondLst>
                                        </p:cTn>
                                        <p:tgtEl>
                                          <p:spTgt spid="24"/>
                                        </p:tgtEl>
                                        <p:attrNameLst>
                                          <p:attrName>style.visibility</p:attrName>
                                        </p:attrNameLst>
                                      </p:cBhvr>
                                      <p:to>
                                        <p:strVal val="hidden"/>
                                      </p:to>
                                    </p:set>
                                  </p:childTnLst>
                                </p:cTn>
                              </p:par>
                              <p:par>
                                <p:cTn id="28" presetID="22" presetClass="entr" presetSubtype="1" fill="hold" grpId="0" nodeType="withEffect">
                                  <p:stCondLst>
                                    <p:cond delay="0"/>
                                  </p:stCondLst>
                                  <p:childTnLst>
                                    <p:set>
                                      <p:cBhvr>
                                        <p:cTn id="29" dur="1" fill="hold">
                                          <p:stCondLst>
                                            <p:cond delay="0"/>
                                          </p:stCondLst>
                                        </p:cTn>
                                        <p:tgtEl>
                                          <p:spTgt spid="114"/>
                                        </p:tgtEl>
                                        <p:attrNameLst>
                                          <p:attrName>style.visibility</p:attrName>
                                        </p:attrNameLst>
                                      </p:cBhvr>
                                      <p:to>
                                        <p:strVal val="visible"/>
                                      </p:to>
                                    </p:set>
                                    <p:animEffect transition="in" filter="wipe(up)">
                                      <p:cBhvr>
                                        <p:cTn id="30" dur="500"/>
                                        <p:tgtEl>
                                          <p:spTgt spid="114"/>
                                        </p:tgtEl>
                                      </p:cBhvr>
                                    </p:animEffect>
                                  </p:childTnLst>
                                </p:cTn>
                              </p:par>
                              <p:par>
                                <p:cTn id="31" presetID="22" presetClass="entr" presetSubtype="1"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2000"/>
                                        <p:tgtEl>
                                          <p:spTgt spid="20"/>
                                        </p:tgtEl>
                                      </p:cBhvr>
                                    </p:animEffect>
                                  </p:childTnLst>
                                </p:cTn>
                              </p:par>
                            </p:childTnLst>
                          </p:cTn>
                        </p:par>
                        <p:par>
                          <p:cTn id="34" fill="hold">
                            <p:stCondLst>
                              <p:cond delay="5750"/>
                            </p:stCondLst>
                            <p:childTnLst>
                              <p:par>
                                <p:cTn id="35" presetID="10" presetClass="exit" presetSubtype="0" fill="hold" grpId="1" nodeType="afterEffect">
                                  <p:stCondLst>
                                    <p:cond delay="0"/>
                                  </p:stCondLst>
                                  <p:childTnLst>
                                    <p:animEffect transition="out" filter="fade">
                                      <p:cBhvr>
                                        <p:cTn id="36" dur="500"/>
                                        <p:tgtEl>
                                          <p:spTgt spid="114"/>
                                        </p:tgtEl>
                                      </p:cBhvr>
                                    </p:animEffect>
                                    <p:set>
                                      <p:cBhvr>
                                        <p:cTn id="37" dur="1" fill="hold">
                                          <p:stCondLst>
                                            <p:cond delay="499"/>
                                          </p:stCondLst>
                                        </p:cTn>
                                        <p:tgtEl>
                                          <p:spTgt spid="1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14" grpId="0" animBg="1"/>
      <p:bldP spid="114" grpId="1" animBg="1"/>
      <p:bldP spid="3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2">
            <a:extLst>
              <a:ext uri="{FF2B5EF4-FFF2-40B4-BE49-F238E27FC236}">
                <a16:creationId xmlns:a16="http://schemas.microsoft.com/office/drawing/2014/main" id="{8FAF7135-024B-4D4B-951D-F7D397F371B5}"/>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26</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sp>
        <p:nvSpPr>
          <p:cNvPr id="112" name="Oval 111">
            <a:extLst>
              <a:ext uri="{FF2B5EF4-FFF2-40B4-BE49-F238E27FC236}">
                <a16:creationId xmlns:a16="http://schemas.microsoft.com/office/drawing/2014/main" id="{115A5A5D-AA49-6544-A3ED-5D67A7F988E6}"/>
              </a:ext>
            </a:extLst>
          </p:cNvPr>
          <p:cNvSpPr/>
          <p:nvPr/>
        </p:nvSpPr>
        <p:spPr>
          <a:xfrm>
            <a:off x="4640409" y="1886000"/>
            <a:ext cx="2484481" cy="2484481"/>
          </a:xfrm>
          <a:prstGeom prst="ellipse">
            <a:avLst/>
          </a:prstGeom>
          <a:solidFill>
            <a:srgbClr val="6EAF1B"/>
          </a:solidFill>
          <a:ln w="101600">
            <a:gradFill>
              <a:gsLst>
                <a:gs pos="0">
                  <a:srgbClr val="FFFFFF"/>
                </a:gs>
                <a:gs pos="100000">
                  <a:schemeClr val="bg1">
                    <a:lumMod val="85000"/>
                  </a:schemeClr>
                </a:gs>
              </a:gsLst>
              <a:lin ang="2700000" scaled="0"/>
            </a:gra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sp>
        <p:nvSpPr>
          <p:cNvPr id="113" name="Content Placeholder 13">
            <a:extLst>
              <a:ext uri="{FF2B5EF4-FFF2-40B4-BE49-F238E27FC236}">
                <a16:creationId xmlns:a16="http://schemas.microsoft.com/office/drawing/2014/main" id="{A6A3ECF3-287A-3447-9F5D-3ED1025BAE79}"/>
              </a:ext>
            </a:extLst>
          </p:cNvPr>
          <p:cNvSpPr txBox="1">
            <a:spLocks/>
          </p:cNvSpPr>
          <p:nvPr/>
        </p:nvSpPr>
        <p:spPr>
          <a:xfrm>
            <a:off x="4909270" y="2394484"/>
            <a:ext cx="1995431" cy="1480515"/>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685800">
              <a:lnSpc>
                <a:spcPts val="3000"/>
              </a:lnSpc>
              <a:spcBef>
                <a:spcPts val="750"/>
              </a:spcBef>
              <a:buNone/>
              <a:defRPr/>
            </a:pPr>
            <a:r>
              <a:rPr lang="en-US" sz="1650" b="1" cap="all" spc="150" dirty="0">
                <a:solidFill>
                  <a:srgbClr val="FFFFFF"/>
                </a:solidFill>
                <a:latin typeface="Tw Cen MT" panose="020B0602020104020603" pitchFamily="34" charset="77"/>
              </a:rPr>
              <a:t>Alerted at</a:t>
            </a:r>
            <a:endParaRPr lang="en-US" sz="1650" b="1" dirty="0">
              <a:solidFill>
                <a:srgbClr val="FFFFFF"/>
              </a:solidFill>
              <a:latin typeface="Tw Cen MT" panose="020B0602020104020603" pitchFamily="34" charset="77"/>
            </a:endParaRPr>
          </a:p>
          <a:p>
            <a:pPr marL="0" indent="0" algn="ctr" defTabSz="685800">
              <a:lnSpc>
                <a:spcPts val="3000"/>
              </a:lnSpc>
              <a:spcBef>
                <a:spcPts val="750"/>
              </a:spcBef>
              <a:buNone/>
              <a:defRPr/>
            </a:pPr>
            <a:r>
              <a:rPr lang="en-US" sz="3150" b="1" dirty="0">
                <a:solidFill>
                  <a:srgbClr val="FFFFFF"/>
                </a:solidFill>
                <a:latin typeface="Tw Cen MT" panose="020B0602020104020603" pitchFamily="34" charset="77"/>
              </a:rPr>
              <a:t>20/60</a:t>
            </a:r>
          </a:p>
          <a:p>
            <a:pPr marL="0" indent="0" algn="ctr" defTabSz="685800">
              <a:spcBef>
                <a:spcPts val="750"/>
              </a:spcBef>
              <a:buNone/>
              <a:defRPr/>
            </a:pPr>
            <a:r>
              <a:rPr lang="en-US" sz="1600" b="1" dirty="0">
                <a:solidFill>
                  <a:srgbClr val="D1EEB1"/>
                </a:solidFill>
                <a:latin typeface="Tw Cen MT" panose="020B0602020104020603" pitchFamily="34" charset="77"/>
              </a:rPr>
              <a:t>patient was asymptomatic</a:t>
            </a:r>
          </a:p>
        </p:txBody>
      </p:sp>
      <p:sp>
        <p:nvSpPr>
          <p:cNvPr id="13" name="Rectangle 12">
            <a:extLst>
              <a:ext uri="{FF2B5EF4-FFF2-40B4-BE49-F238E27FC236}">
                <a16:creationId xmlns:a16="http://schemas.microsoft.com/office/drawing/2014/main" id="{F4FE9DCE-AB1A-644D-9180-062B2884C29C}"/>
              </a:ext>
            </a:extLst>
          </p:cNvPr>
          <p:cNvSpPr/>
          <p:nvPr/>
        </p:nvSpPr>
        <p:spPr>
          <a:xfrm>
            <a:off x="-1" y="0"/>
            <a:ext cx="9144001" cy="977993"/>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FFFFFF"/>
              </a:solidFill>
              <a:latin typeface="Century Gothic" panose="020F0302020204030204"/>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2" y="0"/>
            <a:ext cx="2734409" cy="977993"/>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1775A0"/>
              </a:solidFill>
              <a:latin typeface="Century Gothic" panose="020F0302020204030204"/>
            </a:endParaRPr>
          </a:p>
        </p:txBody>
      </p:sp>
      <p:sp>
        <p:nvSpPr>
          <p:cNvPr id="7" name="Title 6">
            <a:extLst>
              <a:ext uri="{FF2B5EF4-FFF2-40B4-BE49-F238E27FC236}">
                <a16:creationId xmlns:a16="http://schemas.microsoft.com/office/drawing/2014/main" id="{4ACDC6C9-260D-6D40-92FF-C1FC58AC2A95}"/>
              </a:ext>
            </a:extLst>
          </p:cNvPr>
          <p:cNvSpPr>
            <a:spLocks noGrp="1"/>
          </p:cNvSpPr>
          <p:nvPr>
            <p:ph type="title"/>
          </p:nvPr>
        </p:nvSpPr>
        <p:spPr>
          <a:xfrm>
            <a:off x="3365205" y="1"/>
            <a:ext cx="5150145" cy="977993"/>
          </a:xfrm>
        </p:spPr>
        <p:txBody>
          <a:bodyPr anchor="ctr">
            <a:normAutofit/>
          </a:bodyPr>
          <a:lstStyle/>
          <a:p>
            <a:pPr algn="ctr"/>
            <a:r>
              <a:rPr lang="en-US" sz="2000" b="1" dirty="0">
                <a:solidFill>
                  <a:schemeClr val="bg1"/>
                </a:solidFill>
                <a:latin typeface="Tw Cen MT" panose="020B0602020104020603" pitchFamily="34" charset="77"/>
              </a:rPr>
              <a:t>86 y/o Male  </a:t>
            </a:r>
            <a:r>
              <a:rPr lang="en-US" sz="2000" b="0" dirty="0">
                <a:solidFill>
                  <a:srgbClr val="468DAD"/>
                </a:solidFill>
                <a:latin typeface="Tw Cen MT" panose="020B0602020104020603" pitchFamily="34" charset="77"/>
              </a:rPr>
              <a:t>|</a:t>
            </a:r>
            <a:r>
              <a:rPr lang="en-US" sz="2000" b="0" dirty="0">
                <a:solidFill>
                  <a:schemeClr val="bg1"/>
                </a:solidFill>
                <a:latin typeface="Tw Cen MT" panose="020B0602020104020603" pitchFamily="34" charset="77"/>
              </a:rPr>
              <a:t>  Vision: 20/30 OU</a:t>
            </a:r>
          </a:p>
        </p:txBody>
      </p:sp>
      <p:sp>
        <p:nvSpPr>
          <p:cNvPr id="17" name="Content Placeholder 13">
            <a:extLst>
              <a:ext uri="{FF2B5EF4-FFF2-40B4-BE49-F238E27FC236}">
                <a16:creationId xmlns:a16="http://schemas.microsoft.com/office/drawing/2014/main" id="{354CA902-160B-174C-A226-6771BC0C2B93}"/>
              </a:ext>
            </a:extLst>
          </p:cNvPr>
          <p:cNvSpPr>
            <a:spLocks noGrp="1"/>
          </p:cNvSpPr>
          <p:nvPr>
            <p:ph idx="1"/>
          </p:nvPr>
        </p:nvSpPr>
        <p:spPr>
          <a:xfrm>
            <a:off x="564463" y="2136830"/>
            <a:ext cx="4020829" cy="1794509"/>
          </a:xfrm>
        </p:spPr>
        <p:txBody>
          <a:bodyPr>
            <a:noAutofit/>
          </a:bodyPr>
          <a:lstStyle/>
          <a:p>
            <a:pPr>
              <a:spcBef>
                <a:spcPts val="1500"/>
              </a:spcBef>
            </a:pPr>
            <a:r>
              <a:rPr lang="en-US" sz="1600" dirty="0">
                <a:latin typeface="Tw Cen MT" panose="020B0602020104020603" pitchFamily="34" charset="77"/>
              </a:rPr>
              <a:t>Patient was 20/60 at diagnosis, </a:t>
            </a:r>
            <a:br>
              <a:rPr lang="en-US" sz="1600" dirty="0">
                <a:latin typeface="Tw Cen MT" panose="020B0602020104020603" pitchFamily="34" charset="77"/>
              </a:rPr>
            </a:br>
            <a:r>
              <a:rPr lang="en-US" sz="1600" dirty="0">
                <a:latin typeface="Tw Cen MT" panose="020B0602020104020603" pitchFamily="34" charset="77"/>
              </a:rPr>
              <a:t>but asymptomatic </a:t>
            </a:r>
          </a:p>
          <a:p>
            <a:pPr>
              <a:spcBef>
                <a:spcPts val="1500"/>
              </a:spcBef>
            </a:pPr>
            <a:r>
              <a:rPr lang="en-US" sz="1600" dirty="0">
                <a:latin typeface="Tw Cen MT" panose="020B0602020104020603" pitchFamily="34" charset="77"/>
              </a:rPr>
              <a:t>Patient immediately started on </a:t>
            </a:r>
            <a:br>
              <a:rPr lang="en-US" sz="1600" dirty="0">
                <a:latin typeface="Tw Cen MT" panose="020B0602020104020603" pitchFamily="34" charset="77"/>
              </a:rPr>
            </a:br>
            <a:r>
              <a:rPr lang="en-US" sz="1600" dirty="0">
                <a:latin typeface="Tw Cen MT" panose="020B0602020104020603" pitchFamily="34" charset="77"/>
              </a:rPr>
              <a:t>anti-VEGF therapy</a:t>
            </a:r>
          </a:p>
          <a:p>
            <a:pPr>
              <a:spcBef>
                <a:spcPts val="1500"/>
              </a:spcBef>
            </a:pPr>
            <a:r>
              <a:rPr lang="en-US" sz="1600" dirty="0">
                <a:latin typeface="Tw Cen MT" panose="020B0602020104020603" pitchFamily="34" charset="77"/>
              </a:rPr>
              <a:t>As of 4/2/18, patient is 20/30 OU</a:t>
            </a:r>
          </a:p>
        </p:txBody>
      </p:sp>
      <p:sp>
        <p:nvSpPr>
          <p:cNvPr id="78" name="Rectangle 77">
            <a:extLst>
              <a:ext uri="{FF2B5EF4-FFF2-40B4-BE49-F238E27FC236}">
                <a16:creationId xmlns:a16="http://schemas.microsoft.com/office/drawing/2014/main" id="{1D064736-AC4B-DA41-ABB7-B81996143E09}"/>
              </a:ext>
            </a:extLst>
          </p:cNvPr>
          <p:cNvSpPr/>
          <p:nvPr/>
        </p:nvSpPr>
        <p:spPr>
          <a:xfrm>
            <a:off x="1533040" y="335236"/>
            <a:ext cx="920445" cy="338554"/>
          </a:xfrm>
          <a:prstGeom prst="rect">
            <a:avLst/>
          </a:prstGeom>
        </p:spPr>
        <p:txBody>
          <a:bodyPr wrap="none">
            <a:spAutoFit/>
          </a:bodyPr>
          <a:lstStyle/>
          <a:p>
            <a:pPr defTabSz="685800">
              <a:defRPr/>
            </a:pPr>
            <a:r>
              <a:rPr lang="en-US" sz="1600" b="1" cap="all" spc="150" dirty="0">
                <a:solidFill>
                  <a:srgbClr val="FFFFFF"/>
                </a:solidFill>
                <a:latin typeface="Tw Cen MT" panose="020B0602020104020603" pitchFamily="34" charset="77"/>
              </a:rPr>
              <a:t>Case 2</a:t>
            </a:r>
            <a:endParaRPr lang="en-US" sz="1600" b="1" spc="150" dirty="0">
              <a:solidFill>
                <a:srgbClr val="000000"/>
              </a:solidFill>
              <a:latin typeface="Tw Cen MT" panose="020B0602020104020603" pitchFamily="34" charset="77"/>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2626450" y="422321"/>
            <a:ext cx="171450" cy="142875"/>
          </a:xfrm>
          <a:prstGeom prst="rect">
            <a:avLst/>
          </a:prstGeom>
        </p:spPr>
      </p:pic>
      <p:pic>
        <p:nvPicPr>
          <p:cNvPr id="104" name="Picture 103">
            <a:extLst>
              <a:ext uri="{FF2B5EF4-FFF2-40B4-BE49-F238E27FC236}">
                <a16:creationId xmlns:a16="http://schemas.microsoft.com/office/drawing/2014/main" id="{32F9C796-6465-3546-B075-17DD296760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05444" y="2410434"/>
            <a:ext cx="2009906" cy="3139067"/>
          </a:xfrm>
          <a:prstGeom prst="rect">
            <a:avLst/>
          </a:prstGeom>
        </p:spPr>
      </p:pic>
      <p:sp>
        <p:nvSpPr>
          <p:cNvPr id="123" name="Oval 122">
            <a:extLst>
              <a:ext uri="{FF2B5EF4-FFF2-40B4-BE49-F238E27FC236}">
                <a16:creationId xmlns:a16="http://schemas.microsoft.com/office/drawing/2014/main" id="{43AFD9B4-557C-BE40-A149-BB34F053546A}"/>
              </a:ext>
            </a:extLst>
          </p:cNvPr>
          <p:cNvSpPr/>
          <p:nvPr/>
        </p:nvSpPr>
        <p:spPr>
          <a:xfrm>
            <a:off x="327076" y="189181"/>
            <a:ext cx="927443" cy="927443"/>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124" name="Picture 123">
            <a:extLst>
              <a:ext uri="{FF2B5EF4-FFF2-40B4-BE49-F238E27FC236}">
                <a16:creationId xmlns:a16="http://schemas.microsoft.com/office/drawing/2014/main" id="{D6C5C299-34BE-CC49-8BE2-9E19D041C7BE}"/>
              </a:ext>
            </a:extLst>
          </p:cNvPr>
          <p:cNvPicPr>
            <a:picLocks noChangeAspect="1"/>
          </p:cNvPicPr>
          <p:nvPr/>
        </p:nvPicPr>
        <p:blipFill>
          <a:blip r:embed="rId4"/>
          <a:stretch>
            <a:fillRect/>
          </a:stretch>
        </p:blipFill>
        <p:spPr>
          <a:xfrm>
            <a:off x="611849" y="463239"/>
            <a:ext cx="398544" cy="363378"/>
          </a:xfrm>
          <a:prstGeom prst="rect">
            <a:avLst/>
          </a:prstGeom>
        </p:spPr>
      </p:pic>
      <p:sp>
        <p:nvSpPr>
          <p:cNvPr id="16" name="TextBox 15">
            <a:extLst>
              <a:ext uri="{FF2B5EF4-FFF2-40B4-BE49-F238E27FC236}">
                <a16:creationId xmlns:a16="http://schemas.microsoft.com/office/drawing/2014/main" id="{4D8A278E-EFAE-6D40-A7D3-12547B821E79}"/>
              </a:ext>
            </a:extLst>
          </p:cNvPr>
          <p:cNvSpPr txBox="1"/>
          <p:nvPr/>
        </p:nvSpPr>
        <p:spPr>
          <a:xfrm>
            <a:off x="545790" y="5770046"/>
            <a:ext cx="1899879" cy="215444"/>
          </a:xfrm>
          <a:prstGeom prst="rect">
            <a:avLst/>
          </a:prstGeom>
          <a:noFill/>
        </p:spPr>
        <p:txBody>
          <a:bodyPr wrap="none" rtlCol="0">
            <a:spAutoFit/>
          </a:bodyPr>
          <a:lstStyle/>
          <a:p>
            <a:r>
              <a:rPr lang="en-US" sz="800" dirty="0">
                <a:solidFill>
                  <a:schemeClr val="bg1">
                    <a:lumMod val="50000"/>
                  </a:schemeClr>
                </a:solidFill>
                <a:latin typeface="+mj-lt"/>
              </a:rPr>
              <a:t>VEGF=vascular endothelial growth factor.</a:t>
            </a:r>
          </a:p>
        </p:txBody>
      </p:sp>
      <p:pic>
        <p:nvPicPr>
          <p:cNvPr id="18" name="Picture 17">
            <a:hlinkClick r:id="rId5" action="ppaction://hlinksldjump"/>
            <a:extLst>
              <a:ext uri="{FF2B5EF4-FFF2-40B4-BE49-F238E27FC236}">
                <a16:creationId xmlns:a16="http://schemas.microsoft.com/office/drawing/2014/main" id="{FE3DE5E8-0536-824C-8166-EF697D0F865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2531302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Content Placeholder 2">
            <a:extLst>
              <a:ext uri="{FF2B5EF4-FFF2-40B4-BE49-F238E27FC236}">
                <a16:creationId xmlns:a16="http://schemas.microsoft.com/office/drawing/2014/main" id="{6D823A08-42E4-EF4E-A745-7EF4FEE0AD4A}"/>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27</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sp>
        <p:nvSpPr>
          <p:cNvPr id="95" name="Rectangle 94">
            <a:extLst>
              <a:ext uri="{FF2B5EF4-FFF2-40B4-BE49-F238E27FC236}">
                <a16:creationId xmlns:a16="http://schemas.microsoft.com/office/drawing/2014/main" id="{EB5366D2-83CC-674F-8525-605BA5C24D4D}"/>
              </a:ext>
            </a:extLst>
          </p:cNvPr>
          <p:cNvSpPr/>
          <p:nvPr/>
        </p:nvSpPr>
        <p:spPr>
          <a:xfrm>
            <a:off x="5830554" y="2319314"/>
            <a:ext cx="1546331" cy="1384943"/>
          </a:xfrm>
          <a:prstGeom prst="rect">
            <a:avLst/>
          </a:prstGeom>
          <a:gradFill>
            <a:gsLst>
              <a:gs pos="0">
                <a:srgbClr val="C00000">
                  <a:alpha val="12000"/>
                </a:srgbClr>
              </a:gs>
              <a:gs pos="25000">
                <a:srgbClr val="F37021">
                  <a:alpha val="15000"/>
                </a:srgbClr>
              </a:gs>
              <a:gs pos="50000">
                <a:srgbClr val="64A70B">
                  <a:alpha val="1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E6E6E6">
                  <a:lumMod val="90000"/>
                </a:srgbClr>
              </a:solidFill>
              <a:latin typeface="Century Gothic" panose="020F0302020204030204"/>
            </a:endParaRPr>
          </a:p>
        </p:txBody>
      </p:sp>
      <p:cxnSp>
        <p:nvCxnSpPr>
          <p:cNvPr id="157" name="Straight Connector 156">
            <a:extLst>
              <a:ext uri="{FF2B5EF4-FFF2-40B4-BE49-F238E27FC236}">
                <a16:creationId xmlns:a16="http://schemas.microsoft.com/office/drawing/2014/main" id="{092DAACA-AFF7-DF4C-BDD6-EC22381B7DA2}"/>
              </a:ext>
            </a:extLst>
          </p:cNvPr>
          <p:cNvCxnSpPr>
            <a:cxnSpLocks/>
          </p:cNvCxnSpPr>
          <p:nvPr/>
        </p:nvCxnSpPr>
        <p:spPr>
          <a:xfrm>
            <a:off x="7376886" y="3709223"/>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0A192ADE-6209-3E46-B691-5CD1C3C53788}"/>
              </a:ext>
            </a:extLst>
          </p:cNvPr>
          <p:cNvCxnSpPr>
            <a:cxnSpLocks/>
          </p:cNvCxnSpPr>
          <p:nvPr/>
        </p:nvCxnSpPr>
        <p:spPr>
          <a:xfrm>
            <a:off x="5830555" y="3721864"/>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605E9369-DDA6-5F46-83A1-F4F2106D1050}"/>
              </a:ext>
            </a:extLst>
          </p:cNvPr>
          <p:cNvCxnSpPr>
            <a:cxnSpLocks/>
          </p:cNvCxnSpPr>
          <p:nvPr/>
        </p:nvCxnSpPr>
        <p:spPr>
          <a:xfrm>
            <a:off x="2234327" y="3709223"/>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F4FE9DCE-AB1A-644D-9180-062B2884C29C}"/>
              </a:ext>
            </a:extLst>
          </p:cNvPr>
          <p:cNvSpPr/>
          <p:nvPr/>
        </p:nvSpPr>
        <p:spPr>
          <a:xfrm>
            <a:off x="-1" y="0"/>
            <a:ext cx="9144001" cy="977993"/>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FFFFFF"/>
              </a:solidFill>
              <a:latin typeface="Century Gothic" panose="020F0302020204030204"/>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2" y="0"/>
            <a:ext cx="2734409" cy="977993"/>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1775A0"/>
              </a:solidFill>
              <a:latin typeface="Century Gothic" panose="020F0302020204030204"/>
            </a:endParaRPr>
          </a:p>
        </p:txBody>
      </p:sp>
      <p:sp>
        <p:nvSpPr>
          <p:cNvPr id="78" name="Rectangle 77">
            <a:extLst>
              <a:ext uri="{FF2B5EF4-FFF2-40B4-BE49-F238E27FC236}">
                <a16:creationId xmlns:a16="http://schemas.microsoft.com/office/drawing/2014/main" id="{1D064736-AC4B-DA41-ABB7-B81996143E09}"/>
              </a:ext>
            </a:extLst>
          </p:cNvPr>
          <p:cNvSpPr/>
          <p:nvPr/>
        </p:nvSpPr>
        <p:spPr>
          <a:xfrm>
            <a:off x="1533040" y="335236"/>
            <a:ext cx="920445" cy="338554"/>
          </a:xfrm>
          <a:prstGeom prst="rect">
            <a:avLst/>
          </a:prstGeom>
        </p:spPr>
        <p:txBody>
          <a:bodyPr wrap="none">
            <a:spAutoFit/>
          </a:bodyPr>
          <a:lstStyle/>
          <a:p>
            <a:pPr defTabSz="685800">
              <a:defRPr/>
            </a:pPr>
            <a:r>
              <a:rPr lang="en-US" sz="1600" b="1" cap="all" spc="150" dirty="0">
                <a:solidFill>
                  <a:srgbClr val="FFFFFF"/>
                </a:solidFill>
                <a:latin typeface="Tw Cen MT" panose="020B0602020104020603" pitchFamily="34" charset="77"/>
              </a:rPr>
              <a:t>Case 2</a:t>
            </a:r>
            <a:endParaRPr lang="en-US" sz="1600" b="1" spc="150" dirty="0">
              <a:solidFill>
                <a:srgbClr val="000000"/>
              </a:solidFill>
              <a:latin typeface="Tw Cen MT" panose="020B0602020104020603" pitchFamily="34" charset="77"/>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2626450" y="422321"/>
            <a:ext cx="171450" cy="142875"/>
          </a:xfrm>
          <a:prstGeom prst="rect">
            <a:avLst/>
          </a:prstGeom>
        </p:spPr>
      </p:pic>
      <p:sp>
        <p:nvSpPr>
          <p:cNvPr id="50" name="Title 6">
            <a:extLst>
              <a:ext uri="{FF2B5EF4-FFF2-40B4-BE49-F238E27FC236}">
                <a16:creationId xmlns:a16="http://schemas.microsoft.com/office/drawing/2014/main" id="{FA3500EF-55CB-FA47-9C3D-0CA156926FA8}"/>
              </a:ext>
            </a:extLst>
          </p:cNvPr>
          <p:cNvSpPr txBox="1">
            <a:spLocks/>
          </p:cNvSpPr>
          <p:nvPr/>
        </p:nvSpPr>
        <p:spPr>
          <a:xfrm>
            <a:off x="3365205" y="1"/>
            <a:ext cx="5150145" cy="977993"/>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a:lstStyle>
          <a:p>
            <a:pPr algn="ctr" defTabSz="685800">
              <a:defRPr/>
            </a:pPr>
            <a:r>
              <a:rPr lang="en-US" sz="2000" dirty="0">
                <a:solidFill>
                  <a:srgbClr val="FFFFFF"/>
                </a:solidFill>
                <a:latin typeface="Tw Cen MT" panose="020B0602020104020603" pitchFamily="34" charset="77"/>
              </a:rPr>
              <a:t>86 y/o Male  </a:t>
            </a:r>
            <a:r>
              <a:rPr lang="en-US" sz="2000" b="0" dirty="0">
                <a:solidFill>
                  <a:srgbClr val="468DAD"/>
                </a:solidFill>
                <a:latin typeface="Tw Cen MT" panose="020B0602020104020603" pitchFamily="34" charset="77"/>
              </a:rPr>
              <a:t>|</a:t>
            </a:r>
            <a:r>
              <a:rPr lang="en-US" sz="2000" b="0" dirty="0">
                <a:solidFill>
                  <a:srgbClr val="FFFFFF"/>
                </a:solidFill>
                <a:latin typeface="Tw Cen MT" panose="020B0602020104020603" pitchFamily="34" charset="77"/>
              </a:rPr>
              <a:t>  Post-Treatment Outcome</a:t>
            </a:r>
          </a:p>
        </p:txBody>
      </p:sp>
      <p:sp>
        <p:nvSpPr>
          <p:cNvPr id="43" name="Oval 42">
            <a:extLst>
              <a:ext uri="{FF2B5EF4-FFF2-40B4-BE49-F238E27FC236}">
                <a16:creationId xmlns:a16="http://schemas.microsoft.com/office/drawing/2014/main" id="{B4228C4E-30B4-D542-9B7D-A7324761EB6C}"/>
              </a:ext>
            </a:extLst>
          </p:cNvPr>
          <p:cNvSpPr/>
          <p:nvPr/>
        </p:nvSpPr>
        <p:spPr>
          <a:xfrm>
            <a:off x="327076" y="189181"/>
            <a:ext cx="927443" cy="927443"/>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44" name="Picture 43">
            <a:extLst>
              <a:ext uri="{FF2B5EF4-FFF2-40B4-BE49-F238E27FC236}">
                <a16:creationId xmlns:a16="http://schemas.microsoft.com/office/drawing/2014/main" id="{D215B069-DCA2-0C42-AC97-73EC220F9B71}"/>
              </a:ext>
            </a:extLst>
          </p:cNvPr>
          <p:cNvPicPr>
            <a:picLocks noChangeAspect="1"/>
          </p:cNvPicPr>
          <p:nvPr/>
        </p:nvPicPr>
        <p:blipFill>
          <a:blip r:embed="rId3"/>
          <a:stretch>
            <a:fillRect/>
          </a:stretch>
        </p:blipFill>
        <p:spPr>
          <a:xfrm>
            <a:off x="611849" y="463239"/>
            <a:ext cx="398544" cy="363378"/>
          </a:xfrm>
          <a:prstGeom prst="rect">
            <a:avLst/>
          </a:prstGeom>
        </p:spPr>
      </p:pic>
      <p:cxnSp>
        <p:nvCxnSpPr>
          <p:cNvPr id="99" name="Straight Connector 98">
            <a:extLst>
              <a:ext uri="{FF2B5EF4-FFF2-40B4-BE49-F238E27FC236}">
                <a16:creationId xmlns:a16="http://schemas.microsoft.com/office/drawing/2014/main" id="{82845DBA-6B4C-864A-B8F0-345FBE860FA0}"/>
              </a:ext>
            </a:extLst>
          </p:cNvPr>
          <p:cNvCxnSpPr>
            <a:cxnSpLocks/>
          </p:cNvCxnSpPr>
          <p:nvPr/>
        </p:nvCxnSpPr>
        <p:spPr>
          <a:xfrm>
            <a:off x="2234327" y="2320209"/>
            <a:ext cx="514255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4" name="Rectangle 103">
            <a:extLst>
              <a:ext uri="{FF2B5EF4-FFF2-40B4-BE49-F238E27FC236}">
                <a16:creationId xmlns:a16="http://schemas.microsoft.com/office/drawing/2014/main" id="{6B834147-9230-CE47-BAB0-3B1F2BBFE1DD}"/>
              </a:ext>
            </a:extLst>
          </p:cNvPr>
          <p:cNvSpPr/>
          <p:nvPr/>
        </p:nvSpPr>
        <p:spPr>
          <a:xfrm>
            <a:off x="1539420" y="2195335"/>
            <a:ext cx="522900" cy="253916"/>
          </a:xfrm>
          <a:prstGeom prst="rect">
            <a:avLst/>
          </a:prstGeom>
        </p:spPr>
        <p:txBody>
          <a:bodyPr wrap="none">
            <a:spAutoFit/>
          </a:bodyPr>
          <a:lstStyle/>
          <a:p>
            <a:pPr defTabSz="685800">
              <a:defRPr/>
            </a:pPr>
            <a:r>
              <a:rPr lang="en-US" sz="1050" b="1" dirty="0">
                <a:solidFill>
                  <a:srgbClr val="000000"/>
                </a:solidFill>
                <a:latin typeface="Tw Cen MT" panose="020B0602020104020603" pitchFamily="34" charset="77"/>
              </a:rPr>
              <a:t>20/20</a:t>
            </a:r>
            <a:endParaRPr lang="en-US" sz="1050" dirty="0">
              <a:solidFill>
                <a:srgbClr val="000000"/>
              </a:solidFill>
              <a:latin typeface="Tw Cen MT" panose="020B0602020104020603" pitchFamily="34" charset="77"/>
            </a:endParaRPr>
          </a:p>
        </p:txBody>
      </p:sp>
      <p:sp>
        <p:nvSpPr>
          <p:cNvPr id="109" name="Rectangle 108">
            <a:extLst>
              <a:ext uri="{FF2B5EF4-FFF2-40B4-BE49-F238E27FC236}">
                <a16:creationId xmlns:a16="http://schemas.microsoft.com/office/drawing/2014/main" id="{7E792E1B-D9FD-2046-9732-8CC2F63BEA5E}"/>
              </a:ext>
            </a:extLst>
          </p:cNvPr>
          <p:cNvSpPr/>
          <p:nvPr/>
        </p:nvSpPr>
        <p:spPr>
          <a:xfrm>
            <a:off x="5333975" y="3960192"/>
            <a:ext cx="993156" cy="680827"/>
          </a:xfrm>
          <a:prstGeom prst="rect">
            <a:avLst/>
          </a:prstGeom>
        </p:spPr>
        <p:txBody>
          <a:bodyPr wrap="none">
            <a:spAutoFit/>
          </a:bodyPr>
          <a:lstStyle/>
          <a:p>
            <a:pPr algn="ctr" defTabSz="685800">
              <a:lnSpc>
                <a:spcPts val="1800"/>
              </a:lnSpc>
              <a:defRPr/>
            </a:pPr>
            <a:r>
              <a:rPr lang="en-US" sz="1350" b="1" cap="all" spc="150" dirty="0">
                <a:solidFill>
                  <a:srgbClr val="000000"/>
                </a:solidFill>
                <a:latin typeface="Tw Cen MT" panose="020B0602020104020603" pitchFamily="34" charset="77"/>
              </a:rPr>
              <a:t>1/3/18</a:t>
            </a:r>
          </a:p>
          <a:p>
            <a:pPr algn="ctr" defTabSz="685800">
              <a:lnSpc>
                <a:spcPts val="3000"/>
              </a:lnSpc>
              <a:defRPr/>
            </a:pPr>
            <a:r>
              <a:rPr lang="en-US" sz="2100" b="1" cap="all" spc="150" dirty="0">
                <a:solidFill>
                  <a:srgbClr val="C00000"/>
                </a:solidFill>
                <a:latin typeface="Tw Cen MT" panose="020B0602020104020603" pitchFamily="34" charset="77"/>
              </a:rPr>
              <a:t>Alert</a:t>
            </a:r>
            <a:endParaRPr lang="en-US" sz="2100" b="1" dirty="0">
              <a:solidFill>
                <a:srgbClr val="C00000"/>
              </a:solidFill>
              <a:latin typeface="Tw Cen MT" panose="020B0602020104020603" pitchFamily="34" charset="77"/>
            </a:endParaRPr>
          </a:p>
        </p:txBody>
      </p:sp>
      <p:cxnSp>
        <p:nvCxnSpPr>
          <p:cNvPr id="127" name="Straight Connector 126">
            <a:extLst>
              <a:ext uri="{FF2B5EF4-FFF2-40B4-BE49-F238E27FC236}">
                <a16:creationId xmlns:a16="http://schemas.microsoft.com/office/drawing/2014/main" id="{402842C1-211E-2647-98E0-FA6158F70ECD}"/>
              </a:ext>
            </a:extLst>
          </p:cNvPr>
          <p:cNvCxnSpPr>
            <a:cxnSpLocks/>
          </p:cNvCxnSpPr>
          <p:nvPr/>
        </p:nvCxnSpPr>
        <p:spPr>
          <a:xfrm>
            <a:off x="2234327" y="2669779"/>
            <a:ext cx="514255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28" name="Rectangle 127">
            <a:extLst>
              <a:ext uri="{FF2B5EF4-FFF2-40B4-BE49-F238E27FC236}">
                <a16:creationId xmlns:a16="http://schemas.microsoft.com/office/drawing/2014/main" id="{D9B3E384-485D-4746-BF8B-81C3879279C4}"/>
              </a:ext>
            </a:extLst>
          </p:cNvPr>
          <p:cNvSpPr/>
          <p:nvPr/>
        </p:nvSpPr>
        <p:spPr>
          <a:xfrm>
            <a:off x="1539420" y="2544904"/>
            <a:ext cx="522900" cy="253916"/>
          </a:xfrm>
          <a:prstGeom prst="rect">
            <a:avLst/>
          </a:prstGeom>
        </p:spPr>
        <p:txBody>
          <a:bodyPr wrap="none">
            <a:spAutoFit/>
          </a:bodyPr>
          <a:lstStyle/>
          <a:p>
            <a:pPr defTabSz="685800">
              <a:defRPr/>
            </a:pPr>
            <a:r>
              <a:rPr lang="en-US" sz="1050" b="1" dirty="0">
                <a:solidFill>
                  <a:srgbClr val="000000"/>
                </a:solidFill>
                <a:latin typeface="Tw Cen MT" panose="020B0602020104020603" pitchFamily="34" charset="77"/>
              </a:rPr>
              <a:t>20/40</a:t>
            </a:r>
            <a:endParaRPr lang="en-US" sz="1050" dirty="0">
              <a:solidFill>
                <a:srgbClr val="000000"/>
              </a:solidFill>
              <a:latin typeface="Tw Cen MT" panose="020B0602020104020603" pitchFamily="34" charset="77"/>
            </a:endParaRPr>
          </a:p>
        </p:txBody>
      </p:sp>
      <p:cxnSp>
        <p:nvCxnSpPr>
          <p:cNvPr id="129" name="Straight Connector 128">
            <a:extLst>
              <a:ext uri="{FF2B5EF4-FFF2-40B4-BE49-F238E27FC236}">
                <a16:creationId xmlns:a16="http://schemas.microsoft.com/office/drawing/2014/main" id="{547F6EC5-BC48-3C43-93D6-1E1AB91B2138}"/>
              </a:ext>
            </a:extLst>
          </p:cNvPr>
          <p:cNvCxnSpPr>
            <a:cxnSpLocks/>
          </p:cNvCxnSpPr>
          <p:nvPr/>
        </p:nvCxnSpPr>
        <p:spPr>
          <a:xfrm>
            <a:off x="2234327" y="3019348"/>
            <a:ext cx="514255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0" name="Rectangle 129">
            <a:extLst>
              <a:ext uri="{FF2B5EF4-FFF2-40B4-BE49-F238E27FC236}">
                <a16:creationId xmlns:a16="http://schemas.microsoft.com/office/drawing/2014/main" id="{06E3D68D-2C2F-4C4D-A357-5B0CEAE9E371}"/>
              </a:ext>
            </a:extLst>
          </p:cNvPr>
          <p:cNvSpPr/>
          <p:nvPr/>
        </p:nvSpPr>
        <p:spPr>
          <a:xfrm>
            <a:off x="1539420" y="2894474"/>
            <a:ext cx="522900" cy="253916"/>
          </a:xfrm>
          <a:prstGeom prst="rect">
            <a:avLst/>
          </a:prstGeom>
        </p:spPr>
        <p:txBody>
          <a:bodyPr wrap="none">
            <a:spAutoFit/>
          </a:bodyPr>
          <a:lstStyle/>
          <a:p>
            <a:pPr defTabSz="685800">
              <a:defRPr/>
            </a:pPr>
            <a:r>
              <a:rPr lang="en-US" sz="1050" b="1" dirty="0">
                <a:solidFill>
                  <a:srgbClr val="000000"/>
                </a:solidFill>
                <a:latin typeface="Tw Cen MT" panose="020B0602020104020603" pitchFamily="34" charset="77"/>
              </a:rPr>
              <a:t>20/60</a:t>
            </a:r>
            <a:endParaRPr lang="en-US" sz="1050" dirty="0">
              <a:solidFill>
                <a:srgbClr val="000000"/>
              </a:solidFill>
              <a:latin typeface="Tw Cen MT" panose="020B0602020104020603" pitchFamily="34" charset="77"/>
            </a:endParaRPr>
          </a:p>
        </p:txBody>
      </p:sp>
      <p:cxnSp>
        <p:nvCxnSpPr>
          <p:cNvPr id="131" name="Straight Connector 130">
            <a:extLst>
              <a:ext uri="{FF2B5EF4-FFF2-40B4-BE49-F238E27FC236}">
                <a16:creationId xmlns:a16="http://schemas.microsoft.com/office/drawing/2014/main" id="{3ADFF0A8-B39F-7441-BE34-4A28028681F6}"/>
              </a:ext>
            </a:extLst>
          </p:cNvPr>
          <p:cNvCxnSpPr>
            <a:cxnSpLocks/>
          </p:cNvCxnSpPr>
          <p:nvPr/>
        </p:nvCxnSpPr>
        <p:spPr>
          <a:xfrm>
            <a:off x="2234327" y="3368918"/>
            <a:ext cx="514255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2" name="Rectangle 131">
            <a:extLst>
              <a:ext uri="{FF2B5EF4-FFF2-40B4-BE49-F238E27FC236}">
                <a16:creationId xmlns:a16="http://schemas.microsoft.com/office/drawing/2014/main" id="{19842E49-9687-CF4F-A960-42AF9968BA77}"/>
              </a:ext>
            </a:extLst>
          </p:cNvPr>
          <p:cNvSpPr/>
          <p:nvPr/>
        </p:nvSpPr>
        <p:spPr>
          <a:xfrm>
            <a:off x="1539420" y="3244044"/>
            <a:ext cx="522900" cy="253916"/>
          </a:xfrm>
          <a:prstGeom prst="rect">
            <a:avLst/>
          </a:prstGeom>
        </p:spPr>
        <p:txBody>
          <a:bodyPr wrap="none">
            <a:spAutoFit/>
          </a:bodyPr>
          <a:lstStyle/>
          <a:p>
            <a:pPr defTabSz="685800">
              <a:defRPr/>
            </a:pPr>
            <a:r>
              <a:rPr lang="en-US" sz="1050" b="1" dirty="0">
                <a:solidFill>
                  <a:srgbClr val="000000"/>
                </a:solidFill>
                <a:latin typeface="Tw Cen MT" panose="020B0602020104020603" pitchFamily="34" charset="77"/>
              </a:rPr>
              <a:t>20/80</a:t>
            </a:r>
            <a:endParaRPr lang="en-US" sz="1050" dirty="0">
              <a:solidFill>
                <a:srgbClr val="000000"/>
              </a:solidFill>
              <a:latin typeface="Tw Cen MT" panose="020B0602020104020603" pitchFamily="34" charset="77"/>
            </a:endParaRPr>
          </a:p>
        </p:txBody>
      </p:sp>
      <p:cxnSp>
        <p:nvCxnSpPr>
          <p:cNvPr id="98" name="Straight Connector 97">
            <a:extLst>
              <a:ext uri="{FF2B5EF4-FFF2-40B4-BE49-F238E27FC236}">
                <a16:creationId xmlns:a16="http://schemas.microsoft.com/office/drawing/2014/main" id="{7AEF4C3C-D7A2-1142-977B-843A967C0C46}"/>
              </a:ext>
            </a:extLst>
          </p:cNvPr>
          <p:cNvCxnSpPr>
            <a:cxnSpLocks/>
          </p:cNvCxnSpPr>
          <p:nvPr/>
        </p:nvCxnSpPr>
        <p:spPr>
          <a:xfrm>
            <a:off x="2234327" y="3713060"/>
            <a:ext cx="5142559" cy="0"/>
          </a:xfrm>
          <a:prstGeom prst="line">
            <a:avLst/>
          </a:prstGeom>
          <a:ln w="22225">
            <a:solidFill>
              <a:srgbClr val="7F8489"/>
            </a:solidFill>
          </a:ln>
        </p:spPr>
        <p:style>
          <a:lnRef idx="1">
            <a:schemeClr val="accent1"/>
          </a:lnRef>
          <a:fillRef idx="0">
            <a:schemeClr val="accent1"/>
          </a:fillRef>
          <a:effectRef idx="0">
            <a:schemeClr val="accent1"/>
          </a:effectRef>
          <a:fontRef idx="minor">
            <a:schemeClr val="tx1"/>
          </a:fontRef>
        </p:style>
      </p:cxnSp>
      <p:sp>
        <p:nvSpPr>
          <p:cNvPr id="134" name="Rectangle 133">
            <a:extLst>
              <a:ext uri="{FF2B5EF4-FFF2-40B4-BE49-F238E27FC236}">
                <a16:creationId xmlns:a16="http://schemas.microsoft.com/office/drawing/2014/main" id="{E133F748-948D-0A44-8355-471A61E1C248}"/>
              </a:ext>
            </a:extLst>
          </p:cNvPr>
          <p:cNvSpPr/>
          <p:nvPr/>
        </p:nvSpPr>
        <p:spPr>
          <a:xfrm>
            <a:off x="1539420" y="3593614"/>
            <a:ext cx="595035" cy="253916"/>
          </a:xfrm>
          <a:prstGeom prst="rect">
            <a:avLst/>
          </a:prstGeom>
        </p:spPr>
        <p:txBody>
          <a:bodyPr wrap="none">
            <a:spAutoFit/>
          </a:bodyPr>
          <a:lstStyle/>
          <a:p>
            <a:pPr defTabSz="685800">
              <a:defRPr/>
            </a:pPr>
            <a:r>
              <a:rPr lang="en-US" sz="1050" b="1" dirty="0">
                <a:solidFill>
                  <a:srgbClr val="000000"/>
                </a:solidFill>
                <a:latin typeface="Tw Cen MT" panose="020B0602020104020603" pitchFamily="34" charset="77"/>
              </a:rPr>
              <a:t>20/100</a:t>
            </a:r>
            <a:endParaRPr lang="en-US" sz="1050" dirty="0">
              <a:solidFill>
                <a:srgbClr val="000000"/>
              </a:solidFill>
              <a:latin typeface="Tw Cen MT" panose="020B0602020104020603" pitchFamily="34" charset="77"/>
            </a:endParaRPr>
          </a:p>
        </p:txBody>
      </p:sp>
      <p:sp>
        <p:nvSpPr>
          <p:cNvPr id="8" name="Freeform 7">
            <a:extLst>
              <a:ext uri="{FF2B5EF4-FFF2-40B4-BE49-F238E27FC236}">
                <a16:creationId xmlns:a16="http://schemas.microsoft.com/office/drawing/2014/main" id="{7C935FD5-3BB4-574F-A78F-068D0659A036}"/>
              </a:ext>
            </a:extLst>
          </p:cNvPr>
          <p:cNvSpPr/>
          <p:nvPr/>
        </p:nvSpPr>
        <p:spPr>
          <a:xfrm>
            <a:off x="2234327" y="2475270"/>
            <a:ext cx="5143506" cy="559262"/>
          </a:xfrm>
          <a:custGeom>
            <a:avLst/>
            <a:gdLst>
              <a:gd name="connsiteX0" fmla="*/ 0 w 3175000"/>
              <a:gd name="connsiteY0" fmla="*/ 0 h 1651000"/>
              <a:gd name="connsiteX1" fmla="*/ 279400 w 3175000"/>
              <a:gd name="connsiteY1" fmla="*/ 723900 h 1651000"/>
              <a:gd name="connsiteX2" fmla="*/ 927100 w 3175000"/>
              <a:gd name="connsiteY2" fmla="*/ 1498600 h 1651000"/>
              <a:gd name="connsiteX3" fmla="*/ 3175000 w 3175000"/>
              <a:gd name="connsiteY3" fmla="*/ 1498600 h 1651000"/>
              <a:gd name="connsiteX4" fmla="*/ 3175000 w 3175000"/>
              <a:gd name="connsiteY4" fmla="*/ 1651000 h 1651000"/>
              <a:gd name="connsiteX0" fmla="*/ 0 w 3175000"/>
              <a:gd name="connsiteY0" fmla="*/ 0 h 1498600"/>
              <a:gd name="connsiteX1" fmla="*/ 279400 w 3175000"/>
              <a:gd name="connsiteY1" fmla="*/ 723900 h 1498600"/>
              <a:gd name="connsiteX2" fmla="*/ 927100 w 3175000"/>
              <a:gd name="connsiteY2" fmla="*/ 1498600 h 1498600"/>
              <a:gd name="connsiteX3" fmla="*/ 3175000 w 3175000"/>
              <a:gd name="connsiteY3" fmla="*/ 1498600 h 1498600"/>
              <a:gd name="connsiteX0" fmla="*/ 0 w 3968120"/>
              <a:gd name="connsiteY0" fmla="*/ 0 h 1498600"/>
              <a:gd name="connsiteX1" fmla="*/ 279400 w 3968120"/>
              <a:gd name="connsiteY1" fmla="*/ 723900 h 1498600"/>
              <a:gd name="connsiteX2" fmla="*/ 927100 w 3968120"/>
              <a:gd name="connsiteY2" fmla="*/ 1498600 h 1498600"/>
              <a:gd name="connsiteX3" fmla="*/ 3968120 w 3968120"/>
              <a:gd name="connsiteY3" fmla="*/ 1498600 h 1498600"/>
              <a:gd name="connsiteX0" fmla="*/ 0 w 3968120"/>
              <a:gd name="connsiteY0" fmla="*/ 0 h 1498600"/>
              <a:gd name="connsiteX1" fmla="*/ 279400 w 3968120"/>
              <a:gd name="connsiteY1" fmla="*/ 723900 h 1498600"/>
              <a:gd name="connsiteX2" fmla="*/ 2165016 w 3968120"/>
              <a:gd name="connsiteY2" fmla="*/ 1498600 h 1498600"/>
              <a:gd name="connsiteX3" fmla="*/ 3968120 w 3968120"/>
              <a:gd name="connsiteY3" fmla="*/ 1498600 h 1498600"/>
              <a:gd name="connsiteX0" fmla="*/ 0 w 3968120"/>
              <a:gd name="connsiteY0" fmla="*/ 0 h 1498600"/>
              <a:gd name="connsiteX1" fmla="*/ 941256 w 3968120"/>
              <a:gd name="connsiteY1" fmla="*/ 956374 h 1498600"/>
              <a:gd name="connsiteX2" fmla="*/ 2165016 w 3968120"/>
              <a:gd name="connsiteY2" fmla="*/ 1498600 h 1498600"/>
              <a:gd name="connsiteX3" fmla="*/ 3968120 w 3968120"/>
              <a:gd name="connsiteY3" fmla="*/ 1498600 h 1498600"/>
              <a:gd name="connsiteX0" fmla="*/ 0 w 5405470"/>
              <a:gd name="connsiteY0" fmla="*/ 61923 h 1560523"/>
              <a:gd name="connsiteX1" fmla="*/ 941256 w 5405470"/>
              <a:gd name="connsiteY1" fmla="*/ 1018297 h 1560523"/>
              <a:gd name="connsiteX2" fmla="*/ 2165016 w 5405470"/>
              <a:gd name="connsiteY2" fmla="*/ 1560523 h 1560523"/>
              <a:gd name="connsiteX3" fmla="*/ 5405470 w 5405470"/>
              <a:gd name="connsiteY3" fmla="*/ 0 h 1560523"/>
              <a:gd name="connsiteX0" fmla="*/ 0 w 5423548"/>
              <a:gd name="connsiteY0" fmla="*/ 16125 h 1514725"/>
              <a:gd name="connsiteX1" fmla="*/ 941256 w 5423548"/>
              <a:gd name="connsiteY1" fmla="*/ 972499 h 1514725"/>
              <a:gd name="connsiteX2" fmla="*/ 2165016 w 5423548"/>
              <a:gd name="connsiteY2" fmla="*/ 1514725 h 1514725"/>
              <a:gd name="connsiteX3" fmla="*/ 5423548 w 5423548"/>
              <a:gd name="connsiteY3" fmla="*/ 0 h 1514725"/>
              <a:gd name="connsiteX0" fmla="*/ 0 w 5423548"/>
              <a:gd name="connsiteY0" fmla="*/ 16125 h 1493908"/>
              <a:gd name="connsiteX1" fmla="*/ 941256 w 5423548"/>
              <a:gd name="connsiteY1" fmla="*/ 972499 h 1493908"/>
              <a:gd name="connsiteX2" fmla="*/ 3800296 w 5423548"/>
              <a:gd name="connsiteY2" fmla="*/ 1493908 h 1493908"/>
              <a:gd name="connsiteX3" fmla="*/ 5423548 w 5423548"/>
              <a:gd name="connsiteY3" fmla="*/ 0 h 1493908"/>
              <a:gd name="connsiteX0" fmla="*/ 0 w 5423548"/>
              <a:gd name="connsiteY0" fmla="*/ 16125 h 1493908"/>
              <a:gd name="connsiteX1" fmla="*/ 1960224 w 5423548"/>
              <a:gd name="connsiteY1" fmla="*/ 1159854 h 1493908"/>
              <a:gd name="connsiteX2" fmla="*/ 3800296 w 5423548"/>
              <a:gd name="connsiteY2" fmla="*/ 1493908 h 1493908"/>
              <a:gd name="connsiteX3" fmla="*/ 5423548 w 5423548"/>
              <a:gd name="connsiteY3" fmla="*/ 0 h 1493908"/>
              <a:gd name="connsiteX0" fmla="*/ 0 w 5423548"/>
              <a:gd name="connsiteY0" fmla="*/ 16125 h 1493908"/>
              <a:gd name="connsiteX1" fmla="*/ 1861614 w 5423548"/>
              <a:gd name="connsiteY1" fmla="*/ 1139036 h 1493908"/>
              <a:gd name="connsiteX2" fmla="*/ 3800296 w 5423548"/>
              <a:gd name="connsiteY2" fmla="*/ 1493908 h 1493908"/>
              <a:gd name="connsiteX3" fmla="*/ 5423548 w 5423548"/>
              <a:gd name="connsiteY3" fmla="*/ 0 h 1493908"/>
              <a:gd name="connsiteX0" fmla="*/ 0 w 5423548"/>
              <a:gd name="connsiteY0" fmla="*/ 16125 h 1493908"/>
              <a:gd name="connsiteX1" fmla="*/ 1804092 w 5423548"/>
              <a:gd name="connsiteY1" fmla="*/ 1055768 h 1493908"/>
              <a:gd name="connsiteX2" fmla="*/ 3800296 w 5423548"/>
              <a:gd name="connsiteY2" fmla="*/ 1493908 h 1493908"/>
              <a:gd name="connsiteX3" fmla="*/ 5423548 w 5423548"/>
              <a:gd name="connsiteY3" fmla="*/ 0 h 1493908"/>
              <a:gd name="connsiteX0" fmla="*/ 0 w 5423548"/>
              <a:gd name="connsiteY0" fmla="*/ 16125 h 1493908"/>
              <a:gd name="connsiteX1" fmla="*/ 1804092 w 5423548"/>
              <a:gd name="connsiteY1" fmla="*/ 1055768 h 1493908"/>
              <a:gd name="connsiteX2" fmla="*/ 3800296 w 5423548"/>
              <a:gd name="connsiteY2" fmla="*/ 1493908 h 1493908"/>
              <a:gd name="connsiteX3" fmla="*/ 5423548 w 5423548"/>
              <a:gd name="connsiteY3" fmla="*/ 0 h 1493908"/>
              <a:gd name="connsiteX0" fmla="*/ 0 w 5423548"/>
              <a:gd name="connsiteY0" fmla="*/ 16125 h 1493908"/>
              <a:gd name="connsiteX1" fmla="*/ 1804092 w 5423548"/>
              <a:gd name="connsiteY1" fmla="*/ 1055768 h 1493908"/>
              <a:gd name="connsiteX2" fmla="*/ 3800296 w 5423548"/>
              <a:gd name="connsiteY2" fmla="*/ 1493908 h 1493908"/>
              <a:gd name="connsiteX3" fmla="*/ 5423548 w 5423548"/>
              <a:gd name="connsiteY3" fmla="*/ 0 h 1493908"/>
              <a:gd name="connsiteX0" fmla="*/ 0 w 5423548"/>
              <a:gd name="connsiteY0" fmla="*/ 16125 h 1493908"/>
              <a:gd name="connsiteX1" fmla="*/ 3347376 w 5423548"/>
              <a:gd name="connsiteY1" fmla="*/ 340874 h 1493908"/>
              <a:gd name="connsiteX2" fmla="*/ 3800296 w 5423548"/>
              <a:gd name="connsiteY2" fmla="*/ 1493908 h 1493908"/>
              <a:gd name="connsiteX3" fmla="*/ 5423548 w 5423548"/>
              <a:gd name="connsiteY3" fmla="*/ 0 h 1493908"/>
              <a:gd name="connsiteX0" fmla="*/ 0 w 5423548"/>
              <a:gd name="connsiteY0" fmla="*/ 16125 h 1493908"/>
              <a:gd name="connsiteX1" fmla="*/ 3347376 w 5423548"/>
              <a:gd name="connsiteY1" fmla="*/ 340874 h 1493908"/>
              <a:gd name="connsiteX2" fmla="*/ 3800296 w 5423548"/>
              <a:gd name="connsiteY2" fmla="*/ 1493908 h 1493908"/>
              <a:gd name="connsiteX3" fmla="*/ 5423548 w 5423548"/>
              <a:gd name="connsiteY3" fmla="*/ 0 h 1493908"/>
              <a:gd name="connsiteX0" fmla="*/ 0 w 5423548"/>
              <a:gd name="connsiteY0" fmla="*/ 16125 h 1493908"/>
              <a:gd name="connsiteX1" fmla="*/ 3541389 w 5423548"/>
              <a:gd name="connsiteY1" fmla="*/ 139810 h 1493908"/>
              <a:gd name="connsiteX2" fmla="*/ 3800296 w 5423548"/>
              <a:gd name="connsiteY2" fmla="*/ 1493908 h 1493908"/>
              <a:gd name="connsiteX3" fmla="*/ 5423548 w 5423548"/>
              <a:gd name="connsiteY3" fmla="*/ 0 h 1493908"/>
              <a:gd name="connsiteX0" fmla="*/ 0 w 5423548"/>
              <a:gd name="connsiteY0" fmla="*/ 16125 h 1493908"/>
              <a:gd name="connsiteX1" fmla="*/ 3541389 w 5423548"/>
              <a:gd name="connsiteY1" fmla="*/ 139810 h 1493908"/>
              <a:gd name="connsiteX2" fmla="*/ 3800296 w 5423548"/>
              <a:gd name="connsiteY2" fmla="*/ 1493908 h 1493908"/>
              <a:gd name="connsiteX3" fmla="*/ 5423548 w 5423548"/>
              <a:gd name="connsiteY3" fmla="*/ 0 h 1493908"/>
              <a:gd name="connsiteX0" fmla="*/ 0 w 5423548"/>
              <a:gd name="connsiteY0" fmla="*/ 16125 h 1493908"/>
              <a:gd name="connsiteX1" fmla="*/ 3479658 w 5423548"/>
              <a:gd name="connsiteY1" fmla="*/ 117470 h 1493908"/>
              <a:gd name="connsiteX2" fmla="*/ 3800296 w 5423548"/>
              <a:gd name="connsiteY2" fmla="*/ 1493908 h 1493908"/>
              <a:gd name="connsiteX3" fmla="*/ 5423548 w 5423548"/>
              <a:gd name="connsiteY3" fmla="*/ 0 h 1493908"/>
              <a:gd name="connsiteX0" fmla="*/ 0 w 5423548"/>
              <a:gd name="connsiteY0" fmla="*/ 31311 h 1509340"/>
              <a:gd name="connsiteX1" fmla="*/ 3479658 w 5423548"/>
              <a:gd name="connsiteY1" fmla="*/ 132656 h 1509340"/>
              <a:gd name="connsiteX2" fmla="*/ 3800296 w 5423548"/>
              <a:gd name="connsiteY2" fmla="*/ 1509094 h 1509340"/>
              <a:gd name="connsiteX3" fmla="*/ 5423548 w 5423548"/>
              <a:gd name="connsiteY3" fmla="*/ 15186 h 1509340"/>
              <a:gd name="connsiteX0" fmla="*/ 0 w 5423548"/>
              <a:gd name="connsiteY0" fmla="*/ 31311 h 1509340"/>
              <a:gd name="connsiteX1" fmla="*/ 3479658 w 5423548"/>
              <a:gd name="connsiteY1" fmla="*/ 132656 h 1509340"/>
              <a:gd name="connsiteX2" fmla="*/ 3800296 w 5423548"/>
              <a:gd name="connsiteY2" fmla="*/ 1509094 h 1509340"/>
              <a:gd name="connsiteX3" fmla="*/ 5423548 w 5423548"/>
              <a:gd name="connsiteY3" fmla="*/ 15186 h 1509340"/>
              <a:gd name="connsiteX0" fmla="*/ 0 w 5423548"/>
              <a:gd name="connsiteY0" fmla="*/ 16125 h 1494112"/>
              <a:gd name="connsiteX1" fmla="*/ 3479658 w 5423548"/>
              <a:gd name="connsiteY1" fmla="*/ 117470 h 1494112"/>
              <a:gd name="connsiteX2" fmla="*/ 3800296 w 5423548"/>
              <a:gd name="connsiteY2" fmla="*/ 1493908 h 1494112"/>
              <a:gd name="connsiteX3" fmla="*/ 5423548 w 5423548"/>
              <a:gd name="connsiteY3" fmla="*/ 0 h 1494112"/>
              <a:gd name="connsiteX0" fmla="*/ 0 w 5423548"/>
              <a:gd name="connsiteY0" fmla="*/ 16125 h 1494106"/>
              <a:gd name="connsiteX1" fmla="*/ 3417927 w 5423548"/>
              <a:gd name="connsiteY1" fmla="*/ 72788 h 1494106"/>
              <a:gd name="connsiteX2" fmla="*/ 3800296 w 5423548"/>
              <a:gd name="connsiteY2" fmla="*/ 1493908 h 1494106"/>
              <a:gd name="connsiteX3" fmla="*/ 5423548 w 5423548"/>
              <a:gd name="connsiteY3" fmla="*/ 0 h 1494106"/>
              <a:gd name="connsiteX0" fmla="*/ 0 w 5423548"/>
              <a:gd name="connsiteY0" fmla="*/ 16125 h 1494292"/>
              <a:gd name="connsiteX1" fmla="*/ 3417927 w 5423548"/>
              <a:gd name="connsiteY1" fmla="*/ 72788 h 1494292"/>
              <a:gd name="connsiteX2" fmla="*/ 3800296 w 5423548"/>
              <a:gd name="connsiteY2" fmla="*/ 1493908 h 1494292"/>
              <a:gd name="connsiteX3" fmla="*/ 5423548 w 5423548"/>
              <a:gd name="connsiteY3" fmla="*/ 0 h 1494292"/>
              <a:gd name="connsiteX0" fmla="*/ 0 w 5423548"/>
              <a:gd name="connsiteY0" fmla="*/ 16125 h 1494132"/>
              <a:gd name="connsiteX1" fmla="*/ 3417927 w 5423548"/>
              <a:gd name="connsiteY1" fmla="*/ 72788 h 1494132"/>
              <a:gd name="connsiteX2" fmla="*/ 3800296 w 5423548"/>
              <a:gd name="connsiteY2" fmla="*/ 1493908 h 1494132"/>
              <a:gd name="connsiteX3" fmla="*/ 5423548 w 5423548"/>
              <a:gd name="connsiteY3" fmla="*/ 0 h 1494132"/>
              <a:gd name="connsiteX0" fmla="*/ 0 w 5423548"/>
              <a:gd name="connsiteY0" fmla="*/ 16125 h 1493908"/>
              <a:gd name="connsiteX1" fmla="*/ 3417927 w 5423548"/>
              <a:gd name="connsiteY1" fmla="*/ 72788 h 1493908"/>
              <a:gd name="connsiteX2" fmla="*/ 3800296 w 5423548"/>
              <a:gd name="connsiteY2" fmla="*/ 1493908 h 1493908"/>
              <a:gd name="connsiteX3" fmla="*/ 5423548 w 5423548"/>
              <a:gd name="connsiteY3" fmla="*/ 0 h 1493908"/>
              <a:gd name="connsiteX0" fmla="*/ 0 w 5423548"/>
              <a:gd name="connsiteY0" fmla="*/ 16125 h 1493908"/>
              <a:gd name="connsiteX1" fmla="*/ 3492269 w 5423548"/>
              <a:gd name="connsiteY1" fmla="*/ 21426 h 1493908"/>
              <a:gd name="connsiteX2" fmla="*/ 3800296 w 5423548"/>
              <a:gd name="connsiteY2" fmla="*/ 1493908 h 1493908"/>
              <a:gd name="connsiteX3" fmla="*/ 5423548 w 5423548"/>
              <a:gd name="connsiteY3" fmla="*/ 0 h 1493908"/>
            </a:gdLst>
            <a:ahLst/>
            <a:cxnLst>
              <a:cxn ang="0">
                <a:pos x="connsiteX0" y="connsiteY0"/>
              </a:cxn>
              <a:cxn ang="0">
                <a:pos x="connsiteX1" y="connsiteY1"/>
              </a:cxn>
              <a:cxn ang="0">
                <a:pos x="connsiteX2" y="connsiteY2"/>
              </a:cxn>
              <a:cxn ang="0">
                <a:pos x="connsiteX3" y="connsiteY3"/>
              </a:cxn>
            </a:cxnLst>
            <a:rect l="l" t="t" r="r" b="b"/>
            <a:pathLst>
              <a:path w="5423548" h="1493908">
                <a:moveTo>
                  <a:pt x="0" y="16125"/>
                </a:moveTo>
                <a:lnTo>
                  <a:pt x="3492269" y="21426"/>
                </a:lnTo>
                <a:cubicBezTo>
                  <a:pt x="3524779" y="191635"/>
                  <a:pt x="3784538" y="1483456"/>
                  <a:pt x="3800296" y="1493908"/>
                </a:cubicBezTo>
                <a:cubicBezTo>
                  <a:pt x="4278070" y="1473091"/>
                  <a:pt x="5093690" y="0"/>
                  <a:pt x="5423548" y="0"/>
                </a:cubicBezTo>
              </a:path>
            </a:pathLst>
          </a:cu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144" name="Rectangle 143">
            <a:extLst>
              <a:ext uri="{FF2B5EF4-FFF2-40B4-BE49-F238E27FC236}">
                <a16:creationId xmlns:a16="http://schemas.microsoft.com/office/drawing/2014/main" id="{226074A1-3E64-C44C-9C54-F335CA581747}"/>
              </a:ext>
            </a:extLst>
          </p:cNvPr>
          <p:cNvSpPr/>
          <p:nvPr/>
        </p:nvSpPr>
        <p:spPr>
          <a:xfrm>
            <a:off x="4896496" y="1797743"/>
            <a:ext cx="1870448" cy="346249"/>
          </a:xfrm>
          <a:prstGeom prst="rect">
            <a:avLst/>
          </a:prstGeom>
        </p:spPr>
        <p:txBody>
          <a:bodyPr wrap="none">
            <a:spAutoFit/>
          </a:bodyPr>
          <a:lstStyle/>
          <a:p>
            <a:pPr algn="ctr" defTabSz="685800">
              <a:defRPr/>
            </a:pPr>
            <a:r>
              <a:rPr lang="en-US" sz="1600" b="1" dirty="0">
                <a:solidFill>
                  <a:srgbClr val="007096"/>
                </a:solidFill>
                <a:latin typeface="Tw Cen MT" panose="020B0602020104020603" pitchFamily="34" charset="77"/>
              </a:rPr>
              <a:t>Anti-VEGF Therapy</a:t>
            </a:r>
          </a:p>
        </p:txBody>
      </p:sp>
      <p:cxnSp>
        <p:nvCxnSpPr>
          <p:cNvPr id="158" name="Straight Connector 157">
            <a:extLst>
              <a:ext uri="{FF2B5EF4-FFF2-40B4-BE49-F238E27FC236}">
                <a16:creationId xmlns:a16="http://schemas.microsoft.com/office/drawing/2014/main" id="{1659B432-A18A-A04F-8C77-E323360160F7}"/>
              </a:ext>
            </a:extLst>
          </p:cNvPr>
          <p:cNvCxnSpPr>
            <a:cxnSpLocks/>
          </p:cNvCxnSpPr>
          <p:nvPr/>
        </p:nvCxnSpPr>
        <p:spPr>
          <a:xfrm flipV="1">
            <a:off x="2234327" y="2312445"/>
            <a:ext cx="0" cy="1409420"/>
          </a:xfrm>
          <a:prstGeom prst="line">
            <a:avLst/>
          </a:prstGeom>
          <a:ln w="22225">
            <a:solidFill>
              <a:srgbClr val="7F8489"/>
            </a:solidFill>
          </a:ln>
        </p:spPr>
        <p:style>
          <a:lnRef idx="1">
            <a:schemeClr val="accent1"/>
          </a:lnRef>
          <a:fillRef idx="0">
            <a:schemeClr val="accent1"/>
          </a:fillRef>
          <a:effectRef idx="0">
            <a:schemeClr val="accent1"/>
          </a:effectRef>
          <a:fontRef idx="minor">
            <a:schemeClr val="tx1"/>
          </a:fontRef>
        </p:style>
      </p:cxnSp>
      <p:sp>
        <p:nvSpPr>
          <p:cNvPr id="153" name="Oval 152">
            <a:extLst>
              <a:ext uri="{FF2B5EF4-FFF2-40B4-BE49-F238E27FC236}">
                <a16:creationId xmlns:a16="http://schemas.microsoft.com/office/drawing/2014/main" id="{6DC6B979-5D95-8047-A0ED-1E52773963FF}"/>
              </a:ext>
            </a:extLst>
          </p:cNvPr>
          <p:cNvSpPr/>
          <p:nvPr/>
        </p:nvSpPr>
        <p:spPr>
          <a:xfrm>
            <a:off x="2179412" y="2416145"/>
            <a:ext cx="108222" cy="108222"/>
          </a:xfrm>
          <a:prstGeom prst="ellipse">
            <a:avLst/>
          </a:prstGeom>
          <a:solidFill>
            <a:srgbClr val="64A70B"/>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cxnSp>
        <p:nvCxnSpPr>
          <p:cNvPr id="34" name="Straight Connector 33">
            <a:extLst>
              <a:ext uri="{FF2B5EF4-FFF2-40B4-BE49-F238E27FC236}">
                <a16:creationId xmlns:a16="http://schemas.microsoft.com/office/drawing/2014/main" id="{4E38F92F-DDF7-4C4F-A41B-6259DA6F7920}"/>
              </a:ext>
            </a:extLst>
          </p:cNvPr>
          <p:cNvCxnSpPr>
            <a:cxnSpLocks/>
          </p:cNvCxnSpPr>
          <p:nvPr/>
        </p:nvCxnSpPr>
        <p:spPr>
          <a:xfrm flipH="1" flipV="1">
            <a:off x="5830555" y="2312445"/>
            <a:ext cx="1" cy="1396778"/>
          </a:xfrm>
          <a:prstGeom prst="line">
            <a:avLst/>
          </a:prstGeom>
          <a:ln w="22225">
            <a:solidFill>
              <a:srgbClr val="C00000"/>
            </a:solidFill>
            <a:prstDash val="sysDash"/>
          </a:ln>
        </p:spPr>
        <p:style>
          <a:lnRef idx="1">
            <a:schemeClr val="accent1"/>
          </a:lnRef>
          <a:fillRef idx="0">
            <a:schemeClr val="accent1"/>
          </a:fillRef>
          <a:effectRef idx="0">
            <a:schemeClr val="accent1"/>
          </a:effectRef>
          <a:fontRef idx="minor">
            <a:schemeClr val="tx1"/>
          </a:fontRef>
        </p:style>
      </p:cxnSp>
      <p:grpSp>
        <p:nvGrpSpPr>
          <p:cNvPr id="147" name="Group 146">
            <a:extLst>
              <a:ext uri="{FF2B5EF4-FFF2-40B4-BE49-F238E27FC236}">
                <a16:creationId xmlns:a16="http://schemas.microsoft.com/office/drawing/2014/main" id="{314AB300-ACA2-0845-AE33-247777A27925}"/>
              </a:ext>
            </a:extLst>
          </p:cNvPr>
          <p:cNvGrpSpPr/>
          <p:nvPr/>
        </p:nvGrpSpPr>
        <p:grpSpPr>
          <a:xfrm>
            <a:off x="5551647" y="2751759"/>
            <a:ext cx="557813" cy="557813"/>
            <a:chOff x="9503822" y="1773629"/>
            <a:chExt cx="1150908" cy="1150908"/>
          </a:xfrm>
        </p:grpSpPr>
        <p:sp>
          <p:nvSpPr>
            <p:cNvPr id="148" name="Oval 147">
              <a:extLst>
                <a:ext uri="{FF2B5EF4-FFF2-40B4-BE49-F238E27FC236}">
                  <a16:creationId xmlns:a16="http://schemas.microsoft.com/office/drawing/2014/main" id="{BB2C75F7-D99F-8746-94D1-98637AEF976A}"/>
                </a:ext>
              </a:extLst>
            </p:cNvPr>
            <p:cNvSpPr/>
            <p:nvPr/>
          </p:nvSpPr>
          <p:spPr>
            <a:xfrm>
              <a:off x="9967636" y="2237439"/>
              <a:ext cx="223289" cy="223289"/>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nvGrpSpPr>
            <p:cNvPr id="149" name="Group 148">
              <a:extLst>
                <a:ext uri="{FF2B5EF4-FFF2-40B4-BE49-F238E27FC236}">
                  <a16:creationId xmlns:a16="http://schemas.microsoft.com/office/drawing/2014/main" id="{B5F13E8F-9421-2942-8D3F-203E682EBED8}"/>
                </a:ext>
              </a:extLst>
            </p:cNvPr>
            <p:cNvGrpSpPr/>
            <p:nvPr/>
          </p:nvGrpSpPr>
          <p:grpSpPr>
            <a:xfrm>
              <a:off x="9503822" y="1773629"/>
              <a:ext cx="1150908" cy="1150908"/>
              <a:chOff x="9669119" y="2116195"/>
              <a:chExt cx="821197" cy="821197"/>
            </a:xfrm>
          </p:grpSpPr>
          <p:sp>
            <p:nvSpPr>
              <p:cNvPr id="150" name="Oval 149">
                <a:extLst>
                  <a:ext uri="{FF2B5EF4-FFF2-40B4-BE49-F238E27FC236}">
                    <a16:creationId xmlns:a16="http://schemas.microsoft.com/office/drawing/2014/main" id="{8847EED4-4A11-BC47-A5AF-8AD34CB98FF6}"/>
                  </a:ext>
                </a:extLst>
              </p:cNvPr>
              <p:cNvSpPr/>
              <p:nvPr/>
            </p:nvSpPr>
            <p:spPr>
              <a:xfrm>
                <a:off x="9845886" y="2292962"/>
                <a:ext cx="467664" cy="467664"/>
              </a:xfrm>
              <a:prstGeom prst="ellipse">
                <a:avLst/>
              </a:prstGeom>
              <a:noFill/>
              <a:ln w="19050">
                <a:solidFill>
                  <a:srgbClr val="C00000">
                    <a:alpha val="3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151" name="Oval 150">
                <a:extLst>
                  <a:ext uri="{FF2B5EF4-FFF2-40B4-BE49-F238E27FC236}">
                    <a16:creationId xmlns:a16="http://schemas.microsoft.com/office/drawing/2014/main" id="{59302E1F-B9A0-9F4C-82D2-CBBD7C8EA3DB}"/>
                  </a:ext>
                </a:extLst>
              </p:cNvPr>
              <p:cNvSpPr/>
              <p:nvPr/>
            </p:nvSpPr>
            <p:spPr>
              <a:xfrm>
                <a:off x="9669119" y="2116195"/>
                <a:ext cx="821197" cy="821197"/>
              </a:xfrm>
              <a:prstGeom prst="ellipse">
                <a:avLst/>
              </a:prstGeom>
              <a:noFill/>
              <a:ln w="19050">
                <a:solidFill>
                  <a:srgbClr val="C00000">
                    <a:alpha val="15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grpSp>
      <p:cxnSp>
        <p:nvCxnSpPr>
          <p:cNvPr id="161" name="Straight Connector 160">
            <a:extLst>
              <a:ext uri="{FF2B5EF4-FFF2-40B4-BE49-F238E27FC236}">
                <a16:creationId xmlns:a16="http://schemas.microsoft.com/office/drawing/2014/main" id="{33931165-9ADC-0C4C-A83B-C952E779F0A9}"/>
              </a:ext>
            </a:extLst>
          </p:cNvPr>
          <p:cNvCxnSpPr>
            <a:cxnSpLocks/>
          </p:cNvCxnSpPr>
          <p:nvPr/>
        </p:nvCxnSpPr>
        <p:spPr>
          <a:xfrm flipV="1">
            <a:off x="5831720" y="2163358"/>
            <a:ext cx="1" cy="311912"/>
          </a:xfrm>
          <a:prstGeom prst="line">
            <a:avLst/>
          </a:prstGeom>
          <a:ln w="22225">
            <a:solidFill>
              <a:srgbClr val="7F8489">
                <a:alpha val="25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A1BDE6F1-548B-D245-83C0-9AE21FDCE9A5}"/>
              </a:ext>
            </a:extLst>
          </p:cNvPr>
          <p:cNvCxnSpPr>
            <a:cxnSpLocks/>
          </p:cNvCxnSpPr>
          <p:nvPr/>
        </p:nvCxnSpPr>
        <p:spPr>
          <a:xfrm flipH="1" flipV="1">
            <a:off x="7376885" y="2312445"/>
            <a:ext cx="1" cy="1396778"/>
          </a:xfrm>
          <a:prstGeom prst="line">
            <a:avLst/>
          </a:prstGeom>
          <a:ln w="22225">
            <a:solidFill>
              <a:srgbClr val="64A70B"/>
            </a:solidFill>
            <a:prstDash val="sysDash"/>
          </a:ln>
        </p:spPr>
        <p:style>
          <a:lnRef idx="1">
            <a:schemeClr val="accent1"/>
          </a:lnRef>
          <a:fillRef idx="0">
            <a:schemeClr val="accent1"/>
          </a:fillRef>
          <a:effectRef idx="0">
            <a:schemeClr val="accent1"/>
          </a:effectRef>
          <a:fontRef idx="minor">
            <a:schemeClr val="tx1"/>
          </a:fontRef>
        </p:style>
      </p:cxnSp>
      <p:sp>
        <p:nvSpPr>
          <p:cNvPr id="96" name="Oval 95">
            <a:extLst>
              <a:ext uri="{FF2B5EF4-FFF2-40B4-BE49-F238E27FC236}">
                <a16:creationId xmlns:a16="http://schemas.microsoft.com/office/drawing/2014/main" id="{B20D7914-B146-414A-8145-8C0D9AAD372B}"/>
              </a:ext>
            </a:extLst>
          </p:cNvPr>
          <p:cNvSpPr/>
          <p:nvPr/>
        </p:nvSpPr>
        <p:spPr>
          <a:xfrm>
            <a:off x="7317943" y="2416145"/>
            <a:ext cx="108222" cy="108222"/>
          </a:xfrm>
          <a:prstGeom prst="ellipse">
            <a:avLst/>
          </a:prstGeom>
          <a:solidFill>
            <a:srgbClr val="64A70B"/>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101" name="Rectangle 100">
            <a:extLst>
              <a:ext uri="{FF2B5EF4-FFF2-40B4-BE49-F238E27FC236}">
                <a16:creationId xmlns:a16="http://schemas.microsoft.com/office/drawing/2014/main" id="{4ECC62E0-7208-CB44-A076-A5DD53A7A3A2}"/>
              </a:ext>
            </a:extLst>
          </p:cNvPr>
          <p:cNvSpPr/>
          <p:nvPr/>
        </p:nvSpPr>
        <p:spPr>
          <a:xfrm>
            <a:off x="6576002" y="3960192"/>
            <a:ext cx="1592104" cy="836126"/>
          </a:xfrm>
          <a:prstGeom prst="rect">
            <a:avLst/>
          </a:prstGeom>
        </p:spPr>
        <p:txBody>
          <a:bodyPr wrap="none">
            <a:spAutoFit/>
          </a:bodyPr>
          <a:lstStyle/>
          <a:p>
            <a:pPr algn="ctr" defTabSz="685800">
              <a:lnSpc>
                <a:spcPts val="1800"/>
              </a:lnSpc>
              <a:spcAft>
                <a:spcPts val="375"/>
              </a:spcAft>
              <a:defRPr/>
            </a:pPr>
            <a:r>
              <a:rPr lang="en-US" sz="1350" b="1" cap="all" spc="150" dirty="0">
                <a:solidFill>
                  <a:srgbClr val="000000"/>
                </a:solidFill>
                <a:latin typeface="Tw Cen MT" panose="020B0602020104020603" pitchFamily="34" charset="77"/>
              </a:rPr>
              <a:t>4/2/18</a:t>
            </a:r>
          </a:p>
          <a:p>
            <a:pPr algn="ctr" defTabSz="685800">
              <a:defRPr/>
            </a:pPr>
            <a:r>
              <a:rPr lang="en-US" sz="1500" b="1" cap="all" spc="150" dirty="0">
                <a:solidFill>
                  <a:srgbClr val="64A70B"/>
                </a:solidFill>
                <a:latin typeface="Tw Cen MT" panose="020B0602020104020603" pitchFamily="34" charset="77"/>
              </a:rPr>
              <a:t>Restored to</a:t>
            </a:r>
          </a:p>
          <a:p>
            <a:pPr algn="ctr" defTabSz="685800">
              <a:defRPr/>
            </a:pPr>
            <a:r>
              <a:rPr lang="en-US" sz="1500" b="1" cap="all" spc="150" dirty="0">
                <a:solidFill>
                  <a:srgbClr val="64A70B"/>
                </a:solidFill>
                <a:latin typeface="Tw Cen MT" panose="020B0602020104020603" pitchFamily="34" charset="77"/>
              </a:rPr>
              <a:t>Baseline VA</a:t>
            </a:r>
            <a:endParaRPr lang="en-US" sz="1500" b="1" dirty="0">
              <a:solidFill>
                <a:srgbClr val="64A70B"/>
              </a:solidFill>
              <a:latin typeface="Tw Cen MT" panose="020B0602020104020603" pitchFamily="34" charset="77"/>
            </a:endParaRPr>
          </a:p>
        </p:txBody>
      </p:sp>
      <p:sp>
        <p:nvSpPr>
          <p:cNvPr id="106" name="Rectangle 105">
            <a:extLst>
              <a:ext uri="{FF2B5EF4-FFF2-40B4-BE49-F238E27FC236}">
                <a16:creationId xmlns:a16="http://schemas.microsoft.com/office/drawing/2014/main" id="{30CEECA1-6A4A-7047-83DE-98AF98105EAE}"/>
              </a:ext>
            </a:extLst>
          </p:cNvPr>
          <p:cNvSpPr/>
          <p:nvPr/>
        </p:nvSpPr>
        <p:spPr>
          <a:xfrm>
            <a:off x="1526484" y="3960192"/>
            <a:ext cx="1457450" cy="836126"/>
          </a:xfrm>
          <a:prstGeom prst="rect">
            <a:avLst/>
          </a:prstGeom>
        </p:spPr>
        <p:txBody>
          <a:bodyPr wrap="none">
            <a:spAutoFit/>
          </a:bodyPr>
          <a:lstStyle/>
          <a:p>
            <a:pPr algn="ctr" defTabSz="685800">
              <a:lnSpc>
                <a:spcPts val="1800"/>
              </a:lnSpc>
              <a:spcAft>
                <a:spcPts val="375"/>
              </a:spcAft>
              <a:defRPr/>
            </a:pPr>
            <a:r>
              <a:rPr lang="en-US" sz="1350" b="1" cap="all" spc="150" dirty="0">
                <a:solidFill>
                  <a:srgbClr val="000000"/>
                </a:solidFill>
                <a:latin typeface="Tw Cen MT" panose="020B0602020104020603" pitchFamily="34" charset="77"/>
              </a:rPr>
              <a:t>6/23/17</a:t>
            </a:r>
          </a:p>
          <a:p>
            <a:pPr algn="ctr" defTabSz="685800">
              <a:defRPr/>
            </a:pPr>
            <a:r>
              <a:rPr lang="en-US" sz="1500" b="1" cap="all" spc="150" dirty="0">
                <a:solidFill>
                  <a:srgbClr val="7F8489"/>
                </a:solidFill>
                <a:latin typeface="Tw Cen MT" panose="020B0602020104020603" pitchFamily="34" charset="77"/>
              </a:rPr>
              <a:t>Baseline VA</a:t>
            </a:r>
            <a:br>
              <a:rPr lang="en-US" sz="1500" b="1" cap="all" spc="150" dirty="0">
                <a:solidFill>
                  <a:srgbClr val="7F8489"/>
                </a:solidFill>
                <a:latin typeface="Tw Cen MT" panose="020B0602020104020603" pitchFamily="34" charset="77"/>
              </a:rPr>
            </a:br>
            <a:r>
              <a:rPr lang="en-US" sz="1500" b="1" cap="all" spc="150" dirty="0">
                <a:solidFill>
                  <a:srgbClr val="7F8489"/>
                </a:solidFill>
                <a:latin typeface="Tw Cen MT" panose="020B0602020104020603" pitchFamily="34" charset="77"/>
              </a:rPr>
              <a:t>20/30 OU</a:t>
            </a:r>
            <a:endParaRPr lang="en-US" sz="1500" b="1" dirty="0">
              <a:solidFill>
                <a:srgbClr val="7F8489"/>
              </a:solidFill>
              <a:latin typeface="Tw Cen MT" panose="020B0602020104020603" pitchFamily="34" charset="77"/>
            </a:endParaRPr>
          </a:p>
        </p:txBody>
      </p:sp>
      <p:pic>
        <p:nvPicPr>
          <p:cNvPr id="41" name="Picture 40">
            <a:hlinkClick r:id="rId4" action="ppaction://hlinksldjump"/>
            <a:extLst>
              <a:ext uri="{FF2B5EF4-FFF2-40B4-BE49-F238E27FC236}">
                <a16:creationId xmlns:a16="http://schemas.microsoft.com/office/drawing/2014/main" id="{3AF47A43-BBC7-E547-AC57-748906BCD14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1555884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500"/>
                                        <p:tgtEl>
                                          <p:spTgt spid="8"/>
                                        </p:tgtEl>
                                      </p:cBhvr>
                                    </p:animEffect>
                                  </p:childTnLst>
                                </p:cTn>
                              </p:par>
                              <p:par>
                                <p:cTn id="8" presetID="22" presetClass="entr" presetSubtype="4" fill="hold" nodeType="withEffect">
                                  <p:stCondLst>
                                    <p:cond delay="100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1000"/>
                                        <p:tgtEl>
                                          <p:spTgt spid="34"/>
                                        </p:tgtEl>
                                      </p:cBhvr>
                                    </p:animEffect>
                                  </p:childTnLst>
                                </p:cTn>
                              </p:par>
                              <p:par>
                                <p:cTn id="11" presetID="10" presetClass="entr" presetSubtype="0" fill="hold" nodeType="withEffect">
                                  <p:stCondLst>
                                    <p:cond delay="1000"/>
                                  </p:stCondLst>
                                  <p:childTnLst>
                                    <p:set>
                                      <p:cBhvr>
                                        <p:cTn id="12" dur="1" fill="hold">
                                          <p:stCondLst>
                                            <p:cond delay="0"/>
                                          </p:stCondLst>
                                        </p:cTn>
                                        <p:tgtEl>
                                          <p:spTgt spid="147"/>
                                        </p:tgtEl>
                                        <p:attrNameLst>
                                          <p:attrName>style.visibility</p:attrName>
                                        </p:attrNameLst>
                                      </p:cBhvr>
                                      <p:to>
                                        <p:strVal val="visible"/>
                                      </p:to>
                                    </p:set>
                                    <p:animEffect transition="in" filter="fade">
                                      <p:cBhvr>
                                        <p:cTn id="13" dur="500"/>
                                        <p:tgtEl>
                                          <p:spTgt spid="147"/>
                                        </p:tgtEl>
                                      </p:cBhvr>
                                    </p:animEffect>
                                  </p:childTnLst>
                                </p:cTn>
                              </p:par>
                              <p:par>
                                <p:cTn id="14" presetID="22" presetClass="entr" presetSubtype="8" fill="hold" grpId="0" nodeType="withEffect">
                                  <p:stCondLst>
                                    <p:cond delay="1000"/>
                                  </p:stCondLst>
                                  <p:childTnLst>
                                    <p:set>
                                      <p:cBhvr>
                                        <p:cTn id="15" dur="1" fill="hold">
                                          <p:stCondLst>
                                            <p:cond delay="0"/>
                                          </p:stCondLst>
                                        </p:cTn>
                                        <p:tgtEl>
                                          <p:spTgt spid="95"/>
                                        </p:tgtEl>
                                        <p:attrNameLst>
                                          <p:attrName>style.visibility</p:attrName>
                                        </p:attrNameLst>
                                      </p:cBhvr>
                                      <p:to>
                                        <p:strVal val="visible"/>
                                      </p:to>
                                    </p:set>
                                    <p:animEffect transition="in" filter="wipe(left)">
                                      <p:cBhvr>
                                        <p:cTn id="16" dur="1500"/>
                                        <p:tgtEl>
                                          <p:spTgt spid="95"/>
                                        </p:tgtEl>
                                      </p:cBhvr>
                                    </p:animEffect>
                                  </p:childTnLst>
                                </p:cTn>
                              </p:par>
                            </p:childTnLst>
                          </p:cTn>
                        </p:par>
                        <p:par>
                          <p:cTn id="17" fill="hold">
                            <p:stCondLst>
                              <p:cond delay="2500"/>
                            </p:stCondLst>
                            <p:childTnLst>
                              <p:par>
                                <p:cTn id="18" presetID="26" presetClass="emph" presetSubtype="0" repeatCount="2000" fill="hold" nodeType="afterEffect">
                                  <p:stCondLst>
                                    <p:cond delay="0"/>
                                  </p:stCondLst>
                                  <p:childTnLst>
                                    <p:animEffect transition="out" filter="fade">
                                      <p:cBhvr>
                                        <p:cTn id="19" dur="1000" tmFilter="0, 0; .2, .5; .8, .5; 1, 0"/>
                                        <p:tgtEl>
                                          <p:spTgt spid="147"/>
                                        </p:tgtEl>
                                      </p:cBhvr>
                                    </p:animEffect>
                                    <p:animScale>
                                      <p:cBhvr>
                                        <p:cTn id="20" dur="500" autoRev="1" fill="hold"/>
                                        <p:tgtEl>
                                          <p:spTgt spid="147"/>
                                        </p:tgtEl>
                                      </p:cBhvr>
                                      <p:by x="105000" y="105000"/>
                                    </p:animScale>
                                  </p:childTnLst>
                                </p:cTn>
                              </p:par>
                              <p:par>
                                <p:cTn id="21" presetID="22" presetClass="entr" presetSubtype="4" fill="hold" nodeType="withEffect">
                                  <p:stCondLst>
                                    <p:cond delay="1000"/>
                                  </p:stCondLst>
                                  <p:childTnLst>
                                    <p:set>
                                      <p:cBhvr>
                                        <p:cTn id="22" dur="1" fill="hold">
                                          <p:stCondLst>
                                            <p:cond delay="0"/>
                                          </p:stCondLst>
                                        </p:cTn>
                                        <p:tgtEl>
                                          <p:spTgt spid="100"/>
                                        </p:tgtEl>
                                        <p:attrNameLst>
                                          <p:attrName>style.visibility</p:attrName>
                                        </p:attrNameLst>
                                      </p:cBhvr>
                                      <p:to>
                                        <p:strVal val="visible"/>
                                      </p:to>
                                    </p:set>
                                    <p:animEffect transition="in" filter="wipe(down)">
                                      <p:cBhvr>
                                        <p:cTn id="23"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423F63A-8A38-554A-96C8-86DFEB18FC0A}"/>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Content Placeholder 2">
            <a:extLst>
              <a:ext uri="{FF2B5EF4-FFF2-40B4-BE49-F238E27FC236}">
                <a16:creationId xmlns:a16="http://schemas.microsoft.com/office/drawing/2014/main" id="{C84BC575-D875-F448-85CF-64B3390B7CB6}"/>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34</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pic>
        <p:nvPicPr>
          <p:cNvPr id="6" name="Picture 5">
            <a:extLst>
              <a:ext uri="{FF2B5EF4-FFF2-40B4-BE49-F238E27FC236}">
                <a16:creationId xmlns:a16="http://schemas.microsoft.com/office/drawing/2014/main" id="{9DB2EEDC-920B-4BA2-B0C4-FB2786C9A5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718686" y="3436372"/>
            <a:ext cx="2735828" cy="2735828"/>
          </a:xfrm>
          <a:prstGeom prst="rect">
            <a:avLst/>
          </a:prstGeom>
        </p:spPr>
      </p:pic>
      <p:sp>
        <p:nvSpPr>
          <p:cNvPr id="10" name="TextBox 9">
            <a:extLst>
              <a:ext uri="{FF2B5EF4-FFF2-40B4-BE49-F238E27FC236}">
                <a16:creationId xmlns:a16="http://schemas.microsoft.com/office/drawing/2014/main" id="{4DF60373-8925-9E40-9B9C-DAD35B7C0EEF}"/>
              </a:ext>
            </a:extLst>
          </p:cNvPr>
          <p:cNvSpPr txBox="1"/>
          <p:nvPr/>
        </p:nvSpPr>
        <p:spPr>
          <a:xfrm>
            <a:off x="2438400" y="4804286"/>
            <a:ext cx="4648200" cy="523220"/>
          </a:xfrm>
          <a:prstGeom prst="rect">
            <a:avLst/>
          </a:prstGeom>
          <a:noFill/>
        </p:spPr>
        <p:txBody>
          <a:bodyPr wrap="square" rtlCol="0">
            <a:spAutoFit/>
          </a:bodyPr>
          <a:lstStyle/>
          <a:p>
            <a:pPr lvl="0" algn="r" defTabSz="685800">
              <a:defRPr/>
            </a:pPr>
            <a:r>
              <a:rPr lang="en-US" sz="2800" b="1" dirty="0">
                <a:solidFill>
                  <a:srgbClr val="64A70B"/>
                </a:solidFill>
                <a:latin typeface="Tw Cen MT" panose="020B0602020104020603" pitchFamily="34" charset="77"/>
              </a:rPr>
              <a:t>Perseverance Pays Off</a:t>
            </a:r>
          </a:p>
        </p:txBody>
      </p:sp>
      <p:sp>
        <p:nvSpPr>
          <p:cNvPr id="7" name="Rectangle 6">
            <a:extLst>
              <a:ext uri="{FF2B5EF4-FFF2-40B4-BE49-F238E27FC236}">
                <a16:creationId xmlns:a16="http://schemas.microsoft.com/office/drawing/2014/main" id="{ABA4D0B6-78A1-D644-848B-81A3C47CA7E0}"/>
              </a:ext>
            </a:extLst>
          </p:cNvPr>
          <p:cNvSpPr/>
          <p:nvPr/>
        </p:nvSpPr>
        <p:spPr>
          <a:xfrm>
            <a:off x="6626377" y="4465732"/>
            <a:ext cx="920445" cy="338554"/>
          </a:xfrm>
          <a:prstGeom prst="rect">
            <a:avLst/>
          </a:prstGeom>
        </p:spPr>
        <p:txBody>
          <a:bodyPr wrap="none">
            <a:spAutoFit/>
          </a:bodyPr>
          <a:lstStyle/>
          <a:p>
            <a:pPr defTabSz="685800">
              <a:defRPr/>
            </a:pPr>
            <a:r>
              <a:rPr lang="en-US" sz="1600" b="1" cap="all" spc="150" dirty="0">
                <a:solidFill>
                  <a:srgbClr val="007096"/>
                </a:solidFill>
                <a:latin typeface="Tw Cen MT" panose="020B0602020104020603" pitchFamily="34" charset="77"/>
              </a:rPr>
              <a:t>Case 3</a:t>
            </a:r>
            <a:endParaRPr lang="en-US" sz="1600" b="1" spc="150" dirty="0">
              <a:solidFill>
                <a:srgbClr val="007096"/>
              </a:solidFill>
              <a:latin typeface="Tw Cen MT" panose="020B0602020104020603" pitchFamily="34" charset="77"/>
            </a:endParaRPr>
          </a:p>
        </p:txBody>
      </p:sp>
      <p:pic>
        <p:nvPicPr>
          <p:cNvPr id="12" name="Picture 11">
            <a:hlinkClick r:id="rId4" action="ppaction://hlinksldjump"/>
            <a:extLst>
              <a:ext uri="{FF2B5EF4-FFF2-40B4-BE49-F238E27FC236}">
                <a16:creationId xmlns:a16="http://schemas.microsoft.com/office/drawing/2014/main" id="{090EF744-BC3D-7B46-A521-A85CA56A7B3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21114379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ontent Placeholder 2">
            <a:extLst>
              <a:ext uri="{FF2B5EF4-FFF2-40B4-BE49-F238E27FC236}">
                <a16:creationId xmlns:a16="http://schemas.microsoft.com/office/drawing/2014/main" id="{5386D094-D104-7E4E-BBAA-DFCA0F7351C7}"/>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35</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sp>
        <p:nvSpPr>
          <p:cNvPr id="21" name="Rectangle 20">
            <a:extLst>
              <a:ext uri="{FF2B5EF4-FFF2-40B4-BE49-F238E27FC236}">
                <a16:creationId xmlns:a16="http://schemas.microsoft.com/office/drawing/2014/main" id="{2FD2FDCA-736E-6A4F-93B7-ED7E694B975C}"/>
              </a:ext>
            </a:extLst>
          </p:cNvPr>
          <p:cNvSpPr/>
          <p:nvPr/>
        </p:nvSpPr>
        <p:spPr>
          <a:xfrm>
            <a:off x="-1" y="0"/>
            <a:ext cx="9144001" cy="977993"/>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FFFFFF"/>
              </a:solidFill>
              <a:latin typeface="Century Gothic" panose="020F0302020204030204"/>
            </a:endParaRPr>
          </a:p>
        </p:txBody>
      </p:sp>
      <p:sp>
        <p:nvSpPr>
          <p:cNvPr id="22" name="Title 6">
            <a:extLst>
              <a:ext uri="{FF2B5EF4-FFF2-40B4-BE49-F238E27FC236}">
                <a16:creationId xmlns:a16="http://schemas.microsoft.com/office/drawing/2014/main" id="{06E1DEF7-195D-B94F-84C1-017CB8517E29}"/>
              </a:ext>
            </a:extLst>
          </p:cNvPr>
          <p:cNvSpPr txBox="1">
            <a:spLocks/>
          </p:cNvSpPr>
          <p:nvPr/>
        </p:nvSpPr>
        <p:spPr>
          <a:xfrm>
            <a:off x="3305175" y="1"/>
            <a:ext cx="5210175" cy="977993"/>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a:lstStyle>
          <a:p>
            <a:pPr algn="ctr" defTabSz="685800">
              <a:defRPr/>
            </a:pPr>
            <a:r>
              <a:rPr lang="en-US" sz="2000" dirty="0">
                <a:solidFill>
                  <a:srgbClr val="FFFFFF"/>
                </a:solidFill>
                <a:latin typeface="Tw Cen MT" panose="020B0602020104020603" pitchFamily="34" charset="77"/>
              </a:rPr>
              <a:t>79 y/o Female  </a:t>
            </a:r>
            <a:r>
              <a:rPr lang="en-US" sz="2000" b="0" dirty="0">
                <a:solidFill>
                  <a:srgbClr val="468DAD"/>
                </a:solidFill>
                <a:latin typeface="Tw Cen MT" panose="020B0602020104020603" pitchFamily="34" charset="77"/>
              </a:rPr>
              <a:t>|</a:t>
            </a:r>
            <a:r>
              <a:rPr lang="en-US" sz="2000" b="0" dirty="0">
                <a:solidFill>
                  <a:srgbClr val="FFFFFF"/>
                </a:solidFill>
                <a:latin typeface="Tw Cen MT" panose="020B0602020104020603" pitchFamily="34" charset="77"/>
              </a:rPr>
              <a:t>  Baseline Vision: 20/30 OD</a:t>
            </a:r>
          </a:p>
        </p:txBody>
      </p:sp>
      <p:sp>
        <p:nvSpPr>
          <p:cNvPr id="112" name="Oval 111">
            <a:extLst>
              <a:ext uri="{FF2B5EF4-FFF2-40B4-BE49-F238E27FC236}">
                <a16:creationId xmlns:a16="http://schemas.microsoft.com/office/drawing/2014/main" id="{115A5A5D-AA49-6544-A3ED-5D67A7F988E6}"/>
              </a:ext>
            </a:extLst>
          </p:cNvPr>
          <p:cNvSpPr/>
          <p:nvPr/>
        </p:nvSpPr>
        <p:spPr>
          <a:xfrm>
            <a:off x="4640409" y="1886001"/>
            <a:ext cx="2484481" cy="2484481"/>
          </a:xfrm>
          <a:prstGeom prst="ellipse">
            <a:avLst/>
          </a:prstGeom>
          <a:solidFill>
            <a:srgbClr val="6EAF1B"/>
          </a:solidFill>
          <a:ln w="101600">
            <a:gradFill>
              <a:gsLst>
                <a:gs pos="0">
                  <a:srgbClr val="FFFFFF"/>
                </a:gs>
                <a:gs pos="100000">
                  <a:schemeClr val="bg1">
                    <a:lumMod val="85000"/>
                  </a:schemeClr>
                </a:gs>
              </a:gsLst>
              <a:lin ang="2700000" scaled="0"/>
            </a:gra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sp>
        <p:nvSpPr>
          <p:cNvPr id="113" name="Content Placeholder 13">
            <a:extLst>
              <a:ext uri="{FF2B5EF4-FFF2-40B4-BE49-F238E27FC236}">
                <a16:creationId xmlns:a16="http://schemas.microsoft.com/office/drawing/2014/main" id="{A6A3ECF3-287A-3447-9F5D-3ED1025BAE79}"/>
              </a:ext>
            </a:extLst>
          </p:cNvPr>
          <p:cNvSpPr txBox="1">
            <a:spLocks/>
          </p:cNvSpPr>
          <p:nvPr/>
        </p:nvSpPr>
        <p:spPr>
          <a:xfrm>
            <a:off x="4912546" y="2423234"/>
            <a:ext cx="1995431" cy="1410013"/>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685800">
              <a:spcBef>
                <a:spcPts val="750"/>
              </a:spcBef>
              <a:buNone/>
              <a:defRPr/>
            </a:pPr>
            <a:r>
              <a:rPr lang="en-US" sz="2000" b="1" dirty="0">
                <a:solidFill>
                  <a:srgbClr val="D1EEB1"/>
                </a:solidFill>
                <a:latin typeface="Tw Cen MT" panose="020B0602020104020603" pitchFamily="34" charset="77"/>
              </a:rPr>
              <a:t>Started </a:t>
            </a:r>
            <a:r>
              <a:rPr lang="en-US" sz="2000" b="1" dirty="0" err="1">
                <a:solidFill>
                  <a:srgbClr val="D1EEB1"/>
                </a:solidFill>
                <a:latin typeface="Tw Cen MT" panose="020B0602020104020603" pitchFamily="34" charset="77"/>
              </a:rPr>
              <a:t>ForeseeHome</a:t>
            </a:r>
            <a:r>
              <a:rPr lang="en-US" sz="2000" b="1" dirty="0">
                <a:solidFill>
                  <a:srgbClr val="D1EEB1"/>
                </a:solidFill>
                <a:latin typeface="Tw Cen MT" panose="020B0602020104020603" pitchFamily="34" charset="77"/>
              </a:rPr>
              <a:t> testing on</a:t>
            </a:r>
          </a:p>
          <a:p>
            <a:pPr marL="0" indent="0" algn="ctr" defTabSz="685800">
              <a:spcBef>
                <a:spcPts val="750"/>
              </a:spcBef>
              <a:buNone/>
              <a:defRPr/>
            </a:pPr>
            <a:r>
              <a:rPr lang="en-US" b="1" dirty="0">
                <a:solidFill>
                  <a:srgbClr val="FFFFFF"/>
                </a:solidFill>
                <a:latin typeface="Tw Cen MT" panose="020B0602020104020603" pitchFamily="34" charset="77"/>
              </a:rPr>
              <a:t>10/12/12</a:t>
            </a:r>
          </a:p>
        </p:txBody>
      </p:sp>
      <p:sp>
        <p:nvSpPr>
          <p:cNvPr id="14" name="Content Placeholder 13"/>
          <p:cNvSpPr>
            <a:spLocks noGrp="1"/>
          </p:cNvSpPr>
          <p:nvPr>
            <p:ph idx="1"/>
          </p:nvPr>
        </p:nvSpPr>
        <p:spPr>
          <a:xfrm>
            <a:off x="564463" y="2309921"/>
            <a:ext cx="4503449" cy="2279966"/>
          </a:xfrm>
        </p:spPr>
        <p:txBody>
          <a:bodyPr>
            <a:normAutofit/>
          </a:bodyPr>
          <a:lstStyle/>
          <a:p>
            <a:pPr marL="0" indent="0">
              <a:lnSpc>
                <a:spcPct val="150000"/>
              </a:lnSpc>
              <a:spcBef>
                <a:spcPts val="1050"/>
              </a:spcBef>
              <a:spcAft>
                <a:spcPts val="375"/>
              </a:spcAft>
              <a:buNone/>
            </a:pPr>
            <a:r>
              <a:rPr lang="en-US" sz="1600" b="1" cap="all" spc="150" dirty="0">
                <a:solidFill>
                  <a:srgbClr val="007096"/>
                </a:solidFill>
                <a:latin typeface="Tw Cen MT" panose="020B0602020104020603" pitchFamily="34" charset="77"/>
              </a:rPr>
              <a:t>Patient History</a:t>
            </a:r>
          </a:p>
          <a:p>
            <a:pPr>
              <a:spcBef>
                <a:spcPts val="900"/>
              </a:spcBef>
            </a:pPr>
            <a:r>
              <a:rPr lang="en-US" sz="1600" dirty="0">
                <a:latin typeface="Tw Cen MT" panose="020B0602020104020603" pitchFamily="34" charset="77"/>
              </a:rPr>
              <a:t>Diagnosed in 2012</a:t>
            </a:r>
          </a:p>
          <a:p>
            <a:r>
              <a:rPr lang="en-US" sz="1600" dirty="0">
                <a:latin typeface="Tw Cen MT" panose="020B0602020104020603" pitchFamily="34" charset="77"/>
              </a:rPr>
              <a:t>Followed every 6 months, on AREDS2 supplementation, non-smoker</a:t>
            </a:r>
          </a:p>
          <a:p>
            <a:r>
              <a:rPr lang="en-US" sz="1600" dirty="0" err="1">
                <a:latin typeface="Tw Cen MT" panose="020B0602020104020603" pitchFamily="34" charset="77"/>
              </a:rPr>
              <a:t>Pseudophakic</a:t>
            </a:r>
            <a:endParaRPr lang="en-US" sz="1600" dirty="0">
              <a:latin typeface="Tw Cen MT" panose="020B0602020104020603" pitchFamily="34" charset="77"/>
            </a:endParaRPr>
          </a:p>
          <a:p>
            <a:r>
              <a:rPr lang="en-US" sz="1600" dirty="0">
                <a:latin typeface="Tw Cen MT" panose="020B0602020104020603" pitchFamily="34" charset="77"/>
              </a:rPr>
              <a:t>Participant in HOME study</a:t>
            </a:r>
          </a:p>
        </p:txBody>
      </p:sp>
      <p:pic>
        <p:nvPicPr>
          <p:cNvPr id="104" name="Picture 103">
            <a:extLst>
              <a:ext uri="{FF2B5EF4-FFF2-40B4-BE49-F238E27FC236}">
                <a16:creationId xmlns:a16="http://schemas.microsoft.com/office/drawing/2014/main" id="{32F9C796-6465-3546-B075-17DD296760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05444" y="2410435"/>
            <a:ext cx="2009906" cy="3139067"/>
          </a:xfrm>
          <a:prstGeom prst="rect">
            <a:avLst/>
          </a:prstGeom>
        </p:spPr>
      </p:pic>
      <p:sp>
        <p:nvSpPr>
          <p:cNvPr id="17" name="Rectangle 16">
            <a:extLst>
              <a:ext uri="{FF2B5EF4-FFF2-40B4-BE49-F238E27FC236}">
                <a16:creationId xmlns:a16="http://schemas.microsoft.com/office/drawing/2014/main" id="{11B02A76-66FC-F94F-95B5-25AD48287153}"/>
              </a:ext>
            </a:extLst>
          </p:cNvPr>
          <p:cNvSpPr/>
          <p:nvPr/>
        </p:nvSpPr>
        <p:spPr>
          <a:xfrm>
            <a:off x="-2" y="0"/>
            <a:ext cx="2734409" cy="977993"/>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1775A0"/>
              </a:solidFill>
              <a:latin typeface="Century Gothic" panose="020F0302020204030204"/>
            </a:endParaRPr>
          </a:p>
        </p:txBody>
      </p:sp>
      <p:sp>
        <p:nvSpPr>
          <p:cNvPr id="19" name="Rectangle 18">
            <a:extLst>
              <a:ext uri="{FF2B5EF4-FFF2-40B4-BE49-F238E27FC236}">
                <a16:creationId xmlns:a16="http://schemas.microsoft.com/office/drawing/2014/main" id="{C20C48C4-D1A4-EF46-AC16-01AC094BC38B}"/>
              </a:ext>
            </a:extLst>
          </p:cNvPr>
          <p:cNvSpPr/>
          <p:nvPr/>
        </p:nvSpPr>
        <p:spPr>
          <a:xfrm>
            <a:off x="1533040" y="335236"/>
            <a:ext cx="920445" cy="338554"/>
          </a:xfrm>
          <a:prstGeom prst="rect">
            <a:avLst/>
          </a:prstGeom>
        </p:spPr>
        <p:txBody>
          <a:bodyPr wrap="none">
            <a:spAutoFit/>
          </a:bodyPr>
          <a:lstStyle/>
          <a:p>
            <a:pPr defTabSz="685800">
              <a:defRPr/>
            </a:pPr>
            <a:r>
              <a:rPr lang="en-US" sz="1600" b="1" cap="all" spc="150" dirty="0">
                <a:solidFill>
                  <a:srgbClr val="FFFFFF"/>
                </a:solidFill>
                <a:latin typeface="Tw Cen MT" panose="020B0602020104020603" pitchFamily="34" charset="77"/>
              </a:rPr>
              <a:t>Case 3</a:t>
            </a:r>
            <a:endParaRPr lang="en-US" sz="1600" b="1" spc="150" dirty="0">
              <a:solidFill>
                <a:srgbClr val="000000"/>
              </a:solidFill>
              <a:latin typeface="Tw Cen MT" panose="020B0602020104020603" pitchFamily="34" charset="77"/>
            </a:endParaRPr>
          </a:p>
        </p:txBody>
      </p:sp>
      <p:pic>
        <p:nvPicPr>
          <p:cNvPr id="20" name="Picture 19">
            <a:extLst>
              <a:ext uri="{FF2B5EF4-FFF2-40B4-BE49-F238E27FC236}">
                <a16:creationId xmlns:a16="http://schemas.microsoft.com/office/drawing/2014/main" id="{D2DD9B3F-4E8A-6E47-B4DF-495F337A9E28}"/>
              </a:ext>
            </a:extLst>
          </p:cNvPr>
          <p:cNvPicPr>
            <a:picLocks noChangeAspect="1"/>
          </p:cNvPicPr>
          <p:nvPr/>
        </p:nvPicPr>
        <p:blipFill>
          <a:blip r:embed="rId3"/>
          <a:stretch>
            <a:fillRect/>
          </a:stretch>
        </p:blipFill>
        <p:spPr>
          <a:xfrm>
            <a:off x="2626450" y="422321"/>
            <a:ext cx="171450" cy="142875"/>
          </a:xfrm>
          <a:prstGeom prst="rect">
            <a:avLst/>
          </a:prstGeom>
        </p:spPr>
      </p:pic>
      <p:sp>
        <p:nvSpPr>
          <p:cNvPr id="23" name="Oval 22">
            <a:extLst>
              <a:ext uri="{FF2B5EF4-FFF2-40B4-BE49-F238E27FC236}">
                <a16:creationId xmlns:a16="http://schemas.microsoft.com/office/drawing/2014/main" id="{BB014A95-78EB-5249-91AD-17D184A82A98}"/>
              </a:ext>
            </a:extLst>
          </p:cNvPr>
          <p:cNvSpPr/>
          <p:nvPr/>
        </p:nvSpPr>
        <p:spPr>
          <a:xfrm>
            <a:off x="327076" y="189181"/>
            <a:ext cx="927443" cy="927443"/>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24" name="Picture 23">
            <a:extLst>
              <a:ext uri="{FF2B5EF4-FFF2-40B4-BE49-F238E27FC236}">
                <a16:creationId xmlns:a16="http://schemas.microsoft.com/office/drawing/2014/main" id="{12835699-EB86-6B4C-A0C9-AAAEDDD279A0}"/>
              </a:ext>
            </a:extLst>
          </p:cNvPr>
          <p:cNvPicPr>
            <a:picLocks noChangeAspect="1"/>
          </p:cNvPicPr>
          <p:nvPr/>
        </p:nvPicPr>
        <p:blipFill>
          <a:blip r:embed="rId4"/>
          <a:stretch>
            <a:fillRect/>
          </a:stretch>
        </p:blipFill>
        <p:spPr>
          <a:xfrm>
            <a:off x="611849" y="463239"/>
            <a:ext cx="398544" cy="363378"/>
          </a:xfrm>
          <a:prstGeom prst="rect">
            <a:avLst/>
          </a:prstGeom>
        </p:spPr>
      </p:pic>
      <p:sp>
        <p:nvSpPr>
          <p:cNvPr id="25" name="Rectangle 24">
            <a:extLst>
              <a:ext uri="{FF2B5EF4-FFF2-40B4-BE49-F238E27FC236}">
                <a16:creationId xmlns:a16="http://schemas.microsoft.com/office/drawing/2014/main" id="{3A61C880-9906-5D40-AE37-7F70D4541611}"/>
              </a:ext>
            </a:extLst>
          </p:cNvPr>
          <p:cNvSpPr/>
          <p:nvPr/>
        </p:nvSpPr>
        <p:spPr>
          <a:xfrm>
            <a:off x="629843" y="1742011"/>
            <a:ext cx="3968715" cy="430887"/>
          </a:xfrm>
          <a:prstGeom prst="rect">
            <a:avLst/>
          </a:prstGeom>
        </p:spPr>
        <p:txBody>
          <a:bodyPr wrap="none" lIns="0" tIns="0" rIns="0" bIns="0">
            <a:spAutoFit/>
          </a:bodyPr>
          <a:lstStyle/>
          <a:p>
            <a:pPr algn="ctr" defTabSz="685800">
              <a:defRPr/>
            </a:pPr>
            <a:r>
              <a:rPr lang="en-US" sz="2800" b="1" dirty="0">
                <a:solidFill>
                  <a:srgbClr val="007096"/>
                </a:solidFill>
                <a:latin typeface="Tw Cen MT" panose="020B0602020104020603" pitchFamily="34" charset="77"/>
              </a:rPr>
              <a:t>Baseline Vision: 20/30 OD</a:t>
            </a:r>
          </a:p>
        </p:txBody>
      </p:sp>
      <p:pic>
        <p:nvPicPr>
          <p:cNvPr id="16" name="Picture 15">
            <a:hlinkClick r:id="rId5" action="ppaction://hlinksldjump"/>
            <a:extLst>
              <a:ext uri="{FF2B5EF4-FFF2-40B4-BE49-F238E27FC236}">
                <a16:creationId xmlns:a16="http://schemas.microsoft.com/office/drawing/2014/main" id="{00EBC5FE-8D3A-B644-A1F0-EFB4F30693D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3262213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5D38FBF4-79C5-A84F-88C6-F799FAD71A14}"/>
              </a:ext>
            </a:extLst>
          </p:cNvPr>
          <p:cNvSpPr/>
          <p:nvPr/>
        </p:nvSpPr>
        <p:spPr>
          <a:xfrm>
            <a:off x="-1" y="0"/>
            <a:ext cx="9144001" cy="977993"/>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FFFFFF"/>
              </a:solidFill>
              <a:latin typeface="Century Gothic" panose="020F0302020204030204"/>
            </a:endParaRPr>
          </a:p>
        </p:txBody>
      </p:sp>
      <p:sp>
        <p:nvSpPr>
          <p:cNvPr id="61" name="Rectangle 60">
            <a:extLst>
              <a:ext uri="{FF2B5EF4-FFF2-40B4-BE49-F238E27FC236}">
                <a16:creationId xmlns:a16="http://schemas.microsoft.com/office/drawing/2014/main" id="{2235BD90-AF6C-7346-91F4-0A8E8C9BAD7E}"/>
              </a:ext>
            </a:extLst>
          </p:cNvPr>
          <p:cNvSpPr/>
          <p:nvPr/>
        </p:nvSpPr>
        <p:spPr>
          <a:xfrm>
            <a:off x="0" y="4213"/>
            <a:ext cx="2734409" cy="977993"/>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1775A0"/>
              </a:solidFill>
              <a:latin typeface="Century Gothic" panose="020F0302020204030204"/>
            </a:endParaRPr>
          </a:p>
        </p:txBody>
      </p:sp>
      <p:sp>
        <p:nvSpPr>
          <p:cNvPr id="44" name="Content Placeholder 2">
            <a:extLst>
              <a:ext uri="{FF2B5EF4-FFF2-40B4-BE49-F238E27FC236}">
                <a16:creationId xmlns:a16="http://schemas.microsoft.com/office/drawing/2014/main" id="{12F899A7-3BFC-0848-93A4-18CC897AA24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36</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sp>
        <p:nvSpPr>
          <p:cNvPr id="39" name="Title 6">
            <a:extLst>
              <a:ext uri="{FF2B5EF4-FFF2-40B4-BE49-F238E27FC236}">
                <a16:creationId xmlns:a16="http://schemas.microsoft.com/office/drawing/2014/main" id="{74109113-6F7D-1D43-9864-8CB2E912A3ED}"/>
              </a:ext>
            </a:extLst>
          </p:cNvPr>
          <p:cNvSpPr txBox="1">
            <a:spLocks/>
          </p:cNvSpPr>
          <p:nvPr/>
        </p:nvSpPr>
        <p:spPr>
          <a:xfrm>
            <a:off x="3305175" y="1"/>
            <a:ext cx="5210175" cy="977993"/>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a:lstStyle>
          <a:p>
            <a:pPr algn="ctr" defTabSz="685800">
              <a:defRPr/>
            </a:pPr>
            <a:r>
              <a:rPr lang="en-US" sz="2000" dirty="0">
                <a:solidFill>
                  <a:srgbClr val="FFFFFF"/>
                </a:solidFill>
                <a:latin typeface="Tw Cen MT" panose="020B0602020104020603" pitchFamily="34" charset="77"/>
              </a:rPr>
              <a:t>79 y/o Female  </a:t>
            </a:r>
            <a:r>
              <a:rPr lang="en-US" sz="2000" b="0" dirty="0">
                <a:solidFill>
                  <a:srgbClr val="468DAD"/>
                </a:solidFill>
                <a:latin typeface="Tw Cen MT" panose="020B0602020104020603" pitchFamily="34" charset="77"/>
              </a:rPr>
              <a:t>|</a:t>
            </a:r>
            <a:r>
              <a:rPr lang="en-US" sz="2000" b="0" dirty="0">
                <a:solidFill>
                  <a:srgbClr val="FFFFFF"/>
                </a:solidFill>
                <a:latin typeface="Tw Cen MT" panose="020B0602020104020603" pitchFamily="34" charset="77"/>
              </a:rPr>
              <a:t>  Baseline Vision: 20/30 OD</a:t>
            </a:r>
          </a:p>
        </p:txBody>
      </p:sp>
      <p:sp>
        <p:nvSpPr>
          <p:cNvPr id="40" name="Rectangle 39">
            <a:extLst>
              <a:ext uri="{FF2B5EF4-FFF2-40B4-BE49-F238E27FC236}">
                <a16:creationId xmlns:a16="http://schemas.microsoft.com/office/drawing/2014/main" id="{C21D550D-B6AB-B943-831F-3707524D06FD}"/>
              </a:ext>
            </a:extLst>
          </p:cNvPr>
          <p:cNvSpPr/>
          <p:nvPr/>
        </p:nvSpPr>
        <p:spPr>
          <a:xfrm>
            <a:off x="1533040" y="335236"/>
            <a:ext cx="920445" cy="338554"/>
          </a:xfrm>
          <a:prstGeom prst="rect">
            <a:avLst/>
          </a:prstGeom>
        </p:spPr>
        <p:txBody>
          <a:bodyPr wrap="none">
            <a:spAutoFit/>
          </a:bodyPr>
          <a:lstStyle/>
          <a:p>
            <a:pPr defTabSz="685800">
              <a:defRPr/>
            </a:pPr>
            <a:r>
              <a:rPr lang="en-US" sz="1600" b="1" cap="all" spc="150" dirty="0">
                <a:solidFill>
                  <a:srgbClr val="FFFFFF"/>
                </a:solidFill>
                <a:latin typeface="Tw Cen MT" panose="020B0602020104020603" pitchFamily="34" charset="77"/>
              </a:rPr>
              <a:t>Case 3</a:t>
            </a:r>
            <a:endParaRPr lang="en-US" sz="1600" b="1" spc="150" dirty="0">
              <a:solidFill>
                <a:srgbClr val="000000"/>
              </a:solidFill>
              <a:latin typeface="Tw Cen MT" panose="020B0602020104020603" pitchFamily="34" charset="77"/>
            </a:endParaRPr>
          </a:p>
        </p:txBody>
      </p:sp>
      <p:cxnSp>
        <p:nvCxnSpPr>
          <p:cNvPr id="36" name="Straight Connector 35">
            <a:extLst>
              <a:ext uri="{FF2B5EF4-FFF2-40B4-BE49-F238E27FC236}">
                <a16:creationId xmlns:a16="http://schemas.microsoft.com/office/drawing/2014/main" id="{6204D9C0-9991-2747-8504-7CCD8FB78FCA}"/>
              </a:ext>
            </a:extLst>
          </p:cNvPr>
          <p:cNvCxnSpPr>
            <a:cxnSpLocks/>
          </p:cNvCxnSpPr>
          <p:nvPr/>
        </p:nvCxnSpPr>
        <p:spPr>
          <a:xfrm>
            <a:off x="7562288" y="3282258"/>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87D9382-8879-234A-9C5F-BC901F06CDC3}"/>
              </a:ext>
            </a:extLst>
          </p:cNvPr>
          <p:cNvCxnSpPr>
            <a:cxnSpLocks/>
          </p:cNvCxnSpPr>
          <p:nvPr/>
        </p:nvCxnSpPr>
        <p:spPr>
          <a:xfrm>
            <a:off x="5588012" y="3282258"/>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F6F004B-5C8C-B146-8F06-DAA2EE5A605A}"/>
              </a:ext>
            </a:extLst>
          </p:cNvPr>
          <p:cNvCxnSpPr>
            <a:cxnSpLocks/>
          </p:cNvCxnSpPr>
          <p:nvPr/>
        </p:nvCxnSpPr>
        <p:spPr>
          <a:xfrm>
            <a:off x="3764788" y="3282258"/>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4307E0B-3039-234E-A163-C095FEBE3F7A}"/>
              </a:ext>
            </a:extLst>
          </p:cNvPr>
          <p:cNvCxnSpPr/>
          <p:nvPr/>
        </p:nvCxnSpPr>
        <p:spPr>
          <a:xfrm>
            <a:off x="1740843" y="3281096"/>
            <a:ext cx="582730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0F21073F-F886-7B48-9D35-147DD34C0DE2}"/>
              </a:ext>
            </a:extLst>
          </p:cNvPr>
          <p:cNvCxnSpPr>
            <a:cxnSpLocks/>
          </p:cNvCxnSpPr>
          <p:nvPr/>
        </p:nvCxnSpPr>
        <p:spPr>
          <a:xfrm>
            <a:off x="1740843" y="2076764"/>
            <a:ext cx="582730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2FFD8BA-7F76-7246-A87F-FFD5FD158A1F}"/>
              </a:ext>
            </a:extLst>
          </p:cNvPr>
          <p:cNvCxnSpPr/>
          <p:nvPr/>
        </p:nvCxnSpPr>
        <p:spPr>
          <a:xfrm>
            <a:off x="1740843" y="2347177"/>
            <a:ext cx="5827309"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DAB5E34-DC77-8246-BF25-B7A539A8EB69}"/>
              </a:ext>
            </a:extLst>
          </p:cNvPr>
          <p:cNvCxnSpPr/>
          <p:nvPr/>
        </p:nvCxnSpPr>
        <p:spPr>
          <a:xfrm>
            <a:off x="1740843" y="2821109"/>
            <a:ext cx="5827309" cy="0"/>
          </a:xfrm>
          <a:prstGeom prst="line">
            <a:avLst/>
          </a:prstGeom>
          <a:ln w="9525">
            <a:solidFill>
              <a:srgbClr val="C00000">
                <a:alpha val="50196"/>
              </a:srgbClr>
            </a:solidFill>
            <a:prstDash val="sysDash"/>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2970D7F0-06A3-DD49-9B9B-4020A3A61A8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98906" y="2431041"/>
            <a:ext cx="624239" cy="974935"/>
          </a:xfrm>
          <a:prstGeom prst="rect">
            <a:avLst/>
          </a:prstGeom>
        </p:spPr>
      </p:pic>
      <p:sp>
        <p:nvSpPr>
          <p:cNvPr id="16" name="Rectangle 15">
            <a:extLst>
              <a:ext uri="{FF2B5EF4-FFF2-40B4-BE49-F238E27FC236}">
                <a16:creationId xmlns:a16="http://schemas.microsoft.com/office/drawing/2014/main" id="{713DA7E2-308E-874A-93B9-2E7A2C9C3652}"/>
              </a:ext>
            </a:extLst>
          </p:cNvPr>
          <p:cNvSpPr/>
          <p:nvPr/>
        </p:nvSpPr>
        <p:spPr>
          <a:xfrm>
            <a:off x="617967" y="2061440"/>
            <a:ext cx="928331" cy="276999"/>
          </a:xfrm>
          <a:prstGeom prst="rect">
            <a:avLst/>
          </a:prstGeom>
        </p:spPr>
        <p:txBody>
          <a:bodyPr wrap="none">
            <a:spAutoFit/>
          </a:bodyPr>
          <a:lstStyle/>
          <a:p>
            <a:pPr defTabSz="685800">
              <a:defRPr/>
            </a:pPr>
            <a:r>
              <a:rPr lang="en-US" sz="1200" b="1" dirty="0">
                <a:solidFill>
                  <a:srgbClr val="000000"/>
                </a:solidFill>
                <a:latin typeface="Tw Cen MT" panose="020B0602020104020603" pitchFamily="34" charset="77"/>
              </a:rPr>
              <a:t>Trend Score</a:t>
            </a:r>
            <a:endParaRPr lang="en-US" sz="1200" dirty="0">
              <a:solidFill>
                <a:srgbClr val="000000"/>
              </a:solidFill>
              <a:latin typeface="Tw Cen MT" panose="020B0602020104020603" pitchFamily="34" charset="77"/>
            </a:endParaRPr>
          </a:p>
        </p:txBody>
      </p:sp>
      <p:sp>
        <p:nvSpPr>
          <p:cNvPr id="38" name="Rectangle 37">
            <a:extLst>
              <a:ext uri="{FF2B5EF4-FFF2-40B4-BE49-F238E27FC236}">
                <a16:creationId xmlns:a16="http://schemas.microsoft.com/office/drawing/2014/main" id="{6A52EC35-1E43-0B40-A3E6-8E0F129FBE33}"/>
              </a:ext>
            </a:extLst>
          </p:cNvPr>
          <p:cNvSpPr/>
          <p:nvPr/>
        </p:nvSpPr>
        <p:spPr>
          <a:xfrm>
            <a:off x="539442" y="3447679"/>
            <a:ext cx="2469715" cy="651460"/>
          </a:xfrm>
          <a:prstGeom prst="rect">
            <a:avLst/>
          </a:prstGeom>
        </p:spPr>
        <p:txBody>
          <a:bodyPr wrap="none">
            <a:spAutoFit/>
          </a:bodyPr>
          <a:lstStyle/>
          <a:p>
            <a:pPr algn="ctr" defTabSz="685800">
              <a:lnSpc>
                <a:spcPts val="1800"/>
              </a:lnSpc>
              <a:defRPr/>
            </a:pPr>
            <a:r>
              <a:rPr lang="en-US" sz="1350" b="1" cap="all" spc="150" dirty="0">
                <a:solidFill>
                  <a:srgbClr val="000000"/>
                </a:solidFill>
                <a:latin typeface="Tw Cen MT" panose="020B0602020104020603" pitchFamily="34" charset="77"/>
              </a:rPr>
              <a:t>11/28/16</a:t>
            </a:r>
          </a:p>
          <a:p>
            <a:pPr algn="ctr" defTabSz="685800">
              <a:lnSpc>
                <a:spcPts val="2850"/>
              </a:lnSpc>
              <a:defRPr/>
            </a:pPr>
            <a:r>
              <a:rPr lang="en-US" sz="1500" b="1" cap="all" spc="150" dirty="0">
                <a:solidFill>
                  <a:srgbClr val="64A70B"/>
                </a:solidFill>
                <a:latin typeface="Tw Cen MT" panose="020B0602020104020603" pitchFamily="34" charset="77"/>
              </a:rPr>
              <a:t>6 Mo. Prior to alert</a:t>
            </a:r>
            <a:endParaRPr lang="en-US" sz="1500" b="1" dirty="0">
              <a:solidFill>
                <a:srgbClr val="64A70B"/>
              </a:solidFill>
              <a:latin typeface="Tw Cen MT" panose="020B0602020104020603" pitchFamily="34" charset="77"/>
            </a:endParaRPr>
          </a:p>
        </p:txBody>
      </p:sp>
      <p:grpSp>
        <p:nvGrpSpPr>
          <p:cNvPr id="54" name="Group 53">
            <a:extLst>
              <a:ext uri="{FF2B5EF4-FFF2-40B4-BE49-F238E27FC236}">
                <a16:creationId xmlns:a16="http://schemas.microsoft.com/office/drawing/2014/main" id="{88CE8008-438F-9846-837C-E96A9ACD5F43}"/>
              </a:ext>
            </a:extLst>
          </p:cNvPr>
          <p:cNvGrpSpPr/>
          <p:nvPr/>
        </p:nvGrpSpPr>
        <p:grpSpPr>
          <a:xfrm>
            <a:off x="6428129" y="3453261"/>
            <a:ext cx="2280047" cy="899465"/>
            <a:chOff x="8570836" y="4342359"/>
            <a:chExt cx="3040062" cy="1199287"/>
          </a:xfrm>
        </p:grpSpPr>
        <p:sp>
          <p:nvSpPr>
            <p:cNvPr id="41" name="Rectangle 40">
              <a:extLst>
                <a:ext uri="{FF2B5EF4-FFF2-40B4-BE49-F238E27FC236}">
                  <a16:creationId xmlns:a16="http://schemas.microsoft.com/office/drawing/2014/main" id="{9CBABE19-9DE4-CF43-89F7-16FCB1EDAA9D}"/>
                </a:ext>
              </a:extLst>
            </p:cNvPr>
            <p:cNvSpPr/>
            <p:nvPr/>
          </p:nvSpPr>
          <p:spPr>
            <a:xfrm>
              <a:off x="9192124" y="4342359"/>
              <a:ext cx="1775186" cy="907770"/>
            </a:xfrm>
            <a:prstGeom prst="rect">
              <a:avLst/>
            </a:prstGeom>
          </p:spPr>
          <p:txBody>
            <a:bodyPr wrap="none">
              <a:spAutoFit/>
            </a:bodyPr>
            <a:lstStyle/>
            <a:p>
              <a:pPr algn="ctr" defTabSz="685800">
                <a:lnSpc>
                  <a:spcPts val="1800"/>
                </a:lnSpc>
                <a:defRPr/>
              </a:pPr>
              <a:r>
                <a:rPr lang="en-US" sz="1350" b="1" cap="all" spc="150" dirty="0">
                  <a:solidFill>
                    <a:srgbClr val="000000"/>
                  </a:solidFill>
                  <a:latin typeface="Tw Cen MT" panose="020B0602020104020603" pitchFamily="34" charset="77"/>
                </a:rPr>
                <a:t>5/28/17</a:t>
              </a:r>
            </a:p>
            <a:p>
              <a:pPr algn="ctr" defTabSz="685800">
                <a:lnSpc>
                  <a:spcPts val="3000"/>
                </a:lnSpc>
                <a:defRPr/>
              </a:pPr>
              <a:r>
                <a:rPr lang="en-US" sz="2100" b="1" cap="all" spc="150" dirty="0">
                  <a:solidFill>
                    <a:srgbClr val="C00000"/>
                  </a:solidFill>
                  <a:latin typeface="Tw Cen MT" panose="020B0602020104020603" pitchFamily="34" charset="77"/>
                </a:rPr>
                <a:t>Alerted</a:t>
              </a:r>
              <a:endParaRPr lang="en-US" sz="2100" b="1" dirty="0">
                <a:solidFill>
                  <a:srgbClr val="C00000"/>
                </a:solidFill>
                <a:latin typeface="Tw Cen MT" panose="020B0602020104020603" pitchFamily="34" charset="77"/>
              </a:endParaRPr>
            </a:p>
          </p:txBody>
        </p:sp>
        <p:sp>
          <p:nvSpPr>
            <p:cNvPr id="47" name="Rectangle 46">
              <a:extLst>
                <a:ext uri="{FF2B5EF4-FFF2-40B4-BE49-F238E27FC236}">
                  <a16:creationId xmlns:a16="http://schemas.microsoft.com/office/drawing/2014/main" id="{D89D9521-07DF-3B46-B758-7ACEB180A239}"/>
                </a:ext>
              </a:extLst>
            </p:cNvPr>
            <p:cNvSpPr/>
            <p:nvPr/>
          </p:nvSpPr>
          <p:spPr>
            <a:xfrm>
              <a:off x="8570836" y="5141537"/>
              <a:ext cx="3040062" cy="400109"/>
            </a:xfrm>
            <a:prstGeom prst="rect">
              <a:avLst/>
            </a:prstGeom>
          </p:spPr>
          <p:txBody>
            <a:bodyPr wrap="none">
              <a:spAutoFit/>
            </a:bodyPr>
            <a:lstStyle/>
            <a:p>
              <a:pPr algn="ctr" defTabSz="685800">
                <a:defRPr/>
              </a:pPr>
              <a:r>
                <a:rPr lang="en-US" sz="1350" b="1" dirty="0">
                  <a:solidFill>
                    <a:srgbClr val="000000"/>
                  </a:solidFill>
                  <a:latin typeface="Tw Cen MT" panose="020B0602020104020603" pitchFamily="34" charset="77"/>
                </a:rPr>
                <a:t>20/40 OD and asymptomatic</a:t>
              </a:r>
            </a:p>
          </p:txBody>
        </p:sp>
      </p:grpSp>
      <p:grpSp>
        <p:nvGrpSpPr>
          <p:cNvPr id="49" name="Group 48">
            <a:extLst>
              <a:ext uri="{FF2B5EF4-FFF2-40B4-BE49-F238E27FC236}">
                <a16:creationId xmlns:a16="http://schemas.microsoft.com/office/drawing/2014/main" id="{82BEE54B-4F4D-EA43-9ECF-7BFFE7D70415}"/>
              </a:ext>
            </a:extLst>
          </p:cNvPr>
          <p:cNvGrpSpPr/>
          <p:nvPr/>
        </p:nvGrpSpPr>
        <p:grpSpPr>
          <a:xfrm>
            <a:off x="5764650" y="4411129"/>
            <a:ext cx="1052453" cy="980366"/>
            <a:chOff x="9389232" y="5332864"/>
            <a:chExt cx="1403270" cy="1307155"/>
          </a:xfrm>
        </p:grpSpPr>
        <p:pic>
          <p:nvPicPr>
            <p:cNvPr id="12" name="Picture 11">
              <a:extLst>
                <a:ext uri="{FF2B5EF4-FFF2-40B4-BE49-F238E27FC236}">
                  <a16:creationId xmlns:a16="http://schemas.microsoft.com/office/drawing/2014/main" id="{1A673E0F-1E2D-EB41-9631-CD62636508D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89232" y="5332864"/>
              <a:ext cx="1403270" cy="1307155"/>
            </a:xfrm>
            <a:prstGeom prst="rect">
              <a:avLst/>
            </a:prstGeom>
          </p:spPr>
        </p:pic>
        <p:sp>
          <p:nvSpPr>
            <p:cNvPr id="48" name="Oval 47">
              <a:extLst>
                <a:ext uri="{FF2B5EF4-FFF2-40B4-BE49-F238E27FC236}">
                  <a16:creationId xmlns:a16="http://schemas.microsoft.com/office/drawing/2014/main" id="{5AC62B7E-0243-CD4E-87A8-A781C242F1B9}"/>
                </a:ext>
              </a:extLst>
            </p:cNvPr>
            <p:cNvSpPr/>
            <p:nvPr/>
          </p:nvSpPr>
          <p:spPr>
            <a:xfrm>
              <a:off x="9389232" y="5416761"/>
              <a:ext cx="1075362" cy="1075362"/>
            </a:xfrm>
            <a:prstGeom prst="ellipse">
              <a:avLst/>
            </a:prstGeom>
            <a:noFill/>
            <a:ln w="22225">
              <a:solidFill>
                <a:srgbClr val="C00000"/>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pic>
        <p:nvPicPr>
          <p:cNvPr id="26" name="Picture 25">
            <a:extLst>
              <a:ext uri="{FF2B5EF4-FFF2-40B4-BE49-F238E27FC236}">
                <a16:creationId xmlns:a16="http://schemas.microsoft.com/office/drawing/2014/main" id="{DF076253-C15D-B644-AE21-E106A92B32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3274" y="4410965"/>
            <a:ext cx="1049438" cy="977559"/>
          </a:xfrm>
          <a:prstGeom prst="rect">
            <a:avLst/>
          </a:prstGeom>
        </p:spPr>
      </p:pic>
      <p:pic>
        <p:nvPicPr>
          <p:cNvPr id="52" name="Picture 51">
            <a:extLst>
              <a:ext uri="{FF2B5EF4-FFF2-40B4-BE49-F238E27FC236}">
                <a16:creationId xmlns:a16="http://schemas.microsoft.com/office/drawing/2014/main" id="{D9043D6C-A6F5-FC41-A8AB-E80DD174C5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62994" y="4410965"/>
            <a:ext cx="1961673" cy="980693"/>
          </a:xfrm>
          <a:prstGeom prst="rect">
            <a:avLst/>
          </a:prstGeom>
        </p:spPr>
      </p:pic>
      <p:pic>
        <p:nvPicPr>
          <p:cNvPr id="63" name="Picture 62">
            <a:extLst>
              <a:ext uri="{FF2B5EF4-FFF2-40B4-BE49-F238E27FC236}">
                <a16:creationId xmlns:a16="http://schemas.microsoft.com/office/drawing/2014/main" id="{2F6E8F26-CDA0-8940-8847-2CFC77D91331}"/>
              </a:ext>
            </a:extLst>
          </p:cNvPr>
          <p:cNvPicPr>
            <a:picLocks noChangeAspect="1"/>
          </p:cNvPicPr>
          <p:nvPr/>
        </p:nvPicPr>
        <p:blipFill>
          <a:blip r:embed="rId6"/>
          <a:stretch>
            <a:fillRect/>
          </a:stretch>
        </p:blipFill>
        <p:spPr>
          <a:xfrm>
            <a:off x="2626450" y="422321"/>
            <a:ext cx="171450" cy="142875"/>
          </a:xfrm>
          <a:prstGeom prst="rect">
            <a:avLst/>
          </a:prstGeom>
        </p:spPr>
      </p:pic>
      <p:sp>
        <p:nvSpPr>
          <p:cNvPr id="64" name="Oval 63">
            <a:extLst>
              <a:ext uri="{FF2B5EF4-FFF2-40B4-BE49-F238E27FC236}">
                <a16:creationId xmlns:a16="http://schemas.microsoft.com/office/drawing/2014/main" id="{C4E2A8EE-7C9D-604B-9275-EB930C016E4D}"/>
              </a:ext>
            </a:extLst>
          </p:cNvPr>
          <p:cNvSpPr/>
          <p:nvPr/>
        </p:nvSpPr>
        <p:spPr>
          <a:xfrm>
            <a:off x="327076" y="189181"/>
            <a:ext cx="927443" cy="927443"/>
          </a:xfrm>
          <a:prstGeom prst="ellipse">
            <a:avLst/>
          </a:prstGeom>
          <a:solidFill>
            <a:srgbClr val="F37021"/>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65" name="Picture 64">
            <a:extLst>
              <a:ext uri="{FF2B5EF4-FFF2-40B4-BE49-F238E27FC236}">
                <a16:creationId xmlns:a16="http://schemas.microsoft.com/office/drawing/2014/main" id="{B5271B29-9F11-654C-AD98-EB4720B3AA9F}"/>
              </a:ext>
            </a:extLst>
          </p:cNvPr>
          <p:cNvPicPr>
            <a:picLocks noChangeAspect="1"/>
          </p:cNvPicPr>
          <p:nvPr/>
        </p:nvPicPr>
        <p:blipFill>
          <a:blip r:embed="rId7"/>
          <a:stretch>
            <a:fillRect/>
          </a:stretch>
        </p:blipFill>
        <p:spPr>
          <a:xfrm>
            <a:off x="627793" y="475723"/>
            <a:ext cx="326010" cy="354359"/>
          </a:xfrm>
          <a:prstGeom prst="rect">
            <a:avLst/>
          </a:prstGeom>
        </p:spPr>
      </p:pic>
      <p:pic>
        <p:nvPicPr>
          <p:cNvPr id="68" name="Picture 67">
            <a:extLst>
              <a:ext uri="{FF2B5EF4-FFF2-40B4-BE49-F238E27FC236}">
                <a16:creationId xmlns:a16="http://schemas.microsoft.com/office/drawing/2014/main" id="{0F08B577-40C2-8B46-B8B1-D9E54A476F5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961291" y="4410965"/>
            <a:ext cx="1925441" cy="980693"/>
          </a:xfrm>
          <a:prstGeom prst="rect">
            <a:avLst/>
          </a:prstGeom>
        </p:spPr>
      </p:pic>
      <p:sp>
        <p:nvSpPr>
          <p:cNvPr id="5" name="Freeform 4">
            <a:extLst>
              <a:ext uri="{FF2B5EF4-FFF2-40B4-BE49-F238E27FC236}">
                <a16:creationId xmlns:a16="http://schemas.microsoft.com/office/drawing/2014/main" id="{F2D61E92-ECB7-8442-B9D6-A862C80466BA}"/>
              </a:ext>
            </a:extLst>
          </p:cNvPr>
          <p:cNvSpPr/>
          <p:nvPr/>
        </p:nvSpPr>
        <p:spPr>
          <a:xfrm>
            <a:off x="2015067" y="2052646"/>
            <a:ext cx="5545450" cy="771755"/>
          </a:xfrm>
          <a:custGeom>
            <a:avLst/>
            <a:gdLst>
              <a:gd name="connsiteX0" fmla="*/ 0 w 7811911"/>
              <a:gd name="connsiteY0" fmla="*/ 1557866 h 1557866"/>
              <a:gd name="connsiteX1" fmla="*/ 688622 w 7811911"/>
              <a:gd name="connsiteY1" fmla="*/ 1219200 h 1557866"/>
              <a:gd name="connsiteX2" fmla="*/ 2280356 w 7811911"/>
              <a:gd name="connsiteY2" fmla="*/ 824089 h 1557866"/>
              <a:gd name="connsiteX3" fmla="*/ 5712178 w 7811911"/>
              <a:gd name="connsiteY3" fmla="*/ 824089 h 1557866"/>
              <a:gd name="connsiteX4" fmla="*/ 7394222 w 7811911"/>
              <a:gd name="connsiteY4" fmla="*/ 0 h 1557866"/>
              <a:gd name="connsiteX5" fmla="*/ 7811911 w 7811911"/>
              <a:gd name="connsiteY5" fmla="*/ 564444 h 1557866"/>
              <a:gd name="connsiteX0" fmla="*/ 0 w 7936089"/>
              <a:gd name="connsiteY0" fmla="*/ 1896740 h 1896740"/>
              <a:gd name="connsiteX1" fmla="*/ 812800 w 7936089"/>
              <a:gd name="connsiteY1" fmla="*/ 1219200 h 1896740"/>
              <a:gd name="connsiteX2" fmla="*/ 2404534 w 7936089"/>
              <a:gd name="connsiteY2" fmla="*/ 824089 h 1896740"/>
              <a:gd name="connsiteX3" fmla="*/ 5836356 w 7936089"/>
              <a:gd name="connsiteY3" fmla="*/ 824089 h 1896740"/>
              <a:gd name="connsiteX4" fmla="*/ 7518400 w 7936089"/>
              <a:gd name="connsiteY4" fmla="*/ 0 h 1896740"/>
              <a:gd name="connsiteX5" fmla="*/ 7936089 w 7936089"/>
              <a:gd name="connsiteY5" fmla="*/ 564444 h 1896740"/>
              <a:gd name="connsiteX0" fmla="*/ 0 w 7936089"/>
              <a:gd name="connsiteY0" fmla="*/ 1797072 h 1797072"/>
              <a:gd name="connsiteX1" fmla="*/ 812800 w 7936089"/>
              <a:gd name="connsiteY1" fmla="*/ 1119532 h 1797072"/>
              <a:gd name="connsiteX2" fmla="*/ 2404534 w 7936089"/>
              <a:gd name="connsiteY2" fmla="*/ 724421 h 1797072"/>
              <a:gd name="connsiteX3" fmla="*/ 5836356 w 7936089"/>
              <a:gd name="connsiteY3" fmla="*/ 724421 h 1797072"/>
              <a:gd name="connsiteX4" fmla="*/ 7676445 w 7936089"/>
              <a:gd name="connsiteY4" fmla="*/ 0 h 1797072"/>
              <a:gd name="connsiteX5" fmla="*/ 7936089 w 7936089"/>
              <a:gd name="connsiteY5" fmla="*/ 464776 h 1797072"/>
              <a:gd name="connsiteX0" fmla="*/ 0 w 7676445"/>
              <a:gd name="connsiteY0" fmla="*/ 1797072 h 1797072"/>
              <a:gd name="connsiteX1" fmla="*/ 812800 w 7676445"/>
              <a:gd name="connsiteY1" fmla="*/ 1119532 h 1797072"/>
              <a:gd name="connsiteX2" fmla="*/ 2404534 w 7676445"/>
              <a:gd name="connsiteY2" fmla="*/ 724421 h 1797072"/>
              <a:gd name="connsiteX3" fmla="*/ 5836356 w 7676445"/>
              <a:gd name="connsiteY3" fmla="*/ 724421 h 1797072"/>
              <a:gd name="connsiteX4" fmla="*/ 7676445 w 7676445"/>
              <a:gd name="connsiteY4" fmla="*/ 0 h 1797072"/>
              <a:gd name="connsiteX0" fmla="*/ 0 w 7439378"/>
              <a:gd name="connsiteY0" fmla="*/ 1737272 h 1737272"/>
              <a:gd name="connsiteX1" fmla="*/ 812800 w 7439378"/>
              <a:gd name="connsiteY1" fmla="*/ 1059732 h 1737272"/>
              <a:gd name="connsiteX2" fmla="*/ 2404534 w 7439378"/>
              <a:gd name="connsiteY2" fmla="*/ 664621 h 1737272"/>
              <a:gd name="connsiteX3" fmla="*/ 5836356 w 7439378"/>
              <a:gd name="connsiteY3" fmla="*/ 664621 h 1737272"/>
              <a:gd name="connsiteX4" fmla="*/ 7439378 w 7439378"/>
              <a:gd name="connsiteY4" fmla="*/ 0 h 1737272"/>
              <a:gd name="connsiteX0" fmla="*/ 0 w 7653867"/>
              <a:gd name="connsiteY0" fmla="*/ 1817006 h 1817006"/>
              <a:gd name="connsiteX1" fmla="*/ 812800 w 7653867"/>
              <a:gd name="connsiteY1" fmla="*/ 1139466 h 1817006"/>
              <a:gd name="connsiteX2" fmla="*/ 2404534 w 7653867"/>
              <a:gd name="connsiteY2" fmla="*/ 744355 h 1817006"/>
              <a:gd name="connsiteX3" fmla="*/ 5836356 w 7653867"/>
              <a:gd name="connsiteY3" fmla="*/ 744355 h 1817006"/>
              <a:gd name="connsiteX4" fmla="*/ 7653867 w 7653867"/>
              <a:gd name="connsiteY4" fmla="*/ 0 h 1817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3867" h="1817006">
                <a:moveTo>
                  <a:pt x="0" y="1817006"/>
                </a:moveTo>
                <a:lnTo>
                  <a:pt x="812800" y="1139466"/>
                </a:lnTo>
                <a:lnTo>
                  <a:pt x="2404534" y="744355"/>
                </a:lnTo>
                <a:lnTo>
                  <a:pt x="5836356" y="744355"/>
                </a:lnTo>
                <a:lnTo>
                  <a:pt x="7653867" y="0"/>
                </a:lnTo>
              </a:path>
            </a:pathLst>
          </a:custGeom>
          <a:noFill/>
          <a:ln w="317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000000"/>
              </a:solidFill>
              <a:latin typeface="Century Gothic" panose="020F0302020204030204"/>
            </a:endParaRPr>
          </a:p>
        </p:txBody>
      </p:sp>
      <p:sp>
        <p:nvSpPr>
          <p:cNvPr id="28" name="Oval 27">
            <a:extLst>
              <a:ext uri="{FF2B5EF4-FFF2-40B4-BE49-F238E27FC236}">
                <a16:creationId xmlns:a16="http://schemas.microsoft.com/office/drawing/2014/main" id="{4A7625D7-5AF1-5C4A-B909-FF4A81CA146B}"/>
              </a:ext>
            </a:extLst>
          </p:cNvPr>
          <p:cNvSpPr/>
          <p:nvPr/>
        </p:nvSpPr>
        <p:spPr>
          <a:xfrm>
            <a:off x="7475727" y="1971161"/>
            <a:ext cx="167467" cy="167467"/>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nvGrpSpPr>
          <p:cNvPr id="55" name="Group 54">
            <a:extLst>
              <a:ext uri="{FF2B5EF4-FFF2-40B4-BE49-F238E27FC236}">
                <a16:creationId xmlns:a16="http://schemas.microsoft.com/office/drawing/2014/main" id="{EBBA4235-6EC0-DB49-9BAF-66EAF8D374B0}"/>
              </a:ext>
            </a:extLst>
          </p:cNvPr>
          <p:cNvGrpSpPr/>
          <p:nvPr/>
        </p:nvGrpSpPr>
        <p:grpSpPr>
          <a:xfrm>
            <a:off x="6927746" y="1423179"/>
            <a:ext cx="1263429" cy="1263429"/>
            <a:chOff x="9478728" y="1925804"/>
            <a:chExt cx="1201977" cy="1201977"/>
          </a:xfrm>
        </p:grpSpPr>
        <p:sp>
          <p:nvSpPr>
            <p:cNvPr id="29" name="Oval 28">
              <a:extLst>
                <a:ext uri="{FF2B5EF4-FFF2-40B4-BE49-F238E27FC236}">
                  <a16:creationId xmlns:a16="http://schemas.microsoft.com/office/drawing/2014/main" id="{C895D41C-6E7C-8244-AE5A-E6A6181D8B61}"/>
                </a:ext>
              </a:extLst>
            </p:cNvPr>
            <p:cNvSpPr/>
            <p:nvPr/>
          </p:nvSpPr>
          <p:spPr>
            <a:xfrm>
              <a:off x="9845886" y="2292962"/>
              <a:ext cx="467664" cy="467664"/>
            </a:xfrm>
            <a:prstGeom prst="ellipse">
              <a:avLst/>
            </a:prstGeom>
            <a:noFill/>
            <a:ln w="25400">
              <a:solidFill>
                <a:srgbClr val="C00000">
                  <a:alpha val="4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30" name="Oval 29">
              <a:extLst>
                <a:ext uri="{FF2B5EF4-FFF2-40B4-BE49-F238E27FC236}">
                  <a16:creationId xmlns:a16="http://schemas.microsoft.com/office/drawing/2014/main" id="{9CBC8087-5C3B-5740-8402-5041D19645F3}"/>
                </a:ext>
              </a:extLst>
            </p:cNvPr>
            <p:cNvSpPr/>
            <p:nvPr/>
          </p:nvSpPr>
          <p:spPr>
            <a:xfrm>
              <a:off x="9669119" y="2116195"/>
              <a:ext cx="821197" cy="821197"/>
            </a:xfrm>
            <a:prstGeom prst="ellipse">
              <a:avLst/>
            </a:prstGeom>
            <a:noFill/>
            <a:ln w="25400">
              <a:solidFill>
                <a:srgbClr val="C00000">
                  <a:alpha val="25098"/>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31" name="Oval 30">
              <a:extLst>
                <a:ext uri="{FF2B5EF4-FFF2-40B4-BE49-F238E27FC236}">
                  <a16:creationId xmlns:a16="http://schemas.microsoft.com/office/drawing/2014/main" id="{CE713775-B70D-A948-BEB1-9D8EAF274AD7}"/>
                </a:ext>
              </a:extLst>
            </p:cNvPr>
            <p:cNvSpPr/>
            <p:nvPr/>
          </p:nvSpPr>
          <p:spPr>
            <a:xfrm>
              <a:off x="9478728" y="1925804"/>
              <a:ext cx="1201977" cy="1201977"/>
            </a:xfrm>
            <a:prstGeom prst="ellipse">
              <a:avLst/>
            </a:prstGeom>
            <a:noFill/>
            <a:ln w="25400">
              <a:solidFill>
                <a:srgbClr val="C00000">
                  <a:alpha val="14902"/>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grpSp>
      <p:pic>
        <p:nvPicPr>
          <p:cNvPr id="43" name="Picture 42">
            <a:hlinkClick r:id="rId9" action="ppaction://hlinksldjump"/>
            <a:extLst>
              <a:ext uri="{FF2B5EF4-FFF2-40B4-BE49-F238E27FC236}">
                <a16:creationId xmlns:a16="http://schemas.microsoft.com/office/drawing/2014/main" id="{AFA0F415-1E82-A849-94BA-3811CF170FD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10802146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000"/>
                                        <p:tgtEl>
                                          <p:spTgt spid="5"/>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childTnLst>
                                </p:cTn>
                              </p:par>
                            </p:childTnLst>
                          </p:cTn>
                        </p:par>
                        <p:par>
                          <p:cTn id="20" fill="hold">
                            <p:stCondLst>
                              <p:cond delay="3500"/>
                            </p:stCondLst>
                            <p:childTnLst>
                              <p:par>
                                <p:cTn id="21" presetID="26" presetClass="emph" presetSubtype="0" repeatCount="indefinite" fill="hold" nodeType="afterEffect">
                                  <p:stCondLst>
                                    <p:cond delay="0"/>
                                  </p:stCondLst>
                                  <p:childTnLst>
                                    <p:animEffect transition="out" filter="fade">
                                      <p:cBhvr>
                                        <p:cTn id="22" dur="1000" tmFilter="0, 0; .2, .5; .8, .5; 1, 0"/>
                                        <p:tgtEl>
                                          <p:spTgt spid="55"/>
                                        </p:tgtEl>
                                      </p:cBhvr>
                                    </p:animEffect>
                                    <p:animScale>
                                      <p:cBhvr>
                                        <p:cTn id="23" dur="500" autoRev="1" fill="hold"/>
                                        <p:tgtEl>
                                          <p:spTgt spid="55"/>
                                        </p:tgtEl>
                                      </p:cBhvr>
                                      <p:by x="105000" y="105000"/>
                                    </p:animScale>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par>
                                <p:cTn id="29" presetID="10"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nodeType="with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childTnLst>
                                </p:cTn>
                              </p:par>
                              <p:par>
                                <p:cTn id="35" presetID="10" presetClass="entr" presetSubtype="0" fill="hold" nodeType="with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fade">
                                      <p:cBhvr>
                                        <p:cTn id="3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Content Placeholder 2">
            <a:extLst>
              <a:ext uri="{FF2B5EF4-FFF2-40B4-BE49-F238E27FC236}">
                <a16:creationId xmlns:a16="http://schemas.microsoft.com/office/drawing/2014/main" id="{5C84889A-92C2-6E4D-8BD7-57C04124DE1B}"/>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37</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sp>
        <p:nvSpPr>
          <p:cNvPr id="30" name="Rectangle 29">
            <a:extLst>
              <a:ext uri="{FF2B5EF4-FFF2-40B4-BE49-F238E27FC236}">
                <a16:creationId xmlns:a16="http://schemas.microsoft.com/office/drawing/2014/main" id="{51FBBCEA-DD01-D649-9A79-653141F559E9}"/>
              </a:ext>
            </a:extLst>
          </p:cNvPr>
          <p:cNvSpPr/>
          <p:nvPr/>
        </p:nvSpPr>
        <p:spPr>
          <a:xfrm>
            <a:off x="-1" y="0"/>
            <a:ext cx="9144001" cy="977993"/>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FFFFFF"/>
              </a:solidFill>
              <a:latin typeface="Century Gothic" panose="020F0302020204030204"/>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2" y="0"/>
            <a:ext cx="2734409" cy="977993"/>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1775A0"/>
              </a:solidFill>
              <a:latin typeface="Century Gothic" panose="020F0302020204030204"/>
            </a:endParaRPr>
          </a:p>
        </p:txBody>
      </p:sp>
      <p:sp>
        <p:nvSpPr>
          <p:cNvPr id="33" name="Title 6">
            <a:extLst>
              <a:ext uri="{FF2B5EF4-FFF2-40B4-BE49-F238E27FC236}">
                <a16:creationId xmlns:a16="http://schemas.microsoft.com/office/drawing/2014/main" id="{A541EA71-333E-6A4F-A785-19756C8F6792}"/>
              </a:ext>
            </a:extLst>
          </p:cNvPr>
          <p:cNvSpPr txBox="1">
            <a:spLocks/>
          </p:cNvSpPr>
          <p:nvPr/>
        </p:nvSpPr>
        <p:spPr>
          <a:xfrm>
            <a:off x="3305175" y="1"/>
            <a:ext cx="5210175" cy="977993"/>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a:lstStyle>
          <a:p>
            <a:pPr algn="ctr" defTabSz="685800">
              <a:defRPr/>
            </a:pPr>
            <a:r>
              <a:rPr lang="en-US" sz="2000" dirty="0">
                <a:solidFill>
                  <a:srgbClr val="FFFFFF"/>
                </a:solidFill>
                <a:latin typeface="Tw Cen MT" panose="020B0602020104020603" pitchFamily="34" charset="77"/>
              </a:rPr>
              <a:t>79 y/o Female  </a:t>
            </a:r>
            <a:r>
              <a:rPr lang="en-US" sz="2000" b="0" dirty="0">
                <a:solidFill>
                  <a:srgbClr val="468DAD"/>
                </a:solidFill>
                <a:latin typeface="Tw Cen MT" panose="020B0602020104020603" pitchFamily="34" charset="77"/>
              </a:rPr>
              <a:t>|</a:t>
            </a:r>
            <a:r>
              <a:rPr lang="en-US" sz="2000" b="0" dirty="0">
                <a:solidFill>
                  <a:srgbClr val="FFFFFF"/>
                </a:solidFill>
                <a:latin typeface="Tw Cen MT" panose="020B0602020104020603" pitchFamily="34" charset="77"/>
              </a:rPr>
              <a:t>  Baseline Vision: 20/30 OD</a:t>
            </a:r>
          </a:p>
        </p:txBody>
      </p:sp>
      <p:sp>
        <p:nvSpPr>
          <p:cNvPr id="34" name="Rectangle 33">
            <a:extLst>
              <a:ext uri="{FF2B5EF4-FFF2-40B4-BE49-F238E27FC236}">
                <a16:creationId xmlns:a16="http://schemas.microsoft.com/office/drawing/2014/main" id="{67DD20A8-CB82-CE47-B768-126A8AD0314A}"/>
              </a:ext>
            </a:extLst>
          </p:cNvPr>
          <p:cNvSpPr/>
          <p:nvPr/>
        </p:nvSpPr>
        <p:spPr>
          <a:xfrm>
            <a:off x="1533040" y="335236"/>
            <a:ext cx="920445" cy="338554"/>
          </a:xfrm>
          <a:prstGeom prst="rect">
            <a:avLst/>
          </a:prstGeom>
        </p:spPr>
        <p:txBody>
          <a:bodyPr wrap="none">
            <a:spAutoFit/>
          </a:bodyPr>
          <a:lstStyle/>
          <a:p>
            <a:pPr defTabSz="685800">
              <a:defRPr/>
            </a:pPr>
            <a:r>
              <a:rPr lang="en-US" sz="1600" b="1" cap="all" spc="150" dirty="0">
                <a:solidFill>
                  <a:srgbClr val="FFFFFF"/>
                </a:solidFill>
                <a:latin typeface="Tw Cen MT" panose="020B0602020104020603" pitchFamily="34" charset="77"/>
              </a:rPr>
              <a:t>Case 3</a:t>
            </a:r>
            <a:endParaRPr lang="en-US" sz="1600" b="1" spc="150" dirty="0">
              <a:solidFill>
                <a:srgbClr val="000000"/>
              </a:solidFill>
              <a:latin typeface="Tw Cen MT" panose="020B0602020104020603" pitchFamily="34" charset="77"/>
            </a:endParaRPr>
          </a:p>
        </p:txBody>
      </p:sp>
      <p:pic>
        <p:nvPicPr>
          <p:cNvPr id="99" name="Picture 98">
            <a:extLst>
              <a:ext uri="{FF2B5EF4-FFF2-40B4-BE49-F238E27FC236}">
                <a16:creationId xmlns:a16="http://schemas.microsoft.com/office/drawing/2014/main" id="{74299648-30A3-CF43-AFC1-E6661509D4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40705" y="1574926"/>
            <a:ext cx="3707506" cy="1750089"/>
          </a:xfrm>
          <a:prstGeom prst="rect">
            <a:avLst/>
          </a:prstGeom>
        </p:spPr>
      </p:pic>
      <p:grpSp>
        <p:nvGrpSpPr>
          <p:cNvPr id="103" name="Group 102">
            <a:extLst>
              <a:ext uri="{FF2B5EF4-FFF2-40B4-BE49-F238E27FC236}">
                <a16:creationId xmlns:a16="http://schemas.microsoft.com/office/drawing/2014/main" id="{ADFFDA7E-2ED0-1E4A-BA1B-8DC2222DA012}"/>
              </a:ext>
            </a:extLst>
          </p:cNvPr>
          <p:cNvGrpSpPr/>
          <p:nvPr/>
        </p:nvGrpSpPr>
        <p:grpSpPr>
          <a:xfrm>
            <a:off x="327076" y="1305805"/>
            <a:ext cx="3149978" cy="2171742"/>
            <a:chOff x="402691" y="1338829"/>
            <a:chExt cx="4947076" cy="2895656"/>
          </a:xfrm>
          <a:effectLst/>
        </p:grpSpPr>
        <p:sp>
          <p:nvSpPr>
            <p:cNvPr id="101" name="Rectangle 100">
              <a:extLst>
                <a:ext uri="{FF2B5EF4-FFF2-40B4-BE49-F238E27FC236}">
                  <a16:creationId xmlns:a16="http://schemas.microsoft.com/office/drawing/2014/main" id="{544779E2-1AE1-0845-A729-93BB26E0EF1F}"/>
                </a:ext>
              </a:extLst>
            </p:cNvPr>
            <p:cNvSpPr/>
            <p:nvPr/>
          </p:nvSpPr>
          <p:spPr>
            <a:xfrm>
              <a:off x="402691" y="1338829"/>
              <a:ext cx="3090873" cy="2895656"/>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100" name="Rectangle 99">
              <a:extLst>
                <a:ext uri="{FF2B5EF4-FFF2-40B4-BE49-F238E27FC236}">
                  <a16:creationId xmlns:a16="http://schemas.microsoft.com/office/drawing/2014/main" id="{896C0FC2-F42C-7349-8715-F43773563C9A}"/>
                </a:ext>
              </a:extLst>
            </p:cNvPr>
            <p:cNvSpPr/>
            <p:nvPr/>
          </p:nvSpPr>
          <p:spPr>
            <a:xfrm>
              <a:off x="3167951" y="1338829"/>
              <a:ext cx="2181816" cy="2895656"/>
            </a:xfrm>
            <a:prstGeom prst="rect">
              <a:avLst/>
            </a:prstGeom>
            <a:gradFill>
              <a:gsLst>
                <a:gs pos="30000">
                  <a:srgbClr val="FFFFFF">
                    <a:alpha val="94000"/>
                  </a:srgb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pic>
        <p:nvPicPr>
          <p:cNvPr id="8" name="Picture 7">
            <a:extLst>
              <a:ext uri="{FF2B5EF4-FFF2-40B4-BE49-F238E27FC236}">
                <a16:creationId xmlns:a16="http://schemas.microsoft.com/office/drawing/2014/main" id="{54A4E786-AC51-FC47-A9F8-45A093F9A86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63812" y="1325271"/>
            <a:ext cx="3551004" cy="3178979"/>
          </a:xfrm>
          <a:prstGeom prst="rect">
            <a:avLst/>
          </a:prstGeom>
          <a:effectLst>
            <a:outerShdw blurRad="317500" dir="5400000" algn="ctr" rotWithShape="0">
              <a:srgbClr val="000000">
                <a:alpha val="25000"/>
              </a:srgbClr>
            </a:outerShdw>
          </a:effectLst>
        </p:spPr>
      </p:pic>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4"/>
          <a:stretch>
            <a:fillRect/>
          </a:stretch>
        </p:blipFill>
        <p:spPr>
          <a:xfrm>
            <a:off x="2626450" y="422321"/>
            <a:ext cx="171450" cy="142875"/>
          </a:xfrm>
          <a:prstGeom prst="rect">
            <a:avLst/>
          </a:prstGeom>
        </p:spPr>
      </p:pic>
      <p:sp>
        <p:nvSpPr>
          <p:cNvPr id="16" name="Oval 15">
            <a:extLst>
              <a:ext uri="{FF2B5EF4-FFF2-40B4-BE49-F238E27FC236}">
                <a16:creationId xmlns:a16="http://schemas.microsoft.com/office/drawing/2014/main" id="{47993F7A-8181-5947-B5C3-4790C041B0D7}"/>
              </a:ext>
            </a:extLst>
          </p:cNvPr>
          <p:cNvSpPr/>
          <p:nvPr/>
        </p:nvSpPr>
        <p:spPr>
          <a:xfrm>
            <a:off x="327076" y="189181"/>
            <a:ext cx="927443" cy="927443"/>
          </a:xfrm>
          <a:prstGeom prst="ellipse">
            <a:avLst/>
          </a:prstGeom>
          <a:solidFill>
            <a:srgbClr val="F37021"/>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17" name="Picture 16">
            <a:extLst>
              <a:ext uri="{FF2B5EF4-FFF2-40B4-BE49-F238E27FC236}">
                <a16:creationId xmlns:a16="http://schemas.microsoft.com/office/drawing/2014/main" id="{668585E2-B39A-0740-B62F-2C04987148AB}"/>
              </a:ext>
            </a:extLst>
          </p:cNvPr>
          <p:cNvPicPr>
            <a:picLocks noChangeAspect="1"/>
          </p:cNvPicPr>
          <p:nvPr/>
        </p:nvPicPr>
        <p:blipFill>
          <a:blip r:embed="rId5"/>
          <a:stretch>
            <a:fillRect/>
          </a:stretch>
        </p:blipFill>
        <p:spPr>
          <a:xfrm>
            <a:off x="627793" y="475723"/>
            <a:ext cx="326010" cy="354359"/>
          </a:xfrm>
          <a:prstGeom prst="rect">
            <a:avLst/>
          </a:prstGeom>
        </p:spPr>
      </p:pic>
      <p:pic>
        <p:nvPicPr>
          <p:cNvPr id="22" name="Picture 21">
            <a:extLst>
              <a:ext uri="{FF2B5EF4-FFF2-40B4-BE49-F238E27FC236}">
                <a16:creationId xmlns:a16="http://schemas.microsoft.com/office/drawing/2014/main" id="{16C1D496-206A-974B-AD14-B1D66FEF664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72457" y="3623409"/>
            <a:ext cx="3379786" cy="1495539"/>
          </a:xfrm>
          <a:prstGeom prst="rect">
            <a:avLst/>
          </a:prstGeom>
        </p:spPr>
      </p:pic>
      <p:sp>
        <p:nvSpPr>
          <p:cNvPr id="19" name="Rectangle 18">
            <a:extLst>
              <a:ext uri="{FF2B5EF4-FFF2-40B4-BE49-F238E27FC236}">
                <a16:creationId xmlns:a16="http://schemas.microsoft.com/office/drawing/2014/main" id="{B0473918-20FF-2D41-ADC3-479C955C852E}"/>
              </a:ext>
            </a:extLst>
          </p:cNvPr>
          <p:cNvSpPr/>
          <p:nvPr/>
        </p:nvSpPr>
        <p:spPr>
          <a:xfrm>
            <a:off x="3218049" y="3610953"/>
            <a:ext cx="1642253" cy="152630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24" name="Picture 23">
            <a:extLst>
              <a:ext uri="{FF2B5EF4-FFF2-40B4-BE49-F238E27FC236}">
                <a16:creationId xmlns:a16="http://schemas.microsoft.com/office/drawing/2014/main" id="{B802A40F-2FA6-1F4E-89AB-60751697444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00760" y="3789087"/>
            <a:ext cx="1111100" cy="1102211"/>
          </a:xfrm>
          <a:prstGeom prst="rect">
            <a:avLst/>
          </a:prstGeom>
        </p:spPr>
      </p:pic>
      <p:pic>
        <p:nvPicPr>
          <p:cNvPr id="20" name="Picture 19">
            <a:extLst>
              <a:ext uri="{FF2B5EF4-FFF2-40B4-BE49-F238E27FC236}">
                <a16:creationId xmlns:a16="http://schemas.microsoft.com/office/drawing/2014/main" id="{0CFAEFDB-04E0-224C-BB24-6905F523A2B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V="1">
            <a:off x="6669157" y="2275258"/>
            <a:ext cx="1252331" cy="1242311"/>
          </a:xfrm>
          <a:prstGeom prst="rect">
            <a:avLst/>
          </a:prstGeom>
        </p:spPr>
      </p:pic>
      <p:pic>
        <p:nvPicPr>
          <p:cNvPr id="62" name="Picture 61">
            <a:extLst>
              <a:ext uri="{FF2B5EF4-FFF2-40B4-BE49-F238E27FC236}">
                <a16:creationId xmlns:a16="http://schemas.microsoft.com/office/drawing/2014/main" id="{BC1DC4F9-1270-DC4D-A45C-D3B954823EEC}"/>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327076" y="3987867"/>
            <a:ext cx="1096910" cy="613086"/>
          </a:xfrm>
          <a:prstGeom prst="rect">
            <a:avLst/>
          </a:prstGeom>
        </p:spPr>
      </p:pic>
      <p:sp>
        <p:nvSpPr>
          <p:cNvPr id="104" name="Rectangle 103">
            <a:extLst>
              <a:ext uri="{FF2B5EF4-FFF2-40B4-BE49-F238E27FC236}">
                <a16:creationId xmlns:a16="http://schemas.microsoft.com/office/drawing/2014/main" id="{02DBFF2D-C294-6E44-B681-FA08165BC6E3}"/>
              </a:ext>
            </a:extLst>
          </p:cNvPr>
          <p:cNvSpPr/>
          <p:nvPr/>
        </p:nvSpPr>
        <p:spPr>
          <a:xfrm>
            <a:off x="763907" y="2116531"/>
            <a:ext cx="1443408" cy="671722"/>
          </a:xfrm>
          <a:prstGeom prst="rect">
            <a:avLst/>
          </a:prstGeom>
        </p:spPr>
        <p:txBody>
          <a:bodyPr wrap="none" lIns="0" tIns="0" rIns="0" bIns="0">
            <a:spAutoFit/>
          </a:bodyPr>
          <a:lstStyle/>
          <a:p>
            <a:pPr defTabSz="685800">
              <a:lnSpc>
                <a:spcPts val="2700"/>
              </a:lnSpc>
              <a:defRPr/>
            </a:pPr>
            <a:r>
              <a:rPr lang="en-US" sz="2000" b="1" dirty="0" err="1">
                <a:solidFill>
                  <a:srgbClr val="007096"/>
                </a:solidFill>
                <a:latin typeface="Tw Cen MT" panose="020B0602020104020603" pitchFamily="34" charset="77"/>
              </a:rPr>
              <a:t>ForeseeHome</a:t>
            </a:r>
            <a:endParaRPr lang="en-US" sz="2000" b="1" dirty="0">
              <a:solidFill>
                <a:srgbClr val="007096"/>
              </a:solidFill>
              <a:latin typeface="Tw Cen MT" panose="020B0602020104020603" pitchFamily="34" charset="77"/>
            </a:endParaRPr>
          </a:p>
          <a:p>
            <a:pPr defTabSz="685800">
              <a:lnSpc>
                <a:spcPts val="2700"/>
              </a:lnSpc>
              <a:defRPr/>
            </a:pPr>
            <a:r>
              <a:rPr lang="en-US" sz="2000" dirty="0">
                <a:solidFill>
                  <a:srgbClr val="007096"/>
                </a:solidFill>
                <a:latin typeface="Tw Cen MT" panose="020B0602020104020603" pitchFamily="34" charset="77"/>
              </a:rPr>
              <a:t>Online Report</a:t>
            </a:r>
          </a:p>
        </p:txBody>
      </p:sp>
      <p:sp>
        <p:nvSpPr>
          <p:cNvPr id="105" name="Rectangle 104">
            <a:extLst>
              <a:ext uri="{FF2B5EF4-FFF2-40B4-BE49-F238E27FC236}">
                <a16:creationId xmlns:a16="http://schemas.microsoft.com/office/drawing/2014/main" id="{5A504C3B-D8F1-D047-877C-0B64D92BEB47}"/>
              </a:ext>
            </a:extLst>
          </p:cNvPr>
          <p:cNvSpPr/>
          <p:nvPr/>
        </p:nvSpPr>
        <p:spPr>
          <a:xfrm rot="5400000">
            <a:off x="4495473" y="1850847"/>
            <a:ext cx="728084" cy="207749"/>
          </a:xfrm>
          <a:prstGeom prst="rect">
            <a:avLst/>
          </a:prstGeom>
        </p:spPr>
        <p:txBody>
          <a:bodyPr wrap="none">
            <a:spAutoFit/>
          </a:bodyPr>
          <a:lstStyle/>
          <a:p>
            <a:pPr defTabSz="685800">
              <a:defRPr/>
            </a:pPr>
            <a:r>
              <a:rPr lang="en-US" sz="750" b="1" dirty="0">
                <a:solidFill>
                  <a:srgbClr val="7F8489"/>
                </a:solidFill>
                <a:latin typeface="Century Gothic" panose="020F0302020204030204"/>
              </a:rPr>
              <a:t>Trend Score</a:t>
            </a:r>
            <a:endParaRPr lang="en-US" sz="750" dirty="0">
              <a:solidFill>
                <a:srgbClr val="7F8489"/>
              </a:solidFill>
              <a:latin typeface="Century Gothic" panose="020F0302020204030204"/>
            </a:endParaRPr>
          </a:p>
        </p:txBody>
      </p:sp>
      <p:sp>
        <p:nvSpPr>
          <p:cNvPr id="106" name="Rectangle 105">
            <a:extLst>
              <a:ext uri="{FF2B5EF4-FFF2-40B4-BE49-F238E27FC236}">
                <a16:creationId xmlns:a16="http://schemas.microsoft.com/office/drawing/2014/main" id="{B05374D1-DF29-EC4B-83C7-4EC554C5DD5C}"/>
              </a:ext>
            </a:extLst>
          </p:cNvPr>
          <p:cNvSpPr/>
          <p:nvPr/>
        </p:nvSpPr>
        <p:spPr>
          <a:xfrm rot="5400000">
            <a:off x="4536350" y="2866527"/>
            <a:ext cx="646332" cy="207749"/>
          </a:xfrm>
          <a:prstGeom prst="rect">
            <a:avLst/>
          </a:prstGeom>
        </p:spPr>
        <p:txBody>
          <a:bodyPr wrap="none">
            <a:spAutoFit/>
          </a:bodyPr>
          <a:lstStyle/>
          <a:p>
            <a:pPr algn="ctr" defTabSz="685800">
              <a:defRPr/>
            </a:pPr>
            <a:r>
              <a:rPr lang="en-US" sz="750" b="1" dirty="0">
                <a:solidFill>
                  <a:srgbClr val="7F8489"/>
                </a:solidFill>
                <a:latin typeface="Century Gothic" panose="020F0302020204030204"/>
              </a:rPr>
              <a:t>Test Score</a:t>
            </a:r>
            <a:endParaRPr lang="en-US" sz="750" dirty="0">
              <a:solidFill>
                <a:srgbClr val="7F8489"/>
              </a:solidFill>
              <a:latin typeface="Century Gothic" panose="020F0302020204030204"/>
            </a:endParaRPr>
          </a:p>
        </p:txBody>
      </p:sp>
      <p:grpSp>
        <p:nvGrpSpPr>
          <p:cNvPr id="112" name="Group 111">
            <a:extLst>
              <a:ext uri="{FF2B5EF4-FFF2-40B4-BE49-F238E27FC236}">
                <a16:creationId xmlns:a16="http://schemas.microsoft.com/office/drawing/2014/main" id="{588F4D43-A723-F443-9120-375853AAEB45}"/>
              </a:ext>
            </a:extLst>
          </p:cNvPr>
          <p:cNvGrpSpPr/>
          <p:nvPr/>
        </p:nvGrpSpPr>
        <p:grpSpPr>
          <a:xfrm>
            <a:off x="4346647" y="1366043"/>
            <a:ext cx="557813" cy="557813"/>
            <a:chOff x="9503822" y="1773629"/>
            <a:chExt cx="1150908" cy="1150908"/>
          </a:xfrm>
        </p:grpSpPr>
        <p:sp>
          <p:nvSpPr>
            <p:cNvPr id="107" name="Oval 106">
              <a:extLst>
                <a:ext uri="{FF2B5EF4-FFF2-40B4-BE49-F238E27FC236}">
                  <a16:creationId xmlns:a16="http://schemas.microsoft.com/office/drawing/2014/main" id="{BEE8E672-AAC5-4948-BDD3-14698820C8AA}"/>
                </a:ext>
              </a:extLst>
            </p:cNvPr>
            <p:cNvSpPr/>
            <p:nvPr/>
          </p:nvSpPr>
          <p:spPr>
            <a:xfrm>
              <a:off x="9967636" y="2237439"/>
              <a:ext cx="223289" cy="223289"/>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nvGrpSpPr>
            <p:cNvPr id="108" name="Group 107">
              <a:extLst>
                <a:ext uri="{FF2B5EF4-FFF2-40B4-BE49-F238E27FC236}">
                  <a16:creationId xmlns:a16="http://schemas.microsoft.com/office/drawing/2014/main" id="{DA6AFE4F-5FA6-E643-BE4B-0FEC9D61B00D}"/>
                </a:ext>
              </a:extLst>
            </p:cNvPr>
            <p:cNvGrpSpPr/>
            <p:nvPr/>
          </p:nvGrpSpPr>
          <p:grpSpPr>
            <a:xfrm>
              <a:off x="9503822" y="1773629"/>
              <a:ext cx="1150908" cy="1150908"/>
              <a:chOff x="9669119" y="2116195"/>
              <a:chExt cx="821197" cy="821197"/>
            </a:xfrm>
          </p:grpSpPr>
          <p:sp>
            <p:nvSpPr>
              <p:cNvPr id="109" name="Oval 108">
                <a:extLst>
                  <a:ext uri="{FF2B5EF4-FFF2-40B4-BE49-F238E27FC236}">
                    <a16:creationId xmlns:a16="http://schemas.microsoft.com/office/drawing/2014/main" id="{44696D60-7933-5440-BE17-5DD982C595F8}"/>
                  </a:ext>
                </a:extLst>
              </p:cNvPr>
              <p:cNvSpPr/>
              <p:nvPr/>
            </p:nvSpPr>
            <p:spPr>
              <a:xfrm>
                <a:off x="9845886" y="2292962"/>
                <a:ext cx="467664" cy="467664"/>
              </a:xfrm>
              <a:prstGeom prst="ellipse">
                <a:avLst/>
              </a:prstGeom>
              <a:noFill/>
              <a:ln w="19050">
                <a:solidFill>
                  <a:srgbClr val="C00000">
                    <a:alpha val="3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110" name="Oval 109">
                <a:extLst>
                  <a:ext uri="{FF2B5EF4-FFF2-40B4-BE49-F238E27FC236}">
                    <a16:creationId xmlns:a16="http://schemas.microsoft.com/office/drawing/2014/main" id="{9F1A18B4-81D3-254B-BC13-2A8840BFCE2C}"/>
                  </a:ext>
                </a:extLst>
              </p:cNvPr>
              <p:cNvSpPr/>
              <p:nvPr/>
            </p:nvSpPr>
            <p:spPr>
              <a:xfrm>
                <a:off x="9669119" y="2116195"/>
                <a:ext cx="821197" cy="821197"/>
              </a:xfrm>
              <a:prstGeom prst="ellipse">
                <a:avLst/>
              </a:prstGeom>
              <a:noFill/>
              <a:ln w="19050">
                <a:solidFill>
                  <a:srgbClr val="C00000">
                    <a:alpha val="15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grpSp>
      <p:sp>
        <p:nvSpPr>
          <p:cNvPr id="114" name="Down Arrow 113">
            <a:extLst>
              <a:ext uri="{FF2B5EF4-FFF2-40B4-BE49-F238E27FC236}">
                <a16:creationId xmlns:a16="http://schemas.microsoft.com/office/drawing/2014/main" id="{2D655596-D2D4-9F45-9725-1D0E6B39AC7B}"/>
              </a:ext>
            </a:extLst>
          </p:cNvPr>
          <p:cNvSpPr/>
          <p:nvPr/>
        </p:nvSpPr>
        <p:spPr>
          <a:xfrm>
            <a:off x="7139064" y="2683983"/>
            <a:ext cx="312516" cy="424860"/>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32" name="Picture 31">
            <a:extLst>
              <a:ext uri="{FF2B5EF4-FFF2-40B4-BE49-F238E27FC236}">
                <a16:creationId xmlns:a16="http://schemas.microsoft.com/office/drawing/2014/main" id="{72A11913-5B30-A248-AD8D-6C3E5EF0D9CC}"/>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263813" y="4558920"/>
            <a:ext cx="3551003" cy="877189"/>
          </a:xfrm>
          <a:prstGeom prst="rect">
            <a:avLst/>
          </a:prstGeom>
          <a:effectLst>
            <a:outerShdw blurRad="317500" dir="5400000" algn="ctr" rotWithShape="0">
              <a:srgbClr val="000000">
                <a:alpha val="25000"/>
              </a:srgbClr>
            </a:outerShdw>
          </a:effectLst>
        </p:spPr>
      </p:pic>
      <p:pic>
        <p:nvPicPr>
          <p:cNvPr id="29" name="Picture 28">
            <a:extLst>
              <a:ext uri="{FF2B5EF4-FFF2-40B4-BE49-F238E27FC236}">
                <a16:creationId xmlns:a16="http://schemas.microsoft.com/office/drawing/2014/main" id="{8AE6E03E-B3F3-2C46-AA05-C0D281BD9667}"/>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599796" y="3698604"/>
            <a:ext cx="1428344" cy="1330512"/>
          </a:xfrm>
          <a:prstGeom prst="rect">
            <a:avLst/>
          </a:prstGeom>
        </p:spPr>
      </p:pic>
      <p:pic>
        <p:nvPicPr>
          <p:cNvPr id="35" name="Picture 34">
            <a:hlinkClick r:id="rId12" action="ppaction://hlinksldjump"/>
            <a:extLst>
              <a:ext uri="{FF2B5EF4-FFF2-40B4-BE49-F238E27FC236}">
                <a16:creationId xmlns:a16="http://schemas.microsoft.com/office/drawing/2014/main" id="{05A95053-0B29-724E-A801-52E40EEB0940}"/>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117365465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500"/>
                                        <p:tgtEl>
                                          <p:spTgt spid="104"/>
                                        </p:tgtEl>
                                      </p:cBhvr>
                                    </p:animEffect>
                                  </p:childTnLst>
                                </p:cTn>
                              </p:par>
                              <p:par>
                                <p:cTn id="8" presetID="10" presetClass="entr" presetSubtype="0"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fade">
                                      <p:cBhvr>
                                        <p:cTn id="10" dur="750"/>
                                        <p:tgtEl>
                                          <p:spTgt spid="10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grpId="0" nodeType="clickEffect">
                                  <p:stCondLst>
                                    <p:cond delay="0"/>
                                  </p:stCondLst>
                                  <p:childTnLst>
                                    <p:animEffect transition="out" filter="fade">
                                      <p:cBhvr>
                                        <p:cTn id="14" dur="500" tmFilter="0, 0; .2, .5; .8, .5; 1, 0"/>
                                        <p:tgtEl>
                                          <p:spTgt spid="19"/>
                                        </p:tgtEl>
                                      </p:cBhvr>
                                    </p:animEffect>
                                    <p:animScale>
                                      <p:cBhvr>
                                        <p:cTn id="15" dur="250" autoRev="1" fill="hold"/>
                                        <p:tgtEl>
                                          <p:spTgt spid="19"/>
                                        </p:tgtEl>
                                      </p:cBhvr>
                                      <p:by x="105000" y="105000"/>
                                    </p:animScale>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0" presetClass="path" presetSubtype="0" accel="50000" decel="50000" fill="hold" nodeType="withEffect">
                                  <p:stCondLst>
                                    <p:cond delay="0"/>
                                  </p:stCondLst>
                                  <p:childTnLst>
                                    <p:animMotion origin="layout" path="M 3.61111E-6 -3.7037E-7 C 0.08663 -0.0088 0.17569 -0.01481 0.23472 -0.05046 C 0.29305 -0.08588 0.35416 -0.19491 0.35017 -0.21389 " pathEditMode="relative" rAng="0" ptsTypes="AAA">
                                      <p:cBhvr>
                                        <p:cTn id="21" dur="3000" fill="hold"/>
                                        <p:tgtEl>
                                          <p:spTgt spid="24"/>
                                        </p:tgtEl>
                                        <p:attrNameLst>
                                          <p:attrName>ppt_x</p:attrName>
                                          <p:attrName>ppt_y</p:attrName>
                                        </p:attrNameLst>
                                      </p:cBhvr>
                                      <p:rCtr x="17517" y="-10694"/>
                                    </p:animMotion>
                                  </p:childTnLst>
                                </p:cTn>
                              </p:par>
                              <p:par>
                                <p:cTn id="22" presetID="6" presetClass="emph" presetSubtype="0" fill="hold" nodeType="withEffect">
                                  <p:stCondLst>
                                    <p:cond delay="300"/>
                                  </p:stCondLst>
                                  <p:childTnLst>
                                    <p:animScale>
                                      <p:cBhvr>
                                        <p:cTn id="23" dur="2000" fill="hold"/>
                                        <p:tgtEl>
                                          <p:spTgt spid="24"/>
                                        </p:tgtEl>
                                      </p:cBhvr>
                                      <p:by x="92000" y="92000"/>
                                    </p:animScale>
                                  </p:childTnLst>
                                </p:cTn>
                              </p:par>
                            </p:childTnLst>
                          </p:cTn>
                        </p:par>
                        <p:par>
                          <p:cTn id="24" fill="hold">
                            <p:stCondLst>
                              <p:cond delay="3500"/>
                            </p:stCondLst>
                            <p:childTnLst>
                              <p:par>
                                <p:cTn id="25" presetID="10" presetClass="exit" presetSubtype="0" fill="hold" nodeType="afterEffect">
                                  <p:stCondLst>
                                    <p:cond delay="750"/>
                                  </p:stCondLst>
                                  <p:childTnLst>
                                    <p:animEffect transition="out" filter="fade">
                                      <p:cBhvr>
                                        <p:cTn id="26" dur="1500"/>
                                        <p:tgtEl>
                                          <p:spTgt spid="24"/>
                                        </p:tgtEl>
                                      </p:cBhvr>
                                    </p:animEffect>
                                    <p:set>
                                      <p:cBhvr>
                                        <p:cTn id="27" dur="1" fill="hold">
                                          <p:stCondLst>
                                            <p:cond delay="1499"/>
                                          </p:stCondLst>
                                        </p:cTn>
                                        <p:tgtEl>
                                          <p:spTgt spid="24"/>
                                        </p:tgtEl>
                                        <p:attrNameLst>
                                          <p:attrName>style.visibility</p:attrName>
                                        </p:attrNameLst>
                                      </p:cBhvr>
                                      <p:to>
                                        <p:strVal val="hidden"/>
                                      </p:to>
                                    </p:set>
                                  </p:childTnLst>
                                </p:cTn>
                              </p:par>
                              <p:par>
                                <p:cTn id="28" presetID="22" presetClass="entr" presetSubtype="1" fill="hold" grpId="0" nodeType="withEffect">
                                  <p:stCondLst>
                                    <p:cond delay="0"/>
                                  </p:stCondLst>
                                  <p:childTnLst>
                                    <p:set>
                                      <p:cBhvr>
                                        <p:cTn id="29" dur="1" fill="hold">
                                          <p:stCondLst>
                                            <p:cond delay="0"/>
                                          </p:stCondLst>
                                        </p:cTn>
                                        <p:tgtEl>
                                          <p:spTgt spid="114"/>
                                        </p:tgtEl>
                                        <p:attrNameLst>
                                          <p:attrName>style.visibility</p:attrName>
                                        </p:attrNameLst>
                                      </p:cBhvr>
                                      <p:to>
                                        <p:strVal val="visible"/>
                                      </p:to>
                                    </p:set>
                                    <p:animEffect transition="in" filter="wipe(up)">
                                      <p:cBhvr>
                                        <p:cTn id="30" dur="500"/>
                                        <p:tgtEl>
                                          <p:spTgt spid="114"/>
                                        </p:tgtEl>
                                      </p:cBhvr>
                                    </p:animEffect>
                                  </p:childTnLst>
                                </p:cTn>
                              </p:par>
                              <p:par>
                                <p:cTn id="31" presetID="22" presetClass="entr" presetSubtype="1"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2000"/>
                                        <p:tgtEl>
                                          <p:spTgt spid="20"/>
                                        </p:tgtEl>
                                      </p:cBhvr>
                                    </p:animEffect>
                                  </p:childTnLst>
                                </p:cTn>
                              </p:par>
                            </p:childTnLst>
                          </p:cTn>
                        </p:par>
                        <p:par>
                          <p:cTn id="34" fill="hold">
                            <p:stCondLst>
                              <p:cond delay="5750"/>
                            </p:stCondLst>
                            <p:childTnLst>
                              <p:par>
                                <p:cTn id="35" presetID="10" presetClass="exit" presetSubtype="0" fill="hold" grpId="1" nodeType="afterEffect">
                                  <p:stCondLst>
                                    <p:cond delay="0"/>
                                  </p:stCondLst>
                                  <p:childTnLst>
                                    <p:animEffect transition="out" filter="fade">
                                      <p:cBhvr>
                                        <p:cTn id="36" dur="500"/>
                                        <p:tgtEl>
                                          <p:spTgt spid="114"/>
                                        </p:tgtEl>
                                      </p:cBhvr>
                                    </p:animEffect>
                                    <p:set>
                                      <p:cBhvr>
                                        <p:cTn id="37" dur="1" fill="hold">
                                          <p:stCondLst>
                                            <p:cond delay="499"/>
                                          </p:stCondLst>
                                        </p:cTn>
                                        <p:tgtEl>
                                          <p:spTgt spid="1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04" grpId="0"/>
      <p:bldP spid="114" grpId="0" animBg="1"/>
      <p:bldP spid="114"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2">
            <a:extLst>
              <a:ext uri="{FF2B5EF4-FFF2-40B4-BE49-F238E27FC236}">
                <a16:creationId xmlns:a16="http://schemas.microsoft.com/office/drawing/2014/main" id="{F8555CA0-DBC7-6F42-9DA2-44A40CE2CEDE}"/>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38</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sp>
        <p:nvSpPr>
          <p:cNvPr id="112" name="Oval 111">
            <a:extLst>
              <a:ext uri="{FF2B5EF4-FFF2-40B4-BE49-F238E27FC236}">
                <a16:creationId xmlns:a16="http://schemas.microsoft.com/office/drawing/2014/main" id="{115A5A5D-AA49-6544-A3ED-5D67A7F988E6}"/>
              </a:ext>
            </a:extLst>
          </p:cNvPr>
          <p:cNvSpPr/>
          <p:nvPr/>
        </p:nvSpPr>
        <p:spPr>
          <a:xfrm>
            <a:off x="4640409" y="1886001"/>
            <a:ext cx="2484481" cy="2484481"/>
          </a:xfrm>
          <a:prstGeom prst="ellipse">
            <a:avLst/>
          </a:prstGeom>
          <a:solidFill>
            <a:srgbClr val="6EAF1B"/>
          </a:solidFill>
          <a:ln w="101600">
            <a:gradFill>
              <a:gsLst>
                <a:gs pos="0">
                  <a:srgbClr val="FFFFFF"/>
                </a:gs>
                <a:gs pos="100000">
                  <a:schemeClr val="bg1">
                    <a:lumMod val="85000"/>
                  </a:schemeClr>
                </a:gs>
              </a:gsLst>
              <a:lin ang="2700000" scaled="0"/>
            </a:grad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sp>
        <p:nvSpPr>
          <p:cNvPr id="113" name="Content Placeholder 13">
            <a:extLst>
              <a:ext uri="{FF2B5EF4-FFF2-40B4-BE49-F238E27FC236}">
                <a16:creationId xmlns:a16="http://schemas.microsoft.com/office/drawing/2014/main" id="{A6A3ECF3-287A-3447-9F5D-3ED1025BAE79}"/>
              </a:ext>
            </a:extLst>
          </p:cNvPr>
          <p:cNvSpPr txBox="1">
            <a:spLocks/>
          </p:cNvSpPr>
          <p:nvPr/>
        </p:nvSpPr>
        <p:spPr>
          <a:xfrm>
            <a:off x="4909270" y="2394485"/>
            <a:ext cx="1995431" cy="1480515"/>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685800">
              <a:lnSpc>
                <a:spcPts val="3000"/>
              </a:lnSpc>
              <a:spcBef>
                <a:spcPts val="750"/>
              </a:spcBef>
              <a:buNone/>
              <a:defRPr/>
            </a:pPr>
            <a:r>
              <a:rPr lang="en-US" sz="1650" b="1" cap="all" spc="150" dirty="0">
                <a:solidFill>
                  <a:srgbClr val="FFFFFF"/>
                </a:solidFill>
                <a:latin typeface="Tw Cen MT" panose="020B0602020104020603" pitchFamily="34" charset="77"/>
              </a:rPr>
              <a:t>Alerted at</a:t>
            </a:r>
            <a:endParaRPr lang="en-US" sz="1650" b="1" dirty="0">
              <a:solidFill>
                <a:srgbClr val="FFFFFF"/>
              </a:solidFill>
              <a:latin typeface="Tw Cen MT" panose="020B0602020104020603" pitchFamily="34" charset="77"/>
            </a:endParaRPr>
          </a:p>
          <a:p>
            <a:pPr marL="0" indent="0" algn="ctr" defTabSz="685800">
              <a:lnSpc>
                <a:spcPts val="3000"/>
              </a:lnSpc>
              <a:spcBef>
                <a:spcPts val="750"/>
              </a:spcBef>
              <a:buNone/>
              <a:defRPr/>
            </a:pPr>
            <a:r>
              <a:rPr lang="en-US" sz="3150" b="1" dirty="0">
                <a:solidFill>
                  <a:srgbClr val="FFFFFF"/>
                </a:solidFill>
                <a:latin typeface="Tw Cen MT" panose="020B0602020104020603" pitchFamily="34" charset="77"/>
              </a:rPr>
              <a:t>20/40</a:t>
            </a:r>
          </a:p>
          <a:p>
            <a:pPr marL="0" indent="0" algn="ctr" defTabSz="685800">
              <a:spcBef>
                <a:spcPts val="750"/>
              </a:spcBef>
              <a:buNone/>
              <a:defRPr/>
            </a:pPr>
            <a:r>
              <a:rPr lang="en-US" sz="1600" b="1" dirty="0">
                <a:solidFill>
                  <a:srgbClr val="D1EEB1"/>
                </a:solidFill>
                <a:latin typeface="Tw Cen MT" panose="020B0602020104020603" pitchFamily="34" charset="77"/>
              </a:rPr>
              <a:t>patient was asymptomatic</a:t>
            </a:r>
          </a:p>
        </p:txBody>
      </p:sp>
      <p:sp>
        <p:nvSpPr>
          <p:cNvPr id="13" name="Rectangle 12">
            <a:extLst>
              <a:ext uri="{FF2B5EF4-FFF2-40B4-BE49-F238E27FC236}">
                <a16:creationId xmlns:a16="http://schemas.microsoft.com/office/drawing/2014/main" id="{F4FE9DCE-AB1A-644D-9180-062B2884C29C}"/>
              </a:ext>
            </a:extLst>
          </p:cNvPr>
          <p:cNvSpPr/>
          <p:nvPr/>
        </p:nvSpPr>
        <p:spPr>
          <a:xfrm>
            <a:off x="-1" y="0"/>
            <a:ext cx="9144001" cy="977993"/>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FFFFFF"/>
              </a:solidFill>
              <a:latin typeface="Century Gothic" panose="020F0302020204030204"/>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2" y="0"/>
            <a:ext cx="2734409" cy="977993"/>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1775A0"/>
              </a:solidFill>
              <a:latin typeface="Century Gothic" panose="020F0302020204030204"/>
            </a:endParaRPr>
          </a:p>
        </p:txBody>
      </p:sp>
      <p:sp>
        <p:nvSpPr>
          <p:cNvPr id="7" name="Title 6">
            <a:extLst>
              <a:ext uri="{FF2B5EF4-FFF2-40B4-BE49-F238E27FC236}">
                <a16:creationId xmlns:a16="http://schemas.microsoft.com/office/drawing/2014/main" id="{4ACDC6C9-260D-6D40-92FF-C1FC58AC2A95}"/>
              </a:ext>
            </a:extLst>
          </p:cNvPr>
          <p:cNvSpPr>
            <a:spLocks noGrp="1"/>
          </p:cNvSpPr>
          <p:nvPr>
            <p:ph type="title"/>
          </p:nvPr>
        </p:nvSpPr>
        <p:spPr>
          <a:xfrm>
            <a:off x="3365205" y="1"/>
            <a:ext cx="5150145" cy="977993"/>
          </a:xfrm>
        </p:spPr>
        <p:txBody>
          <a:bodyPr anchor="ctr">
            <a:normAutofit/>
          </a:bodyPr>
          <a:lstStyle/>
          <a:p>
            <a:pPr algn="ctr"/>
            <a:r>
              <a:rPr lang="en-US" sz="2000" b="1" dirty="0">
                <a:solidFill>
                  <a:schemeClr val="bg1"/>
                </a:solidFill>
                <a:latin typeface="Tw Cen MT" panose="020B0602020104020603" pitchFamily="34" charset="77"/>
              </a:rPr>
              <a:t>79 y/o Female  </a:t>
            </a:r>
            <a:r>
              <a:rPr lang="en-US" sz="2000" b="0" dirty="0">
                <a:solidFill>
                  <a:srgbClr val="468DAD"/>
                </a:solidFill>
                <a:latin typeface="Tw Cen MT" panose="020B0602020104020603" pitchFamily="34" charset="77"/>
              </a:rPr>
              <a:t>|</a:t>
            </a:r>
            <a:r>
              <a:rPr lang="en-US" sz="2000" b="0" dirty="0">
                <a:solidFill>
                  <a:schemeClr val="bg1"/>
                </a:solidFill>
                <a:latin typeface="Tw Cen MT" panose="020B0602020104020603" pitchFamily="34" charset="77"/>
              </a:rPr>
              <a:t>  Vision: 20/30 OD</a:t>
            </a:r>
          </a:p>
        </p:txBody>
      </p:sp>
      <p:sp>
        <p:nvSpPr>
          <p:cNvPr id="17" name="Content Placeholder 13">
            <a:extLst>
              <a:ext uri="{FF2B5EF4-FFF2-40B4-BE49-F238E27FC236}">
                <a16:creationId xmlns:a16="http://schemas.microsoft.com/office/drawing/2014/main" id="{354CA902-160B-174C-A226-6771BC0C2B93}"/>
              </a:ext>
            </a:extLst>
          </p:cNvPr>
          <p:cNvSpPr>
            <a:spLocks noGrp="1"/>
          </p:cNvSpPr>
          <p:nvPr>
            <p:ph idx="1"/>
          </p:nvPr>
        </p:nvSpPr>
        <p:spPr>
          <a:xfrm>
            <a:off x="564463" y="2136830"/>
            <a:ext cx="3636884" cy="2005001"/>
          </a:xfrm>
        </p:spPr>
        <p:txBody>
          <a:bodyPr>
            <a:noAutofit/>
          </a:bodyPr>
          <a:lstStyle/>
          <a:p>
            <a:pPr>
              <a:spcBef>
                <a:spcPts val="1500"/>
              </a:spcBef>
            </a:pPr>
            <a:r>
              <a:rPr lang="en-US" sz="1600" dirty="0">
                <a:latin typeface="Tw Cen MT" panose="020B0602020104020603" pitchFamily="34" charset="77"/>
              </a:rPr>
              <a:t>Patient maintained 20/40 vision </a:t>
            </a:r>
            <a:br>
              <a:rPr lang="en-US" sz="1600" dirty="0">
                <a:latin typeface="Tw Cen MT" panose="020B0602020104020603" pitchFamily="34" charset="77"/>
              </a:rPr>
            </a:br>
            <a:r>
              <a:rPr lang="en-US" sz="1600" dirty="0">
                <a:latin typeface="Tw Cen MT" panose="020B0602020104020603" pitchFamily="34" charset="77"/>
              </a:rPr>
              <a:t>at time of alert</a:t>
            </a:r>
          </a:p>
          <a:p>
            <a:pPr>
              <a:spcBef>
                <a:spcPts val="1500"/>
              </a:spcBef>
            </a:pPr>
            <a:r>
              <a:rPr lang="en-US" sz="1600" dirty="0">
                <a:latin typeface="Tw Cen MT" panose="020B0602020104020603" pitchFamily="34" charset="77"/>
              </a:rPr>
              <a:t>Change of 1 Snellen line from last routine visit 6 months earlier</a:t>
            </a:r>
          </a:p>
          <a:p>
            <a:pPr>
              <a:spcBef>
                <a:spcPts val="1500"/>
              </a:spcBef>
            </a:pPr>
            <a:r>
              <a:rPr lang="en-US" sz="1600" dirty="0">
                <a:latin typeface="Tw Cen MT" panose="020B0602020104020603" pitchFamily="34" charset="77"/>
              </a:rPr>
              <a:t>Fellow eye has begun testing</a:t>
            </a:r>
            <a:br>
              <a:rPr lang="en-US" sz="1600" dirty="0">
                <a:latin typeface="Tw Cen MT" panose="020B0602020104020603" pitchFamily="34" charset="77"/>
              </a:rPr>
            </a:br>
            <a:r>
              <a:rPr lang="en-US" sz="1600" dirty="0">
                <a:latin typeface="Tw Cen MT" panose="020B0602020104020603" pitchFamily="34" charset="77"/>
              </a:rPr>
              <a:t>(now qualifies for </a:t>
            </a:r>
            <a:r>
              <a:rPr lang="en-US" sz="1600" dirty="0" err="1">
                <a:latin typeface="Tw Cen MT" panose="020B0602020104020603" pitchFamily="34" charset="77"/>
              </a:rPr>
              <a:t>ForeseeHome</a:t>
            </a:r>
            <a:r>
              <a:rPr lang="en-US" sz="1600" dirty="0">
                <a:latin typeface="Tw Cen MT" panose="020B0602020104020603" pitchFamily="34" charset="77"/>
              </a:rPr>
              <a:t>)</a:t>
            </a:r>
          </a:p>
        </p:txBody>
      </p:sp>
      <p:sp>
        <p:nvSpPr>
          <p:cNvPr id="78" name="Rectangle 77">
            <a:extLst>
              <a:ext uri="{FF2B5EF4-FFF2-40B4-BE49-F238E27FC236}">
                <a16:creationId xmlns:a16="http://schemas.microsoft.com/office/drawing/2014/main" id="{1D064736-AC4B-DA41-ABB7-B81996143E09}"/>
              </a:ext>
            </a:extLst>
          </p:cNvPr>
          <p:cNvSpPr/>
          <p:nvPr/>
        </p:nvSpPr>
        <p:spPr>
          <a:xfrm>
            <a:off x="1533040" y="335236"/>
            <a:ext cx="920445" cy="338554"/>
          </a:xfrm>
          <a:prstGeom prst="rect">
            <a:avLst/>
          </a:prstGeom>
        </p:spPr>
        <p:txBody>
          <a:bodyPr wrap="none">
            <a:spAutoFit/>
          </a:bodyPr>
          <a:lstStyle/>
          <a:p>
            <a:pPr defTabSz="685800">
              <a:defRPr/>
            </a:pPr>
            <a:r>
              <a:rPr lang="en-US" sz="1600" b="1" cap="all" spc="150" dirty="0">
                <a:solidFill>
                  <a:srgbClr val="FFFFFF"/>
                </a:solidFill>
                <a:latin typeface="Tw Cen MT" panose="020B0602020104020603" pitchFamily="34" charset="77"/>
              </a:rPr>
              <a:t>Case 3</a:t>
            </a:r>
            <a:endParaRPr lang="en-US" sz="1600" b="1" spc="150" dirty="0">
              <a:solidFill>
                <a:srgbClr val="000000"/>
              </a:solidFill>
              <a:latin typeface="Tw Cen MT" panose="020B0602020104020603" pitchFamily="34" charset="77"/>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2626450" y="422321"/>
            <a:ext cx="171450" cy="142875"/>
          </a:xfrm>
          <a:prstGeom prst="rect">
            <a:avLst/>
          </a:prstGeom>
        </p:spPr>
      </p:pic>
      <p:pic>
        <p:nvPicPr>
          <p:cNvPr id="104" name="Picture 103">
            <a:extLst>
              <a:ext uri="{FF2B5EF4-FFF2-40B4-BE49-F238E27FC236}">
                <a16:creationId xmlns:a16="http://schemas.microsoft.com/office/drawing/2014/main" id="{32F9C796-6465-3546-B075-17DD296760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05444" y="2410435"/>
            <a:ext cx="2009906" cy="3139067"/>
          </a:xfrm>
          <a:prstGeom prst="rect">
            <a:avLst/>
          </a:prstGeom>
        </p:spPr>
      </p:pic>
      <p:sp>
        <p:nvSpPr>
          <p:cNvPr id="123" name="Oval 122">
            <a:extLst>
              <a:ext uri="{FF2B5EF4-FFF2-40B4-BE49-F238E27FC236}">
                <a16:creationId xmlns:a16="http://schemas.microsoft.com/office/drawing/2014/main" id="{43AFD9B4-557C-BE40-A149-BB34F053546A}"/>
              </a:ext>
            </a:extLst>
          </p:cNvPr>
          <p:cNvSpPr/>
          <p:nvPr/>
        </p:nvSpPr>
        <p:spPr>
          <a:xfrm>
            <a:off x="327076" y="189181"/>
            <a:ext cx="927443" cy="927443"/>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124" name="Picture 123">
            <a:extLst>
              <a:ext uri="{FF2B5EF4-FFF2-40B4-BE49-F238E27FC236}">
                <a16:creationId xmlns:a16="http://schemas.microsoft.com/office/drawing/2014/main" id="{D6C5C299-34BE-CC49-8BE2-9E19D041C7BE}"/>
              </a:ext>
            </a:extLst>
          </p:cNvPr>
          <p:cNvPicPr>
            <a:picLocks noChangeAspect="1"/>
          </p:cNvPicPr>
          <p:nvPr/>
        </p:nvPicPr>
        <p:blipFill>
          <a:blip r:embed="rId4"/>
          <a:stretch>
            <a:fillRect/>
          </a:stretch>
        </p:blipFill>
        <p:spPr>
          <a:xfrm>
            <a:off x="611849" y="463239"/>
            <a:ext cx="398544" cy="363378"/>
          </a:xfrm>
          <a:prstGeom prst="rect">
            <a:avLst/>
          </a:prstGeom>
        </p:spPr>
      </p:pic>
      <p:pic>
        <p:nvPicPr>
          <p:cNvPr id="15" name="Picture 14">
            <a:hlinkClick r:id="rId5" action="ppaction://hlinksldjump"/>
            <a:extLst>
              <a:ext uri="{FF2B5EF4-FFF2-40B4-BE49-F238E27FC236}">
                <a16:creationId xmlns:a16="http://schemas.microsoft.com/office/drawing/2014/main" id="{34C4F4C4-93C9-1045-9467-0E32982B403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4266608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ontent Placeholder 2">
            <a:extLst>
              <a:ext uri="{FF2B5EF4-FFF2-40B4-BE49-F238E27FC236}">
                <a16:creationId xmlns:a16="http://schemas.microsoft.com/office/drawing/2014/main" id="{C23A977F-124F-7645-8261-831528A13E45}"/>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Tw Cen MT" panose="020B0602020104020603" pitchFamily="34" charset="77"/>
              </a:rPr>
              <a:t>39</a:t>
            </a:r>
            <a:r>
              <a:rPr lang="en-US" sz="1200" b="1" dirty="0">
                <a:solidFill>
                  <a:srgbClr val="64A70B"/>
                </a:solidFill>
                <a:latin typeface="Tw Cen MT" panose="020B0602020104020603" pitchFamily="34" charset="77"/>
              </a:rPr>
              <a:t>    </a:t>
            </a:r>
            <a:r>
              <a:rPr lang="en-US" sz="1200" b="1" dirty="0">
                <a:solidFill>
                  <a:srgbClr val="FF671E"/>
                </a:solidFill>
                <a:latin typeface="Tw Cen MT" panose="020B0602020104020603" pitchFamily="34" charset="77"/>
              </a:rPr>
              <a:t>|</a:t>
            </a:r>
            <a:r>
              <a:rPr lang="en-US" sz="1200" b="1" dirty="0">
                <a:solidFill>
                  <a:srgbClr val="64A70B"/>
                </a:solidFill>
                <a:latin typeface="Tw Cen MT" panose="020B0602020104020603" pitchFamily="34" charset="77"/>
              </a:rPr>
              <a:t>    </a:t>
            </a:r>
            <a:r>
              <a:rPr lang="en-US" sz="1200" dirty="0">
                <a:solidFill>
                  <a:srgbClr val="007096"/>
                </a:solidFill>
                <a:latin typeface="Tw Cen MT" panose="020B0602020104020603" pitchFamily="34" charset="77"/>
              </a:rPr>
              <a:t>CASE STUDIES</a:t>
            </a:r>
          </a:p>
        </p:txBody>
      </p:sp>
      <p:sp>
        <p:nvSpPr>
          <p:cNvPr id="95" name="Rectangle 94">
            <a:extLst>
              <a:ext uri="{FF2B5EF4-FFF2-40B4-BE49-F238E27FC236}">
                <a16:creationId xmlns:a16="http://schemas.microsoft.com/office/drawing/2014/main" id="{EB5366D2-83CC-674F-8525-605BA5C24D4D}"/>
              </a:ext>
            </a:extLst>
          </p:cNvPr>
          <p:cNvSpPr/>
          <p:nvPr/>
        </p:nvSpPr>
        <p:spPr>
          <a:xfrm>
            <a:off x="5815938" y="2213733"/>
            <a:ext cx="1552359" cy="1384943"/>
          </a:xfrm>
          <a:prstGeom prst="rect">
            <a:avLst/>
          </a:prstGeom>
          <a:gradFill>
            <a:gsLst>
              <a:gs pos="0">
                <a:srgbClr val="C00000">
                  <a:alpha val="12000"/>
                </a:srgbClr>
              </a:gs>
              <a:gs pos="25000">
                <a:srgbClr val="F37021">
                  <a:alpha val="15000"/>
                </a:srgbClr>
              </a:gs>
              <a:gs pos="50000">
                <a:srgbClr val="64A70B">
                  <a:alpha val="1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E6E6E6">
                  <a:lumMod val="90000"/>
                </a:srgbClr>
              </a:solidFill>
              <a:latin typeface="Century Gothic" panose="020F0302020204030204"/>
            </a:endParaRPr>
          </a:p>
        </p:txBody>
      </p:sp>
      <p:cxnSp>
        <p:nvCxnSpPr>
          <p:cNvPr id="157" name="Straight Connector 156">
            <a:extLst>
              <a:ext uri="{FF2B5EF4-FFF2-40B4-BE49-F238E27FC236}">
                <a16:creationId xmlns:a16="http://schemas.microsoft.com/office/drawing/2014/main" id="{092DAACA-AFF7-DF4C-BDD6-EC22381B7DA2}"/>
              </a:ext>
            </a:extLst>
          </p:cNvPr>
          <p:cNvCxnSpPr>
            <a:cxnSpLocks/>
          </p:cNvCxnSpPr>
          <p:nvPr/>
        </p:nvCxnSpPr>
        <p:spPr>
          <a:xfrm>
            <a:off x="7368298" y="3603642"/>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0A192ADE-6209-3E46-B691-5CD1C3C53788}"/>
              </a:ext>
            </a:extLst>
          </p:cNvPr>
          <p:cNvCxnSpPr>
            <a:cxnSpLocks/>
          </p:cNvCxnSpPr>
          <p:nvPr/>
        </p:nvCxnSpPr>
        <p:spPr>
          <a:xfrm>
            <a:off x="5815939" y="3616283"/>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605E9369-DDA6-5F46-83A1-F4F2106D1050}"/>
              </a:ext>
            </a:extLst>
          </p:cNvPr>
          <p:cNvCxnSpPr>
            <a:cxnSpLocks/>
          </p:cNvCxnSpPr>
          <p:nvPr/>
        </p:nvCxnSpPr>
        <p:spPr>
          <a:xfrm>
            <a:off x="2225739" y="3603642"/>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F4FE9DCE-AB1A-644D-9180-062B2884C29C}"/>
              </a:ext>
            </a:extLst>
          </p:cNvPr>
          <p:cNvSpPr/>
          <p:nvPr/>
        </p:nvSpPr>
        <p:spPr>
          <a:xfrm>
            <a:off x="-1" y="0"/>
            <a:ext cx="9144001" cy="977993"/>
          </a:xfrm>
          <a:prstGeom prst="rect">
            <a:avLst/>
          </a:prstGeom>
          <a:solidFill>
            <a:srgbClr val="006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FFFFFF"/>
              </a:solidFill>
              <a:latin typeface="Century Gothic" panose="020F0302020204030204"/>
            </a:endParaRPr>
          </a:p>
        </p:txBody>
      </p:sp>
      <p:sp>
        <p:nvSpPr>
          <p:cNvPr id="79" name="Rectangle 78">
            <a:extLst>
              <a:ext uri="{FF2B5EF4-FFF2-40B4-BE49-F238E27FC236}">
                <a16:creationId xmlns:a16="http://schemas.microsoft.com/office/drawing/2014/main" id="{495EBA97-16D9-A14F-A333-AA2BD31E0960}"/>
              </a:ext>
            </a:extLst>
          </p:cNvPr>
          <p:cNvSpPr/>
          <p:nvPr/>
        </p:nvSpPr>
        <p:spPr>
          <a:xfrm>
            <a:off x="-2" y="0"/>
            <a:ext cx="2734409" cy="977993"/>
          </a:xfrm>
          <a:prstGeom prst="rect">
            <a:avLst/>
          </a:pr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200" dirty="0">
              <a:solidFill>
                <a:srgbClr val="1775A0"/>
              </a:solidFill>
              <a:latin typeface="Century Gothic" panose="020F0302020204030204"/>
            </a:endParaRPr>
          </a:p>
        </p:txBody>
      </p:sp>
      <p:sp>
        <p:nvSpPr>
          <p:cNvPr id="78" name="Rectangle 77">
            <a:extLst>
              <a:ext uri="{FF2B5EF4-FFF2-40B4-BE49-F238E27FC236}">
                <a16:creationId xmlns:a16="http://schemas.microsoft.com/office/drawing/2014/main" id="{1D064736-AC4B-DA41-ABB7-B81996143E09}"/>
              </a:ext>
            </a:extLst>
          </p:cNvPr>
          <p:cNvSpPr/>
          <p:nvPr/>
        </p:nvSpPr>
        <p:spPr>
          <a:xfrm>
            <a:off x="1533040" y="335236"/>
            <a:ext cx="920445" cy="338554"/>
          </a:xfrm>
          <a:prstGeom prst="rect">
            <a:avLst/>
          </a:prstGeom>
        </p:spPr>
        <p:txBody>
          <a:bodyPr wrap="none">
            <a:spAutoFit/>
          </a:bodyPr>
          <a:lstStyle/>
          <a:p>
            <a:pPr defTabSz="685800">
              <a:defRPr/>
            </a:pPr>
            <a:r>
              <a:rPr lang="en-US" sz="1600" b="1" cap="all" spc="150" dirty="0">
                <a:solidFill>
                  <a:srgbClr val="FFFFFF"/>
                </a:solidFill>
                <a:latin typeface="Tw Cen MT" panose="020B0602020104020603" pitchFamily="34" charset="77"/>
              </a:rPr>
              <a:t>Case 3</a:t>
            </a:r>
            <a:endParaRPr lang="en-US" sz="1600" b="1" spc="150" dirty="0">
              <a:solidFill>
                <a:srgbClr val="000000"/>
              </a:solidFill>
              <a:latin typeface="Tw Cen MT" panose="020B0602020104020603" pitchFamily="34" charset="77"/>
            </a:endParaRPr>
          </a:p>
        </p:txBody>
      </p:sp>
      <p:pic>
        <p:nvPicPr>
          <p:cNvPr id="86" name="Picture 85">
            <a:extLst>
              <a:ext uri="{FF2B5EF4-FFF2-40B4-BE49-F238E27FC236}">
                <a16:creationId xmlns:a16="http://schemas.microsoft.com/office/drawing/2014/main" id="{1421324E-BB9C-8844-BBE6-1E005068F6D5}"/>
              </a:ext>
            </a:extLst>
          </p:cNvPr>
          <p:cNvPicPr>
            <a:picLocks noChangeAspect="1"/>
          </p:cNvPicPr>
          <p:nvPr/>
        </p:nvPicPr>
        <p:blipFill>
          <a:blip r:embed="rId2"/>
          <a:stretch>
            <a:fillRect/>
          </a:stretch>
        </p:blipFill>
        <p:spPr>
          <a:xfrm>
            <a:off x="2626450" y="422321"/>
            <a:ext cx="171450" cy="142875"/>
          </a:xfrm>
          <a:prstGeom prst="rect">
            <a:avLst/>
          </a:prstGeom>
        </p:spPr>
      </p:pic>
      <p:sp>
        <p:nvSpPr>
          <p:cNvPr id="50" name="Title 6">
            <a:extLst>
              <a:ext uri="{FF2B5EF4-FFF2-40B4-BE49-F238E27FC236}">
                <a16:creationId xmlns:a16="http://schemas.microsoft.com/office/drawing/2014/main" id="{FA3500EF-55CB-FA47-9C3D-0CA156926FA8}"/>
              </a:ext>
            </a:extLst>
          </p:cNvPr>
          <p:cNvSpPr txBox="1">
            <a:spLocks/>
          </p:cNvSpPr>
          <p:nvPr/>
        </p:nvSpPr>
        <p:spPr>
          <a:xfrm>
            <a:off x="3365205" y="1"/>
            <a:ext cx="5150145" cy="977993"/>
          </a:xfrm>
          <a:prstGeom prst="rect">
            <a:avLst/>
          </a:prstGeom>
        </p:spPr>
        <p:txBody>
          <a:bodyPr vert="horz" lIns="0" tIns="0" rIns="0" bIns="0" rtlCol="0" anchor="ctr" anchorCtr="0">
            <a:noAutofit/>
          </a:bodyPr>
          <a:lst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a:lstStyle>
          <a:p>
            <a:pPr algn="ctr" defTabSz="685800">
              <a:defRPr/>
            </a:pPr>
            <a:r>
              <a:rPr lang="en-US" sz="2000" dirty="0">
                <a:solidFill>
                  <a:srgbClr val="FFFFFF"/>
                </a:solidFill>
                <a:latin typeface="Tw Cen MT" panose="020B0602020104020603" pitchFamily="34" charset="77"/>
              </a:rPr>
              <a:t>79 y/o Female  </a:t>
            </a:r>
            <a:r>
              <a:rPr lang="en-US" sz="2000" b="0" dirty="0">
                <a:solidFill>
                  <a:srgbClr val="468DAD"/>
                </a:solidFill>
                <a:latin typeface="Tw Cen MT" panose="020B0602020104020603" pitchFamily="34" charset="77"/>
              </a:rPr>
              <a:t>|</a:t>
            </a:r>
            <a:r>
              <a:rPr lang="en-US" sz="2000" b="0" dirty="0">
                <a:solidFill>
                  <a:srgbClr val="FFFFFF"/>
                </a:solidFill>
                <a:latin typeface="Tw Cen MT" panose="020B0602020104020603" pitchFamily="34" charset="77"/>
              </a:rPr>
              <a:t>  Post-Treatment Outcome</a:t>
            </a:r>
          </a:p>
        </p:txBody>
      </p:sp>
      <p:sp>
        <p:nvSpPr>
          <p:cNvPr id="43" name="Oval 42">
            <a:extLst>
              <a:ext uri="{FF2B5EF4-FFF2-40B4-BE49-F238E27FC236}">
                <a16:creationId xmlns:a16="http://schemas.microsoft.com/office/drawing/2014/main" id="{B4228C4E-30B4-D542-9B7D-A7324761EB6C}"/>
              </a:ext>
            </a:extLst>
          </p:cNvPr>
          <p:cNvSpPr/>
          <p:nvPr/>
        </p:nvSpPr>
        <p:spPr>
          <a:xfrm>
            <a:off x="327076" y="189181"/>
            <a:ext cx="927443" cy="927443"/>
          </a:xfrm>
          <a:prstGeom prst="ellipse">
            <a:avLst/>
          </a:prstGeom>
          <a:solidFill>
            <a:srgbClr val="6EAF1B"/>
          </a:solidFill>
          <a:ln w="508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a:solidFill>
                <a:srgbClr val="FFFFFF"/>
              </a:solidFill>
              <a:latin typeface="Century Gothic" panose="020F0302020204030204"/>
            </a:endParaRPr>
          </a:p>
        </p:txBody>
      </p:sp>
      <p:pic>
        <p:nvPicPr>
          <p:cNvPr id="44" name="Picture 43">
            <a:extLst>
              <a:ext uri="{FF2B5EF4-FFF2-40B4-BE49-F238E27FC236}">
                <a16:creationId xmlns:a16="http://schemas.microsoft.com/office/drawing/2014/main" id="{D215B069-DCA2-0C42-AC97-73EC220F9B71}"/>
              </a:ext>
            </a:extLst>
          </p:cNvPr>
          <p:cNvPicPr>
            <a:picLocks noChangeAspect="1"/>
          </p:cNvPicPr>
          <p:nvPr/>
        </p:nvPicPr>
        <p:blipFill>
          <a:blip r:embed="rId3"/>
          <a:stretch>
            <a:fillRect/>
          </a:stretch>
        </p:blipFill>
        <p:spPr>
          <a:xfrm>
            <a:off x="611849" y="463239"/>
            <a:ext cx="398544" cy="363378"/>
          </a:xfrm>
          <a:prstGeom prst="rect">
            <a:avLst/>
          </a:prstGeom>
        </p:spPr>
      </p:pic>
      <p:cxnSp>
        <p:nvCxnSpPr>
          <p:cNvPr id="99" name="Straight Connector 98">
            <a:extLst>
              <a:ext uri="{FF2B5EF4-FFF2-40B4-BE49-F238E27FC236}">
                <a16:creationId xmlns:a16="http://schemas.microsoft.com/office/drawing/2014/main" id="{82845DBA-6B4C-864A-B8F0-345FBE860FA0}"/>
              </a:ext>
            </a:extLst>
          </p:cNvPr>
          <p:cNvCxnSpPr>
            <a:cxnSpLocks/>
          </p:cNvCxnSpPr>
          <p:nvPr/>
        </p:nvCxnSpPr>
        <p:spPr>
          <a:xfrm>
            <a:off x="2225739" y="2214628"/>
            <a:ext cx="514255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4" name="Rectangle 103">
            <a:extLst>
              <a:ext uri="{FF2B5EF4-FFF2-40B4-BE49-F238E27FC236}">
                <a16:creationId xmlns:a16="http://schemas.microsoft.com/office/drawing/2014/main" id="{6B834147-9230-CE47-BAB0-3B1F2BBFE1DD}"/>
              </a:ext>
            </a:extLst>
          </p:cNvPr>
          <p:cNvSpPr/>
          <p:nvPr/>
        </p:nvSpPr>
        <p:spPr>
          <a:xfrm>
            <a:off x="1575996" y="2089754"/>
            <a:ext cx="522900" cy="253916"/>
          </a:xfrm>
          <a:prstGeom prst="rect">
            <a:avLst/>
          </a:prstGeom>
        </p:spPr>
        <p:txBody>
          <a:bodyPr wrap="none">
            <a:spAutoFit/>
          </a:bodyPr>
          <a:lstStyle/>
          <a:p>
            <a:pPr defTabSz="685800">
              <a:defRPr/>
            </a:pPr>
            <a:r>
              <a:rPr lang="en-US" sz="1050" b="1" dirty="0">
                <a:solidFill>
                  <a:srgbClr val="000000"/>
                </a:solidFill>
                <a:latin typeface="Tw Cen MT" panose="020B0602020104020603" pitchFamily="34" charset="77"/>
              </a:rPr>
              <a:t>20/20</a:t>
            </a:r>
            <a:endParaRPr lang="en-US" sz="1050" dirty="0">
              <a:solidFill>
                <a:srgbClr val="000000"/>
              </a:solidFill>
              <a:latin typeface="Tw Cen MT" panose="020B0602020104020603" pitchFamily="34" charset="77"/>
            </a:endParaRPr>
          </a:p>
        </p:txBody>
      </p:sp>
      <p:sp>
        <p:nvSpPr>
          <p:cNvPr id="109" name="Rectangle 108">
            <a:extLst>
              <a:ext uri="{FF2B5EF4-FFF2-40B4-BE49-F238E27FC236}">
                <a16:creationId xmlns:a16="http://schemas.microsoft.com/office/drawing/2014/main" id="{7E792E1B-D9FD-2046-9732-8CC2F63BEA5E}"/>
              </a:ext>
            </a:extLst>
          </p:cNvPr>
          <p:cNvSpPr/>
          <p:nvPr/>
        </p:nvSpPr>
        <p:spPr>
          <a:xfrm>
            <a:off x="5127353" y="3854611"/>
            <a:ext cx="1377172" cy="1049518"/>
          </a:xfrm>
          <a:prstGeom prst="rect">
            <a:avLst/>
          </a:prstGeom>
        </p:spPr>
        <p:txBody>
          <a:bodyPr wrap="none">
            <a:spAutoFit/>
          </a:bodyPr>
          <a:lstStyle/>
          <a:p>
            <a:pPr algn="ctr" defTabSz="685800">
              <a:lnSpc>
                <a:spcPts val="1800"/>
              </a:lnSpc>
              <a:spcAft>
                <a:spcPts val="375"/>
              </a:spcAft>
              <a:defRPr/>
            </a:pPr>
            <a:r>
              <a:rPr lang="en-US" sz="1350" b="1" cap="all" spc="150" dirty="0">
                <a:solidFill>
                  <a:srgbClr val="000000"/>
                </a:solidFill>
                <a:latin typeface="Tw Cen MT" panose="020B0602020104020603" pitchFamily="34" charset="77"/>
              </a:rPr>
              <a:t>5/28/17</a:t>
            </a:r>
          </a:p>
          <a:p>
            <a:pPr algn="ctr" defTabSz="685800">
              <a:lnSpc>
                <a:spcPts val="2700"/>
              </a:lnSpc>
              <a:defRPr/>
            </a:pPr>
            <a:r>
              <a:rPr lang="en-US" sz="2100" b="1" cap="all" spc="150" dirty="0">
                <a:solidFill>
                  <a:srgbClr val="C00000"/>
                </a:solidFill>
                <a:latin typeface="Tw Cen MT" panose="020B0602020104020603" pitchFamily="34" charset="77"/>
              </a:rPr>
              <a:t>Alerted</a:t>
            </a:r>
            <a:br>
              <a:rPr lang="en-US" sz="2100" b="1" cap="all" spc="150" dirty="0">
                <a:solidFill>
                  <a:srgbClr val="C00000"/>
                </a:solidFill>
                <a:latin typeface="Tw Cen MT" panose="020B0602020104020603" pitchFamily="34" charset="77"/>
              </a:rPr>
            </a:br>
            <a:r>
              <a:rPr lang="en-US" sz="2100" b="1" cap="all" spc="150" dirty="0">
                <a:solidFill>
                  <a:srgbClr val="C00000"/>
                </a:solidFill>
                <a:latin typeface="Tw Cen MT" panose="020B0602020104020603" pitchFamily="34" charset="77"/>
              </a:rPr>
              <a:t>at 20/40</a:t>
            </a:r>
            <a:endParaRPr lang="en-US" sz="2100" b="1" dirty="0">
              <a:solidFill>
                <a:srgbClr val="C00000"/>
              </a:solidFill>
              <a:latin typeface="Tw Cen MT" panose="020B0602020104020603" pitchFamily="34" charset="77"/>
            </a:endParaRPr>
          </a:p>
        </p:txBody>
      </p:sp>
      <p:cxnSp>
        <p:nvCxnSpPr>
          <p:cNvPr id="122" name="Straight Connector 121">
            <a:extLst>
              <a:ext uri="{FF2B5EF4-FFF2-40B4-BE49-F238E27FC236}">
                <a16:creationId xmlns:a16="http://schemas.microsoft.com/office/drawing/2014/main" id="{B0328B95-ABD2-F14D-8772-63C8D57439FB}"/>
              </a:ext>
            </a:extLst>
          </p:cNvPr>
          <p:cNvCxnSpPr>
            <a:cxnSpLocks/>
          </p:cNvCxnSpPr>
          <p:nvPr/>
        </p:nvCxnSpPr>
        <p:spPr>
          <a:xfrm>
            <a:off x="9896309" y="3529766"/>
            <a:ext cx="0" cy="123717"/>
          </a:xfrm>
          <a:prstGeom prst="line">
            <a:avLst/>
          </a:prstGeom>
          <a:ln w="22225">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402842C1-211E-2647-98E0-FA6158F70ECD}"/>
              </a:ext>
            </a:extLst>
          </p:cNvPr>
          <p:cNvCxnSpPr>
            <a:cxnSpLocks/>
          </p:cNvCxnSpPr>
          <p:nvPr/>
        </p:nvCxnSpPr>
        <p:spPr>
          <a:xfrm>
            <a:off x="2225739" y="2564198"/>
            <a:ext cx="514255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28" name="Rectangle 127">
            <a:extLst>
              <a:ext uri="{FF2B5EF4-FFF2-40B4-BE49-F238E27FC236}">
                <a16:creationId xmlns:a16="http://schemas.microsoft.com/office/drawing/2014/main" id="{D9B3E384-485D-4746-BF8B-81C3879279C4}"/>
              </a:ext>
            </a:extLst>
          </p:cNvPr>
          <p:cNvSpPr/>
          <p:nvPr/>
        </p:nvSpPr>
        <p:spPr>
          <a:xfrm>
            <a:off x="1575996" y="2439323"/>
            <a:ext cx="522900" cy="253916"/>
          </a:xfrm>
          <a:prstGeom prst="rect">
            <a:avLst/>
          </a:prstGeom>
        </p:spPr>
        <p:txBody>
          <a:bodyPr wrap="none">
            <a:spAutoFit/>
          </a:bodyPr>
          <a:lstStyle/>
          <a:p>
            <a:pPr defTabSz="685800">
              <a:defRPr/>
            </a:pPr>
            <a:r>
              <a:rPr lang="en-US" sz="1050" b="1" dirty="0">
                <a:solidFill>
                  <a:srgbClr val="000000"/>
                </a:solidFill>
                <a:latin typeface="Tw Cen MT" panose="020B0602020104020603" pitchFamily="34" charset="77"/>
              </a:rPr>
              <a:t>20/40</a:t>
            </a:r>
            <a:endParaRPr lang="en-US" sz="1050" dirty="0">
              <a:solidFill>
                <a:srgbClr val="000000"/>
              </a:solidFill>
              <a:latin typeface="Tw Cen MT" panose="020B0602020104020603" pitchFamily="34" charset="77"/>
            </a:endParaRPr>
          </a:p>
        </p:txBody>
      </p:sp>
      <p:cxnSp>
        <p:nvCxnSpPr>
          <p:cNvPr id="129" name="Straight Connector 128">
            <a:extLst>
              <a:ext uri="{FF2B5EF4-FFF2-40B4-BE49-F238E27FC236}">
                <a16:creationId xmlns:a16="http://schemas.microsoft.com/office/drawing/2014/main" id="{547F6EC5-BC48-3C43-93D6-1E1AB91B2138}"/>
              </a:ext>
            </a:extLst>
          </p:cNvPr>
          <p:cNvCxnSpPr>
            <a:cxnSpLocks/>
          </p:cNvCxnSpPr>
          <p:nvPr/>
        </p:nvCxnSpPr>
        <p:spPr>
          <a:xfrm>
            <a:off x="2225739" y="2913767"/>
            <a:ext cx="514255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0" name="Rectangle 129">
            <a:extLst>
              <a:ext uri="{FF2B5EF4-FFF2-40B4-BE49-F238E27FC236}">
                <a16:creationId xmlns:a16="http://schemas.microsoft.com/office/drawing/2014/main" id="{06E3D68D-2C2F-4C4D-A357-5B0CEAE9E371}"/>
              </a:ext>
            </a:extLst>
          </p:cNvPr>
          <p:cNvSpPr/>
          <p:nvPr/>
        </p:nvSpPr>
        <p:spPr>
          <a:xfrm>
            <a:off x="1575996" y="2788893"/>
            <a:ext cx="522900" cy="253916"/>
          </a:xfrm>
          <a:prstGeom prst="rect">
            <a:avLst/>
          </a:prstGeom>
        </p:spPr>
        <p:txBody>
          <a:bodyPr wrap="none">
            <a:spAutoFit/>
          </a:bodyPr>
          <a:lstStyle/>
          <a:p>
            <a:pPr defTabSz="685800">
              <a:defRPr/>
            </a:pPr>
            <a:r>
              <a:rPr lang="en-US" sz="1050" b="1" dirty="0">
                <a:solidFill>
                  <a:srgbClr val="000000"/>
                </a:solidFill>
                <a:latin typeface="Tw Cen MT" panose="020B0602020104020603" pitchFamily="34" charset="77"/>
              </a:rPr>
              <a:t>20/60</a:t>
            </a:r>
            <a:endParaRPr lang="en-US" sz="1050" dirty="0">
              <a:solidFill>
                <a:srgbClr val="000000"/>
              </a:solidFill>
              <a:latin typeface="Tw Cen MT" panose="020B0602020104020603" pitchFamily="34" charset="77"/>
            </a:endParaRPr>
          </a:p>
        </p:txBody>
      </p:sp>
      <p:cxnSp>
        <p:nvCxnSpPr>
          <p:cNvPr id="131" name="Straight Connector 130">
            <a:extLst>
              <a:ext uri="{FF2B5EF4-FFF2-40B4-BE49-F238E27FC236}">
                <a16:creationId xmlns:a16="http://schemas.microsoft.com/office/drawing/2014/main" id="{3ADFF0A8-B39F-7441-BE34-4A28028681F6}"/>
              </a:ext>
            </a:extLst>
          </p:cNvPr>
          <p:cNvCxnSpPr>
            <a:cxnSpLocks/>
          </p:cNvCxnSpPr>
          <p:nvPr/>
        </p:nvCxnSpPr>
        <p:spPr>
          <a:xfrm>
            <a:off x="2225739" y="3263337"/>
            <a:ext cx="5142559" cy="0"/>
          </a:xfrm>
          <a:prstGeom prst="line">
            <a:avLst/>
          </a:prstGeom>
          <a:ln w="1270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32" name="Rectangle 131">
            <a:extLst>
              <a:ext uri="{FF2B5EF4-FFF2-40B4-BE49-F238E27FC236}">
                <a16:creationId xmlns:a16="http://schemas.microsoft.com/office/drawing/2014/main" id="{19842E49-9687-CF4F-A960-42AF9968BA77}"/>
              </a:ext>
            </a:extLst>
          </p:cNvPr>
          <p:cNvSpPr/>
          <p:nvPr/>
        </p:nvSpPr>
        <p:spPr>
          <a:xfrm>
            <a:off x="1575996" y="3138463"/>
            <a:ext cx="522900" cy="253916"/>
          </a:xfrm>
          <a:prstGeom prst="rect">
            <a:avLst/>
          </a:prstGeom>
        </p:spPr>
        <p:txBody>
          <a:bodyPr wrap="none">
            <a:spAutoFit/>
          </a:bodyPr>
          <a:lstStyle/>
          <a:p>
            <a:pPr defTabSz="685800">
              <a:defRPr/>
            </a:pPr>
            <a:r>
              <a:rPr lang="en-US" sz="1050" b="1" dirty="0">
                <a:solidFill>
                  <a:srgbClr val="000000"/>
                </a:solidFill>
                <a:latin typeface="Tw Cen MT" panose="020B0602020104020603" pitchFamily="34" charset="77"/>
              </a:rPr>
              <a:t>20/80</a:t>
            </a:r>
            <a:endParaRPr lang="en-US" sz="1050" dirty="0">
              <a:solidFill>
                <a:srgbClr val="000000"/>
              </a:solidFill>
              <a:latin typeface="Tw Cen MT" panose="020B0602020104020603" pitchFamily="34" charset="77"/>
            </a:endParaRPr>
          </a:p>
        </p:txBody>
      </p:sp>
      <p:cxnSp>
        <p:nvCxnSpPr>
          <p:cNvPr id="98" name="Straight Connector 97">
            <a:extLst>
              <a:ext uri="{FF2B5EF4-FFF2-40B4-BE49-F238E27FC236}">
                <a16:creationId xmlns:a16="http://schemas.microsoft.com/office/drawing/2014/main" id="{7AEF4C3C-D7A2-1142-977B-843A967C0C46}"/>
              </a:ext>
            </a:extLst>
          </p:cNvPr>
          <p:cNvCxnSpPr>
            <a:cxnSpLocks/>
          </p:cNvCxnSpPr>
          <p:nvPr/>
        </p:nvCxnSpPr>
        <p:spPr>
          <a:xfrm>
            <a:off x="2225739" y="3607479"/>
            <a:ext cx="5142559" cy="0"/>
          </a:xfrm>
          <a:prstGeom prst="line">
            <a:avLst/>
          </a:prstGeom>
          <a:ln w="22225">
            <a:solidFill>
              <a:srgbClr val="7F8489"/>
            </a:solidFill>
          </a:ln>
        </p:spPr>
        <p:style>
          <a:lnRef idx="1">
            <a:schemeClr val="accent1"/>
          </a:lnRef>
          <a:fillRef idx="0">
            <a:schemeClr val="accent1"/>
          </a:fillRef>
          <a:effectRef idx="0">
            <a:schemeClr val="accent1"/>
          </a:effectRef>
          <a:fontRef idx="minor">
            <a:schemeClr val="tx1"/>
          </a:fontRef>
        </p:style>
      </p:cxnSp>
      <p:sp>
        <p:nvSpPr>
          <p:cNvPr id="134" name="Rectangle 133">
            <a:extLst>
              <a:ext uri="{FF2B5EF4-FFF2-40B4-BE49-F238E27FC236}">
                <a16:creationId xmlns:a16="http://schemas.microsoft.com/office/drawing/2014/main" id="{E133F748-948D-0A44-8355-471A61E1C248}"/>
              </a:ext>
            </a:extLst>
          </p:cNvPr>
          <p:cNvSpPr/>
          <p:nvPr/>
        </p:nvSpPr>
        <p:spPr>
          <a:xfrm>
            <a:off x="1575996" y="3488033"/>
            <a:ext cx="595035" cy="253916"/>
          </a:xfrm>
          <a:prstGeom prst="rect">
            <a:avLst/>
          </a:prstGeom>
        </p:spPr>
        <p:txBody>
          <a:bodyPr wrap="none">
            <a:spAutoFit/>
          </a:bodyPr>
          <a:lstStyle/>
          <a:p>
            <a:pPr defTabSz="685800">
              <a:defRPr/>
            </a:pPr>
            <a:r>
              <a:rPr lang="en-US" sz="1050" b="1" dirty="0">
                <a:solidFill>
                  <a:srgbClr val="000000"/>
                </a:solidFill>
                <a:latin typeface="Tw Cen MT" panose="020B0602020104020603" pitchFamily="34" charset="77"/>
              </a:rPr>
              <a:t>20/100</a:t>
            </a:r>
            <a:endParaRPr lang="en-US" sz="1050" dirty="0">
              <a:solidFill>
                <a:srgbClr val="000000"/>
              </a:solidFill>
              <a:latin typeface="Tw Cen MT" panose="020B0602020104020603" pitchFamily="34" charset="77"/>
            </a:endParaRPr>
          </a:p>
        </p:txBody>
      </p:sp>
      <p:sp>
        <p:nvSpPr>
          <p:cNvPr id="8" name="Freeform 7">
            <a:extLst>
              <a:ext uri="{FF2B5EF4-FFF2-40B4-BE49-F238E27FC236}">
                <a16:creationId xmlns:a16="http://schemas.microsoft.com/office/drawing/2014/main" id="{7C935FD5-3BB4-574F-A78F-068D0659A036}"/>
              </a:ext>
            </a:extLst>
          </p:cNvPr>
          <p:cNvSpPr/>
          <p:nvPr/>
        </p:nvSpPr>
        <p:spPr>
          <a:xfrm>
            <a:off x="2225739" y="2368933"/>
            <a:ext cx="5142548" cy="200054"/>
          </a:xfrm>
          <a:custGeom>
            <a:avLst/>
            <a:gdLst>
              <a:gd name="connsiteX0" fmla="*/ 0 w 3175000"/>
              <a:gd name="connsiteY0" fmla="*/ 0 h 1651000"/>
              <a:gd name="connsiteX1" fmla="*/ 279400 w 3175000"/>
              <a:gd name="connsiteY1" fmla="*/ 723900 h 1651000"/>
              <a:gd name="connsiteX2" fmla="*/ 927100 w 3175000"/>
              <a:gd name="connsiteY2" fmla="*/ 1498600 h 1651000"/>
              <a:gd name="connsiteX3" fmla="*/ 3175000 w 3175000"/>
              <a:gd name="connsiteY3" fmla="*/ 1498600 h 1651000"/>
              <a:gd name="connsiteX4" fmla="*/ 3175000 w 3175000"/>
              <a:gd name="connsiteY4" fmla="*/ 1651000 h 1651000"/>
              <a:gd name="connsiteX0" fmla="*/ 0 w 3175000"/>
              <a:gd name="connsiteY0" fmla="*/ 0 h 1498600"/>
              <a:gd name="connsiteX1" fmla="*/ 279400 w 3175000"/>
              <a:gd name="connsiteY1" fmla="*/ 723900 h 1498600"/>
              <a:gd name="connsiteX2" fmla="*/ 927100 w 3175000"/>
              <a:gd name="connsiteY2" fmla="*/ 1498600 h 1498600"/>
              <a:gd name="connsiteX3" fmla="*/ 3175000 w 3175000"/>
              <a:gd name="connsiteY3" fmla="*/ 1498600 h 1498600"/>
              <a:gd name="connsiteX0" fmla="*/ 0 w 3968120"/>
              <a:gd name="connsiteY0" fmla="*/ 0 h 1498600"/>
              <a:gd name="connsiteX1" fmla="*/ 279400 w 3968120"/>
              <a:gd name="connsiteY1" fmla="*/ 723900 h 1498600"/>
              <a:gd name="connsiteX2" fmla="*/ 927100 w 3968120"/>
              <a:gd name="connsiteY2" fmla="*/ 1498600 h 1498600"/>
              <a:gd name="connsiteX3" fmla="*/ 3968120 w 3968120"/>
              <a:gd name="connsiteY3" fmla="*/ 1498600 h 1498600"/>
              <a:gd name="connsiteX0" fmla="*/ 0 w 3968120"/>
              <a:gd name="connsiteY0" fmla="*/ 0 h 1498600"/>
              <a:gd name="connsiteX1" fmla="*/ 279400 w 3968120"/>
              <a:gd name="connsiteY1" fmla="*/ 723900 h 1498600"/>
              <a:gd name="connsiteX2" fmla="*/ 2165016 w 3968120"/>
              <a:gd name="connsiteY2" fmla="*/ 1498600 h 1498600"/>
              <a:gd name="connsiteX3" fmla="*/ 3968120 w 3968120"/>
              <a:gd name="connsiteY3" fmla="*/ 1498600 h 1498600"/>
              <a:gd name="connsiteX0" fmla="*/ 0 w 3968120"/>
              <a:gd name="connsiteY0" fmla="*/ 0 h 1498600"/>
              <a:gd name="connsiteX1" fmla="*/ 941256 w 3968120"/>
              <a:gd name="connsiteY1" fmla="*/ 956374 h 1498600"/>
              <a:gd name="connsiteX2" fmla="*/ 2165016 w 3968120"/>
              <a:gd name="connsiteY2" fmla="*/ 1498600 h 1498600"/>
              <a:gd name="connsiteX3" fmla="*/ 3968120 w 3968120"/>
              <a:gd name="connsiteY3" fmla="*/ 1498600 h 1498600"/>
              <a:gd name="connsiteX0" fmla="*/ 0 w 5405470"/>
              <a:gd name="connsiteY0" fmla="*/ 61923 h 1560523"/>
              <a:gd name="connsiteX1" fmla="*/ 941256 w 5405470"/>
              <a:gd name="connsiteY1" fmla="*/ 1018297 h 1560523"/>
              <a:gd name="connsiteX2" fmla="*/ 2165016 w 5405470"/>
              <a:gd name="connsiteY2" fmla="*/ 1560523 h 1560523"/>
              <a:gd name="connsiteX3" fmla="*/ 5405470 w 5405470"/>
              <a:gd name="connsiteY3" fmla="*/ 0 h 1560523"/>
              <a:gd name="connsiteX0" fmla="*/ 0 w 5423548"/>
              <a:gd name="connsiteY0" fmla="*/ 16125 h 1514725"/>
              <a:gd name="connsiteX1" fmla="*/ 941256 w 5423548"/>
              <a:gd name="connsiteY1" fmla="*/ 972499 h 1514725"/>
              <a:gd name="connsiteX2" fmla="*/ 2165016 w 5423548"/>
              <a:gd name="connsiteY2" fmla="*/ 1514725 h 1514725"/>
              <a:gd name="connsiteX3" fmla="*/ 5423548 w 5423548"/>
              <a:gd name="connsiteY3" fmla="*/ 0 h 1514725"/>
              <a:gd name="connsiteX0" fmla="*/ 0 w 5423548"/>
              <a:gd name="connsiteY0" fmla="*/ 2 h 1498602"/>
              <a:gd name="connsiteX1" fmla="*/ 941256 w 5423548"/>
              <a:gd name="connsiteY1" fmla="*/ 956376 h 1498602"/>
              <a:gd name="connsiteX2" fmla="*/ 2165016 w 5423548"/>
              <a:gd name="connsiteY2" fmla="*/ 1498602 h 1498602"/>
              <a:gd name="connsiteX3" fmla="*/ 5423548 w 5423548"/>
              <a:gd name="connsiteY3" fmla="*/ 1463610 h 1498602"/>
              <a:gd name="connsiteX0" fmla="*/ 0 w 5423558"/>
              <a:gd name="connsiteY0" fmla="*/ 2 h 1506342"/>
              <a:gd name="connsiteX1" fmla="*/ 941256 w 5423558"/>
              <a:gd name="connsiteY1" fmla="*/ 956376 h 1506342"/>
              <a:gd name="connsiteX2" fmla="*/ 2165016 w 5423558"/>
              <a:gd name="connsiteY2" fmla="*/ 1498602 h 1506342"/>
              <a:gd name="connsiteX3" fmla="*/ 5423548 w 5423558"/>
              <a:gd name="connsiteY3" fmla="*/ 1463610 h 1506342"/>
              <a:gd name="connsiteX0" fmla="*/ 0 w 5664649"/>
              <a:gd name="connsiteY0" fmla="*/ 2 h 2038744"/>
              <a:gd name="connsiteX1" fmla="*/ 941256 w 5664649"/>
              <a:gd name="connsiteY1" fmla="*/ 956376 h 2038744"/>
              <a:gd name="connsiteX2" fmla="*/ 2165016 w 5664649"/>
              <a:gd name="connsiteY2" fmla="*/ 1498602 h 2038744"/>
              <a:gd name="connsiteX3" fmla="*/ 5664640 w 5664649"/>
              <a:gd name="connsiteY3" fmla="*/ 2033503 h 2038744"/>
              <a:gd name="connsiteX0" fmla="*/ 0 w 5414518"/>
              <a:gd name="connsiteY0" fmla="*/ 2 h 1519235"/>
              <a:gd name="connsiteX1" fmla="*/ 941256 w 5414518"/>
              <a:gd name="connsiteY1" fmla="*/ 956376 h 1519235"/>
              <a:gd name="connsiteX2" fmla="*/ 2165016 w 5414518"/>
              <a:gd name="connsiteY2" fmla="*/ 1498602 h 1519235"/>
              <a:gd name="connsiteX3" fmla="*/ 5414508 w 5414518"/>
              <a:gd name="connsiteY3" fmla="*/ 1485528 h 1519235"/>
              <a:gd name="connsiteX0" fmla="*/ 0 w 5414528"/>
              <a:gd name="connsiteY0" fmla="*/ 2 h 1563978"/>
              <a:gd name="connsiteX1" fmla="*/ 941256 w 5414528"/>
              <a:gd name="connsiteY1" fmla="*/ 956376 h 1563978"/>
              <a:gd name="connsiteX2" fmla="*/ 3508612 w 5414528"/>
              <a:gd name="connsiteY2" fmla="*/ 1563978 h 1563978"/>
              <a:gd name="connsiteX3" fmla="*/ 5414508 w 5414528"/>
              <a:gd name="connsiteY3" fmla="*/ 1485528 h 1563978"/>
              <a:gd name="connsiteX0" fmla="*/ 0 w 5414528"/>
              <a:gd name="connsiteY0" fmla="*/ 2 h 1563978"/>
              <a:gd name="connsiteX1" fmla="*/ 3508612 w 5414528"/>
              <a:gd name="connsiteY1" fmla="*/ 1563978 h 1563978"/>
              <a:gd name="connsiteX2" fmla="*/ 5414508 w 5414528"/>
              <a:gd name="connsiteY2" fmla="*/ 1485528 h 1563978"/>
              <a:gd name="connsiteX0" fmla="*/ 0 w 5414530"/>
              <a:gd name="connsiteY0" fmla="*/ 2 h 1488234"/>
              <a:gd name="connsiteX1" fmla="*/ 3578813 w 5414530"/>
              <a:gd name="connsiteY1" fmla="*/ 344600 h 1488234"/>
              <a:gd name="connsiteX2" fmla="*/ 5414508 w 5414530"/>
              <a:gd name="connsiteY2" fmla="*/ 1485528 h 1488234"/>
              <a:gd name="connsiteX0" fmla="*/ 0 w 5414530"/>
              <a:gd name="connsiteY0" fmla="*/ 2 h 1488234"/>
              <a:gd name="connsiteX1" fmla="*/ 3578813 w 5414530"/>
              <a:gd name="connsiteY1" fmla="*/ 344600 h 1488234"/>
              <a:gd name="connsiteX2" fmla="*/ 5414508 w 5414530"/>
              <a:gd name="connsiteY2" fmla="*/ 1485528 h 1488234"/>
              <a:gd name="connsiteX0" fmla="*/ 0 w 5414529"/>
              <a:gd name="connsiteY0" fmla="*/ 2 h 1487839"/>
              <a:gd name="connsiteX1" fmla="*/ 3548727 w 5414529"/>
              <a:gd name="connsiteY1" fmla="*/ 129416 h 1487839"/>
              <a:gd name="connsiteX2" fmla="*/ 5414508 w 5414529"/>
              <a:gd name="connsiteY2" fmla="*/ 1485528 h 1487839"/>
              <a:gd name="connsiteX0" fmla="*/ 0 w 5414522"/>
              <a:gd name="connsiteY0" fmla="*/ 2 h 1487839"/>
              <a:gd name="connsiteX1" fmla="*/ 3548727 w 5414522"/>
              <a:gd name="connsiteY1" fmla="*/ 129416 h 1487839"/>
              <a:gd name="connsiteX2" fmla="*/ 5414508 w 5414522"/>
              <a:gd name="connsiteY2" fmla="*/ 1485528 h 1487839"/>
              <a:gd name="connsiteX0" fmla="*/ 0 w 5414522"/>
              <a:gd name="connsiteY0" fmla="*/ 2 h 1487839"/>
              <a:gd name="connsiteX1" fmla="*/ 3548727 w 5414522"/>
              <a:gd name="connsiteY1" fmla="*/ 129416 h 1487839"/>
              <a:gd name="connsiteX2" fmla="*/ 5414508 w 5414522"/>
              <a:gd name="connsiteY2" fmla="*/ 1485528 h 1487839"/>
              <a:gd name="connsiteX0" fmla="*/ 0 w 5414522"/>
              <a:gd name="connsiteY0" fmla="*/ 41785 h 1529379"/>
              <a:gd name="connsiteX1" fmla="*/ 3532769 w 5414522"/>
              <a:gd name="connsiteY1" fmla="*/ 0 h 1529379"/>
              <a:gd name="connsiteX2" fmla="*/ 5414508 w 5414522"/>
              <a:gd name="connsiteY2" fmla="*/ 1527311 h 1529379"/>
              <a:gd name="connsiteX0" fmla="*/ 0 w 5414522"/>
              <a:gd name="connsiteY0" fmla="*/ 42683 h 1530277"/>
              <a:gd name="connsiteX1" fmla="*/ 3532769 w 5414522"/>
              <a:gd name="connsiteY1" fmla="*/ 898 h 1530277"/>
              <a:gd name="connsiteX2" fmla="*/ 5414508 w 5414522"/>
              <a:gd name="connsiteY2" fmla="*/ 1528209 h 1530277"/>
              <a:gd name="connsiteX0" fmla="*/ 0 w 5414522"/>
              <a:gd name="connsiteY0" fmla="*/ 42683 h 1530277"/>
              <a:gd name="connsiteX1" fmla="*/ 3532769 w 5414522"/>
              <a:gd name="connsiteY1" fmla="*/ 898 h 1530277"/>
              <a:gd name="connsiteX2" fmla="*/ 5414508 w 5414522"/>
              <a:gd name="connsiteY2" fmla="*/ 1528209 h 1530277"/>
              <a:gd name="connsiteX0" fmla="*/ 0 w 5414508"/>
              <a:gd name="connsiteY0" fmla="*/ 42683 h 1528210"/>
              <a:gd name="connsiteX1" fmla="*/ 3532769 w 5414508"/>
              <a:gd name="connsiteY1" fmla="*/ 898 h 1528210"/>
              <a:gd name="connsiteX2" fmla="*/ 3954058 w 5414508"/>
              <a:gd name="connsiteY2" fmla="*/ 349734 h 1528210"/>
              <a:gd name="connsiteX3" fmla="*/ 5414508 w 5414508"/>
              <a:gd name="connsiteY3" fmla="*/ 1528209 h 1528210"/>
              <a:gd name="connsiteX0" fmla="*/ 0 w 5414508"/>
              <a:gd name="connsiteY0" fmla="*/ 143294 h 1628821"/>
              <a:gd name="connsiteX1" fmla="*/ 3532769 w 5414508"/>
              <a:gd name="connsiteY1" fmla="*/ 101509 h 1628821"/>
              <a:gd name="connsiteX2" fmla="*/ 3806971 w 5414508"/>
              <a:gd name="connsiteY2" fmla="*/ 1502359 h 1628821"/>
              <a:gd name="connsiteX3" fmla="*/ 5414508 w 5414508"/>
              <a:gd name="connsiteY3" fmla="*/ 1628820 h 1628821"/>
              <a:gd name="connsiteX0" fmla="*/ 0 w 5414508"/>
              <a:gd name="connsiteY0" fmla="*/ 146835 h 1632362"/>
              <a:gd name="connsiteX1" fmla="*/ 3532769 w 5414508"/>
              <a:gd name="connsiteY1" fmla="*/ 105050 h 1632362"/>
              <a:gd name="connsiteX2" fmla="*/ 3766857 w 5414508"/>
              <a:gd name="connsiteY2" fmla="*/ 1553715 h 1632362"/>
              <a:gd name="connsiteX3" fmla="*/ 5414508 w 5414508"/>
              <a:gd name="connsiteY3" fmla="*/ 1632361 h 1632362"/>
              <a:gd name="connsiteX0" fmla="*/ 0 w 5414508"/>
              <a:gd name="connsiteY0" fmla="*/ 153917 h 1656439"/>
              <a:gd name="connsiteX1" fmla="*/ 3532769 w 5414508"/>
              <a:gd name="connsiteY1" fmla="*/ 112132 h 1656439"/>
              <a:gd name="connsiteX2" fmla="*/ 3800287 w 5414508"/>
              <a:gd name="connsiteY2" fmla="*/ 1656438 h 1656439"/>
              <a:gd name="connsiteX3" fmla="*/ 5414508 w 5414508"/>
              <a:gd name="connsiteY3" fmla="*/ 1639443 h 1656439"/>
              <a:gd name="connsiteX0" fmla="*/ 0 w 5414508"/>
              <a:gd name="connsiteY0" fmla="*/ 146835 h 1632362"/>
              <a:gd name="connsiteX1" fmla="*/ 3532769 w 5414508"/>
              <a:gd name="connsiteY1" fmla="*/ 105050 h 1632362"/>
              <a:gd name="connsiteX2" fmla="*/ 3773543 w 5414508"/>
              <a:gd name="connsiteY2" fmla="*/ 1553721 h 1632362"/>
              <a:gd name="connsiteX3" fmla="*/ 5414508 w 5414508"/>
              <a:gd name="connsiteY3" fmla="*/ 1632361 h 1632362"/>
              <a:gd name="connsiteX0" fmla="*/ 0 w 5414508"/>
              <a:gd name="connsiteY0" fmla="*/ 146835 h 1632362"/>
              <a:gd name="connsiteX1" fmla="*/ 3532769 w 5414508"/>
              <a:gd name="connsiteY1" fmla="*/ 105050 h 1632362"/>
              <a:gd name="connsiteX2" fmla="*/ 3773543 w 5414508"/>
              <a:gd name="connsiteY2" fmla="*/ 1553721 h 1632362"/>
              <a:gd name="connsiteX3" fmla="*/ 5414508 w 5414508"/>
              <a:gd name="connsiteY3" fmla="*/ 1632361 h 1632362"/>
              <a:gd name="connsiteX0" fmla="*/ 0 w 5414508"/>
              <a:gd name="connsiteY0" fmla="*/ 41796 h 1527323"/>
              <a:gd name="connsiteX1" fmla="*/ 3532769 w 5414508"/>
              <a:gd name="connsiteY1" fmla="*/ 11 h 1527323"/>
              <a:gd name="connsiteX2" fmla="*/ 3773543 w 5414508"/>
              <a:gd name="connsiteY2" fmla="*/ 1448682 h 1527323"/>
              <a:gd name="connsiteX3" fmla="*/ 5414508 w 5414508"/>
              <a:gd name="connsiteY3" fmla="*/ 1527322 h 1527323"/>
              <a:gd name="connsiteX0" fmla="*/ 0 w 5414508"/>
              <a:gd name="connsiteY0" fmla="*/ 20984 h 1554523"/>
              <a:gd name="connsiteX1" fmla="*/ 3606313 w 5414508"/>
              <a:gd name="connsiteY1" fmla="*/ 27014 h 1554523"/>
              <a:gd name="connsiteX2" fmla="*/ 3773543 w 5414508"/>
              <a:gd name="connsiteY2" fmla="*/ 1427870 h 1554523"/>
              <a:gd name="connsiteX3" fmla="*/ 5414508 w 5414508"/>
              <a:gd name="connsiteY3" fmla="*/ 1506510 h 1554523"/>
              <a:gd name="connsiteX0" fmla="*/ 0 w 5414508"/>
              <a:gd name="connsiteY0" fmla="*/ 20978 h 1506505"/>
              <a:gd name="connsiteX1" fmla="*/ 3606313 w 5414508"/>
              <a:gd name="connsiteY1" fmla="*/ 27008 h 1506505"/>
              <a:gd name="connsiteX2" fmla="*/ 3773543 w 5414508"/>
              <a:gd name="connsiteY2" fmla="*/ 1427864 h 1506505"/>
              <a:gd name="connsiteX3" fmla="*/ 5414508 w 5414508"/>
              <a:gd name="connsiteY3" fmla="*/ 1506504 h 1506505"/>
            </a:gdLst>
            <a:ahLst/>
            <a:cxnLst>
              <a:cxn ang="0">
                <a:pos x="connsiteX0" y="connsiteY0"/>
              </a:cxn>
              <a:cxn ang="0">
                <a:pos x="connsiteX1" y="connsiteY1"/>
              </a:cxn>
              <a:cxn ang="0">
                <a:pos x="connsiteX2" y="connsiteY2"/>
              </a:cxn>
              <a:cxn ang="0">
                <a:pos x="connsiteX3" y="connsiteY3"/>
              </a:cxn>
            </a:cxnLst>
            <a:rect l="l" t="t" r="r" b="b"/>
            <a:pathLst>
              <a:path w="5414508" h="1506505">
                <a:moveTo>
                  <a:pt x="0" y="20978"/>
                </a:moveTo>
                <a:cubicBezTo>
                  <a:pt x="607929" y="-31521"/>
                  <a:pt x="3592484" y="31616"/>
                  <a:pt x="3606313" y="27008"/>
                </a:cubicBezTo>
                <a:cubicBezTo>
                  <a:pt x="3620142" y="22400"/>
                  <a:pt x="3760397" y="1419979"/>
                  <a:pt x="3773543" y="1427864"/>
                </a:cubicBezTo>
                <a:cubicBezTo>
                  <a:pt x="3786689" y="1435749"/>
                  <a:pt x="4867520" y="1480291"/>
                  <a:pt x="5414508" y="1506504"/>
                </a:cubicBezTo>
              </a:path>
            </a:pathLst>
          </a:cu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144" name="Rectangle 143">
            <a:extLst>
              <a:ext uri="{FF2B5EF4-FFF2-40B4-BE49-F238E27FC236}">
                <a16:creationId xmlns:a16="http://schemas.microsoft.com/office/drawing/2014/main" id="{226074A1-3E64-C44C-9C54-F335CA581747}"/>
              </a:ext>
            </a:extLst>
          </p:cNvPr>
          <p:cNvSpPr/>
          <p:nvPr/>
        </p:nvSpPr>
        <p:spPr>
          <a:xfrm>
            <a:off x="5656892" y="1692162"/>
            <a:ext cx="1870448" cy="346249"/>
          </a:xfrm>
          <a:prstGeom prst="rect">
            <a:avLst/>
          </a:prstGeom>
        </p:spPr>
        <p:txBody>
          <a:bodyPr wrap="none">
            <a:spAutoFit/>
          </a:bodyPr>
          <a:lstStyle/>
          <a:p>
            <a:pPr algn="ctr" defTabSz="685800">
              <a:defRPr/>
            </a:pPr>
            <a:r>
              <a:rPr lang="en-US" sz="1600" b="1" dirty="0">
                <a:solidFill>
                  <a:srgbClr val="007096"/>
                </a:solidFill>
                <a:latin typeface="Tw Cen MT" panose="020B0602020104020603" pitchFamily="34" charset="77"/>
              </a:rPr>
              <a:t>Anti-VEGF Therapy</a:t>
            </a:r>
          </a:p>
        </p:txBody>
      </p:sp>
      <p:cxnSp>
        <p:nvCxnSpPr>
          <p:cNvPr id="158" name="Straight Connector 157">
            <a:extLst>
              <a:ext uri="{FF2B5EF4-FFF2-40B4-BE49-F238E27FC236}">
                <a16:creationId xmlns:a16="http://schemas.microsoft.com/office/drawing/2014/main" id="{1659B432-A18A-A04F-8C77-E323360160F7}"/>
              </a:ext>
            </a:extLst>
          </p:cNvPr>
          <p:cNvCxnSpPr>
            <a:cxnSpLocks/>
          </p:cNvCxnSpPr>
          <p:nvPr/>
        </p:nvCxnSpPr>
        <p:spPr>
          <a:xfrm flipV="1">
            <a:off x="2225739" y="2206864"/>
            <a:ext cx="0" cy="1409420"/>
          </a:xfrm>
          <a:prstGeom prst="line">
            <a:avLst/>
          </a:prstGeom>
          <a:ln w="22225">
            <a:solidFill>
              <a:srgbClr val="7F8489"/>
            </a:solidFill>
          </a:ln>
        </p:spPr>
        <p:style>
          <a:lnRef idx="1">
            <a:schemeClr val="accent1"/>
          </a:lnRef>
          <a:fillRef idx="0">
            <a:schemeClr val="accent1"/>
          </a:fillRef>
          <a:effectRef idx="0">
            <a:schemeClr val="accent1"/>
          </a:effectRef>
          <a:fontRef idx="minor">
            <a:schemeClr val="tx1"/>
          </a:fontRef>
        </p:style>
      </p:cxnSp>
      <p:sp>
        <p:nvSpPr>
          <p:cNvPr id="153" name="Oval 152">
            <a:extLst>
              <a:ext uri="{FF2B5EF4-FFF2-40B4-BE49-F238E27FC236}">
                <a16:creationId xmlns:a16="http://schemas.microsoft.com/office/drawing/2014/main" id="{6DC6B979-5D95-8047-A0ED-1E52773963FF}"/>
              </a:ext>
            </a:extLst>
          </p:cNvPr>
          <p:cNvSpPr/>
          <p:nvPr/>
        </p:nvSpPr>
        <p:spPr>
          <a:xfrm>
            <a:off x="2170824" y="2310564"/>
            <a:ext cx="108222" cy="108222"/>
          </a:xfrm>
          <a:prstGeom prst="ellipse">
            <a:avLst/>
          </a:prstGeom>
          <a:solidFill>
            <a:srgbClr val="64A70B"/>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cxnSp>
        <p:nvCxnSpPr>
          <p:cNvPr id="34" name="Straight Connector 33">
            <a:extLst>
              <a:ext uri="{FF2B5EF4-FFF2-40B4-BE49-F238E27FC236}">
                <a16:creationId xmlns:a16="http://schemas.microsoft.com/office/drawing/2014/main" id="{4E38F92F-DDF7-4C4F-A41B-6259DA6F7920}"/>
              </a:ext>
            </a:extLst>
          </p:cNvPr>
          <p:cNvCxnSpPr>
            <a:cxnSpLocks/>
          </p:cNvCxnSpPr>
          <p:nvPr/>
        </p:nvCxnSpPr>
        <p:spPr>
          <a:xfrm flipH="1" flipV="1">
            <a:off x="5815938" y="2206864"/>
            <a:ext cx="1" cy="1396778"/>
          </a:xfrm>
          <a:prstGeom prst="line">
            <a:avLst/>
          </a:prstGeom>
          <a:ln w="22225">
            <a:solidFill>
              <a:srgbClr val="C00000"/>
            </a:solidFill>
            <a:prstDash val="sysDash"/>
          </a:ln>
        </p:spPr>
        <p:style>
          <a:lnRef idx="1">
            <a:schemeClr val="accent1"/>
          </a:lnRef>
          <a:fillRef idx="0">
            <a:schemeClr val="accent1"/>
          </a:fillRef>
          <a:effectRef idx="0">
            <a:schemeClr val="accent1"/>
          </a:effectRef>
          <a:fontRef idx="minor">
            <a:schemeClr val="tx1"/>
          </a:fontRef>
        </p:style>
      </p:cxnSp>
      <p:grpSp>
        <p:nvGrpSpPr>
          <p:cNvPr id="147" name="Group 146">
            <a:extLst>
              <a:ext uri="{FF2B5EF4-FFF2-40B4-BE49-F238E27FC236}">
                <a16:creationId xmlns:a16="http://schemas.microsoft.com/office/drawing/2014/main" id="{314AB300-ACA2-0845-AE33-247777A27925}"/>
              </a:ext>
            </a:extLst>
          </p:cNvPr>
          <p:cNvGrpSpPr/>
          <p:nvPr/>
        </p:nvGrpSpPr>
        <p:grpSpPr>
          <a:xfrm>
            <a:off x="5537032" y="2275833"/>
            <a:ext cx="557813" cy="557813"/>
            <a:chOff x="9503822" y="1773629"/>
            <a:chExt cx="1150908" cy="1150908"/>
          </a:xfrm>
        </p:grpSpPr>
        <p:sp>
          <p:nvSpPr>
            <p:cNvPr id="148" name="Oval 147">
              <a:extLst>
                <a:ext uri="{FF2B5EF4-FFF2-40B4-BE49-F238E27FC236}">
                  <a16:creationId xmlns:a16="http://schemas.microsoft.com/office/drawing/2014/main" id="{BB2C75F7-D99F-8746-94D1-98637AEF976A}"/>
                </a:ext>
              </a:extLst>
            </p:cNvPr>
            <p:cNvSpPr/>
            <p:nvPr/>
          </p:nvSpPr>
          <p:spPr>
            <a:xfrm>
              <a:off x="9967636" y="2237439"/>
              <a:ext cx="223289" cy="223289"/>
            </a:xfrm>
            <a:prstGeom prst="ellipse">
              <a:avLst/>
            </a:prstGeom>
            <a:solidFill>
              <a:srgbClr val="C00000"/>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nvGrpSpPr>
            <p:cNvPr id="149" name="Group 148">
              <a:extLst>
                <a:ext uri="{FF2B5EF4-FFF2-40B4-BE49-F238E27FC236}">
                  <a16:creationId xmlns:a16="http://schemas.microsoft.com/office/drawing/2014/main" id="{B5F13E8F-9421-2942-8D3F-203E682EBED8}"/>
                </a:ext>
              </a:extLst>
            </p:cNvPr>
            <p:cNvGrpSpPr/>
            <p:nvPr/>
          </p:nvGrpSpPr>
          <p:grpSpPr>
            <a:xfrm>
              <a:off x="9503822" y="1773629"/>
              <a:ext cx="1150908" cy="1150908"/>
              <a:chOff x="9669119" y="2116195"/>
              <a:chExt cx="821197" cy="821197"/>
            </a:xfrm>
          </p:grpSpPr>
          <p:sp>
            <p:nvSpPr>
              <p:cNvPr id="150" name="Oval 149">
                <a:extLst>
                  <a:ext uri="{FF2B5EF4-FFF2-40B4-BE49-F238E27FC236}">
                    <a16:creationId xmlns:a16="http://schemas.microsoft.com/office/drawing/2014/main" id="{8847EED4-4A11-BC47-A5AF-8AD34CB98FF6}"/>
                  </a:ext>
                </a:extLst>
              </p:cNvPr>
              <p:cNvSpPr/>
              <p:nvPr/>
            </p:nvSpPr>
            <p:spPr>
              <a:xfrm>
                <a:off x="9845886" y="2292962"/>
                <a:ext cx="467664" cy="467664"/>
              </a:xfrm>
              <a:prstGeom prst="ellipse">
                <a:avLst/>
              </a:prstGeom>
              <a:noFill/>
              <a:ln w="19050">
                <a:solidFill>
                  <a:srgbClr val="C00000">
                    <a:alpha val="30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151" name="Oval 150">
                <a:extLst>
                  <a:ext uri="{FF2B5EF4-FFF2-40B4-BE49-F238E27FC236}">
                    <a16:creationId xmlns:a16="http://schemas.microsoft.com/office/drawing/2014/main" id="{59302E1F-B9A0-9F4C-82D2-CBBD7C8EA3DB}"/>
                  </a:ext>
                </a:extLst>
              </p:cNvPr>
              <p:cNvSpPr/>
              <p:nvPr/>
            </p:nvSpPr>
            <p:spPr>
              <a:xfrm>
                <a:off x="9669119" y="2116195"/>
                <a:ext cx="821197" cy="821197"/>
              </a:xfrm>
              <a:prstGeom prst="ellipse">
                <a:avLst/>
              </a:prstGeom>
              <a:noFill/>
              <a:ln w="19050">
                <a:solidFill>
                  <a:srgbClr val="C00000">
                    <a:alpha val="15000"/>
                  </a:srgbClr>
                </a:soli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grpSp>
      </p:grpSp>
      <p:cxnSp>
        <p:nvCxnSpPr>
          <p:cNvPr id="161" name="Straight Connector 160">
            <a:extLst>
              <a:ext uri="{FF2B5EF4-FFF2-40B4-BE49-F238E27FC236}">
                <a16:creationId xmlns:a16="http://schemas.microsoft.com/office/drawing/2014/main" id="{33931165-9ADC-0C4C-A83B-C952E779F0A9}"/>
              </a:ext>
            </a:extLst>
          </p:cNvPr>
          <p:cNvCxnSpPr>
            <a:cxnSpLocks/>
          </p:cNvCxnSpPr>
          <p:nvPr/>
        </p:nvCxnSpPr>
        <p:spPr>
          <a:xfrm flipV="1">
            <a:off x="6592117" y="2057777"/>
            <a:ext cx="1" cy="311912"/>
          </a:xfrm>
          <a:prstGeom prst="line">
            <a:avLst/>
          </a:prstGeom>
          <a:ln w="22225">
            <a:solidFill>
              <a:srgbClr val="7F8489">
                <a:alpha val="25000"/>
              </a:srgbClr>
            </a:solidFill>
            <a:prstDash val="soli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A1BDE6F1-548B-D245-83C0-9AE21FDCE9A5}"/>
              </a:ext>
            </a:extLst>
          </p:cNvPr>
          <p:cNvCxnSpPr>
            <a:cxnSpLocks/>
          </p:cNvCxnSpPr>
          <p:nvPr/>
        </p:nvCxnSpPr>
        <p:spPr>
          <a:xfrm flipH="1" flipV="1">
            <a:off x="7368297" y="2206864"/>
            <a:ext cx="1" cy="1396778"/>
          </a:xfrm>
          <a:prstGeom prst="line">
            <a:avLst/>
          </a:prstGeom>
          <a:ln w="22225">
            <a:solidFill>
              <a:srgbClr val="64A70B"/>
            </a:solidFill>
            <a:prstDash val="sysDash"/>
          </a:ln>
        </p:spPr>
        <p:style>
          <a:lnRef idx="1">
            <a:schemeClr val="accent1"/>
          </a:lnRef>
          <a:fillRef idx="0">
            <a:schemeClr val="accent1"/>
          </a:fillRef>
          <a:effectRef idx="0">
            <a:schemeClr val="accent1"/>
          </a:effectRef>
          <a:fontRef idx="minor">
            <a:schemeClr val="tx1"/>
          </a:fontRef>
        </p:style>
      </p:cxnSp>
      <p:sp>
        <p:nvSpPr>
          <p:cNvPr id="96" name="Oval 95">
            <a:extLst>
              <a:ext uri="{FF2B5EF4-FFF2-40B4-BE49-F238E27FC236}">
                <a16:creationId xmlns:a16="http://schemas.microsoft.com/office/drawing/2014/main" id="{B20D7914-B146-414A-8145-8C0D9AAD372B}"/>
              </a:ext>
            </a:extLst>
          </p:cNvPr>
          <p:cNvSpPr/>
          <p:nvPr/>
        </p:nvSpPr>
        <p:spPr>
          <a:xfrm>
            <a:off x="7309355" y="2500985"/>
            <a:ext cx="108222" cy="108222"/>
          </a:xfrm>
          <a:prstGeom prst="ellipse">
            <a:avLst/>
          </a:prstGeom>
          <a:solidFill>
            <a:srgbClr val="64A70B"/>
          </a:solidFill>
          <a:ln w="38100">
            <a:gradFill>
              <a:gsLst>
                <a:gs pos="0">
                  <a:srgbClr val="FFFFFF"/>
                </a:gs>
                <a:gs pos="100000">
                  <a:schemeClr val="bg1">
                    <a:lumMod val="85000"/>
                  </a:schemeClr>
                </a:gs>
              </a:gsLst>
              <a:lin ang="2700000" scaled="0"/>
            </a:gradFill>
          </a:ln>
          <a:effectLst>
            <a:outerShdw blurRad="1905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1350" dirty="0">
              <a:solidFill>
                <a:srgbClr val="FFFFFF"/>
              </a:solidFill>
              <a:latin typeface="Century Gothic" panose="020F0302020204030204"/>
            </a:endParaRPr>
          </a:p>
        </p:txBody>
      </p:sp>
      <p:sp>
        <p:nvSpPr>
          <p:cNvPr id="101" name="Rectangle 100">
            <a:extLst>
              <a:ext uri="{FF2B5EF4-FFF2-40B4-BE49-F238E27FC236}">
                <a16:creationId xmlns:a16="http://schemas.microsoft.com/office/drawing/2014/main" id="{4ECC62E0-7208-CB44-A076-A5DD53A7A3A2}"/>
              </a:ext>
            </a:extLst>
          </p:cNvPr>
          <p:cNvSpPr/>
          <p:nvPr/>
        </p:nvSpPr>
        <p:spPr>
          <a:xfrm>
            <a:off x="6591747" y="3854611"/>
            <a:ext cx="1543436" cy="877163"/>
          </a:xfrm>
          <a:prstGeom prst="rect">
            <a:avLst/>
          </a:prstGeom>
        </p:spPr>
        <p:txBody>
          <a:bodyPr wrap="none">
            <a:spAutoFit/>
          </a:bodyPr>
          <a:lstStyle/>
          <a:p>
            <a:pPr algn="ctr" defTabSz="685800">
              <a:lnSpc>
                <a:spcPts val="1800"/>
              </a:lnSpc>
              <a:defRPr/>
            </a:pPr>
            <a:r>
              <a:rPr lang="en-US" sz="1350" b="1" cap="all" spc="150" dirty="0">
                <a:solidFill>
                  <a:srgbClr val="000000"/>
                </a:solidFill>
                <a:latin typeface="Tw Cen MT" panose="020B0602020104020603" pitchFamily="34" charset="77"/>
              </a:rPr>
              <a:t>6/28/17</a:t>
            </a:r>
          </a:p>
          <a:p>
            <a:pPr algn="ctr" defTabSz="685800">
              <a:defRPr/>
            </a:pPr>
            <a:r>
              <a:rPr lang="en-US" sz="2100" b="1" cap="all" spc="150" dirty="0">
                <a:solidFill>
                  <a:srgbClr val="64A70B"/>
                </a:solidFill>
                <a:latin typeface="Tw Cen MT" panose="020B0602020104020603" pitchFamily="34" charset="77"/>
              </a:rPr>
              <a:t> </a:t>
            </a:r>
            <a:r>
              <a:rPr lang="en-US" sz="1500" b="1" cap="all" spc="150" dirty="0">
                <a:solidFill>
                  <a:srgbClr val="64A70B"/>
                </a:solidFill>
                <a:latin typeface="Tw Cen MT" panose="020B0602020104020603" pitchFamily="34" charset="77"/>
              </a:rPr>
              <a:t>Maintained</a:t>
            </a:r>
            <a:br>
              <a:rPr lang="en-US" sz="1500" b="1" cap="all" spc="150" dirty="0">
                <a:solidFill>
                  <a:srgbClr val="64A70B"/>
                </a:solidFill>
                <a:latin typeface="Tw Cen MT" panose="020B0602020104020603" pitchFamily="34" charset="77"/>
              </a:rPr>
            </a:br>
            <a:r>
              <a:rPr lang="en-US" sz="1500" b="1" cap="all" spc="150" dirty="0">
                <a:solidFill>
                  <a:srgbClr val="64A70B"/>
                </a:solidFill>
                <a:latin typeface="Tw Cen MT" panose="020B0602020104020603" pitchFamily="34" charset="77"/>
              </a:rPr>
              <a:t>20/40 VA</a:t>
            </a:r>
            <a:endParaRPr lang="en-US" sz="1500" b="1" dirty="0">
              <a:solidFill>
                <a:srgbClr val="64A70B"/>
              </a:solidFill>
              <a:latin typeface="Tw Cen MT" panose="020B0602020104020603" pitchFamily="34" charset="77"/>
            </a:endParaRPr>
          </a:p>
        </p:txBody>
      </p:sp>
      <p:sp>
        <p:nvSpPr>
          <p:cNvPr id="106" name="Rectangle 105">
            <a:extLst>
              <a:ext uri="{FF2B5EF4-FFF2-40B4-BE49-F238E27FC236}">
                <a16:creationId xmlns:a16="http://schemas.microsoft.com/office/drawing/2014/main" id="{30CEECA1-6A4A-7047-83DE-98AF98105EAE}"/>
              </a:ext>
            </a:extLst>
          </p:cNvPr>
          <p:cNvSpPr/>
          <p:nvPr/>
        </p:nvSpPr>
        <p:spPr>
          <a:xfrm>
            <a:off x="1430647" y="3854611"/>
            <a:ext cx="1548821" cy="877163"/>
          </a:xfrm>
          <a:prstGeom prst="rect">
            <a:avLst/>
          </a:prstGeom>
        </p:spPr>
        <p:txBody>
          <a:bodyPr wrap="none">
            <a:spAutoFit/>
          </a:bodyPr>
          <a:lstStyle/>
          <a:p>
            <a:pPr algn="ctr" defTabSz="685800">
              <a:lnSpc>
                <a:spcPts val="1800"/>
              </a:lnSpc>
              <a:defRPr/>
            </a:pPr>
            <a:r>
              <a:rPr lang="en-US" sz="1350" b="1" cap="all" spc="150" dirty="0">
                <a:solidFill>
                  <a:srgbClr val="000000"/>
                </a:solidFill>
                <a:latin typeface="Tw Cen MT" panose="020B0602020104020603" pitchFamily="34" charset="77"/>
              </a:rPr>
              <a:t>11/28/16</a:t>
            </a:r>
          </a:p>
          <a:p>
            <a:pPr algn="ctr" defTabSz="685800">
              <a:defRPr/>
            </a:pPr>
            <a:r>
              <a:rPr lang="en-US" sz="2100" b="1" cap="all" spc="150" dirty="0">
                <a:solidFill>
                  <a:srgbClr val="7F8489"/>
                </a:solidFill>
                <a:latin typeface="Tw Cen MT" panose="020B0602020104020603" pitchFamily="34" charset="77"/>
              </a:rPr>
              <a:t> </a:t>
            </a:r>
            <a:r>
              <a:rPr lang="en-US" sz="1500" b="1" cap="all" spc="150" dirty="0">
                <a:solidFill>
                  <a:srgbClr val="7F8489"/>
                </a:solidFill>
                <a:latin typeface="Tw Cen MT" panose="020B0602020104020603" pitchFamily="34" charset="77"/>
              </a:rPr>
              <a:t>Baseline VA</a:t>
            </a:r>
            <a:br>
              <a:rPr lang="en-US" sz="1500" b="1" cap="all" spc="150" dirty="0">
                <a:solidFill>
                  <a:srgbClr val="7F8489"/>
                </a:solidFill>
                <a:latin typeface="Tw Cen MT" panose="020B0602020104020603" pitchFamily="34" charset="77"/>
              </a:rPr>
            </a:br>
            <a:r>
              <a:rPr lang="en-US" sz="1500" b="1" cap="all" spc="150" dirty="0">
                <a:solidFill>
                  <a:srgbClr val="7F8489"/>
                </a:solidFill>
                <a:latin typeface="Tw Cen MT" panose="020B0602020104020603" pitchFamily="34" charset="77"/>
              </a:rPr>
              <a:t>20/30 OD</a:t>
            </a:r>
            <a:endParaRPr lang="en-US" sz="1500" b="1" dirty="0">
              <a:solidFill>
                <a:srgbClr val="7F8489"/>
              </a:solidFill>
              <a:latin typeface="Tw Cen MT" panose="020B0602020104020603" pitchFamily="34" charset="77"/>
            </a:endParaRPr>
          </a:p>
        </p:txBody>
      </p:sp>
      <p:pic>
        <p:nvPicPr>
          <p:cNvPr id="45" name="Picture 44">
            <a:hlinkClick r:id="rId4" action="ppaction://hlinksldjump"/>
            <a:extLst>
              <a:ext uri="{FF2B5EF4-FFF2-40B4-BE49-F238E27FC236}">
                <a16:creationId xmlns:a16="http://schemas.microsoft.com/office/drawing/2014/main" id="{A32414B3-2B4C-5B4A-BA2F-7820D8BDEA6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19404323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500"/>
                                        <p:tgtEl>
                                          <p:spTgt spid="8"/>
                                        </p:tgtEl>
                                      </p:cBhvr>
                                    </p:animEffect>
                                  </p:childTnLst>
                                </p:cTn>
                              </p:par>
                              <p:par>
                                <p:cTn id="8" presetID="22" presetClass="entr" presetSubtype="4" fill="hold" nodeType="withEffect">
                                  <p:stCondLst>
                                    <p:cond delay="100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1000"/>
                                        <p:tgtEl>
                                          <p:spTgt spid="34"/>
                                        </p:tgtEl>
                                      </p:cBhvr>
                                    </p:animEffect>
                                  </p:childTnLst>
                                </p:cTn>
                              </p:par>
                              <p:par>
                                <p:cTn id="11" presetID="10" presetClass="entr" presetSubtype="0" fill="hold" nodeType="withEffect">
                                  <p:stCondLst>
                                    <p:cond delay="1000"/>
                                  </p:stCondLst>
                                  <p:childTnLst>
                                    <p:set>
                                      <p:cBhvr>
                                        <p:cTn id="12" dur="1" fill="hold">
                                          <p:stCondLst>
                                            <p:cond delay="0"/>
                                          </p:stCondLst>
                                        </p:cTn>
                                        <p:tgtEl>
                                          <p:spTgt spid="147"/>
                                        </p:tgtEl>
                                        <p:attrNameLst>
                                          <p:attrName>style.visibility</p:attrName>
                                        </p:attrNameLst>
                                      </p:cBhvr>
                                      <p:to>
                                        <p:strVal val="visible"/>
                                      </p:to>
                                    </p:set>
                                    <p:animEffect transition="in" filter="fade">
                                      <p:cBhvr>
                                        <p:cTn id="13" dur="500"/>
                                        <p:tgtEl>
                                          <p:spTgt spid="147"/>
                                        </p:tgtEl>
                                      </p:cBhvr>
                                    </p:animEffect>
                                  </p:childTnLst>
                                </p:cTn>
                              </p:par>
                              <p:par>
                                <p:cTn id="14" presetID="22" presetClass="entr" presetSubtype="8" fill="hold" grpId="0" nodeType="withEffect">
                                  <p:stCondLst>
                                    <p:cond delay="1000"/>
                                  </p:stCondLst>
                                  <p:childTnLst>
                                    <p:set>
                                      <p:cBhvr>
                                        <p:cTn id="15" dur="1" fill="hold">
                                          <p:stCondLst>
                                            <p:cond delay="0"/>
                                          </p:stCondLst>
                                        </p:cTn>
                                        <p:tgtEl>
                                          <p:spTgt spid="95"/>
                                        </p:tgtEl>
                                        <p:attrNameLst>
                                          <p:attrName>style.visibility</p:attrName>
                                        </p:attrNameLst>
                                      </p:cBhvr>
                                      <p:to>
                                        <p:strVal val="visible"/>
                                      </p:to>
                                    </p:set>
                                    <p:animEffect transition="in" filter="wipe(left)">
                                      <p:cBhvr>
                                        <p:cTn id="16" dur="1500"/>
                                        <p:tgtEl>
                                          <p:spTgt spid="95"/>
                                        </p:tgtEl>
                                      </p:cBhvr>
                                    </p:animEffect>
                                  </p:childTnLst>
                                </p:cTn>
                              </p:par>
                            </p:childTnLst>
                          </p:cTn>
                        </p:par>
                        <p:par>
                          <p:cTn id="17" fill="hold">
                            <p:stCondLst>
                              <p:cond delay="2500"/>
                            </p:stCondLst>
                            <p:childTnLst>
                              <p:par>
                                <p:cTn id="18" presetID="26" presetClass="emph" presetSubtype="0" repeatCount="2000" fill="hold" nodeType="afterEffect">
                                  <p:stCondLst>
                                    <p:cond delay="0"/>
                                  </p:stCondLst>
                                  <p:childTnLst>
                                    <p:animEffect transition="out" filter="fade">
                                      <p:cBhvr>
                                        <p:cTn id="19" dur="1000" tmFilter="0, 0; .2, .5; .8, .5; 1, 0"/>
                                        <p:tgtEl>
                                          <p:spTgt spid="147"/>
                                        </p:tgtEl>
                                      </p:cBhvr>
                                    </p:animEffect>
                                    <p:animScale>
                                      <p:cBhvr>
                                        <p:cTn id="20" dur="500" autoRev="1" fill="hold"/>
                                        <p:tgtEl>
                                          <p:spTgt spid="147"/>
                                        </p:tgtEl>
                                      </p:cBhvr>
                                      <p:by x="105000" y="105000"/>
                                    </p:animScale>
                                  </p:childTnLst>
                                </p:cTn>
                              </p:par>
                              <p:par>
                                <p:cTn id="21" presetID="22" presetClass="entr" presetSubtype="4" fill="hold" nodeType="withEffect">
                                  <p:stCondLst>
                                    <p:cond delay="1000"/>
                                  </p:stCondLst>
                                  <p:childTnLst>
                                    <p:set>
                                      <p:cBhvr>
                                        <p:cTn id="22" dur="1" fill="hold">
                                          <p:stCondLst>
                                            <p:cond delay="0"/>
                                          </p:stCondLst>
                                        </p:cTn>
                                        <p:tgtEl>
                                          <p:spTgt spid="100"/>
                                        </p:tgtEl>
                                        <p:attrNameLst>
                                          <p:attrName>style.visibility</p:attrName>
                                        </p:attrNameLst>
                                      </p:cBhvr>
                                      <p:to>
                                        <p:strVal val="visible"/>
                                      </p:to>
                                    </p:set>
                                    <p:animEffect transition="in" filter="wipe(down)">
                                      <p:cBhvr>
                                        <p:cTn id="23"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6A80151-FCAE-3747-939F-D7F87531B285}"/>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257348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4</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YOUR FEEDBACK</a:t>
            </a:r>
          </a:p>
        </p:txBody>
      </p:sp>
      <p:sp>
        <p:nvSpPr>
          <p:cNvPr id="29" name="Title 1">
            <a:extLst>
              <a:ext uri="{FF2B5EF4-FFF2-40B4-BE49-F238E27FC236}">
                <a16:creationId xmlns:a16="http://schemas.microsoft.com/office/drawing/2014/main" id="{12429297-9FF8-634C-9231-F7A122360EF4}"/>
              </a:ext>
            </a:extLst>
          </p:cNvPr>
          <p:cNvSpPr>
            <a:spLocks noGrp="1"/>
          </p:cNvSpPr>
          <p:nvPr>
            <p:ph type="title"/>
          </p:nvPr>
        </p:nvSpPr>
        <p:spPr>
          <a:xfrm>
            <a:off x="4654306" y="1295400"/>
            <a:ext cx="4032494" cy="2100986"/>
          </a:xfrm>
        </p:spPr>
        <p:txBody>
          <a:bodyPr anchor="t">
            <a:normAutofit/>
          </a:bodyPr>
          <a:lstStyle/>
          <a:p>
            <a:r>
              <a:rPr lang="en-US" sz="2800" b="1" dirty="0">
                <a:solidFill>
                  <a:srgbClr val="007096"/>
                </a:solidFill>
              </a:rPr>
              <a:t>Your feedback is a critical component to the future of our home-based monitoring offerings </a:t>
            </a:r>
          </a:p>
        </p:txBody>
      </p:sp>
      <p:sp>
        <p:nvSpPr>
          <p:cNvPr id="30" name="Content Placeholder 2">
            <a:extLst>
              <a:ext uri="{FF2B5EF4-FFF2-40B4-BE49-F238E27FC236}">
                <a16:creationId xmlns:a16="http://schemas.microsoft.com/office/drawing/2014/main" id="{E2C6B4ED-D02D-FF40-B280-EAA4B01709DB}"/>
              </a:ext>
            </a:extLst>
          </p:cNvPr>
          <p:cNvSpPr>
            <a:spLocks noGrp="1"/>
          </p:cNvSpPr>
          <p:nvPr>
            <p:ph idx="1"/>
          </p:nvPr>
        </p:nvSpPr>
        <p:spPr>
          <a:xfrm>
            <a:off x="4654306" y="3123133"/>
            <a:ext cx="3803895" cy="2362200"/>
          </a:xfrm>
        </p:spPr>
        <p:txBody>
          <a:bodyPr anchor="t">
            <a:normAutofit/>
          </a:bodyPr>
          <a:lstStyle/>
          <a:p>
            <a:pPr marL="0" indent="0">
              <a:buNone/>
            </a:pPr>
            <a:r>
              <a:rPr lang="en-US" sz="1600" dirty="0" err="1">
                <a:latin typeface="+mj-lt"/>
              </a:rPr>
              <a:t>Notal</a:t>
            </a:r>
            <a:r>
              <a:rPr lang="en-US" sz="1600" dirty="0">
                <a:latin typeface="+mj-lt"/>
              </a:rPr>
              <a:t> Vision</a:t>
            </a:r>
            <a:r>
              <a:rPr lang="en-US" sz="1600" baseline="30000" dirty="0">
                <a:latin typeface="+mj-lt"/>
              </a:rPr>
              <a:t>®</a:t>
            </a:r>
            <a:r>
              <a:rPr lang="en-US" sz="1600" dirty="0">
                <a:latin typeface="+mj-lt"/>
              </a:rPr>
              <a:t> is developing the first cloud-based platform to provide diagnostic decision support to physicians.</a:t>
            </a:r>
          </a:p>
          <a:p>
            <a:pPr marL="0" indent="0">
              <a:buNone/>
            </a:pPr>
            <a:r>
              <a:rPr lang="en-US" sz="1600" dirty="0" err="1">
                <a:latin typeface="+mj-lt"/>
              </a:rPr>
              <a:t>ForeseeHome</a:t>
            </a:r>
            <a:r>
              <a:rPr lang="en-US" sz="1600" baseline="30000" dirty="0">
                <a:latin typeface="+mj-lt"/>
              </a:rPr>
              <a:t>®</a:t>
            </a:r>
            <a:r>
              <a:rPr lang="en-US" sz="1600" dirty="0">
                <a:latin typeface="+mj-lt"/>
              </a:rPr>
              <a:t> is the only clinically validated in-home AMD monitoring device that reduces the time between disease progression and detection.</a:t>
            </a:r>
          </a:p>
        </p:txBody>
      </p:sp>
      <p:sp>
        <p:nvSpPr>
          <p:cNvPr id="5" name="TextBox 4">
            <a:extLst>
              <a:ext uri="{FF2B5EF4-FFF2-40B4-BE49-F238E27FC236}">
                <a16:creationId xmlns:a16="http://schemas.microsoft.com/office/drawing/2014/main" id="{C8118C28-8678-534A-8C94-FFE77BD607E9}"/>
              </a:ext>
            </a:extLst>
          </p:cNvPr>
          <p:cNvSpPr txBox="1"/>
          <p:nvPr/>
        </p:nvSpPr>
        <p:spPr>
          <a:xfrm>
            <a:off x="4654306" y="5794574"/>
            <a:ext cx="1930337" cy="215444"/>
          </a:xfrm>
          <a:prstGeom prst="rect">
            <a:avLst/>
          </a:prstGeom>
          <a:noFill/>
        </p:spPr>
        <p:txBody>
          <a:bodyPr wrap="none" rtlCol="0">
            <a:spAutoFit/>
          </a:bodyPr>
          <a:lstStyle/>
          <a:p>
            <a:r>
              <a:rPr lang="en-US" sz="800" dirty="0">
                <a:solidFill>
                  <a:schemeClr val="bg1">
                    <a:lumMod val="50000"/>
                  </a:schemeClr>
                </a:solidFill>
                <a:latin typeface="+mj-lt"/>
              </a:rPr>
              <a:t>AMD=age-related macular degeneration. </a:t>
            </a:r>
          </a:p>
        </p:txBody>
      </p:sp>
      <p:pic>
        <p:nvPicPr>
          <p:cNvPr id="15" name="Picture 14">
            <a:hlinkClick r:id="rId3" action="ppaction://hlinksldjump"/>
            <a:extLst>
              <a:ext uri="{FF2B5EF4-FFF2-40B4-BE49-F238E27FC236}">
                <a16:creationId xmlns:a16="http://schemas.microsoft.com/office/drawing/2014/main" id="{4CFA8723-B2CD-49D7-8137-7BEED5FFA72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pic>
        <p:nvPicPr>
          <p:cNvPr id="17" name="Picture 16">
            <a:extLst>
              <a:ext uri="{FF2B5EF4-FFF2-40B4-BE49-F238E27FC236}">
                <a16:creationId xmlns:a16="http://schemas.microsoft.com/office/drawing/2014/main" id="{DA62B40D-7C38-4E6E-B3A9-A624926BC92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5885" y="1325636"/>
            <a:ext cx="4256115" cy="4256115"/>
          </a:xfrm>
          <a:prstGeom prst="rect">
            <a:avLst/>
          </a:prstGeom>
        </p:spPr>
      </p:pic>
      <p:pic>
        <p:nvPicPr>
          <p:cNvPr id="18" name="Picture 17">
            <a:extLst>
              <a:ext uri="{FF2B5EF4-FFF2-40B4-BE49-F238E27FC236}">
                <a16:creationId xmlns:a16="http://schemas.microsoft.com/office/drawing/2014/main" id="{F14EB0D4-DFE3-44C8-A928-18EFF81DF94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89541" y="382067"/>
            <a:ext cx="3498542" cy="5180533"/>
          </a:xfrm>
          <a:prstGeom prst="rect">
            <a:avLst/>
          </a:prstGeom>
        </p:spPr>
      </p:pic>
    </p:spTree>
    <p:extLst>
      <p:ext uri="{BB962C8B-B14F-4D97-AF65-F5344CB8AC3E}">
        <p14:creationId xmlns:p14="http://schemas.microsoft.com/office/powerpoint/2010/main" val="30925647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4C80923-DC78-BD40-B825-F680DA3BBE32}"/>
              </a:ext>
            </a:extLst>
          </p:cNvPr>
          <p:cNvSpPr/>
          <p:nvPr/>
        </p:nvSpPr>
        <p:spPr>
          <a:xfrm>
            <a:off x="0" y="0"/>
            <a:ext cx="9144000" cy="6858000"/>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DB2EEDC-920B-4BA2-B0C4-FB2786C9A5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718686" y="3436372"/>
            <a:ext cx="2735828" cy="2735828"/>
          </a:xfrm>
          <a:prstGeom prst="rect">
            <a:avLst/>
          </a:prstGeom>
        </p:spPr>
      </p:pic>
      <p:sp>
        <p:nvSpPr>
          <p:cNvPr id="10" name="TextBox 9">
            <a:extLst>
              <a:ext uri="{FF2B5EF4-FFF2-40B4-BE49-F238E27FC236}">
                <a16:creationId xmlns:a16="http://schemas.microsoft.com/office/drawing/2014/main" id="{4DF60373-8925-9E40-9B9C-DAD35B7C0EEF}"/>
              </a:ext>
            </a:extLst>
          </p:cNvPr>
          <p:cNvSpPr txBox="1"/>
          <p:nvPr/>
        </p:nvSpPr>
        <p:spPr>
          <a:xfrm>
            <a:off x="2438400" y="4804286"/>
            <a:ext cx="4648200" cy="523220"/>
          </a:xfrm>
          <a:prstGeom prst="rect">
            <a:avLst/>
          </a:prstGeom>
          <a:noFill/>
        </p:spPr>
        <p:txBody>
          <a:bodyPr wrap="square" rtlCol="0">
            <a:spAutoFit/>
          </a:bodyPr>
          <a:lstStyle/>
          <a:p>
            <a:pPr algn="r"/>
            <a:r>
              <a:rPr lang="en-US" sz="2800" b="1" dirty="0">
                <a:solidFill>
                  <a:srgbClr val="007096"/>
                </a:solidFill>
                <a:latin typeface="+mj-lt"/>
              </a:rPr>
              <a:t>Non-CNV Alerts</a:t>
            </a:r>
          </a:p>
        </p:txBody>
      </p:sp>
    </p:spTree>
    <p:extLst>
      <p:ext uri="{BB962C8B-B14F-4D97-AF65-F5344CB8AC3E}">
        <p14:creationId xmlns:p14="http://schemas.microsoft.com/office/powerpoint/2010/main" val="22773392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65CB911-AF26-422F-8BAC-60068D7646E3}"/>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70000"/>
                    </a14:imgEffect>
                  </a14:imgLayer>
                </a14:imgProps>
              </a:ext>
              <a:ext uri="{28A0092B-C50C-407E-A947-70E740481C1C}">
                <a14:useLocalDpi xmlns:a14="http://schemas.microsoft.com/office/drawing/2010/main"/>
              </a:ext>
            </a:extLst>
          </a:blip>
          <a:srcRect l="1562" t="4816" r="4688" b="240"/>
          <a:stretch/>
        </p:blipFill>
        <p:spPr>
          <a:xfrm>
            <a:off x="0" y="-1"/>
            <a:ext cx="9144000" cy="6173545"/>
          </a:xfrm>
          <a:prstGeom prst="rect">
            <a:avLst/>
          </a:prstGeom>
        </p:spPr>
      </p:pic>
      <p:sp>
        <p:nvSpPr>
          <p:cNvPr id="8" name="Rectangle 7">
            <a:extLst>
              <a:ext uri="{FF2B5EF4-FFF2-40B4-BE49-F238E27FC236}">
                <a16:creationId xmlns:a16="http://schemas.microsoft.com/office/drawing/2014/main" id="{B5B1197F-DCAA-7048-92FD-E028BF98C569}"/>
              </a:ext>
            </a:extLst>
          </p:cNvPr>
          <p:cNvSpPr/>
          <p:nvPr/>
        </p:nvSpPr>
        <p:spPr>
          <a:xfrm>
            <a:off x="0" y="4335330"/>
            <a:ext cx="9159688" cy="1836870"/>
          </a:xfrm>
          <a:prstGeom prst="rect">
            <a:avLst/>
          </a:prstGeom>
          <a:solidFill>
            <a:srgbClr val="526D6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41    </a:t>
            </a:r>
            <a:r>
              <a:rPr lang="en-US" sz="1200" b="1" dirty="0">
                <a:solidFill>
                  <a:srgbClr val="FF671E"/>
                </a:solidFill>
                <a:latin typeface="+mj-lt"/>
              </a:rPr>
              <a:t>|</a:t>
            </a:r>
            <a:r>
              <a:rPr lang="en-US" sz="1200" b="1" dirty="0">
                <a:solidFill>
                  <a:srgbClr val="007096"/>
                </a:solidFill>
                <a:latin typeface="+mj-lt"/>
              </a:rPr>
              <a:t>    </a:t>
            </a:r>
            <a:r>
              <a:rPr lang="en-US" sz="1200" dirty="0">
                <a:solidFill>
                  <a:srgbClr val="007096"/>
                </a:solidFill>
                <a:latin typeface="+mj-lt"/>
              </a:rPr>
              <a:t>NON-CNV ALERTS</a:t>
            </a:r>
          </a:p>
        </p:txBody>
      </p:sp>
      <p:sp>
        <p:nvSpPr>
          <p:cNvPr id="29" name="Title 1">
            <a:extLst>
              <a:ext uri="{FF2B5EF4-FFF2-40B4-BE49-F238E27FC236}">
                <a16:creationId xmlns:a16="http://schemas.microsoft.com/office/drawing/2014/main" id="{12429297-9FF8-634C-9231-F7A122360EF4}"/>
              </a:ext>
            </a:extLst>
          </p:cNvPr>
          <p:cNvSpPr>
            <a:spLocks noGrp="1"/>
          </p:cNvSpPr>
          <p:nvPr>
            <p:ph type="title"/>
          </p:nvPr>
        </p:nvSpPr>
        <p:spPr>
          <a:xfrm>
            <a:off x="387105" y="4800600"/>
            <a:ext cx="4184895" cy="821457"/>
          </a:xfrm>
        </p:spPr>
        <p:txBody>
          <a:bodyPr anchor="t">
            <a:noAutofit/>
          </a:bodyPr>
          <a:lstStyle/>
          <a:p>
            <a:r>
              <a:rPr lang="en-US" sz="2800" b="1" dirty="0">
                <a:solidFill>
                  <a:schemeClr val="bg1"/>
                </a:solidFill>
              </a:rPr>
              <a:t>So, you’ve heard there are a lot of false positives </a:t>
            </a:r>
          </a:p>
        </p:txBody>
      </p:sp>
      <p:pic>
        <p:nvPicPr>
          <p:cNvPr id="9" name="Picture 8">
            <a:hlinkClick r:id="rId5" action="ppaction://hlinksldjump"/>
            <a:extLst>
              <a:ext uri="{FF2B5EF4-FFF2-40B4-BE49-F238E27FC236}">
                <a16:creationId xmlns:a16="http://schemas.microsoft.com/office/drawing/2014/main" id="{A7321332-7342-2C4A-A6E3-1C9DD975186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26125112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6A80151-FCAE-3747-939F-D7F87531B285}"/>
              </a:ext>
            </a:extLst>
          </p:cNvPr>
          <p:cNvSpPr/>
          <p:nvPr/>
        </p:nvSpPr>
        <p:spPr>
          <a:xfrm>
            <a:off x="-8694"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42</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NON-CNV ALERTS</a:t>
            </a:r>
          </a:p>
        </p:txBody>
      </p:sp>
      <p:sp>
        <p:nvSpPr>
          <p:cNvPr id="10" name="Title 1">
            <a:extLst>
              <a:ext uri="{FF2B5EF4-FFF2-40B4-BE49-F238E27FC236}">
                <a16:creationId xmlns:a16="http://schemas.microsoft.com/office/drawing/2014/main" id="{86399616-1DC6-0648-8F66-05D88BF0ACCF}"/>
              </a:ext>
            </a:extLst>
          </p:cNvPr>
          <p:cNvSpPr>
            <a:spLocks noGrp="1"/>
          </p:cNvSpPr>
          <p:nvPr>
            <p:ph type="title"/>
          </p:nvPr>
        </p:nvSpPr>
        <p:spPr>
          <a:xfrm>
            <a:off x="387105" y="345918"/>
            <a:ext cx="8344744" cy="551257"/>
          </a:xfrm>
        </p:spPr>
        <p:txBody>
          <a:bodyPr anchor="t">
            <a:noAutofit/>
          </a:bodyPr>
          <a:lstStyle/>
          <a:p>
            <a:r>
              <a:rPr lang="en-US" sz="2800" b="1" dirty="0">
                <a:solidFill>
                  <a:srgbClr val="007096"/>
                </a:solidFill>
              </a:rPr>
              <a:t>An overview of alerts</a:t>
            </a:r>
          </a:p>
        </p:txBody>
      </p:sp>
      <p:sp>
        <p:nvSpPr>
          <p:cNvPr id="45" name="TextBox 44">
            <a:extLst>
              <a:ext uri="{FF2B5EF4-FFF2-40B4-BE49-F238E27FC236}">
                <a16:creationId xmlns:a16="http://schemas.microsoft.com/office/drawing/2014/main" id="{A3541937-34B6-0F4A-8302-DE37316C163D}"/>
              </a:ext>
            </a:extLst>
          </p:cNvPr>
          <p:cNvSpPr txBox="1"/>
          <p:nvPr/>
        </p:nvSpPr>
        <p:spPr>
          <a:xfrm>
            <a:off x="606708" y="3573316"/>
            <a:ext cx="2517492" cy="830997"/>
          </a:xfrm>
          <a:prstGeom prst="rect">
            <a:avLst/>
          </a:prstGeom>
          <a:noFill/>
        </p:spPr>
        <p:txBody>
          <a:bodyPr wrap="square" rtlCol="0" anchor="t">
            <a:spAutoFit/>
          </a:bodyPr>
          <a:lstStyle>
            <a:defPPr>
              <a:defRPr lang="en-US"/>
            </a:defPPr>
            <a:lvl1pPr>
              <a:defRPr sz="1600">
                <a:latin typeface="+mj-lt"/>
              </a:defRPr>
            </a:lvl1pPr>
          </a:lstStyle>
          <a:p>
            <a:pPr algn="ctr"/>
            <a:r>
              <a:rPr lang="en-US" dirty="0"/>
              <a:t>An alert requires multiple crosses over the threshold</a:t>
            </a:r>
          </a:p>
          <a:p>
            <a:pPr algn="ctr"/>
            <a:endParaRPr lang="en-US" dirty="0"/>
          </a:p>
        </p:txBody>
      </p:sp>
      <p:sp>
        <p:nvSpPr>
          <p:cNvPr id="48" name="TextBox 47">
            <a:extLst>
              <a:ext uri="{FF2B5EF4-FFF2-40B4-BE49-F238E27FC236}">
                <a16:creationId xmlns:a16="http://schemas.microsoft.com/office/drawing/2014/main" id="{7273F2E3-F7CC-8044-8B43-E643380FAA13}"/>
              </a:ext>
            </a:extLst>
          </p:cNvPr>
          <p:cNvSpPr txBox="1"/>
          <p:nvPr/>
        </p:nvSpPr>
        <p:spPr>
          <a:xfrm>
            <a:off x="6096000" y="3573316"/>
            <a:ext cx="2362200" cy="830997"/>
          </a:xfrm>
          <a:prstGeom prst="rect">
            <a:avLst/>
          </a:prstGeom>
          <a:noFill/>
        </p:spPr>
        <p:txBody>
          <a:bodyPr wrap="square" rtlCol="0" anchor="t">
            <a:spAutoFit/>
          </a:bodyPr>
          <a:lstStyle/>
          <a:p>
            <a:pPr algn="ctr"/>
            <a:r>
              <a:rPr lang="en-US" sz="1600" dirty="0">
                <a:latin typeface="+mj-lt"/>
              </a:rPr>
              <a:t>Pathology cannot be confirmed until a follow-up clinical examination </a:t>
            </a:r>
          </a:p>
        </p:txBody>
      </p:sp>
      <p:sp>
        <p:nvSpPr>
          <p:cNvPr id="2" name="TextBox 1">
            <a:extLst>
              <a:ext uri="{FF2B5EF4-FFF2-40B4-BE49-F238E27FC236}">
                <a16:creationId xmlns:a16="http://schemas.microsoft.com/office/drawing/2014/main" id="{A9B2F2AA-B391-46E9-81D9-697AAE72A84F}"/>
              </a:ext>
            </a:extLst>
          </p:cNvPr>
          <p:cNvSpPr txBox="1"/>
          <p:nvPr/>
        </p:nvSpPr>
        <p:spPr>
          <a:xfrm>
            <a:off x="3296474" y="3573316"/>
            <a:ext cx="2570926" cy="584776"/>
          </a:xfrm>
          <a:prstGeom prst="rect">
            <a:avLst/>
          </a:prstGeom>
          <a:noFill/>
        </p:spPr>
        <p:txBody>
          <a:bodyPr wrap="square" rtlCol="0" anchor="t">
            <a:spAutoFit/>
          </a:bodyPr>
          <a:lstStyle>
            <a:defPPr>
              <a:defRPr lang="en-US"/>
            </a:defPPr>
            <a:lvl1pPr>
              <a:defRPr sz="1600">
                <a:latin typeface="+mj-lt"/>
              </a:defRPr>
            </a:lvl1pPr>
          </a:lstStyle>
          <a:p>
            <a:pPr algn="ctr"/>
            <a:r>
              <a:rPr lang="en-US" dirty="0"/>
              <a:t>Alerts can indicate CNV </a:t>
            </a:r>
            <a:br>
              <a:rPr lang="en-US" dirty="0"/>
            </a:br>
            <a:r>
              <a:rPr lang="en-US" dirty="0"/>
              <a:t>and other retinal pathology</a:t>
            </a:r>
          </a:p>
        </p:txBody>
      </p:sp>
      <p:sp>
        <p:nvSpPr>
          <p:cNvPr id="7" name="TextBox 6">
            <a:extLst>
              <a:ext uri="{FF2B5EF4-FFF2-40B4-BE49-F238E27FC236}">
                <a16:creationId xmlns:a16="http://schemas.microsoft.com/office/drawing/2014/main" id="{B87200CD-F051-344F-AC3A-53CA5C325288}"/>
              </a:ext>
            </a:extLst>
          </p:cNvPr>
          <p:cNvSpPr txBox="1"/>
          <p:nvPr/>
        </p:nvSpPr>
        <p:spPr>
          <a:xfrm>
            <a:off x="1648237" y="4901625"/>
            <a:ext cx="5867400" cy="584775"/>
          </a:xfrm>
          <a:prstGeom prst="rect">
            <a:avLst/>
          </a:prstGeom>
          <a:noFill/>
        </p:spPr>
        <p:txBody>
          <a:bodyPr wrap="square" rtlCol="0">
            <a:spAutoFit/>
          </a:bodyPr>
          <a:lstStyle/>
          <a:p>
            <a:pPr algn="ctr"/>
            <a:r>
              <a:rPr lang="en-US" sz="1600" b="1" dirty="0">
                <a:solidFill>
                  <a:srgbClr val="007096"/>
                </a:solidFill>
                <a:latin typeface="+mj-lt"/>
              </a:rPr>
              <a:t>Non-CNV alerts represent an opportunity to follow these patients more closely to determine if clinical pathology is developing</a:t>
            </a:r>
          </a:p>
        </p:txBody>
      </p:sp>
      <p:pic>
        <p:nvPicPr>
          <p:cNvPr id="17" name="Picture 16">
            <a:extLst>
              <a:ext uri="{FF2B5EF4-FFF2-40B4-BE49-F238E27FC236}">
                <a16:creationId xmlns:a16="http://schemas.microsoft.com/office/drawing/2014/main" id="{12A6097E-8ED4-43B6-AB78-22701279B9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5155" y="1209046"/>
            <a:ext cx="2160599" cy="2160599"/>
          </a:xfrm>
          <a:prstGeom prst="rect">
            <a:avLst/>
          </a:prstGeom>
        </p:spPr>
      </p:pic>
      <p:sp>
        <p:nvSpPr>
          <p:cNvPr id="18" name="Oval 17">
            <a:extLst>
              <a:ext uri="{FF2B5EF4-FFF2-40B4-BE49-F238E27FC236}">
                <a16:creationId xmlns:a16="http://schemas.microsoft.com/office/drawing/2014/main" id="{2870F67D-650D-4524-84D4-079BBFFD8FD5}"/>
              </a:ext>
            </a:extLst>
          </p:cNvPr>
          <p:cNvSpPr/>
          <p:nvPr/>
        </p:nvSpPr>
        <p:spPr>
          <a:xfrm>
            <a:off x="3479761" y="1229777"/>
            <a:ext cx="2204353" cy="2139868"/>
          </a:xfrm>
          <a:prstGeom prst="ellipse">
            <a:avLst/>
          </a:prstGeom>
          <a:solidFill>
            <a:srgbClr val="BCC0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2" descr="https://www.asrs.org/content/images/cms/image_vmt_hunyor_fact_sheet_fig1.jpg/image-full;size$275,184.ImageHandler">
            <a:extLst>
              <a:ext uri="{FF2B5EF4-FFF2-40B4-BE49-F238E27FC236}">
                <a16:creationId xmlns:a16="http://schemas.microsoft.com/office/drawing/2014/main" id="{5649B2C1-DEF4-490B-8371-5BA5DD9BC2EA}"/>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576097" y="1293871"/>
            <a:ext cx="2011680" cy="2011680"/>
          </a:xfrm>
          <a:prstGeom prst="ellipse">
            <a:avLst/>
          </a:prstGeom>
          <a:ln w="63500" cap="rnd" cmpd="sng">
            <a:noFill/>
          </a:ln>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21" name="Oval 20">
            <a:extLst>
              <a:ext uri="{FF2B5EF4-FFF2-40B4-BE49-F238E27FC236}">
                <a16:creationId xmlns:a16="http://schemas.microsoft.com/office/drawing/2014/main" id="{5B0C16E1-D0DE-4384-B6EB-696D55A0DFA7}"/>
              </a:ext>
            </a:extLst>
          </p:cNvPr>
          <p:cNvSpPr/>
          <p:nvPr/>
        </p:nvSpPr>
        <p:spPr>
          <a:xfrm>
            <a:off x="6163758" y="1213955"/>
            <a:ext cx="2150779" cy="2150779"/>
          </a:xfrm>
          <a:prstGeom prst="ellipse">
            <a:avLst/>
          </a:prstGeom>
          <a:solidFill>
            <a:srgbClr val="BCC0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F808A6E5-10EE-48FD-BA70-663562BF03D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 b="-649"/>
          <a:stretch/>
        </p:blipFill>
        <p:spPr>
          <a:xfrm>
            <a:off x="6235180" y="1286567"/>
            <a:ext cx="2007934" cy="2005555"/>
          </a:xfrm>
          <a:prstGeom prst="ellipse">
            <a:avLst/>
          </a:prstGeom>
        </p:spPr>
      </p:pic>
      <p:pic>
        <p:nvPicPr>
          <p:cNvPr id="16" name="Picture 15">
            <a:hlinkClick r:id="rId6" action="ppaction://hlinksldjump"/>
            <a:extLst>
              <a:ext uri="{FF2B5EF4-FFF2-40B4-BE49-F238E27FC236}">
                <a16:creationId xmlns:a16="http://schemas.microsoft.com/office/drawing/2014/main" id="{3A65EB91-A37B-E141-9D65-4BDE367D49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2496806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6A80151-FCAE-3747-939F-D7F87531B285}"/>
              </a:ext>
            </a:extLst>
          </p:cNvPr>
          <p:cNvSpPr/>
          <p:nvPr/>
        </p:nvSpPr>
        <p:spPr>
          <a:xfrm>
            <a:off x="4563" y="-5247"/>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a:extLst>
              <a:ext uri="{FF2B5EF4-FFF2-40B4-BE49-F238E27FC236}">
                <a16:creationId xmlns:a16="http://schemas.microsoft.com/office/drawing/2014/main" id="{851F7D16-B087-DC4D-A19A-7D47533B6EA9}"/>
              </a:ext>
            </a:extLst>
          </p:cNvPr>
          <p:cNvPicPr>
            <a:picLocks noChangeAspect="1"/>
          </p:cNvPicPr>
          <p:nvPr/>
        </p:nvPicPr>
        <p:blipFill>
          <a:blip r:embed="rId3"/>
          <a:stretch>
            <a:fillRect/>
          </a:stretch>
        </p:blipFill>
        <p:spPr>
          <a:xfrm>
            <a:off x="1183480" y="1392396"/>
            <a:ext cx="3149600" cy="3149600"/>
          </a:xfrm>
          <a:prstGeom prst="rect">
            <a:avLst/>
          </a:prstGeom>
        </p:spPr>
      </p:pic>
      <p:pic>
        <p:nvPicPr>
          <p:cNvPr id="21" name="Picture 20">
            <a:extLst>
              <a:ext uri="{FF2B5EF4-FFF2-40B4-BE49-F238E27FC236}">
                <a16:creationId xmlns:a16="http://schemas.microsoft.com/office/drawing/2014/main" id="{47967E7B-BD0E-3A46-893C-E6F9928BBBAB}"/>
              </a:ext>
            </a:extLst>
          </p:cNvPr>
          <p:cNvPicPr>
            <a:picLocks noChangeAspect="1"/>
          </p:cNvPicPr>
          <p:nvPr/>
        </p:nvPicPr>
        <p:blipFill>
          <a:blip r:embed="rId4"/>
          <a:stretch>
            <a:fillRect/>
          </a:stretch>
        </p:blipFill>
        <p:spPr>
          <a:xfrm>
            <a:off x="4822062" y="1295340"/>
            <a:ext cx="3238500" cy="3238500"/>
          </a:xfrm>
          <a:prstGeom prst="rect">
            <a:avLst/>
          </a:prstGeom>
        </p:spPr>
      </p:pic>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43</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NON-CNV ALERTS</a:t>
            </a:r>
          </a:p>
        </p:txBody>
      </p:sp>
      <p:sp>
        <p:nvSpPr>
          <p:cNvPr id="10" name="Title 1">
            <a:extLst>
              <a:ext uri="{FF2B5EF4-FFF2-40B4-BE49-F238E27FC236}">
                <a16:creationId xmlns:a16="http://schemas.microsoft.com/office/drawing/2014/main" id="{86399616-1DC6-0648-8F66-05D88BF0ACCF}"/>
              </a:ext>
            </a:extLst>
          </p:cNvPr>
          <p:cNvSpPr>
            <a:spLocks noGrp="1"/>
          </p:cNvSpPr>
          <p:nvPr>
            <p:ph type="title"/>
          </p:nvPr>
        </p:nvSpPr>
        <p:spPr>
          <a:xfrm>
            <a:off x="744140" y="356437"/>
            <a:ext cx="7655720" cy="551257"/>
          </a:xfrm>
        </p:spPr>
        <p:txBody>
          <a:bodyPr anchor="t">
            <a:noAutofit/>
          </a:bodyPr>
          <a:lstStyle/>
          <a:p>
            <a:pPr algn="ctr"/>
            <a:r>
              <a:rPr lang="en-US" sz="2800" b="1" dirty="0">
                <a:solidFill>
                  <a:srgbClr val="007096"/>
                </a:solidFill>
              </a:rPr>
              <a:t>Alerts: HOME study vs real world</a:t>
            </a:r>
          </a:p>
        </p:txBody>
      </p:sp>
      <p:sp>
        <p:nvSpPr>
          <p:cNvPr id="32" name="TextBox 31">
            <a:extLst>
              <a:ext uri="{FF2B5EF4-FFF2-40B4-BE49-F238E27FC236}">
                <a16:creationId xmlns:a16="http://schemas.microsoft.com/office/drawing/2014/main" id="{7A6E93CD-0FA8-2C47-8B19-CC0D7048336E}"/>
              </a:ext>
            </a:extLst>
          </p:cNvPr>
          <p:cNvSpPr txBox="1"/>
          <p:nvPr/>
        </p:nvSpPr>
        <p:spPr>
          <a:xfrm>
            <a:off x="5640021" y="4642646"/>
            <a:ext cx="1602581" cy="338554"/>
          </a:xfrm>
          <a:prstGeom prst="rect">
            <a:avLst/>
          </a:prstGeom>
          <a:noFill/>
        </p:spPr>
        <p:txBody>
          <a:bodyPr wrap="square" rtlCol="0">
            <a:spAutoFit/>
          </a:bodyPr>
          <a:lstStyle/>
          <a:p>
            <a:pPr algn="ctr"/>
            <a:r>
              <a:rPr lang="en-US" sz="1600" dirty="0">
                <a:solidFill>
                  <a:schemeClr val="bg1">
                    <a:lumMod val="50000"/>
                  </a:schemeClr>
                </a:solidFill>
                <a:latin typeface="+mj-lt"/>
              </a:rPr>
              <a:t>n=4716 patients</a:t>
            </a:r>
          </a:p>
        </p:txBody>
      </p:sp>
      <p:sp>
        <p:nvSpPr>
          <p:cNvPr id="33" name="TextBox 32">
            <a:extLst>
              <a:ext uri="{FF2B5EF4-FFF2-40B4-BE49-F238E27FC236}">
                <a16:creationId xmlns:a16="http://schemas.microsoft.com/office/drawing/2014/main" id="{C641CB6F-638B-1246-998A-D038A5B54427}"/>
              </a:ext>
            </a:extLst>
          </p:cNvPr>
          <p:cNvSpPr txBox="1"/>
          <p:nvPr/>
        </p:nvSpPr>
        <p:spPr>
          <a:xfrm>
            <a:off x="1956988" y="4642646"/>
            <a:ext cx="1602581" cy="338554"/>
          </a:xfrm>
          <a:prstGeom prst="rect">
            <a:avLst/>
          </a:prstGeom>
          <a:noFill/>
        </p:spPr>
        <p:txBody>
          <a:bodyPr wrap="square" rtlCol="0">
            <a:spAutoFit/>
          </a:bodyPr>
          <a:lstStyle/>
          <a:p>
            <a:pPr algn="ctr"/>
            <a:r>
              <a:rPr lang="en-US" sz="1600" dirty="0">
                <a:solidFill>
                  <a:schemeClr val="bg1">
                    <a:lumMod val="50000"/>
                  </a:schemeClr>
                </a:solidFill>
                <a:latin typeface="+mj-lt"/>
              </a:rPr>
              <a:t>n=701 patients</a:t>
            </a:r>
          </a:p>
        </p:txBody>
      </p:sp>
      <p:sp>
        <p:nvSpPr>
          <p:cNvPr id="34" name="TextBox 33">
            <a:extLst>
              <a:ext uri="{FF2B5EF4-FFF2-40B4-BE49-F238E27FC236}">
                <a16:creationId xmlns:a16="http://schemas.microsoft.com/office/drawing/2014/main" id="{3068E34A-7CAD-974D-AAB1-E2636EED643E}"/>
              </a:ext>
            </a:extLst>
          </p:cNvPr>
          <p:cNvSpPr txBox="1"/>
          <p:nvPr/>
        </p:nvSpPr>
        <p:spPr>
          <a:xfrm>
            <a:off x="2071289" y="960299"/>
            <a:ext cx="1373981" cy="338554"/>
          </a:xfrm>
          <a:prstGeom prst="rect">
            <a:avLst/>
          </a:prstGeom>
          <a:noFill/>
        </p:spPr>
        <p:txBody>
          <a:bodyPr wrap="square" rtlCol="0">
            <a:spAutoFit/>
          </a:bodyPr>
          <a:lstStyle/>
          <a:p>
            <a:pPr algn="ctr"/>
            <a:r>
              <a:rPr lang="en-US" sz="1600" b="1" dirty="0">
                <a:solidFill>
                  <a:srgbClr val="007096"/>
                </a:solidFill>
                <a:latin typeface="+mj-lt"/>
              </a:rPr>
              <a:t>HOME Study</a:t>
            </a:r>
          </a:p>
        </p:txBody>
      </p:sp>
      <p:sp>
        <p:nvSpPr>
          <p:cNvPr id="35" name="TextBox 34">
            <a:extLst>
              <a:ext uri="{FF2B5EF4-FFF2-40B4-BE49-F238E27FC236}">
                <a16:creationId xmlns:a16="http://schemas.microsoft.com/office/drawing/2014/main" id="{9E42A52D-0B81-724D-B850-1A4BB9F32787}"/>
              </a:ext>
            </a:extLst>
          </p:cNvPr>
          <p:cNvSpPr txBox="1"/>
          <p:nvPr/>
        </p:nvSpPr>
        <p:spPr>
          <a:xfrm>
            <a:off x="5738770" y="960299"/>
            <a:ext cx="1373981" cy="338554"/>
          </a:xfrm>
          <a:prstGeom prst="rect">
            <a:avLst/>
          </a:prstGeom>
          <a:noFill/>
        </p:spPr>
        <p:txBody>
          <a:bodyPr wrap="square" rtlCol="0">
            <a:spAutoFit/>
          </a:bodyPr>
          <a:lstStyle/>
          <a:p>
            <a:pPr algn="ctr"/>
            <a:r>
              <a:rPr lang="en-US" sz="1600" b="1" dirty="0">
                <a:solidFill>
                  <a:srgbClr val="007096"/>
                </a:solidFill>
                <a:latin typeface="+mj-lt"/>
              </a:rPr>
              <a:t>Real world</a:t>
            </a:r>
          </a:p>
        </p:txBody>
      </p:sp>
      <p:sp>
        <p:nvSpPr>
          <p:cNvPr id="36" name="TextBox 35">
            <a:extLst>
              <a:ext uri="{FF2B5EF4-FFF2-40B4-BE49-F238E27FC236}">
                <a16:creationId xmlns:a16="http://schemas.microsoft.com/office/drawing/2014/main" id="{A684FFB9-FE3D-3249-BC9B-9755BEC76471}"/>
              </a:ext>
            </a:extLst>
          </p:cNvPr>
          <p:cNvSpPr txBox="1"/>
          <p:nvPr/>
        </p:nvSpPr>
        <p:spPr>
          <a:xfrm>
            <a:off x="3621848" y="5274824"/>
            <a:ext cx="2469315" cy="338554"/>
          </a:xfrm>
          <a:prstGeom prst="rect">
            <a:avLst/>
          </a:prstGeom>
          <a:noFill/>
        </p:spPr>
        <p:txBody>
          <a:bodyPr wrap="square" rtlCol="0">
            <a:spAutoFit/>
          </a:bodyPr>
          <a:lstStyle/>
          <a:p>
            <a:r>
              <a:rPr lang="en-US" sz="1600" dirty="0">
                <a:solidFill>
                  <a:schemeClr val="bg1">
                    <a:lumMod val="50000"/>
                  </a:schemeClr>
                </a:solidFill>
                <a:latin typeface="+mj-lt"/>
              </a:rPr>
              <a:t>% of patients with an alert</a:t>
            </a:r>
          </a:p>
        </p:txBody>
      </p:sp>
      <p:sp>
        <p:nvSpPr>
          <p:cNvPr id="37" name="TextBox 36">
            <a:extLst>
              <a:ext uri="{FF2B5EF4-FFF2-40B4-BE49-F238E27FC236}">
                <a16:creationId xmlns:a16="http://schemas.microsoft.com/office/drawing/2014/main" id="{2ABF0D29-EC28-BA45-9BF3-2D379A8A9FD7}"/>
              </a:ext>
            </a:extLst>
          </p:cNvPr>
          <p:cNvSpPr txBox="1"/>
          <p:nvPr/>
        </p:nvSpPr>
        <p:spPr>
          <a:xfrm>
            <a:off x="3621848" y="5641801"/>
            <a:ext cx="2673865" cy="338554"/>
          </a:xfrm>
          <a:prstGeom prst="rect">
            <a:avLst/>
          </a:prstGeom>
          <a:noFill/>
        </p:spPr>
        <p:txBody>
          <a:bodyPr wrap="square" rtlCol="0">
            <a:spAutoFit/>
          </a:bodyPr>
          <a:lstStyle/>
          <a:p>
            <a:r>
              <a:rPr lang="en-US" sz="1600" dirty="0">
                <a:solidFill>
                  <a:schemeClr val="bg1">
                    <a:lumMod val="50000"/>
                  </a:schemeClr>
                </a:solidFill>
                <a:latin typeface="+mj-lt"/>
              </a:rPr>
              <a:t>% of patients without an alert</a:t>
            </a:r>
          </a:p>
        </p:txBody>
      </p:sp>
      <p:sp>
        <p:nvSpPr>
          <p:cNvPr id="7" name="Rectangle 6">
            <a:extLst>
              <a:ext uri="{FF2B5EF4-FFF2-40B4-BE49-F238E27FC236}">
                <a16:creationId xmlns:a16="http://schemas.microsoft.com/office/drawing/2014/main" id="{9BF6968E-011A-614C-816A-05B51A4E4745}"/>
              </a:ext>
            </a:extLst>
          </p:cNvPr>
          <p:cNvSpPr/>
          <p:nvPr/>
        </p:nvSpPr>
        <p:spPr>
          <a:xfrm>
            <a:off x="3248763" y="5302919"/>
            <a:ext cx="292080" cy="292080"/>
          </a:xfrm>
          <a:prstGeom prst="rect">
            <a:avLst/>
          </a:prstGeom>
          <a:solidFill>
            <a:srgbClr val="64A7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DF90F2FE-13ED-A947-9F1C-E4591C6E703F}"/>
              </a:ext>
            </a:extLst>
          </p:cNvPr>
          <p:cNvSpPr/>
          <p:nvPr/>
        </p:nvSpPr>
        <p:spPr>
          <a:xfrm>
            <a:off x="3248763" y="5659451"/>
            <a:ext cx="292080" cy="292080"/>
          </a:xfrm>
          <a:prstGeom prst="rect">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itle 1">
            <a:extLst>
              <a:ext uri="{FF2B5EF4-FFF2-40B4-BE49-F238E27FC236}">
                <a16:creationId xmlns:a16="http://schemas.microsoft.com/office/drawing/2014/main" id="{F5D9FDFB-4E0D-CE42-9344-07D7E77CC98B}"/>
              </a:ext>
            </a:extLst>
          </p:cNvPr>
          <p:cNvSpPr txBox="1">
            <a:spLocks/>
          </p:cNvSpPr>
          <p:nvPr/>
        </p:nvSpPr>
        <p:spPr>
          <a:xfrm>
            <a:off x="3159625" y="3509750"/>
            <a:ext cx="1894828" cy="64959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chemeClr val="bg1"/>
                </a:solidFill>
              </a:rPr>
              <a:t>73</a:t>
            </a:r>
            <a:r>
              <a:rPr lang="en-US" sz="2800" dirty="0">
                <a:solidFill>
                  <a:schemeClr val="bg1"/>
                </a:solidFill>
              </a:rPr>
              <a:t>%</a:t>
            </a:r>
          </a:p>
        </p:txBody>
      </p:sp>
      <p:sp>
        <p:nvSpPr>
          <p:cNvPr id="41" name="Title 1">
            <a:extLst>
              <a:ext uri="{FF2B5EF4-FFF2-40B4-BE49-F238E27FC236}">
                <a16:creationId xmlns:a16="http://schemas.microsoft.com/office/drawing/2014/main" id="{596247A7-FD34-3E4B-8DE2-E30B35B2A616}"/>
              </a:ext>
            </a:extLst>
          </p:cNvPr>
          <p:cNvSpPr txBox="1">
            <a:spLocks/>
          </p:cNvSpPr>
          <p:nvPr/>
        </p:nvSpPr>
        <p:spPr>
          <a:xfrm>
            <a:off x="1613450" y="1875699"/>
            <a:ext cx="1894828" cy="64959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chemeClr val="bg1"/>
                </a:solidFill>
              </a:rPr>
              <a:t>27</a:t>
            </a:r>
            <a:r>
              <a:rPr lang="en-US" sz="2800" dirty="0">
                <a:solidFill>
                  <a:schemeClr val="bg1"/>
                </a:solidFill>
              </a:rPr>
              <a:t>%</a:t>
            </a:r>
          </a:p>
        </p:txBody>
      </p:sp>
      <p:sp>
        <p:nvSpPr>
          <p:cNvPr id="42" name="Title 1">
            <a:extLst>
              <a:ext uri="{FF2B5EF4-FFF2-40B4-BE49-F238E27FC236}">
                <a16:creationId xmlns:a16="http://schemas.microsoft.com/office/drawing/2014/main" id="{CCB7AF96-B50E-244C-957C-3BE7C6DE243E}"/>
              </a:ext>
            </a:extLst>
          </p:cNvPr>
          <p:cNvSpPr txBox="1">
            <a:spLocks/>
          </p:cNvSpPr>
          <p:nvPr/>
        </p:nvSpPr>
        <p:spPr>
          <a:xfrm>
            <a:off x="6817385" y="3509750"/>
            <a:ext cx="1894828" cy="64959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chemeClr val="bg1"/>
                </a:solidFill>
              </a:rPr>
              <a:t>79</a:t>
            </a:r>
            <a:r>
              <a:rPr lang="en-US" sz="2800" dirty="0">
                <a:solidFill>
                  <a:schemeClr val="bg1"/>
                </a:solidFill>
              </a:rPr>
              <a:t>%</a:t>
            </a:r>
          </a:p>
        </p:txBody>
      </p:sp>
      <p:sp>
        <p:nvSpPr>
          <p:cNvPr id="43" name="Title 1">
            <a:extLst>
              <a:ext uri="{FF2B5EF4-FFF2-40B4-BE49-F238E27FC236}">
                <a16:creationId xmlns:a16="http://schemas.microsoft.com/office/drawing/2014/main" id="{7AF04F85-82D0-7D4D-9A7D-47D29FB3F754}"/>
              </a:ext>
            </a:extLst>
          </p:cNvPr>
          <p:cNvSpPr txBox="1">
            <a:spLocks/>
          </p:cNvSpPr>
          <p:nvPr/>
        </p:nvSpPr>
        <p:spPr>
          <a:xfrm>
            <a:off x="5257800" y="1875699"/>
            <a:ext cx="1894828" cy="64959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spc="-300" dirty="0">
                <a:solidFill>
                  <a:schemeClr val="bg1"/>
                </a:solidFill>
              </a:rPr>
              <a:t>21</a:t>
            </a:r>
            <a:r>
              <a:rPr lang="en-US" sz="2800" dirty="0">
                <a:solidFill>
                  <a:schemeClr val="bg1"/>
                </a:solidFill>
              </a:rPr>
              <a:t>%</a:t>
            </a:r>
          </a:p>
        </p:txBody>
      </p:sp>
      <p:pic>
        <p:nvPicPr>
          <p:cNvPr id="23" name="Picture 22">
            <a:hlinkClick r:id="rId5" action="ppaction://hlinksldjump"/>
            <a:extLst>
              <a:ext uri="{FF2B5EF4-FFF2-40B4-BE49-F238E27FC236}">
                <a16:creationId xmlns:a16="http://schemas.microsoft.com/office/drawing/2014/main" id="{5ADE2F61-24DE-8847-B326-E95ECD32847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18236864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6A80151-FCAE-3747-939F-D7F87531B285}"/>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44</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NON-CNV ALERTS</a:t>
            </a:r>
          </a:p>
        </p:txBody>
      </p:sp>
      <p:sp>
        <p:nvSpPr>
          <p:cNvPr id="10" name="Title 1">
            <a:extLst>
              <a:ext uri="{FF2B5EF4-FFF2-40B4-BE49-F238E27FC236}">
                <a16:creationId xmlns:a16="http://schemas.microsoft.com/office/drawing/2014/main" id="{86399616-1DC6-0648-8F66-05D88BF0ACCF}"/>
              </a:ext>
            </a:extLst>
          </p:cNvPr>
          <p:cNvSpPr>
            <a:spLocks noGrp="1"/>
          </p:cNvSpPr>
          <p:nvPr>
            <p:ph type="title"/>
          </p:nvPr>
        </p:nvSpPr>
        <p:spPr>
          <a:xfrm>
            <a:off x="387105" y="488575"/>
            <a:ext cx="8528295" cy="551257"/>
          </a:xfrm>
        </p:spPr>
        <p:txBody>
          <a:bodyPr anchor="t">
            <a:noAutofit/>
          </a:bodyPr>
          <a:lstStyle/>
          <a:p>
            <a:pPr algn="ctr"/>
            <a:r>
              <a:rPr lang="en-US" sz="2800" b="1" dirty="0">
                <a:solidFill>
                  <a:srgbClr val="007096"/>
                </a:solidFill>
              </a:rPr>
              <a:t>Alerts, CNV and non-CNV, are relatively uncommon </a:t>
            </a:r>
          </a:p>
        </p:txBody>
      </p:sp>
      <p:sp>
        <p:nvSpPr>
          <p:cNvPr id="11" name="Title 1">
            <a:extLst>
              <a:ext uri="{FF2B5EF4-FFF2-40B4-BE49-F238E27FC236}">
                <a16:creationId xmlns:a16="http://schemas.microsoft.com/office/drawing/2014/main" id="{7ECB2E11-9F75-ED4D-ABF1-230CCC9A236C}"/>
              </a:ext>
            </a:extLst>
          </p:cNvPr>
          <p:cNvSpPr txBox="1">
            <a:spLocks/>
          </p:cNvSpPr>
          <p:nvPr/>
        </p:nvSpPr>
        <p:spPr>
          <a:xfrm>
            <a:off x="867439" y="1179184"/>
            <a:ext cx="7409121" cy="36795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00" dirty="0"/>
              <a:t>If you start 100 patients on </a:t>
            </a:r>
            <a:r>
              <a:rPr lang="en-US" sz="1600" dirty="0" err="1"/>
              <a:t>ForeseeHome</a:t>
            </a:r>
            <a:r>
              <a:rPr lang="en-US" sz="1600" dirty="0"/>
              <a:t> today, 1 year from now </a:t>
            </a:r>
            <a:br>
              <a:rPr lang="en-US" sz="1600" dirty="0"/>
            </a:br>
            <a:r>
              <a:rPr lang="en-US" sz="1600" dirty="0"/>
              <a:t>you could expect about…</a:t>
            </a:r>
          </a:p>
        </p:txBody>
      </p:sp>
      <p:sp>
        <p:nvSpPr>
          <p:cNvPr id="36" name="Title 1">
            <a:extLst>
              <a:ext uri="{FF2B5EF4-FFF2-40B4-BE49-F238E27FC236}">
                <a16:creationId xmlns:a16="http://schemas.microsoft.com/office/drawing/2014/main" id="{EB5B6738-2C48-413D-9AD3-DFFA7ECB6D03}"/>
              </a:ext>
            </a:extLst>
          </p:cNvPr>
          <p:cNvSpPr txBox="1">
            <a:spLocks/>
          </p:cNvSpPr>
          <p:nvPr/>
        </p:nvSpPr>
        <p:spPr>
          <a:xfrm>
            <a:off x="668941" y="3208114"/>
            <a:ext cx="1159175" cy="70085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00" dirty="0"/>
              <a:t>will have </a:t>
            </a:r>
            <a:r>
              <a:rPr lang="en-US" sz="1600" b="1" dirty="0"/>
              <a:t>NO</a:t>
            </a:r>
            <a:r>
              <a:rPr lang="en-US" sz="1600" dirty="0"/>
              <a:t> alerts</a:t>
            </a:r>
          </a:p>
        </p:txBody>
      </p:sp>
      <p:grpSp>
        <p:nvGrpSpPr>
          <p:cNvPr id="40" name="Group 39">
            <a:extLst>
              <a:ext uri="{FF2B5EF4-FFF2-40B4-BE49-F238E27FC236}">
                <a16:creationId xmlns:a16="http://schemas.microsoft.com/office/drawing/2014/main" id="{79A84610-8D33-46CA-B1F5-5C7418BAC64E}"/>
              </a:ext>
            </a:extLst>
          </p:cNvPr>
          <p:cNvGrpSpPr/>
          <p:nvPr/>
        </p:nvGrpSpPr>
        <p:grpSpPr>
          <a:xfrm>
            <a:off x="935030" y="2482746"/>
            <a:ext cx="627000" cy="627000"/>
            <a:chOff x="533400" y="2338875"/>
            <a:chExt cx="627000" cy="627000"/>
          </a:xfrm>
        </p:grpSpPr>
        <p:sp>
          <p:nvSpPr>
            <p:cNvPr id="41" name="Oval 40">
              <a:extLst>
                <a:ext uri="{FF2B5EF4-FFF2-40B4-BE49-F238E27FC236}">
                  <a16:creationId xmlns:a16="http://schemas.microsoft.com/office/drawing/2014/main" id="{DC2374FF-FD36-4458-B689-33D455AD8170}"/>
                </a:ext>
              </a:extLst>
            </p:cNvPr>
            <p:cNvSpPr/>
            <p:nvPr/>
          </p:nvSpPr>
          <p:spPr>
            <a:xfrm>
              <a:off x="533400" y="2338875"/>
              <a:ext cx="627000" cy="627000"/>
            </a:xfrm>
            <a:prstGeom prst="ellipse">
              <a:avLst/>
            </a:prstGeom>
            <a:solidFill>
              <a:srgbClr val="64A7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itle 1">
              <a:extLst>
                <a:ext uri="{FF2B5EF4-FFF2-40B4-BE49-F238E27FC236}">
                  <a16:creationId xmlns:a16="http://schemas.microsoft.com/office/drawing/2014/main" id="{B3F48BC6-1325-4A4C-967C-5400E706D9ED}"/>
                </a:ext>
              </a:extLst>
            </p:cNvPr>
            <p:cNvSpPr txBox="1">
              <a:spLocks/>
            </p:cNvSpPr>
            <p:nvPr/>
          </p:nvSpPr>
          <p:spPr>
            <a:xfrm>
              <a:off x="549149" y="2432475"/>
              <a:ext cx="595501" cy="53340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spc="-150" dirty="0">
                  <a:solidFill>
                    <a:schemeClr val="bg1"/>
                  </a:solidFill>
                </a:rPr>
                <a:t>79</a:t>
              </a:r>
              <a:endParaRPr lang="en-US" sz="1600" spc="-150" dirty="0">
                <a:solidFill>
                  <a:schemeClr val="bg1"/>
                </a:solidFill>
              </a:endParaRPr>
            </a:p>
          </p:txBody>
        </p:sp>
      </p:grpSp>
      <p:pic>
        <p:nvPicPr>
          <p:cNvPr id="43" name="Picture 42">
            <a:extLst>
              <a:ext uri="{FF2B5EF4-FFF2-40B4-BE49-F238E27FC236}">
                <a16:creationId xmlns:a16="http://schemas.microsoft.com/office/drawing/2014/main" id="{E490B238-F338-4BAC-A5ED-71695DB41C56}"/>
              </a:ext>
            </a:extLst>
          </p:cNvPr>
          <p:cNvPicPr>
            <a:picLocks noChangeAspect="1"/>
          </p:cNvPicPr>
          <p:nvPr/>
        </p:nvPicPr>
        <p:blipFill>
          <a:blip r:embed="rId3"/>
          <a:stretch>
            <a:fillRect/>
          </a:stretch>
        </p:blipFill>
        <p:spPr>
          <a:xfrm>
            <a:off x="2054664" y="1910103"/>
            <a:ext cx="5034672" cy="2146685"/>
          </a:xfrm>
          <a:prstGeom prst="rect">
            <a:avLst/>
          </a:prstGeom>
        </p:spPr>
      </p:pic>
      <p:grpSp>
        <p:nvGrpSpPr>
          <p:cNvPr id="44" name="Group 43">
            <a:extLst>
              <a:ext uri="{FF2B5EF4-FFF2-40B4-BE49-F238E27FC236}">
                <a16:creationId xmlns:a16="http://schemas.microsoft.com/office/drawing/2014/main" id="{224F6A8F-05AA-451F-BAF4-CECDB6A33799}"/>
              </a:ext>
            </a:extLst>
          </p:cNvPr>
          <p:cNvGrpSpPr/>
          <p:nvPr/>
        </p:nvGrpSpPr>
        <p:grpSpPr>
          <a:xfrm>
            <a:off x="2054664" y="3577915"/>
            <a:ext cx="5034672" cy="2340938"/>
            <a:chOff x="2054664" y="3577915"/>
            <a:chExt cx="5034672" cy="2340938"/>
          </a:xfrm>
        </p:grpSpPr>
        <p:sp>
          <p:nvSpPr>
            <p:cNvPr id="45" name="Title 1">
              <a:extLst>
                <a:ext uri="{FF2B5EF4-FFF2-40B4-BE49-F238E27FC236}">
                  <a16:creationId xmlns:a16="http://schemas.microsoft.com/office/drawing/2014/main" id="{ED7388C1-0C21-4522-B4DE-5D68F56A71E9}"/>
                </a:ext>
              </a:extLst>
            </p:cNvPr>
            <p:cNvSpPr txBox="1">
              <a:spLocks/>
            </p:cNvSpPr>
            <p:nvPr/>
          </p:nvSpPr>
          <p:spPr>
            <a:xfrm>
              <a:off x="2590800" y="5568750"/>
              <a:ext cx="1600200" cy="35010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00" dirty="0"/>
                <a:t>will have </a:t>
              </a:r>
              <a:r>
                <a:rPr lang="en-US" sz="1600" b="1" dirty="0"/>
                <a:t>1</a:t>
              </a:r>
              <a:r>
                <a:rPr lang="en-US" sz="1600" dirty="0"/>
                <a:t> alert</a:t>
              </a:r>
            </a:p>
          </p:txBody>
        </p:sp>
        <p:grpSp>
          <p:nvGrpSpPr>
            <p:cNvPr id="46" name="Group 45">
              <a:extLst>
                <a:ext uri="{FF2B5EF4-FFF2-40B4-BE49-F238E27FC236}">
                  <a16:creationId xmlns:a16="http://schemas.microsoft.com/office/drawing/2014/main" id="{3D668D9B-BBD4-4799-A6D9-8236A1EF4471}"/>
                </a:ext>
              </a:extLst>
            </p:cNvPr>
            <p:cNvGrpSpPr/>
            <p:nvPr/>
          </p:nvGrpSpPr>
          <p:grpSpPr>
            <a:xfrm>
              <a:off x="3068700" y="4860486"/>
              <a:ext cx="627000" cy="627000"/>
              <a:chOff x="533400" y="3064089"/>
              <a:chExt cx="627000" cy="627000"/>
            </a:xfrm>
          </p:grpSpPr>
          <p:sp>
            <p:nvSpPr>
              <p:cNvPr id="48" name="Oval 47">
                <a:extLst>
                  <a:ext uri="{FF2B5EF4-FFF2-40B4-BE49-F238E27FC236}">
                    <a16:creationId xmlns:a16="http://schemas.microsoft.com/office/drawing/2014/main" id="{57620C6B-A960-4EFE-BE74-0206E9AFC4D0}"/>
                  </a:ext>
                </a:extLst>
              </p:cNvPr>
              <p:cNvSpPr/>
              <p:nvPr/>
            </p:nvSpPr>
            <p:spPr>
              <a:xfrm>
                <a:off x="533400" y="3064089"/>
                <a:ext cx="627000" cy="627000"/>
              </a:xfrm>
              <a:prstGeom prst="ellipse">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itle 1">
                <a:extLst>
                  <a:ext uri="{FF2B5EF4-FFF2-40B4-BE49-F238E27FC236}">
                    <a16:creationId xmlns:a16="http://schemas.microsoft.com/office/drawing/2014/main" id="{AC88C37E-9D8F-431D-9AF8-67F33AA23355}"/>
                  </a:ext>
                </a:extLst>
              </p:cNvPr>
              <p:cNvSpPr txBox="1">
                <a:spLocks/>
              </p:cNvSpPr>
              <p:nvPr/>
            </p:nvSpPr>
            <p:spPr>
              <a:xfrm>
                <a:off x="533400" y="3157689"/>
                <a:ext cx="595501" cy="53340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spc="-150" dirty="0">
                    <a:solidFill>
                      <a:schemeClr val="bg1"/>
                    </a:solidFill>
                  </a:rPr>
                  <a:t>12</a:t>
                </a:r>
                <a:endParaRPr lang="en-US" sz="1600" spc="-150" dirty="0">
                  <a:solidFill>
                    <a:schemeClr val="bg1"/>
                  </a:solidFill>
                </a:endParaRPr>
              </a:p>
            </p:txBody>
          </p:sp>
        </p:grpSp>
        <p:pic>
          <p:nvPicPr>
            <p:cNvPr id="47" name="Picture 46">
              <a:extLst>
                <a:ext uri="{FF2B5EF4-FFF2-40B4-BE49-F238E27FC236}">
                  <a16:creationId xmlns:a16="http://schemas.microsoft.com/office/drawing/2014/main" id="{A5C25D12-9C14-40D1-A30B-7DA965DB3063}"/>
                </a:ext>
              </a:extLst>
            </p:cNvPr>
            <p:cNvPicPr>
              <a:picLocks noChangeAspect="1"/>
            </p:cNvPicPr>
            <p:nvPr/>
          </p:nvPicPr>
          <p:blipFill>
            <a:blip r:embed="rId4"/>
            <a:stretch>
              <a:fillRect/>
            </a:stretch>
          </p:blipFill>
          <p:spPr>
            <a:xfrm>
              <a:off x="2054664" y="3577915"/>
              <a:ext cx="5034672" cy="1019289"/>
            </a:xfrm>
            <a:prstGeom prst="rect">
              <a:avLst/>
            </a:prstGeom>
          </p:spPr>
        </p:pic>
      </p:grpSp>
      <p:grpSp>
        <p:nvGrpSpPr>
          <p:cNvPr id="50" name="Group 49">
            <a:extLst>
              <a:ext uri="{FF2B5EF4-FFF2-40B4-BE49-F238E27FC236}">
                <a16:creationId xmlns:a16="http://schemas.microsoft.com/office/drawing/2014/main" id="{ED910365-5A79-4CD5-9063-70DCFADAED8B}"/>
              </a:ext>
            </a:extLst>
          </p:cNvPr>
          <p:cNvGrpSpPr/>
          <p:nvPr/>
        </p:nvGrpSpPr>
        <p:grpSpPr>
          <a:xfrm>
            <a:off x="4724400" y="4118447"/>
            <a:ext cx="1676400" cy="1800406"/>
            <a:chOff x="4724400" y="4118447"/>
            <a:chExt cx="1676400" cy="1800406"/>
          </a:xfrm>
        </p:grpSpPr>
        <p:sp>
          <p:nvSpPr>
            <p:cNvPr id="51" name="Title 1">
              <a:extLst>
                <a:ext uri="{FF2B5EF4-FFF2-40B4-BE49-F238E27FC236}">
                  <a16:creationId xmlns:a16="http://schemas.microsoft.com/office/drawing/2014/main" id="{E2244000-A82D-429C-8069-32C5A44CF971}"/>
                </a:ext>
              </a:extLst>
            </p:cNvPr>
            <p:cNvSpPr txBox="1">
              <a:spLocks/>
            </p:cNvSpPr>
            <p:nvPr/>
          </p:nvSpPr>
          <p:spPr>
            <a:xfrm>
              <a:off x="4724400" y="5568750"/>
              <a:ext cx="1676400" cy="35010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00" dirty="0"/>
                <a:t>will have </a:t>
              </a:r>
              <a:r>
                <a:rPr lang="en-US" sz="1600" b="1" dirty="0"/>
                <a:t>2</a:t>
              </a:r>
              <a:r>
                <a:rPr lang="en-US" sz="1600" dirty="0"/>
                <a:t> alerts</a:t>
              </a:r>
            </a:p>
          </p:txBody>
        </p:sp>
        <p:grpSp>
          <p:nvGrpSpPr>
            <p:cNvPr id="52" name="Group 51">
              <a:extLst>
                <a:ext uri="{FF2B5EF4-FFF2-40B4-BE49-F238E27FC236}">
                  <a16:creationId xmlns:a16="http://schemas.microsoft.com/office/drawing/2014/main" id="{124DB1CF-BE99-4A7D-9E5E-00DE9982807C}"/>
                </a:ext>
              </a:extLst>
            </p:cNvPr>
            <p:cNvGrpSpPr/>
            <p:nvPr/>
          </p:nvGrpSpPr>
          <p:grpSpPr>
            <a:xfrm>
              <a:off x="5264850" y="4860486"/>
              <a:ext cx="627000" cy="627000"/>
              <a:chOff x="533400" y="3789303"/>
              <a:chExt cx="627000" cy="627000"/>
            </a:xfrm>
          </p:grpSpPr>
          <p:sp>
            <p:nvSpPr>
              <p:cNvPr id="54" name="Oval 53">
                <a:extLst>
                  <a:ext uri="{FF2B5EF4-FFF2-40B4-BE49-F238E27FC236}">
                    <a16:creationId xmlns:a16="http://schemas.microsoft.com/office/drawing/2014/main" id="{76F0EA35-9E0F-4EFE-BFE1-34B37593B97D}"/>
                  </a:ext>
                </a:extLst>
              </p:cNvPr>
              <p:cNvSpPr/>
              <p:nvPr/>
            </p:nvSpPr>
            <p:spPr>
              <a:xfrm>
                <a:off x="533400" y="3789303"/>
                <a:ext cx="627000" cy="627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itle 1">
                <a:extLst>
                  <a:ext uri="{FF2B5EF4-FFF2-40B4-BE49-F238E27FC236}">
                    <a16:creationId xmlns:a16="http://schemas.microsoft.com/office/drawing/2014/main" id="{BA4DA4B1-AEDA-4B3B-8C4A-580972BD45D1}"/>
                  </a:ext>
                </a:extLst>
              </p:cNvPr>
              <p:cNvSpPr txBox="1">
                <a:spLocks/>
              </p:cNvSpPr>
              <p:nvPr/>
            </p:nvSpPr>
            <p:spPr>
              <a:xfrm>
                <a:off x="533400" y="3878739"/>
                <a:ext cx="595501" cy="53340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spc="-150" dirty="0">
                    <a:solidFill>
                      <a:schemeClr val="bg1"/>
                    </a:solidFill>
                  </a:rPr>
                  <a:t>6</a:t>
                </a:r>
                <a:endParaRPr lang="en-US" sz="1600" spc="-150" dirty="0">
                  <a:solidFill>
                    <a:schemeClr val="bg1"/>
                  </a:solidFill>
                </a:endParaRPr>
              </a:p>
            </p:txBody>
          </p:sp>
        </p:grpSp>
        <p:pic>
          <p:nvPicPr>
            <p:cNvPr id="53" name="Picture 52">
              <a:extLst>
                <a:ext uri="{FF2B5EF4-FFF2-40B4-BE49-F238E27FC236}">
                  <a16:creationId xmlns:a16="http://schemas.microsoft.com/office/drawing/2014/main" id="{9FA954D4-0BE9-4DDA-A598-5F4C6DA11707}"/>
                </a:ext>
              </a:extLst>
            </p:cNvPr>
            <p:cNvPicPr>
              <a:picLocks noChangeAspect="1"/>
            </p:cNvPicPr>
            <p:nvPr/>
          </p:nvPicPr>
          <p:blipFill>
            <a:blip r:embed="rId5"/>
            <a:stretch>
              <a:fillRect/>
            </a:stretch>
          </p:blipFill>
          <p:spPr>
            <a:xfrm>
              <a:off x="4854593" y="4118447"/>
              <a:ext cx="1467159" cy="478757"/>
            </a:xfrm>
            <a:prstGeom prst="rect">
              <a:avLst/>
            </a:prstGeom>
          </p:spPr>
        </p:pic>
      </p:grpSp>
      <p:grpSp>
        <p:nvGrpSpPr>
          <p:cNvPr id="56" name="Group 55">
            <a:extLst>
              <a:ext uri="{FF2B5EF4-FFF2-40B4-BE49-F238E27FC236}">
                <a16:creationId xmlns:a16="http://schemas.microsoft.com/office/drawing/2014/main" id="{678848D8-1AE3-4982-BA43-6BE112A093B0}"/>
              </a:ext>
            </a:extLst>
          </p:cNvPr>
          <p:cNvGrpSpPr/>
          <p:nvPr/>
        </p:nvGrpSpPr>
        <p:grpSpPr>
          <a:xfrm>
            <a:off x="6378922" y="4069798"/>
            <a:ext cx="2278025" cy="1035602"/>
            <a:chOff x="6378922" y="4069798"/>
            <a:chExt cx="2278025" cy="1035602"/>
          </a:xfrm>
        </p:grpSpPr>
        <p:sp>
          <p:nvSpPr>
            <p:cNvPr id="57" name="Title 1">
              <a:extLst>
                <a:ext uri="{FF2B5EF4-FFF2-40B4-BE49-F238E27FC236}">
                  <a16:creationId xmlns:a16="http://schemas.microsoft.com/office/drawing/2014/main" id="{BCDF1D8A-1546-4BAA-923E-3170CFDD4FD0}"/>
                </a:ext>
              </a:extLst>
            </p:cNvPr>
            <p:cNvSpPr txBox="1">
              <a:spLocks/>
            </p:cNvSpPr>
            <p:nvPr/>
          </p:nvSpPr>
          <p:spPr>
            <a:xfrm>
              <a:off x="6934200" y="4759340"/>
              <a:ext cx="1722747" cy="34606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600" dirty="0"/>
                <a:t>will have </a:t>
              </a:r>
              <a:r>
                <a:rPr lang="en-US" sz="1600" b="1" dirty="0"/>
                <a:t>3 or more</a:t>
              </a:r>
              <a:r>
                <a:rPr lang="en-US" sz="1600" dirty="0"/>
                <a:t> alerts</a:t>
              </a:r>
            </a:p>
          </p:txBody>
        </p:sp>
        <p:grpSp>
          <p:nvGrpSpPr>
            <p:cNvPr id="58" name="Group 57">
              <a:extLst>
                <a:ext uri="{FF2B5EF4-FFF2-40B4-BE49-F238E27FC236}">
                  <a16:creationId xmlns:a16="http://schemas.microsoft.com/office/drawing/2014/main" id="{16E83D78-2177-4B67-A5FE-84C819062455}"/>
                </a:ext>
              </a:extLst>
            </p:cNvPr>
            <p:cNvGrpSpPr/>
            <p:nvPr/>
          </p:nvGrpSpPr>
          <p:grpSpPr>
            <a:xfrm>
              <a:off x="7467600" y="4069798"/>
              <a:ext cx="627000" cy="627000"/>
              <a:chOff x="533400" y="4514517"/>
              <a:chExt cx="627000" cy="627000"/>
            </a:xfrm>
          </p:grpSpPr>
          <p:sp>
            <p:nvSpPr>
              <p:cNvPr id="60" name="Oval 59">
                <a:extLst>
                  <a:ext uri="{FF2B5EF4-FFF2-40B4-BE49-F238E27FC236}">
                    <a16:creationId xmlns:a16="http://schemas.microsoft.com/office/drawing/2014/main" id="{771A6616-FBDF-4731-B28D-B9C78B0EE1ED}"/>
                  </a:ext>
                </a:extLst>
              </p:cNvPr>
              <p:cNvSpPr/>
              <p:nvPr/>
            </p:nvSpPr>
            <p:spPr>
              <a:xfrm>
                <a:off x="533400" y="4514517"/>
                <a:ext cx="627000" cy="627000"/>
              </a:xfrm>
              <a:prstGeom prst="ellipse">
                <a:avLst/>
              </a:prstGeom>
              <a:solidFill>
                <a:srgbClr val="FF6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itle 1">
                <a:extLst>
                  <a:ext uri="{FF2B5EF4-FFF2-40B4-BE49-F238E27FC236}">
                    <a16:creationId xmlns:a16="http://schemas.microsoft.com/office/drawing/2014/main" id="{EF81AF30-A90F-48DA-9AE0-F2161A4C309E}"/>
                  </a:ext>
                </a:extLst>
              </p:cNvPr>
              <p:cNvSpPr txBox="1">
                <a:spLocks/>
              </p:cNvSpPr>
              <p:nvPr/>
            </p:nvSpPr>
            <p:spPr>
              <a:xfrm>
                <a:off x="533400" y="4591560"/>
                <a:ext cx="595501" cy="53340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spc="-150" dirty="0">
                    <a:solidFill>
                      <a:schemeClr val="bg1"/>
                    </a:solidFill>
                  </a:rPr>
                  <a:t>3</a:t>
                </a:r>
                <a:endParaRPr lang="en-US" sz="1600" spc="-150" dirty="0">
                  <a:solidFill>
                    <a:schemeClr val="bg1"/>
                  </a:solidFill>
                </a:endParaRPr>
              </a:p>
            </p:txBody>
          </p:sp>
        </p:grpSp>
        <p:pic>
          <p:nvPicPr>
            <p:cNvPr id="59" name="Picture 58">
              <a:extLst>
                <a:ext uri="{FF2B5EF4-FFF2-40B4-BE49-F238E27FC236}">
                  <a16:creationId xmlns:a16="http://schemas.microsoft.com/office/drawing/2014/main" id="{00B73DB9-DEF6-4754-9C51-C48AD0129814}"/>
                </a:ext>
              </a:extLst>
            </p:cNvPr>
            <p:cNvPicPr>
              <a:picLocks noChangeAspect="1"/>
            </p:cNvPicPr>
            <p:nvPr/>
          </p:nvPicPr>
          <p:blipFill>
            <a:blip r:embed="rId6"/>
            <a:stretch>
              <a:fillRect/>
            </a:stretch>
          </p:blipFill>
          <p:spPr>
            <a:xfrm>
              <a:off x="6378922" y="4118447"/>
              <a:ext cx="710414" cy="478757"/>
            </a:xfrm>
            <a:prstGeom prst="rect">
              <a:avLst/>
            </a:prstGeom>
          </p:spPr>
        </p:pic>
      </p:grpSp>
      <p:pic>
        <p:nvPicPr>
          <p:cNvPr id="32" name="Picture 31">
            <a:hlinkClick r:id="rId7" action="ppaction://hlinksldjump"/>
            <a:extLst>
              <a:ext uri="{FF2B5EF4-FFF2-40B4-BE49-F238E27FC236}">
                <a16:creationId xmlns:a16="http://schemas.microsoft.com/office/drawing/2014/main" id="{EB7C4898-CA0A-FC42-A9E7-2B0E90C491A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3946387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6A80151-FCAE-3747-939F-D7F87531B285}"/>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51" name="Oval 50">
            <a:extLst>
              <a:ext uri="{FF2B5EF4-FFF2-40B4-BE49-F238E27FC236}">
                <a16:creationId xmlns:a16="http://schemas.microsoft.com/office/drawing/2014/main" id="{FBD51B56-0BFC-2747-AE89-96159DA0C9E9}"/>
              </a:ext>
            </a:extLst>
          </p:cNvPr>
          <p:cNvSpPr/>
          <p:nvPr/>
        </p:nvSpPr>
        <p:spPr>
          <a:xfrm>
            <a:off x="6553200" y="2267123"/>
            <a:ext cx="1629321" cy="1629321"/>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0C79DCCB-8484-614C-B514-9C48E1A51B44}"/>
              </a:ext>
            </a:extLst>
          </p:cNvPr>
          <p:cNvSpPr/>
          <p:nvPr/>
        </p:nvSpPr>
        <p:spPr>
          <a:xfrm>
            <a:off x="3643039" y="2272783"/>
            <a:ext cx="1629321" cy="1629321"/>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94BC38A4-C09F-A447-8CEE-7F26EB95C0C9}"/>
              </a:ext>
            </a:extLst>
          </p:cNvPr>
          <p:cNvSpPr/>
          <p:nvPr/>
        </p:nvSpPr>
        <p:spPr>
          <a:xfrm>
            <a:off x="892451" y="2272783"/>
            <a:ext cx="1629321" cy="1629321"/>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45</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NON-CNV ALERTS</a:t>
            </a:r>
          </a:p>
        </p:txBody>
      </p:sp>
      <p:sp>
        <p:nvSpPr>
          <p:cNvPr id="10" name="Title 1">
            <a:extLst>
              <a:ext uri="{FF2B5EF4-FFF2-40B4-BE49-F238E27FC236}">
                <a16:creationId xmlns:a16="http://schemas.microsoft.com/office/drawing/2014/main" id="{86399616-1DC6-0648-8F66-05D88BF0ACCF}"/>
              </a:ext>
            </a:extLst>
          </p:cNvPr>
          <p:cNvSpPr>
            <a:spLocks noGrp="1"/>
          </p:cNvSpPr>
          <p:nvPr>
            <p:ph type="title"/>
          </p:nvPr>
        </p:nvSpPr>
        <p:spPr>
          <a:xfrm>
            <a:off x="387105" y="363143"/>
            <a:ext cx="8528295" cy="551257"/>
          </a:xfrm>
        </p:spPr>
        <p:txBody>
          <a:bodyPr anchor="t">
            <a:noAutofit/>
          </a:bodyPr>
          <a:lstStyle/>
          <a:p>
            <a:pPr algn="ctr"/>
            <a:r>
              <a:rPr lang="en-US" sz="2800" b="1" dirty="0">
                <a:solidFill>
                  <a:srgbClr val="007096"/>
                </a:solidFill>
              </a:rPr>
              <a:t>Pulling it all together </a:t>
            </a:r>
          </a:p>
        </p:txBody>
      </p:sp>
      <p:sp>
        <p:nvSpPr>
          <p:cNvPr id="21" name="Title 1">
            <a:extLst>
              <a:ext uri="{FF2B5EF4-FFF2-40B4-BE49-F238E27FC236}">
                <a16:creationId xmlns:a16="http://schemas.microsoft.com/office/drawing/2014/main" id="{8A0D1C5C-F137-8943-A2AD-49069A282A6F}"/>
              </a:ext>
            </a:extLst>
          </p:cNvPr>
          <p:cNvSpPr txBox="1">
            <a:spLocks/>
          </p:cNvSpPr>
          <p:nvPr/>
        </p:nvSpPr>
        <p:spPr>
          <a:xfrm>
            <a:off x="457200" y="4467665"/>
            <a:ext cx="2514599" cy="82515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a:t>~2/10 will have </a:t>
            </a:r>
            <a:br>
              <a:rPr lang="en-US" sz="1800" dirty="0"/>
            </a:br>
            <a:r>
              <a:rPr lang="en-US" sz="1800" dirty="0"/>
              <a:t>an alert</a:t>
            </a:r>
          </a:p>
        </p:txBody>
      </p:sp>
      <p:sp>
        <p:nvSpPr>
          <p:cNvPr id="23" name="Title 1">
            <a:extLst>
              <a:ext uri="{FF2B5EF4-FFF2-40B4-BE49-F238E27FC236}">
                <a16:creationId xmlns:a16="http://schemas.microsoft.com/office/drawing/2014/main" id="{4FB767ED-1737-284B-A1D3-75C29C89D7C2}"/>
              </a:ext>
            </a:extLst>
          </p:cNvPr>
          <p:cNvSpPr txBox="1">
            <a:spLocks/>
          </p:cNvSpPr>
          <p:nvPr/>
        </p:nvSpPr>
        <p:spPr>
          <a:xfrm>
            <a:off x="3200400" y="4441982"/>
            <a:ext cx="2514599" cy="82515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a:t>&lt; 1 alert/patient/year</a:t>
            </a:r>
          </a:p>
          <a:p>
            <a:pPr algn="ctr"/>
            <a:endParaRPr lang="en-US" sz="1000" dirty="0"/>
          </a:p>
          <a:p>
            <a:pPr algn="ctr"/>
            <a:r>
              <a:rPr lang="en-US" sz="1000" dirty="0"/>
              <a:t>(Average of 0.29 alerts a year per established baseline patient)</a:t>
            </a:r>
          </a:p>
        </p:txBody>
      </p:sp>
      <p:sp>
        <p:nvSpPr>
          <p:cNvPr id="30" name="Title 1">
            <a:extLst>
              <a:ext uri="{FF2B5EF4-FFF2-40B4-BE49-F238E27FC236}">
                <a16:creationId xmlns:a16="http://schemas.microsoft.com/office/drawing/2014/main" id="{A115D66F-B970-6644-A28E-D44755105066}"/>
              </a:ext>
            </a:extLst>
          </p:cNvPr>
          <p:cNvSpPr txBox="1">
            <a:spLocks/>
          </p:cNvSpPr>
          <p:nvPr/>
        </p:nvSpPr>
        <p:spPr>
          <a:xfrm>
            <a:off x="6096000" y="4441982"/>
            <a:ext cx="2514601" cy="82515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a:t>1 alert/patient/</a:t>
            </a:r>
            <a:br>
              <a:rPr lang="en-US" sz="1800" dirty="0"/>
            </a:br>
            <a:r>
              <a:rPr lang="en-US" sz="1800" dirty="0"/>
              <a:t>3.4 years</a:t>
            </a:r>
          </a:p>
        </p:txBody>
      </p:sp>
      <p:sp>
        <p:nvSpPr>
          <p:cNvPr id="41" name="TextBox 40">
            <a:extLst>
              <a:ext uri="{FF2B5EF4-FFF2-40B4-BE49-F238E27FC236}">
                <a16:creationId xmlns:a16="http://schemas.microsoft.com/office/drawing/2014/main" id="{1BE9A728-A197-3941-8AD4-514F81A30CFD}"/>
              </a:ext>
            </a:extLst>
          </p:cNvPr>
          <p:cNvSpPr txBox="1"/>
          <p:nvPr/>
        </p:nvSpPr>
        <p:spPr>
          <a:xfrm>
            <a:off x="480112" y="1175120"/>
            <a:ext cx="2454000" cy="584775"/>
          </a:xfrm>
          <a:prstGeom prst="rect">
            <a:avLst/>
          </a:prstGeom>
          <a:noFill/>
        </p:spPr>
        <p:txBody>
          <a:bodyPr wrap="square" rtlCol="0">
            <a:spAutoFit/>
          </a:bodyPr>
          <a:lstStyle/>
          <a:p>
            <a:pPr algn="ctr"/>
            <a:r>
              <a:rPr lang="en-US" sz="1600" b="1" dirty="0">
                <a:solidFill>
                  <a:srgbClr val="007096"/>
                </a:solidFill>
                <a:latin typeface="+mj-lt"/>
              </a:rPr>
              <a:t>No alerts for most </a:t>
            </a:r>
            <a:br>
              <a:rPr lang="en-US" sz="1600" b="1" dirty="0">
                <a:solidFill>
                  <a:srgbClr val="007096"/>
                </a:solidFill>
                <a:latin typeface="+mj-lt"/>
              </a:rPr>
            </a:br>
            <a:r>
              <a:rPr lang="en-US" sz="1600" b="1" dirty="0">
                <a:solidFill>
                  <a:srgbClr val="007096"/>
                </a:solidFill>
                <a:latin typeface="+mj-lt"/>
              </a:rPr>
              <a:t>patients</a:t>
            </a:r>
          </a:p>
        </p:txBody>
      </p:sp>
      <p:sp>
        <p:nvSpPr>
          <p:cNvPr id="42" name="TextBox 41">
            <a:extLst>
              <a:ext uri="{FF2B5EF4-FFF2-40B4-BE49-F238E27FC236}">
                <a16:creationId xmlns:a16="http://schemas.microsoft.com/office/drawing/2014/main" id="{C35FE866-0936-9940-9557-5C886E4C5F9C}"/>
              </a:ext>
            </a:extLst>
          </p:cNvPr>
          <p:cNvSpPr txBox="1"/>
          <p:nvPr/>
        </p:nvSpPr>
        <p:spPr>
          <a:xfrm>
            <a:off x="3732299" y="5631355"/>
            <a:ext cx="992981" cy="338554"/>
          </a:xfrm>
          <a:prstGeom prst="rect">
            <a:avLst/>
          </a:prstGeom>
          <a:noFill/>
        </p:spPr>
        <p:txBody>
          <a:bodyPr wrap="square" rtlCol="0">
            <a:spAutoFit/>
          </a:bodyPr>
          <a:lstStyle/>
          <a:p>
            <a:r>
              <a:rPr lang="en-US" sz="1600" dirty="0">
                <a:solidFill>
                  <a:schemeClr val="bg1">
                    <a:lumMod val="50000"/>
                  </a:schemeClr>
                </a:solidFill>
                <a:latin typeface="+mj-lt"/>
              </a:rPr>
              <a:t>Alert</a:t>
            </a:r>
          </a:p>
        </p:txBody>
      </p:sp>
      <p:sp>
        <p:nvSpPr>
          <p:cNvPr id="43" name="TextBox 42">
            <a:extLst>
              <a:ext uri="{FF2B5EF4-FFF2-40B4-BE49-F238E27FC236}">
                <a16:creationId xmlns:a16="http://schemas.microsoft.com/office/drawing/2014/main" id="{C9103664-8EAD-1B4B-80B0-00633317671F}"/>
              </a:ext>
            </a:extLst>
          </p:cNvPr>
          <p:cNvSpPr txBox="1"/>
          <p:nvPr/>
        </p:nvSpPr>
        <p:spPr>
          <a:xfrm>
            <a:off x="4946135" y="5641801"/>
            <a:ext cx="992981" cy="338554"/>
          </a:xfrm>
          <a:prstGeom prst="rect">
            <a:avLst/>
          </a:prstGeom>
          <a:noFill/>
        </p:spPr>
        <p:txBody>
          <a:bodyPr wrap="square" rtlCol="0">
            <a:spAutoFit/>
          </a:bodyPr>
          <a:lstStyle/>
          <a:p>
            <a:r>
              <a:rPr lang="en-US" sz="1600" dirty="0">
                <a:solidFill>
                  <a:schemeClr val="bg1">
                    <a:lumMod val="50000"/>
                  </a:schemeClr>
                </a:solidFill>
                <a:latin typeface="+mj-lt"/>
              </a:rPr>
              <a:t>No alert</a:t>
            </a:r>
          </a:p>
        </p:txBody>
      </p:sp>
      <p:sp>
        <p:nvSpPr>
          <p:cNvPr id="44" name="Rectangle 43">
            <a:extLst>
              <a:ext uri="{FF2B5EF4-FFF2-40B4-BE49-F238E27FC236}">
                <a16:creationId xmlns:a16="http://schemas.microsoft.com/office/drawing/2014/main" id="{1146B314-1FDA-E241-80DC-2D1A851D3C73}"/>
              </a:ext>
            </a:extLst>
          </p:cNvPr>
          <p:cNvSpPr/>
          <p:nvPr/>
        </p:nvSpPr>
        <p:spPr>
          <a:xfrm>
            <a:off x="3389709" y="5659451"/>
            <a:ext cx="292080" cy="292080"/>
          </a:xfrm>
          <a:prstGeom prst="rect">
            <a:avLst/>
          </a:prstGeom>
          <a:solidFill>
            <a:srgbClr val="64A7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4793E232-E0F9-A041-8295-4B594347D5FC}"/>
              </a:ext>
            </a:extLst>
          </p:cNvPr>
          <p:cNvSpPr/>
          <p:nvPr/>
        </p:nvSpPr>
        <p:spPr>
          <a:xfrm>
            <a:off x="4573050" y="5659451"/>
            <a:ext cx="292080" cy="292080"/>
          </a:xfrm>
          <a:prstGeom prst="rect">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33B78D2B-0A96-EB4F-B165-ECF1E92BCADA}"/>
              </a:ext>
            </a:extLst>
          </p:cNvPr>
          <p:cNvSpPr txBox="1"/>
          <p:nvPr/>
        </p:nvSpPr>
        <p:spPr>
          <a:xfrm>
            <a:off x="3267302" y="1149205"/>
            <a:ext cx="2380795" cy="584775"/>
          </a:xfrm>
          <a:prstGeom prst="rect">
            <a:avLst/>
          </a:prstGeom>
          <a:noFill/>
        </p:spPr>
        <p:txBody>
          <a:bodyPr wrap="square" rtlCol="0">
            <a:spAutoFit/>
          </a:bodyPr>
          <a:lstStyle/>
          <a:p>
            <a:pPr algn="ctr"/>
            <a:r>
              <a:rPr lang="en-US" sz="1600" b="1" dirty="0">
                <a:solidFill>
                  <a:srgbClr val="007096"/>
                </a:solidFill>
                <a:latin typeface="+mj-lt"/>
              </a:rPr>
              <a:t>Less than 1 alert </a:t>
            </a:r>
            <a:br>
              <a:rPr lang="en-US" sz="1600" b="1" dirty="0">
                <a:solidFill>
                  <a:srgbClr val="007096"/>
                </a:solidFill>
                <a:latin typeface="+mj-lt"/>
              </a:rPr>
            </a:br>
            <a:r>
              <a:rPr lang="en-US" sz="1600" b="1" dirty="0">
                <a:solidFill>
                  <a:srgbClr val="007096"/>
                </a:solidFill>
                <a:latin typeface="+mj-lt"/>
              </a:rPr>
              <a:t>per year</a:t>
            </a:r>
          </a:p>
        </p:txBody>
      </p:sp>
      <p:sp>
        <p:nvSpPr>
          <p:cNvPr id="48" name="TextBox 47">
            <a:extLst>
              <a:ext uri="{FF2B5EF4-FFF2-40B4-BE49-F238E27FC236}">
                <a16:creationId xmlns:a16="http://schemas.microsoft.com/office/drawing/2014/main" id="{10A34AF0-6F67-C549-BF23-E9A58A0F3F89}"/>
              </a:ext>
            </a:extLst>
          </p:cNvPr>
          <p:cNvSpPr txBox="1"/>
          <p:nvPr/>
        </p:nvSpPr>
        <p:spPr>
          <a:xfrm>
            <a:off x="6162903" y="1149205"/>
            <a:ext cx="2380795" cy="584775"/>
          </a:xfrm>
          <a:prstGeom prst="rect">
            <a:avLst/>
          </a:prstGeom>
          <a:noFill/>
        </p:spPr>
        <p:txBody>
          <a:bodyPr wrap="square" rtlCol="0">
            <a:spAutoFit/>
          </a:bodyPr>
          <a:lstStyle/>
          <a:p>
            <a:pPr algn="ctr"/>
            <a:r>
              <a:rPr lang="en-US" sz="1600" b="1" dirty="0">
                <a:solidFill>
                  <a:srgbClr val="007096"/>
                </a:solidFill>
                <a:latin typeface="+mj-lt"/>
              </a:rPr>
              <a:t>Only 1 alert in over </a:t>
            </a:r>
            <a:br>
              <a:rPr lang="en-US" sz="1600" b="1" dirty="0">
                <a:solidFill>
                  <a:srgbClr val="007096"/>
                </a:solidFill>
                <a:latin typeface="+mj-lt"/>
              </a:rPr>
            </a:br>
            <a:r>
              <a:rPr lang="en-US" sz="1600" b="1" dirty="0">
                <a:solidFill>
                  <a:srgbClr val="007096"/>
                </a:solidFill>
                <a:latin typeface="+mj-lt"/>
              </a:rPr>
              <a:t>3 years</a:t>
            </a:r>
          </a:p>
        </p:txBody>
      </p:sp>
      <p:sp>
        <p:nvSpPr>
          <p:cNvPr id="34" name="Title 1">
            <a:extLst>
              <a:ext uri="{FF2B5EF4-FFF2-40B4-BE49-F238E27FC236}">
                <a16:creationId xmlns:a16="http://schemas.microsoft.com/office/drawing/2014/main" id="{BFF0256E-8381-6645-B570-2C47E315DBDF}"/>
              </a:ext>
            </a:extLst>
          </p:cNvPr>
          <p:cNvSpPr txBox="1">
            <a:spLocks/>
          </p:cNvSpPr>
          <p:nvPr/>
        </p:nvSpPr>
        <p:spPr>
          <a:xfrm>
            <a:off x="5975678" y="1790575"/>
            <a:ext cx="780369" cy="22946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000" dirty="0">
                <a:solidFill>
                  <a:srgbClr val="007096"/>
                </a:solidFill>
              </a:rPr>
              <a:t>Year 1</a:t>
            </a:r>
          </a:p>
        </p:txBody>
      </p:sp>
      <p:sp>
        <p:nvSpPr>
          <p:cNvPr id="35" name="Title 1">
            <a:extLst>
              <a:ext uri="{FF2B5EF4-FFF2-40B4-BE49-F238E27FC236}">
                <a16:creationId xmlns:a16="http://schemas.microsoft.com/office/drawing/2014/main" id="{6E409210-A19D-7A48-99CB-57EB46CF49BC}"/>
              </a:ext>
            </a:extLst>
          </p:cNvPr>
          <p:cNvSpPr txBox="1">
            <a:spLocks/>
          </p:cNvSpPr>
          <p:nvPr/>
        </p:nvSpPr>
        <p:spPr>
          <a:xfrm>
            <a:off x="6757557" y="1790575"/>
            <a:ext cx="780369" cy="22946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000" dirty="0">
                <a:solidFill>
                  <a:srgbClr val="007096"/>
                </a:solidFill>
              </a:rPr>
              <a:t>Year 2</a:t>
            </a:r>
          </a:p>
        </p:txBody>
      </p:sp>
      <p:sp>
        <p:nvSpPr>
          <p:cNvPr id="36" name="Title 1">
            <a:extLst>
              <a:ext uri="{FF2B5EF4-FFF2-40B4-BE49-F238E27FC236}">
                <a16:creationId xmlns:a16="http://schemas.microsoft.com/office/drawing/2014/main" id="{09035C8D-C781-7B4D-A81E-E0D8E9FE5A97}"/>
              </a:ext>
            </a:extLst>
          </p:cNvPr>
          <p:cNvSpPr txBox="1">
            <a:spLocks/>
          </p:cNvSpPr>
          <p:nvPr/>
        </p:nvSpPr>
        <p:spPr>
          <a:xfrm>
            <a:off x="7534246" y="1790575"/>
            <a:ext cx="780369" cy="22946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000" dirty="0">
                <a:solidFill>
                  <a:srgbClr val="007096"/>
                </a:solidFill>
              </a:rPr>
              <a:t>Year 3</a:t>
            </a:r>
          </a:p>
        </p:txBody>
      </p:sp>
      <p:pic>
        <p:nvPicPr>
          <p:cNvPr id="37" name="Picture 36">
            <a:extLst>
              <a:ext uri="{FF2B5EF4-FFF2-40B4-BE49-F238E27FC236}">
                <a16:creationId xmlns:a16="http://schemas.microsoft.com/office/drawing/2014/main" id="{DB3B0636-0D12-4A15-89BA-DBFD34128E63}"/>
              </a:ext>
            </a:extLst>
          </p:cNvPr>
          <p:cNvPicPr>
            <a:picLocks noChangeAspect="1"/>
          </p:cNvPicPr>
          <p:nvPr/>
        </p:nvPicPr>
        <p:blipFill>
          <a:blip r:embed="rId3"/>
          <a:stretch>
            <a:fillRect/>
          </a:stretch>
        </p:blipFill>
        <p:spPr>
          <a:xfrm>
            <a:off x="335173" y="1934480"/>
            <a:ext cx="2789027" cy="2674016"/>
          </a:xfrm>
          <a:prstGeom prst="rect">
            <a:avLst/>
          </a:prstGeom>
        </p:spPr>
      </p:pic>
      <p:grpSp>
        <p:nvGrpSpPr>
          <p:cNvPr id="38" name="Group 37">
            <a:extLst>
              <a:ext uri="{FF2B5EF4-FFF2-40B4-BE49-F238E27FC236}">
                <a16:creationId xmlns:a16="http://schemas.microsoft.com/office/drawing/2014/main" id="{8D3316D6-4FA0-4A69-B3BA-55230C4B6AC0}"/>
              </a:ext>
            </a:extLst>
          </p:cNvPr>
          <p:cNvGrpSpPr/>
          <p:nvPr/>
        </p:nvGrpSpPr>
        <p:grpSpPr>
          <a:xfrm>
            <a:off x="6035314" y="2057400"/>
            <a:ext cx="2651486" cy="2016963"/>
            <a:chOff x="6021899" y="2548383"/>
            <a:chExt cx="1402408" cy="1066800"/>
          </a:xfrm>
        </p:grpSpPr>
        <p:pic>
          <p:nvPicPr>
            <p:cNvPr id="39" name="Picture 38">
              <a:extLst>
                <a:ext uri="{FF2B5EF4-FFF2-40B4-BE49-F238E27FC236}">
                  <a16:creationId xmlns:a16="http://schemas.microsoft.com/office/drawing/2014/main" id="{AB000447-9F44-400B-B77D-E606F783A5F4}"/>
                </a:ext>
              </a:extLst>
            </p:cNvPr>
            <p:cNvPicPr>
              <a:picLocks noChangeAspect="1"/>
            </p:cNvPicPr>
            <p:nvPr/>
          </p:nvPicPr>
          <p:blipFill>
            <a:blip r:embed="rId4"/>
            <a:stretch>
              <a:fillRect/>
            </a:stretch>
          </p:blipFill>
          <p:spPr>
            <a:xfrm>
              <a:off x="6021899" y="2548383"/>
              <a:ext cx="330200" cy="1066800"/>
            </a:xfrm>
            <a:prstGeom prst="rect">
              <a:avLst/>
            </a:prstGeom>
          </p:spPr>
        </p:pic>
        <p:pic>
          <p:nvPicPr>
            <p:cNvPr id="40" name="Picture 39">
              <a:extLst>
                <a:ext uri="{FF2B5EF4-FFF2-40B4-BE49-F238E27FC236}">
                  <a16:creationId xmlns:a16="http://schemas.microsoft.com/office/drawing/2014/main" id="{4BF5279A-1355-48EE-B5F4-1EE25F73DCD7}"/>
                </a:ext>
              </a:extLst>
            </p:cNvPr>
            <p:cNvPicPr>
              <a:picLocks noChangeAspect="1"/>
            </p:cNvPicPr>
            <p:nvPr/>
          </p:nvPicPr>
          <p:blipFill>
            <a:blip r:embed="rId5"/>
            <a:stretch>
              <a:fillRect/>
            </a:stretch>
          </p:blipFill>
          <p:spPr>
            <a:xfrm>
              <a:off x="6442454" y="2548383"/>
              <a:ext cx="330200" cy="1066800"/>
            </a:xfrm>
            <a:prstGeom prst="rect">
              <a:avLst/>
            </a:prstGeom>
          </p:spPr>
        </p:pic>
        <p:pic>
          <p:nvPicPr>
            <p:cNvPr id="46" name="Picture 45">
              <a:extLst>
                <a:ext uri="{FF2B5EF4-FFF2-40B4-BE49-F238E27FC236}">
                  <a16:creationId xmlns:a16="http://schemas.microsoft.com/office/drawing/2014/main" id="{FA5D65AC-099F-42D8-B354-3F3AC794713B}"/>
                </a:ext>
              </a:extLst>
            </p:cNvPr>
            <p:cNvPicPr>
              <a:picLocks noChangeAspect="1"/>
            </p:cNvPicPr>
            <p:nvPr/>
          </p:nvPicPr>
          <p:blipFill>
            <a:blip r:embed="rId6"/>
            <a:stretch>
              <a:fillRect/>
            </a:stretch>
          </p:blipFill>
          <p:spPr>
            <a:xfrm>
              <a:off x="7271907" y="2548383"/>
              <a:ext cx="152400" cy="1066800"/>
            </a:xfrm>
            <a:prstGeom prst="rect">
              <a:avLst/>
            </a:prstGeom>
          </p:spPr>
        </p:pic>
        <p:pic>
          <p:nvPicPr>
            <p:cNvPr id="52" name="Picture 51">
              <a:extLst>
                <a:ext uri="{FF2B5EF4-FFF2-40B4-BE49-F238E27FC236}">
                  <a16:creationId xmlns:a16="http://schemas.microsoft.com/office/drawing/2014/main" id="{D443D74A-BA57-408A-BD1B-D6EB64591006}"/>
                </a:ext>
              </a:extLst>
            </p:cNvPr>
            <p:cNvPicPr>
              <a:picLocks noChangeAspect="1"/>
            </p:cNvPicPr>
            <p:nvPr/>
          </p:nvPicPr>
          <p:blipFill>
            <a:blip r:embed="rId5"/>
            <a:stretch>
              <a:fillRect/>
            </a:stretch>
          </p:blipFill>
          <p:spPr>
            <a:xfrm>
              <a:off x="6863009" y="2548383"/>
              <a:ext cx="330200" cy="1066800"/>
            </a:xfrm>
            <a:prstGeom prst="rect">
              <a:avLst/>
            </a:prstGeom>
          </p:spPr>
        </p:pic>
      </p:grpSp>
      <p:pic>
        <p:nvPicPr>
          <p:cNvPr id="53" name="Picture 52">
            <a:extLst>
              <a:ext uri="{FF2B5EF4-FFF2-40B4-BE49-F238E27FC236}">
                <a16:creationId xmlns:a16="http://schemas.microsoft.com/office/drawing/2014/main" id="{1D6E7CE7-EC5E-478C-B082-73BA4D323569}"/>
              </a:ext>
            </a:extLst>
          </p:cNvPr>
          <p:cNvPicPr>
            <a:picLocks noChangeAspect="1"/>
          </p:cNvPicPr>
          <p:nvPr/>
        </p:nvPicPr>
        <p:blipFill>
          <a:blip r:embed="rId7"/>
          <a:stretch>
            <a:fillRect/>
          </a:stretch>
        </p:blipFill>
        <p:spPr>
          <a:xfrm>
            <a:off x="3512735" y="2323926"/>
            <a:ext cx="1889928" cy="1434945"/>
          </a:xfrm>
          <a:prstGeom prst="rect">
            <a:avLst/>
          </a:prstGeom>
        </p:spPr>
      </p:pic>
      <p:pic>
        <p:nvPicPr>
          <p:cNvPr id="29" name="Picture 28">
            <a:hlinkClick r:id="rId8" action="ppaction://hlinksldjump"/>
            <a:extLst>
              <a:ext uri="{FF2B5EF4-FFF2-40B4-BE49-F238E27FC236}">
                <a16:creationId xmlns:a16="http://schemas.microsoft.com/office/drawing/2014/main" id="{552CA997-C86D-2A42-9983-9F70B7F722D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18077014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4F4C178-F4C6-C545-AE82-4703F777B0E6}"/>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46</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NON-CNV ALERTS</a:t>
            </a:r>
          </a:p>
        </p:txBody>
      </p:sp>
      <p:sp>
        <p:nvSpPr>
          <p:cNvPr id="89" name="Title 1">
            <a:extLst>
              <a:ext uri="{FF2B5EF4-FFF2-40B4-BE49-F238E27FC236}">
                <a16:creationId xmlns:a16="http://schemas.microsoft.com/office/drawing/2014/main" id="{3C67217C-A6BD-2E4F-9170-476362EA6909}"/>
              </a:ext>
            </a:extLst>
          </p:cNvPr>
          <p:cNvSpPr txBox="1">
            <a:spLocks/>
          </p:cNvSpPr>
          <p:nvPr/>
        </p:nvSpPr>
        <p:spPr>
          <a:xfrm>
            <a:off x="387105" y="369756"/>
            <a:ext cx="8111723" cy="55125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7096"/>
                </a:solidFill>
              </a:rPr>
              <a:t>Perspective from common standard-of-care diagnostics</a:t>
            </a:r>
          </a:p>
        </p:txBody>
      </p:sp>
      <p:sp>
        <p:nvSpPr>
          <p:cNvPr id="224" name="TextBox 223">
            <a:extLst>
              <a:ext uri="{FF2B5EF4-FFF2-40B4-BE49-F238E27FC236}">
                <a16:creationId xmlns:a16="http://schemas.microsoft.com/office/drawing/2014/main" id="{4BDB511F-E020-A640-AF8C-9A44F3346FE7}"/>
              </a:ext>
            </a:extLst>
          </p:cNvPr>
          <p:cNvSpPr txBox="1"/>
          <p:nvPr/>
        </p:nvSpPr>
        <p:spPr>
          <a:xfrm>
            <a:off x="387105" y="5804356"/>
            <a:ext cx="1213794" cy="215444"/>
          </a:xfrm>
          <a:prstGeom prst="rect">
            <a:avLst/>
          </a:prstGeom>
          <a:noFill/>
        </p:spPr>
        <p:txBody>
          <a:bodyPr wrap="none" rtlCol="0">
            <a:spAutoFit/>
          </a:bodyPr>
          <a:lstStyle/>
          <a:p>
            <a:pPr>
              <a:defRPr/>
            </a:pPr>
            <a:r>
              <a:rPr lang="en-US" sz="800" dirty="0">
                <a:solidFill>
                  <a:schemeClr val="bg1">
                    <a:lumMod val="50000"/>
                  </a:schemeClr>
                </a:solidFill>
                <a:latin typeface="+mj-lt"/>
              </a:rPr>
              <a:t>ECG=electrocardiogram.</a:t>
            </a:r>
          </a:p>
        </p:txBody>
      </p:sp>
      <p:sp>
        <p:nvSpPr>
          <p:cNvPr id="229" name="TextBox 228">
            <a:extLst>
              <a:ext uri="{FF2B5EF4-FFF2-40B4-BE49-F238E27FC236}">
                <a16:creationId xmlns:a16="http://schemas.microsoft.com/office/drawing/2014/main" id="{EE36C624-A81F-5A43-BD54-140F4765D30B}"/>
              </a:ext>
            </a:extLst>
          </p:cNvPr>
          <p:cNvSpPr txBox="1"/>
          <p:nvPr/>
        </p:nvSpPr>
        <p:spPr>
          <a:xfrm>
            <a:off x="1852410" y="3844749"/>
            <a:ext cx="2193690" cy="1334211"/>
          </a:xfrm>
          <a:prstGeom prst="rect">
            <a:avLst/>
          </a:prstGeom>
          <a:noFill/>
        </p:spPr>
        <p:txBody>
          <a:bodyPr wrap="square" rtlCol="0">
            <a:spAutoFit/>
          </a:bodyPr>
          <a:lstStyle/>
          <a:p>
            <a:pPr algn="ctr"/>
            <a:r>
              <a:rPr lang="en-US" sz="1600" b="1" dirty="0">
                <a:solidFill>
                  <a:srgbClr val="007096"/>
                </a:solidFill>
                <a:latin typeface="+mj-lt"/>
                <a:ea typeface="Avenir Roman" charset="0"/>
                <a:cs typeface="Avenir Roman" charset="0"/>
              </a:rPr>
              <a:t>Electrocardiogram</a:t>
            </a:r>
          </a:p>
          <a:p>
            <a:pPr lvl="0" algn="ctr">
              <a:lnSpc>
                <a:spcPct val="95000"/>
              </a:lnSpc>
              <a:defRPr/>
            </a:pPr>
            <a:endParaRPr lang="en-US" dirty="0">
              <a:solidFill>
                <a:srgbClr val="44546A"/>
              </a:solidFill>
              <a:latin typeface="+mj-lt"/>
              <a:ea typeface="Avenir Roman" charset="0"/>
              <a:cs typeface="Avenir Roman" charset="0"/>
            </a:endParaRPr>
          </a:p>
          <a:p>
            <a:pPr lvl="0" algn="ctr">
              <a:lnSpc>
                <a:spcPct val="95000"/>
              </a:lnSpc>
              <a:defRPr/>
            </a:pPr>
            <a:r>
              <a:rPr lang="en-US" sz="1600" dirty="0">
                <a:solidFill>
                  <a:srgbClr val="44546A"/>
                </a:solidFill>
                <a:latin typeface="+mj-lt"/>
                <a:ea typeface="Avenir Roman" charset="0"/>
                <a:cs typeface="Avenir Roman" charset="0"/>
              </a:rPr>
              <a:t>Approximately 20% </a:t>
            </a:r>
            <a:br>
              <a:rPr lang="en-US" sz="1600" dirty="0">
                <a:solidFill>
                  <a:srgbClr val="44546A"/>
                </a:solidFill>
                <a:latin typeface="+mj-lt"/>
                <a:ea typeface="Avenir Roman" charset="0"/>
                <a:cs typeface="Avenir Roman" charset="0"/>
              </a:rPr>
            </a:br>
            <a:r>
              <a:rPr lang="en-US" sz="1600" dirty="0">
                <a:solidFill>
                  <a:srgbClr val="44546A"/>
                </a:solidFill>
                <a:latin typeface="+mj-lt"/>
                <a:ea typeface="Avenir Roman" charset="0"/>
                <a:cs typeface="Avenir Roman" charset="0"/>
              </a:rPr>
              <a:t>of ECGs result in a </a:t>
            </a:r>
            <a:br>
              <a:rPr lang="en-US" sz="1600" dirty="0">
                <a:solidFill>
                  <a:srgbClr val="44546A"/>
                </a:solidFill>
                <a:latin typeface="+mj-lt"/>
                <a:ea typeface="Avenir Roman" charset="0"/>
                <a:cs typeface="Avenir Roman" charset="0"/>
              </a:rPr>
            </a:br>
            <a:r>
              <a:rPr lang="en-US" sz="1600" dirty="0">
                <a:solidFill>
                  <a:srgbClr val="44546A"/>
                </a:solidFill>
                <a:latin typeface="+mj-lt"/>
                <a:ea typeface="Avenir Roman" charset="0"/>
                <a:cs typeface="Avenir Roman" charset="0"/>
              </a:rPr>
              <a:t>false positive</a:t>
            </a:r>
            <a:r>
              <a:rPr lang="en-US" sz="1600" baseline="30000" dirty="0">
                <a:solidFill>
                  <a:srgbClr val="44546A"/>
                </a:solidFill>
                <a:latin typeface="+mj-lt"/>
                <a:ea typeface="Avenir Roman" charset="0"/>
                <a:cs typeface="Avenir Roman" charset="0"/>
              </a:rPr>
              <a:t>3</a:t>
            </a:r>
          </a:p>
        </p:txBody>
      </p:sp>
      <p:pic>
        <p:nvPicPr>
          <p:cNvPr id="17" name="Picture 16">
            <a:extLst>
              <a:ext uri="{FF2B5EF4-FFF2-40B4-BE49-F238E27FC236}">
                <a16:creationId xmlns:a16="http://schemas.microsoft.com/office/drawing/2014/main" id="{E9377B47-0C44-459C-B18F-DB3D824FAC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8100000" flipH="1">
            <a:off x="1986542" y="1881469"/>
            <a:ext cx="2015614" cy="2015614"/>
          </a:xfrm>
          <a:prstGeom prst="rect">
            <a:avLst/>
          </a:prstGeom>
        </p:spPr>
      </p:pic>
      <p:sp>
        <p:nvSpPr>
          <p:cNvPr id="230" name="Title 1">
            <a:extLst>
              <a:ext uri="{FF2B5EF4-FFF2-40B4-BE49-F238E27FC236}">
                <a16:creationId xmlns:a16="http://schemas.microsoft.com/office/drawing/2014/main" id="{9577932E-9CF8-7743-AD5C-D06484ADFDD7}"/>
              </a:ext>
            </a:extLst>
          </p:cNvPr>
          <p:cNvSpPr txBox="1">
            <a:spLocks/>
          </p:cNvSpPr>
          <p:nvPr/>
        </p:nvSpPr>
        <p:spPr>
          <a:xfrm>
            <a:off x="2340501" y="2515897"/>
            <a:ext cx="1389882" cy="64959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dirty="0">
                <a:solidFill>
                  <a:srgbClr val="64A70B"/>
                </a:solidFill>
              </a:rPr>
              <a:t>20</a:t>
            </a:r>
            <a:r>
              <a:rPr lang="en-US" dirty="0">
                <a:solidFill>
                  <a:srgbClr val="64A70B"/>
                </a:solidFill>
              </a:rPr>
              <a:t>%</a:t>
            </a:r>
          </a:p>
        </p:txBody>
      </p:sp>
      <p:sp>
        <p:nvSpPr>
          <p:cNvPr id="231" name="TextBox 230">
            <a:extLst>
              <a:ext uri="{FF2B5EF4-FFF2-40B4-BE49-F238E27FC236}">
                <a16:creationId xmlns:a16="http://schemas.microsoft.com/office/drawing/2014/main" id="{AA0FEB06-AA04-4B41-9509-C93EF2DBDE7E}"/>
              </a:ext>
            </a:extLst>
          </p:cNvPr>
          <p:cNvSpPr txBox="1"/>
          <p:nvPr/>
        </p:nvSpPr>
        <p:spPr>
          <a:xfrm>
            <a:off x="4258996" y="3844750"/>
            <a:ext cx="3124682" cy="1408078"/>
          </a:xfrm>
          <a:prstGeom prst="rect">
            <a:avLst/>
          </a:prstGeom>
          <a:noFill/>
        </p:spPr>
        <p:txBody>
          <a:bodyPr wrap="square" rtlCol="0">
            <a:spAutoFit/>
          </a:bodyPr>
          <a:lstStyle/>
          <a:p>
            <a:pPr lvl="0" algn="ctr">
              <a:lnSpc>
                <a:spcPct val="95000"/>
              </a:lnSpc>
              <a:defRPr/>
            </a:pPr>
            <a:r>
              <a:rPr lang="en-US" sz="1600" b="1" dirty="0">
                <a:solidFill>
                  <a:srgbClr val="007096"/>
                </a:solidFill>
                <a:latin typeface="+mj-lt"/>
                <a:ea typeface="Avenir Roman" charset="0"/>
                <a:cs typeface="Avenir Roman" charset="0"/>
              </a:rPr>
              <a:t>Prostate specific antigen (PSA)</a:t>
            </a:r>
          </a:p>
          <a:p>
            <a:pPr lvl="0" algn="ctr">
              <a:lnSpc>
                <a:spcPct val="95000"/>
              </a:lnSpc>
              <a:defRPr/>
            </a:pPr>
            <a:r>
              <a:rPr lang="en-US" sz="1600" b="1" dirty="0">
                <a:solidFill>
                  <a:srgbClr val="007096"/>
                </a:solidFill>
                <a:latin typeface="+mj-lt"/>
                <a:ea typeface="Avenir Roman" charset="0"/>
                <a:cs typeface="Avenir Roman" charset="0"/>
              </a:rPr>
              <a:t>prostate cancer screening </a:t>
            </a:r>
          </a:p>
          <a:p>
            <a:pPr lvl="0" algn="ctr">
              <a:lnSpc>
                <a:spcPct val="95000"/>
              </a:lnSpc>
              <a:defRPr/>
            </a:pPr>
            <a:endParaRPr lang="en-US" dirty="0">
              <a:solidFill>
                <a:srgbClr val="44546A"/>
              </a:solidFill>
              <a:latin typeface="+mj-lt"/>
              <a:ea typeface="Avenir Roman" charset="0"/>
              <a:cs typeface="Avenir Roman" charset="0"/>
            </a:endParaRPr>
          </a:p>
          <a:p>
            <a:pPr lvl="0" algn="ctr">
              <a:lnSpc>
                <a:spcPct val="95000"/>
              </a:lnSpc>
              <a:defRPr/>
            </a:pPr>
            <a:r>
              <a:rPr lang="en-US" sz="1600" dirty="0">
                <a:solidFill>
                  <a:srgbClr val="44546A"/>
                </a:solidFill>
                <a:latin typeface="+mj-lt"/>
                <a:ea typeface="Avenir Roman" charset="0"/>
                <a:cs typeface="Avenir Roman" charset="0"/>
              </a:rPr>
              <a:t>3 out of 4 are false positives</a:t>
            </a:r>
            <a:r>
              <a:rPr lang="en-US" sz="1600" baseline="30000" dirty="0">
                <a:solidFill>
                  <a:srgbClr val="44546A"/>
                </a:solidFill>
                <a:latin typeface="+mj-lt"/>
                <a:ea typeface="Avenir Roman" charset="0"/>
                <a:cs typeface="Avenir Roman" charset="0"/>
              </a:rPr>
              <a:t>4</a:t>
            </a:r>
          </a:p>
          <a:p>
            <a:pPr lvl="0" algn="ctr">
              <a:lnSpc>
                <a:spcPct val="95000"/>
              </a:lnSpc>
              <a:defRPr/>
            </a:pPr>
            <a:r>
              <a:rPr lang="en-US" sz="1200" dirty="0">
                <a:solidFill>
                  <a:srgbClr val="44546A"/>
                </a:solidFill>
                <a:latin typeface="+mj-lt"/>
                <a:ea typeface="Avenir Roman" charset="0"/>
                <a:cs typeface="Avenir Roman" charset="0"/>
              </a:rPr>
              <a:t>Only 1 man among 4 with a PSA value between 4 and 10 ng/mL will be found to have cancer</a:t>
            </a:r>
            <a:endParaRPr lang="en-US" sz="1200" baseline="30000" dirty="0">
              <a:solidFill>
                <a:srgbClr val="44546A"/>
              </a:solidFill>
              <a:latin typeface="+mj-lt"/>
              <a:ea typeface="Avenir Roman" charset="0"/>
              <a:cs typeface="Avenir Roman" charset="0"/>
            </a:endParaRPr>
          </a:p>
        </p:txBody>
      </p:sp>
      <p:pic>
        <p:nvPicPr>
          <p:cNvPr id="18" name="Picture 17">
            <a:extLst>
              <a:ext uri="{FF2B5EF4-FFF2-40B4-BE49-F238E27FC236}">
                <a16:creationId xmlns:a16="http://schemas.microsoft.com/office/drawing/2014/main" id="{D7D0F312-7893-414E-A779-71F117D4A3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3912806" flipH="1">
            <a:off x="4736600" y="1891733"/>
            <a:ext cx="2015614" cy="2015614"/>
          </a:xfrm>
          <a:prstGeom prst="rect">
            <a:avLst/>
          </a:prstGeom>
        </p:spPr>
      </p:pic>
      <p:sp>
        <p:nvSpPr>
          <p:cNvPr id="232" name="Title 1">
            <a:extLst>
              <a:ext uri="{FF2B5EF4-FFF2-40B4-BE49-F238E27FC236}">
                <a16:creationId xmlns:a16="http://schemas.microsoft.com/office/drawing/2014/main" id="{7594B30B-5967-3942-91DB-8ECDE08F78CA}"/>
              </a:ext>
            </a:extLst>
          </p:cNvPr>
          <p:cNvSpPr txBox="1">
            <a:spLocks/>
          </p:cNvSpPr>
          <p:nvPr/>
        </p:nvSpPr>
        <p:spPr>
          <a:xfrm>
            <a:off x="5168008" y="2515897"/>
            <a:ext cx="1389882" cy="64959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spc="-150" dirty="0">
                <a:solidFill>
                  <a:srgbClr val="64A70B"/>
                </a:solidFill>
              </a:rPr>
              <a:t>75</a:t>
            </a:r>
            <a:r>
              <a:rPr lang="en-US" dirty="0">
                <a:solidFill>
                  <a:srgbClr val="64A70B"/>
                </a:solidFill>
              </a:rPr>
              <a:t>%</a:t>
            </a:r>
          </a:p>
        </p:txBody>
      </p:sp>
      <p:sp>
        <p:nvSpPr>
          <p:cNvPr id="58" name="TextBox 57">
            <a:extLst>
              <a:ext uri="{FF2B5EF4-FFF2-40B4-BE49-F238E27FC236}">
                <a16:creationId xmlns:a16="http://schemas.microsoft.com/office/drawing/2014/main" id="{F6A81D66-A007-9146-AD74-8B90E96D2A81}"/>
              </a:ext>
            </a:extLst>
          </p:cNvPr>
          <p:cNvSpPr txBox="1"/>
          <p:nvPr/>
        </p:nvSpPr>
        <p:spPr>
          <a:xfrm>
            <a:off x="1130361" y="1371600"/>
            <a:ext cx="6642039" cy="562205"/>
          </a:xfrm>
          <a:prstGeom prst="rect">
            <a:avLst/>
          </a:prstGeom>
          <a:noFill/>
        </p:spPr>
        <p:txBody>
          <a:bodyPr wrap="square" rtlCol="0">
            <a:spAutoFit/>
          </a:bodyPr>
          <a:lstStyle/>
          <a:p>
            <a:pPr lvl="0" algn="ctr">
              <a:lnSpc>
                <a:spcPct val="95000"/>
              </a:lnSpc>
              <a:defRPr/>
            </a:pPr>
            <a:r>
              <a:rPr lang="en-US" sz="1600" b="1" dirty="0">
                <a:solidFill>
                  <a:srgbClr val="007096"/>
                </a:solidFill>
                <a:latin typeface="+mj-lt"/>
                <a:ea typeface="Avenir Roman" charset="0"/>
                <a:cs typeface="Avenir Roman" charset="0"/>
              </a:rPr>
              <a:t>False-positive rate for single encounter test </a:t>
            </a:r>
            <a:br>
              <a:rPr lang="en-US" sz="1600" b="1" dirty="0">
                <a:solidFill>
                  <a:srgbClr val="007096"/>
                </a:solidFill>
                <a:latin typeface="+mj-lt"/>
                <a:ea typeface="Avenir Roman" charset="0"/>
                <a:cs typeface="Avenir Roman" charset="0"/>
              </a:rPr>
            </a:br>
            <a:r>
              <a:rPr lang="en-US" sz="1600" b="1" dirty="0">
                <a:solidFill>
                  <a:srgbClr val="007096"/>
                </a:solidFill>
                <a:latin typeface="+mj-lt"/>
                <a:ea typeface="Avenir Roman" charset="0"/>
                <a:cs typeface="Avenir Roman" charset="0"/>
              </a:rPr>
              <a:t>(Phase I)</a:t>
            </a:r>
          </a:p>
        </p:txBody>
      </p:sp>
      <p:pic>
        <p:nvPicPr>
          <p:cNvPr id="15" name="Picture 14">
            <a:hlinkClick r:id="rId4" action="ppaction://hlinksldjump"/>
            <a:extLst>
              <a:ext uri="{FF2B5EF4-FFF2-40B4-BE49-F238E27FC236}">
                <a16:creationId xmlns:a16="http://schemas.microsoft.com/office/drawing/2014/main" id="{FF06DE08-00EE-144E-B3DF-A897535028D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16703961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4C80923-DC78-BD40-B825-F680DA3BBE32}"/>
              </a:ext>
            </a:extLst>
          </p:cNvPr>
          <p:cNvSpPr/>
          <p:nvPr/>
        </p:nvSpPr>
        <p:spPr>
          <a:xfrm>
            <a:off x="0" y="0"/>
            <a:ext cx="9144000" cy="6858000"/>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DB2EEDC-920B-4BA2-B0C4-FB2786C9A5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718686" y="3436372"/>
            <a:ext cx="2735828" cy="2735828"/>
          </a:xfrm>
          <a:prstGeom prst="rect">
            <a:avLst/>
          </a:prstGeom>
        </p:spPr>
      </p:pic>
      <p:sp>
        <p:nvSpPr>
          <p:cNvPr id="10" name="TextBox 9">
            <a:extLst>
              <a:ext uri="{FF2B5EF4-FFF2-40B4-BE49-F238E27FC236}">
                <a16:creationId xmlns:a16="http://schemas.microsoft.com/office/drawing/2014/main" id="{4DF60373-8925-9E40-9B9C-DAD35B7C0EEF}"/>
              </a:ext>
            </a:extLst>
          </p:cNvPr>
          <p:cNvSpPr txBox="1"/>
          <p:nvPr/>
        </p:nvSpPr>
        <p:spPr>
          <a:xfrm>
            <a:off x="2438400" y="4804286"/>
            <a:ext cx="4648200" cy="523220"/>
          </a:xfrm>
          <a:prstGeom prst="rect">
            <a:avLst/>
          </a:prstGeom>
          <a:noFill/>
        </p:spPr>
        <p:txBody>
          <a:bodyPr wrap="square" rtlCol="0">
            <a:spAutoFit/>
          </a:bodyPr>
          <a:lstStyle/>
          <a:p>
            <a:pPr algn="r"/>
            <a:r>
              <a:rPr lang="en-US" sz="2800" b="1" dirty="0">
                <a:solidFill>
                  <a:srgbClr val="007096"/>
                </a:solidFill>
                <a:latin typeface="+mj-lt"/>
              </a:rPr>
              <a:t>Technology</a:t>
            </a:r>
          </a:p>
        </p:txBody>
      </p:sp>
    </p:spTree>
    <p:extLst>
      <p:ext uri="{BB962C8B-B14F-4D97-AF65-F5344CB8AC3E}">
        <p14:creationId xmlns:p14="http://schemas.microsoft.com/office/powerpoint/2010/main" val="33013772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48    </a:t>
            </a:r>
            <a:r>
              <a:rPr lang="en-US" sz="1200" b="1" dirty="0">
                <a:solidFill>
                  <a:srgbClr val="FF671E"/>
                </a:solidFill>
                <a:latin typeface="+mj-lt"/>
              </a:rPr>
              <a:t>|</a:t>
            </a:r>
            <a:r>
              <a:rPr lang="en-US" sz="1200" b="1" dirty="0">
                <a:solidFill>
                  <a:srgbClr val="007096"/>
                </a:solidFill>
                <a:latin typeface="+mj-lt"/>
              </a:rPr>
              <a:t>    </a:t>
            </a:r>
            <a:r>
              <a:rPr lang="en-US" sz="1200" dirty="0">
                <a:solidFill>
                  <a:srgbClr val="007096"/>
                </a:solidFill>
                <a:latin typeface="+mj-lt"/>
              </a:rPr>
              <a:t>TECHNOLOGY</a:t>
            </a:r>
          </a:p>
        </p:txBody>
      </p:sp>
      <p:pic>
        <p:nvPicPr>
          <p:cNvPr id="9" name="Picture 8">
            <a:extLst>
              <a:ext uri="{FF2B5EF4-FFF2-40B4-BE49-F238E27FC236}">
                <a16:creationId xmlns:a16="http://schemas.microsoft.com/office/drawing/2014/main" id="{5E1D6A22-37B3-4E9C-BB58-5EDF891A2182}"/>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40000"/>
                    </a14:imgEffect>
                  </a14:imgLayer>
                </a14:imgProps>
              </a:ext>
              <a:ext uri="{28A0092B-C50C-407E-A947-70E740481C1C}">
                <a14:useLocalDpi xmlns:a14="http://schemas.microsoft.com/office/drawing/2010/main"/>
              </a:ext>
            </a:extLst>
          </a:blip>
          <a:srcRect l="-1"/>
          <a:stretch/>
        </p:blipFill>
        <p:spPr>
          <a:xfrm>
            <a:off x="0" y="0"/>
            <a:ext cx="9144000" cy="6172200"/>
          </a:xfrm>
          <a:prstGeom prst="rect">
            <a:avLst/>
          </a:prstGeom>
        </p:spPr>
      </p:pic>
      <p:sp>
        <p:nvSpPr>
          <p:cNvPr id="12" name="Rectangle 11">
            <a:extLst>
              <a:ext uri="{FF2B5EF4-FFF2-40B4-BE49-F238E27FC236}">
                <a16:creationId xmlns:a16="http://schemas.microsoft.com/office/drawing/2014/main" id="{3B67E722-AD6A-4044-88B3-72D80459CDC2}"/>
              </a:ext>
            </a:extLst>
          </p:cNvPr>
          <p:cNvSpPr/>
          <p:nvPr/>
        </p:nvSpPr>
        <p:spPr>
          <a:xfrm>
            <a:off x="0" y="4335330"/>
            <a:ext cx="9144000" cy="1836870"/>
          </a:xfrm>
          <a:prstGeom prst="rect">
            <a:avLst/>
          </a:prstGeom>
          <a:solidFill>
            <a:srgbClr val="526D6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itle 1">
            <a:extLst>
              <a:ext uri="{FF2B5EF4-FFF2-40B4-BE49-F238E27FC236}">
                <a16:creationId xmlns:a16="http://schemas.microsoft.com/office/drawing/2014/main" id="{12429297-9FF8-634C-9231-F7A122360EF4}"/>
              </a:ext>
            </a:extLst>
          </p:cNvPr>
          <p:cNvSpPr>
            <a:spLocks noGrp="1"/>
          </p:cNvSpPr>
          <p:nvPr>
            <p:ph type="title"/>
          </p:nvPr>
        </p:nvSpPr>
        <p:spPr>
          <a:xfrm>
            <a:off x="387105" y="4783172"/>
            <a:ext cx="5327895" cy="940767"/>
          </a:xfrm>
        </p:spPr>
        <p:txBody>
          <a:bodyPr anchor="t">
            <a:noAutofit/>
          </a:bodyPr>
          <a:lstStyle/>
          <a:p>
            <a:r>
              <a:rPr lang="en-US" sz="2800" b="1" dirty="0">
                <a:solidFill>
                  <a:schemeClr val="bg1"/>
                </a:solidFill>
              </a:rPr>
              <a:t>This is an overcomplicated </a:t>
            </a:r>
            <a:br>
              <a:rPr lang="en-US" sz="2800" b="1" dirty="0">
                <a:solidFill>
                  <a:schemeClr val="bg1"/>
                </a:solidFill>
              </a:rPr>
            </a:br>
            <a:r>
              <a:rPr lang="en-US" sz="2800" b="1" dirty="0" err="1">
                <a:solidFill>
                  <a:schemeClr val="bg1"/>
                </a:solidFill>
              </a:rPr>
              <a:t>Amsler</a:t>
            </a:r>
            <a:r>
              <a:rPr lang="en-US" sz="2800" b="1" dirty="0">
                <a:solidFill>
                  <a:schemeClr val="bg1"/>
                </a:solidFill>
              </a:rPr>
              <a:t> grid</a:t>
            </a:r>
          </a:p>
        </p:txBody>
      </p:sp>
      <p:pic>
        <p:nvPicPr>
          <p:cNvPr id="8" name="Picture 7">
            <a:hlinkClick r:id="rId5" action="ppaction://hlinksldjump"/>
            <a:extLst>
              <a:ext uri="{FF2B5EF4-FFF2-40B4-BE49-F238E27FC236}">
                <a16:creationId xmlns:a16="http://schemas.microsoft.com/office/drawing/2014/main" id="{9E478A5C-AD9E-3F46-A268-B9C4493F847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16981315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6A80151-FCAE-3747-939F-D7F87531B285}"/>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49</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TECHNOLOGY</a:t>
            </a:r>
          </a:p>
        </p:txBody>
      </p:sp>
      <p:sp>
        <p:nvSpPr>
          <p:cNvPr id="12" name="Title 2">
            <a:extLst>
              <a:ext uri="{FF2B5EF4-FFF2-40B4-BE49-F238E27FC236}">
                <a16:creationId xmlns:a16="http://schemas.microsoft.com/office/drawing/2014/main" id="{3FE88BBE-524F-EB44-9104-169A12CA6977}"/>
              </a:ext>
            </a:extLst>
          </p:cNvPr>
          <p:cNvSpPr>
            <a:spLocks noGrp="1"/>
          </p:cNvSpPr>
          <p:nvPr>
            <p:ph type="title"/>
          </p:nvPr>
        </p:nvSpPr>
        <p:spPr>
          <a:xfrm>
            <a:off x="3495923" y="2535193"/>
            <a:ext cx="5029200" cy="1981200"/>
          </a:xfrm>
        </p:spPr>
        <p:txBody>
          <a:bodyPr>
            <a:noAutofit/>
          </a:bodyPr>
          <a:lstStyle/>
          <a:p>
            <a:pPr lvl="0">
              <a:lnSpc>
                <a:spcPct val="100000"/>
              </a:lnSpc>
              <a:spcBef>
                <a:spcPts val="0"/>
              </a:spcBef>
              <a:defRPr/>
            </a:pPr>
            <a:r>
              <a:rPr lang="en-US" sz="1600" dirty="0">
                <a:ea typeface="Arial Narrow" charset="0"/>
                <a:cs typeface="Arial Narrow" charset="0"/>
              </a:rPr>
              <a:t>The human ability to perceive minute differences in the relative spatial localization of 2 objects</a:t>
            </a:r>
            <a:br>
              <a:rPr lang="en-US" sz="1600" dirty="0">
                <a:ea typeface="Arial Narrow" charset="0"/>
                <a:cs typeface="Arial Narrow" charset="0"/>
              </a:rPr>
            </a:br>
            <a:br>
              <a:rPr lang="en-US" sz="1600" dirty="0">
                <a:ea typeface="Arial Narrow" charset="0"/>
                <a:cs typeface="Arial Narrow" charset="0"/>
              </a:rPr>
            </a:br>
            <a:r>
              <a:rPr lang="en-US" sz="1600" dirty="0">
                <a:ea typeface="Arial Narrow" charset="0"/>
                <a:cs typeface="Arial Narrow" charset="0"/>
              </a:rPr>
              <a:t>The brain is exceptionally sensitive to such deviation</a:t>
            </a:r>
            <a:br>
              <a:rPr lang="en-US" sz="1600" dirty="0">
                <a:ea typeface="Arial Narrow" charset="0"/>
                <a:cs typeface="Arial Narrow" charset="0"/>
              </a:rPr>
            </a:br>
            <a:br>
              <a:rPr lang="en-US" sz="1600" dirty="0">
                <a:ea typeface="Arial Narrow" charset="0"/>
                <a:cs typeface="Arial Narrow" charset="0"/>
              </a:rPr>
            </a:br>
            <a:r>
              <a:rPr lang="en-US" sz="1600" dirty="0">
                <a:ea typeface="Arial Narrow" charset="0"/>
                <a:cs typeface="Arial Narrow" charset="0"/>
              </a:rPr>
              <a:t>In the fovea, </a:t>
            </a:r>
            <a:r>
              <a:rPr lang="en-US" sz="1600" dirty="0" err="1">
                <a:ea typeface="Arial Narrow" charset="0"/>
                <a:cs typeface="Arial Narrow" charset="0"/>
              </a:rPr>
              <a:t>hyperacuity</a:t>
            </a:r>
            <a:r>
              <a:rPr lang="en-US" sz="1600" dirty="0">
                <a:ea typeface="Arial Narrow" charset="0"/>
                <a:cs typeface="Arial Narrow" charset="0"/>
              </a:rPr>
              <a:t> ability is in the range of 3-6”</a:t>
            </a:r>
            <a:br>
              <a:rPr lang="en-US" sz="1600" dirty="0">
                <a:ea typeface="Arial Narrow" charset="0"/>
                <a:cs typeface="Arial Narrow" charset="0"/>
              </a:rPr>
            </a:br>
            <a:r>
              <a:rPr lang="en-US" sz="1600" dirty="0">
                <a:ea typeface="Arial Narrow" charset="0"/>
                <a:cs typeface="Arial Narrow" charset="0"/>
              </a:rPr>
              <a:t>(sec) of arc (~10x better than standard acuity)</a:t>
            </a:r>
          </a:p>
        </p:txBody>
      </p:sp>
      <p:sp>
        <p:nvSpPr>
          <p:cNvPr id="89" name="Title 1">
            <a:extLst>
              <a:ext uri="{FF2B5EF4-FFF2-40B4-BE49-F238E27FC236}">
                <a16:creationId xmlns:a16="http://schemas.microsoft.com/office/drawing/2014/main" id="{3C67217C-A6BD-2E4F-9170-476362EA6909}"/>
              </a:ext>
            </a:extLst>
          </p:cNvPr>
          <p:cNvSpPr txBox="1">
            <a:spLocks/>
          </p:cNvSpPr>
          <p:nvPr/>
        </p:nvSpPr>
        <p:spPr>
          <a:xfrm>
            <a:off x="1447800" y="990600"/>
            <a:ext cx="6477000" cy="55125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7096"/>
                </a:solidFill>
              </a:rPr>
              <a:t>Preferential </a:t>
            </a:r>
            <a:r>
              <a:rPr lang="en-US" sz="2800" b="1" dirty="0" err="1">
                <a:solidFill>
                  <a:srgbClr val="007096"/>
                </a:solidFill>
              </a:rPr>
              <a:t>Hyperacuity</a:t>
            </a:r>
            <a:r>
              <a:rPr lang="en-US" sz="2800" b="1" dirty="0">
                <a:solidFill>
                  <a:srgbClr val="007096"/>
                </a:solidFill>
              </a:rPr>
              <a:t> </a:t>
            </a:r>
            <a:r>
              <a:rPr lang="en-US" sz="2800" b="1" dirty="0" err="1">
                <a:solidFill>
                  <a:srgbClr val="007096"/>
                </a:solidFill>
              </a:rPr>
              <a:t>Perimetry</a:t>
            </a:r>
            <a:r>
              <a:rPr lang="en-US" sz="2800" b="1" dirty="0">
                <a:solidFill>
                  <a:srgbClr val="007096"/>
                </a:solidFill>
              </a:rPr>
              <a:t> (PHP)</a:t>
            </a:r>
          </a:p>
        </p:txBody>
      </p:sp>
      <p:sp>
        <p:nvSpPr>
          <p:cNvPr id="3" name="Triangle 2">
            <a:extLst>
              <a:ext uri="{FF2B5EF4-FFF2-40B4-BE49-F238E27FC236}">
                <a16:creationId xmlns:a16="http://schemas.microsoft.com/office/drawing/2014/main" id="{67DCBBA6-328D-BE4F-BA1A-E4162AD4D036}"/>
              </a:ext>
            </a:extLst>
          </p:cNvPr>
          <p:cNvSpPr/>
          <p:nvPr/>
        </p:nvSpPr>
        <p:spPr>
          <a:xfrm rot="16200000">
            <a:off x="2522050" y="3420608"/>
            <a:ext cx="441684" cy="608984"/>
          </a:xfrm>
          <a:prstGeom prst="triangle">
            <a:avLst/>
          </a:prstGeom>
          <a:solidFill>
            <a:srgbClr val="64A7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56">
            <a:extLst>
              <a:ext uri="{FF2B5EF4-FFF2-40B4-BE49-F238E27FC236}">
                <a16:creationId xmlns:a16="http://schemas.microsoft.com/office/drawing/2014/main" id="{88A907CA-7DDC-634F-87AD-496298A95A77}"/>
              </a:ext>
            </a:extLst>
          </p:cNvPr>
          <p:cNvGrpSpPr/>
          <p:nvPr/>
        </p:nvGrpSpPr>
        <p:grpSpPr>
          <a:xfrm>
            <a:off x="1555699" y="2303857"/>
            <a:ext cx="445834" cy="2851995"/>
            <a:chOff x="1571759" y="2055499"/>
            <a:chExt cx="445834" cy="2851995"/>
          </a:xfrm>
        </p:grpSpPr>
        <p:sp>
          <p:nvSpPr>
            <p:cNvPr id="50" name="Oval 49">
              <a:extLst>
                <a:ext uri="{FF2B5EF4-FFF2-40B4-BE49-F238E27FC236}">
                  <a16:creationId xmlns:a16="http://schemas.microsoft.com/office/drawing/2014/main" id="{6345F446-3D22-6B4E-9077-0CB8429AD124}"/>
                </a:ext>
              </a:extLst>
            </p:cNvPr>
            <p:cNvSpPr/>
            <p:nvPr/>
          </p:nvSpPr>
          <p:spPr>
            <a:xfrm>
              <a:off x="1571759" y="2055499"/>
              <a:ext cx="222917" cy="222917"/>
            </a:xfrm>
            <a:prstGeom prst="ellipse">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Oval 189">
              <a:extLst>
                <a:ext uri="{FF2B5EF4-FFF2-40B4-BE49-F238E27FC236}">
                  <a16:creationId xmlns:a16="http://schemas.microsoft.com/office/drawing/2014/main" id="{EE80A093-6AC6-8E4B-8975-F4E04FC66BBD}"/>
                </a:ext>
              </a:extLst>
            </p:cNvPr>
            <p:cNvSpPr/>
            <p:nvPr/>
          </p:nvSpPr>
          <p:spPr>
            <a:xfrm>
              <a:off x="1571759" y="2712769"/>
              <a:ext cx="222917" cy="222917"/>
            </a:xfrm>
            <a:prstGeom prst="ellipse">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1" name="Oval 190">
              <a:extLst>
                <a:ext uri="{FF2B5EF4-FFF2-40B4-BE49-F238E27FC236}">
                  <a16:creationId xmlns:a16="http://schemas.microsoft.com/office/drawing/2014/main" id="{CE95571E-10C1-7A4E-89A0-62A5221C5369}"/>
                </a:ext>
              </a:extLst>
            </p:cNvPr>
            <p:cNvSpPr/>
            <p:nvPr/>
          </p:nvSpPr>
          <p:spPr>
            <a:xfrm>
              <a:off x="1794676" y="3370038"/>
              <a:ext cx="222917" cy="222917"/>
            </a:xfrm>
            <a:prstGeom prst="ellipse">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2" name="Oval 191">
              <a:extLst>
                <a:ext uri="{FF2B5EF4-FFF2-40B4-BE49-F238E27FC236}">
                  <a16:creationId xmlns:a16="http://schemas.microsoft.com/office/drawing/2014/main" id="{29D9F3DB-CEF3-E440-A5EB-F20BE37D6C54}"/>
                </a:ext>
              </a:extLst>
            </p:cNvPr>
            <p:cNvSpPr/>
            <p:nvPr/>
          </p:nvSpPr>
          <p:spPr>
            <a:xfrm>
              <a:off x="1571759" y="4027307"/>
              <a:ext cx="222917" cy="222917"/>
            </a:xfrm>
            <a:prstGeom prst="ellipse">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3" name="Oval 192">
              <a:extLst>
                <a:ext uri="{FF2B5EF4-FFF2-40B4-BE49-F238E27FC236}">
                  <a16:creationId xmlns:a16="http://schemas.microsoft.com/office/drawing/2014/main" id="{372AEB86-BB48-DD43-9573-4AFA3B41F289}"/>
                </a:ext>
              </a:extLst>
            </p:cNvPr>
            <p:cNvSpPr/>
            <p:nvPr/>
          </p:nvSpPr>
          <p:spPr>
            <a:xfrm>
              <a:off x="1571759" y="4684577"/>
              <a:ext cx="222917" cy="222917"/>
            </a:xfrm>
            <a:prstGeom prst="ellipse">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4" name="Title 1">
            <a:extLst>
              <a:ext uri="{FF2B5EF4-FFF2-40B4-BE49-F238E27FC236}">
                <a16:creationId xmlns:a16="http://schemas.microsoft.com/office/drawing/2014/main" id="{89C14505-88EB-F341-AE69-2ACCDE675D87}"/>
              </a:ext>
            </a:extLst>
          </p:cNvPr>
          <p:cNvSpPr txBox="1">
            <a:spLocks/>
          </p:cNvSpPr>
          <p:nvPr/>
        </p:nvSpPr>
        <p:spPr>
          <a:xfrm>
            <a:off x="1447800" y="1475708"/>
            <a:ext cx="4495800" cy="55125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i="1" dirty="0">
                <a:solidFill>
                  <a:srgbClr val="007096"/>
                </a:solidFill>
              </a:rPr>
              <a:t>Technology is based on hyperacuity</a:t>
            </a:r>
            <a:endParaRPr lang="en-US" sz="2000" b="1" dirty="0">
              <a:solidFill>
                <a:srgbClr val="007096"/>
              </a:solidFill>
            </a:endParaRPr>
          </a:p>
        </p:txBody>
      </p:sp>
      <p:pic>
        <p:nvPicPr>
          <p:cNvPr id="16" name="Picture 15">
            <a:hlinkClick r:id="rId3" action="ppaction://hlinksldjump"/>
            <a:extLst>
              <a:ext uri="{FF2B5EF4-FFF2-40B4-BE49-F238E27FC236}">
                <a16:creationId xmlns:a16="http://schemas.microsoft.com/office/drawing/2014/main" id="{2A71DCDB-136A-7A4F-8B00-F5155F216F4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965924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6A80151-FCAE-3747-939F-D7F87531B285}"/>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041895"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5</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EARLY DETECTION IS CRITICAL</a:t>
            </a:r>
          </a:p>
        </p:txBody>
      </p:sp>
      <p:sp>
        <p:nvSpPr>
          <p:cNvPr id="29" name="Title 1">
            <a:extLst>
              <a:ext uri="{FF2B5EF4-FFF2-40B4-BE49-F238E27FC236}">
                <a16:creationId xmlns:a16="http://schemas.microsoft.com/office/drawing/2014/main" id="{12429297-9FF8-634C-9231-F7A122360EF4}"/>
              </a:ext>
            </a:extLst>
          </p:cNvPr>
          <p:cNvSpPr>
            <a:spLocks noGrp="1"/>
          </p:cNvSpPr>
          <p:nvPr>
            <p:ph type="title"/>
          </p:nvPr>
        </p:nvSpPr>
        <p:spPr>
          <a:xfrm>
            <a:off x="373966" y="366265"/>
            <a:ext cx="4396813" cy="1325563"/>
          </a:xfrm>
        </p:spPr>
        <p:txBody>
          <a:bodyPr anchor="t">
            <a:noAutofit/>
          </a:bodyPr>
          <a:lstStyle/>
          <a:p>
            <a:r>
              <a:rPr lang="en-US" sz="2800" b="1" dirty="0">
                <a:solidFill>
                  <a:srgbClr val="007096"/>
                </a:solidFill>
              </a:rPr>
              <a:t>Early detection is critical to preserving good functional vision</a:t>
            </a:r>
          </a:p>
        </p:txBody>
      </p:sp>
      <p:sp>
        <p:nvSpPr>
          <p:cNvPr id="5" name="TextBox 4">
            <a:extLst>
              <a:ext uri="{FF2B5EF4-FFF2-40B4-BE49-F238E27FC236}">
                <a16:creationId xmlns:a16="http://schemas.microsoft.com/office/drawing/2014/main" id="{6712D69E-738C-BB4B-A8DB-A77EAC8A4B40}"/>
              </a:ext>
            </a:extLst>
          </p:cNvPr>
          <p:cNvSpPr txBox="1"/>
          <p:nvPr/>
        </p:nvSpPr>
        <p:spPr>
          <a:xfrm>
            <a:off x="373966" y="5417962"/>
            <a:ext cx="8299695" cy="707886"/>
          </a:xfrm>
          <a:prstGeom prst="rect">
            <a:avLst/>
          </a:prstGeom>
          <a:noFill/>
        </p:spPr>
        <p:txBody>
          <a:bodyPr wrap="square" rtlCol="0">
            <a:spAutoFit/>
          </a:bodyPr>
          <a:lstStyle/>
          <a:p>
            <a:r>
              <a:rPr lang="en-US" sz="800" b="1" dirty="0">
                <a:solidFill>
                  <a:schemeClr val="bg1">
                    <a:lumMod val="50000"/>
                  </a:schemeClr>
                </a:solidFill>
                <a:latin typeface="+mj-lt"/>
              </a:rPr>
              <a:t>As few as 17.5% of patients have a baseline VA of ≥20/40 (Snellen equivalent) at treatment initiation based on real-world data.</a:t>
            </a:r>
            <a:r>
              <a:rPr lang="en-US" sz="800" b="1" baseline="30000" dirty="0">
                <a:solidFill>
                  <a:schemeClr val="bg1">
                    <a:lumMod val="50000"/>
                  </a:schemeClr>
                </a:solidFill>
                <a:latin typeface="+mj-lt"/>
              </a:rPr>
              <a:t>2</a:t>
            </a:r>
            <a:endParaRPr lang="en-US" sz="800" dirty="0">
              <a:solidFill>
                <a:schemeClr val="bg1">
                  <a:lumMod val="50000"/>
                </a:schemeClr>
              </a:solidFill>
              <a:latin typeface="+mj-lt"/>
            </a:endParaRPr>
          </a:p>
          <a:p>
            <a:r>
              <a:rPr lang="en-US" sz="800" dirty="0">
                <a:solidFill>
                  <a:schemeClr val="bg1">
                    <a:lumMod val="50000"/>
                  </a:schemeClr>
                </a:solidFill>
                <a:latin typeface="+mj-lt"/>
              </a:rPr>
              <a:t>The HOME Study used the ETDRS chart to measure the number of letters for visual acuity. The Snellen equivalent for visual acuity is presented here.</a:t>
            </a:r>
          </a:p>
          <a:p>
            <a:r>
              <a:rPr lang="en-US" sz="800" b="1" dirty="0">
                <a:solidFill>
                  <a:schemeClr val="bg1">
                    <a:lumMod val="50000"/>
                  </a:schemeClr>
                </a:solidFill>
                <a:latin typeface="+mj-lt"/>
              </a:rPr>
              <a:t>Study design:</a:t>
            </a:r>
            <a:r>
              <a:rPr lang="en-US" sz="800" dirty="0">
                <a:solidFill>
                  <a:schemeClr val="bg1">
                    <a:lumMod val="50000"/>
                  </a:schemeClr>
                </a:solidFill>
                <a:latin typeface="+mj-lt"/>
              </a:rPr>
              <a:t> An unmasked, controlled, randomized clinical trial of 1520 participants 53 to 90 years of age with intermediate AMD at high risk of CNV. The study compared home monitoring </a:t>
            </a:r>
            <a:br>
              <a:rPr lang="en-US" sz="800" dirty="0">
                <a:solidFill>
                  <a:schemeClr val="bg1">
                    <a:lumMod val="50000"/>
                  </a:schemeClr>
                </a:solidFill>
                <a:latin typeface="+mj-lt"/>
              </a:rPr>
            </a:br>
            <a:r>
              <a:rPr lang="en-US" sz="800" dirty="0">
                <a:solidFill>
                  <a:schemeClr val="bg1">
                    <a:lumMod val="50000"/>
                  </a:schemeClr>
                </a:solidFill>
                <a:latin typeface="+mj-lt"/>
              </a:rPr>
              <a:t>with </a:t>
            </a:r>
            <a:r>
              <a:rPr lang="en-US" sz="800" dirty="0" err="1">
                <a:solidFill>
                  <a:schemeClr val="bg1">
                    <a:lumMod val="50000"/>
                  </a:schemeClr>
                </a:solidFill>
                <a:latin typeface="+mj-lt"/>
              </a:rPr>
              <a:t>ForeseeHome</a:t>
            </a:r>
            <a:r>
              <a:rPr lang="en-US" sz="800" dirty="0">
                <a:solidFill>
                  <a:schemeClr val="bg1">
                    <a:lumMod val="50000"/>
                  </a:schemeClr>
                </a:solidFill>
                <a:latin typeface="+mj-lt"/>
              </a:rPr>
              <a:t> plus standard care vs standard care alone to determine if the addition of the home monitoring device improved visual acuity at the time of CNV detection.</a:t>
            </a:r>
            <a:r>
              <a:rPr lang="en-US" sz="800" baseline="30000" dirty="0">
                <a:solidFill>
                  <a:schemeClr val="bg1">
                    <a:lumMod val="50000"/>
                  </a:schemeClr>
                </a:solidFill>
                <a:latin typeface="+mj-lt"/>
              </a:rPr>
              <a:t>1</a:t>
            </a:r>
            <a:endParaRPr lang="en-US" sz="800" dirty="0">
              <a:solidFill>
                <a:schemeClr val="bg1">
                  <a:lumMod val="50000"/>
                </a:schemeClr>
              </a:solidFill>
              <a:latin typeface="+mj-lt"/>
            </a:endParaRPr>
          </a:p>
          <a:p>
            <a:r>
              <a:rPr lang="en-US" sz="800" dirty="0">
                <a:solidFill>
                  <a:schemeClr val="bg1">
                    <a:lumMod val="50000"/>
                  </a:schemeClr>
                </a:solidFill>
                <a:latin typeface="+mj-lt"/>
              </a:rPr>
              <a:t>CNV=choroidal neovascularization; ETDRS=Early Treatment Diabetic Retinopathy Study; PP2=per protocol 2 cohort; VA=visual acuity.</a:t>
            </a:r>
          </a:p>
        </p:txBody>
      </p:sp>
      <p:sp>
        <p:nvSpPr>
          <p:cNvPr id="4" name="TextBox 3">
            <a:extLst>
              <a:ext uri="{FF2B5EF4-FFF2-40B4-BE49-F238E27FC236}">
                <a16:creationId xmlns:a16="http://schemas.microsoft.com/office/drawing/2014/main" id="{851CE9C9-2D61-374E-B571-65B848F4AAEA}"/>
              </a:ext>
            </a:extLst>
          </p:cNvPr>
          <p:cNvSpPr txBox="1"/>
          <p:nvPr/>
        </p:nvSpPr>
        <p:spPr>
          <a:xfrm>
            <a:off x="775737" y="2808750"/>
            <a:ext cx="3578610" cy="1538883"/>
          </a:xfrm>
          <a:prstGeom prst="rect">
            <a:avLst/>
          </a:prstGeom>
          <a:noFill/>
        </p:spPr>
        <p:txBody>
          <a:bodyPr wrap="square" rtlCol="0">
            <a:spAutoFit/>
          </a:bodyPr>
          <a:lstStyle/>
          <a:p>
            <a:r>
              <a:rPr lang="en-US" sz="1600" b="1" dirty="0">
                <a:solidFill>
                  <a:srgbClr val="64A70B"/>
                </a:solidFill>
                <a:latin typeface="+mj-lt"/>
              </a:rPr>
              <a:t>With </a:t>
            </a:r>
            <a:r>
              <a:rPr lang="en-US" sz="1600" b="1" dirty="0" err="1">
                <a:solidFill>
                  <a:srgbClr val="64A70B"/>
                </a:solidFill>
                <a:latin typeface="+mj-lt"/>
              </a:rPr>
              <a:t>ForeseeHome</a:t>
            </a:r>
            <a:r>
              <a:rPr lang="en-US" sz="1600" b="1" dirty="0">
                <a:solidFill>
                  <a:srgbClr val="64A70B"/>
                </a:solidFill>
                <a:latin typeface="+mj-lt"/>
              </a:rPr>
              <a:t>, 94% of patients who progressed to wet AMD retained functional vision (≥20/40) vs only 62% of patients using standard detection methods alone</a:t>
            </a:r>
            <a:r>
              <a:rPr lang="en-US" sz="1600" b="1" baseline="30000" dirty="0">
                <a:solidFill>
                  <a:srgbClr val="64A70B"/>
                </a:solidFill>
                <a:latin typeface="+mj-lt"/>
              </a:rPr>
              <a:t>1</a:t>
            </a:r>
            <a:endParaRPr lang="en-US" sz="1600" b="1" dirty="0">
              <a:solidFill>
                <a:srgbClr val="64A70B"/>
              </a:solidFill>
              <a:latin typeface="+mj-lt"/>
            </a:endParaRPr>
          </a:p>
          <a:p>
            <a:endParaRPr lang="en-US" sz="1400" dirty="0">
              <a:latin typeface="+mj-lt"/>
            </a:endParaRPr>
          </a:p>
        </p:txBody>
      </p:sp>
      <p:grpSp>
        <p:nvGrpSpPr>
          <p:cNvPr id="13" name="Group 12">
            <a:extLst>
              <a:ext uri="{FF2B5EF4-FFF2-40B4-BE49-F238E27FC236}">
                <a16:creationId xmlns:a16="http://schemas.microsoft.com/office/drawing/2014/main" id="{8CD0C7DB-33A9-AA41-A9AB-71E32D456225}"/>
              </a:ext>
            </a:extLst>
          </p:cNvPr>
          <p:cNvGrpSpPr/>
          <p:nvPr/>
        </p:nvGrpSpPr>
        <p:grpSpPr>
          <a:xfrm>
            <a:off x="4523814" y="738290"/>
            <a:ext cx="5080000" cy="5080000"/>
            <a:chOff x="4242046" y="547443"/>
            <a:chExt cx="5080000" cy="5080000"/>
          </a:xfrm>
        </p:grpSpPr>
        <p:grpSp>
          <p:nvGrpSpPr>
            <p:cNvPr id="12" name="Group 11">
              <a:extLst>
                <a:ext uri="{FF2B5EF4-FFF2-40B4-BE49-F238E27FC236}">
                  <a16:creationId xmlns:a16="http://schemas.microsoft.com/office/drawing/2014/main" id="{55C40A98-7D8E-B740-AB4A-7C41EE3A72DB}"/>
                </a:ext>
              </a:extLst>
            </p:cNvPr>
            <p:cNvGrpSpPr/>
            <p:nvPr/>
          </p:nvGrpSpPr>
          <p:grpSpPr>
            <a:xfrm>
              <a:off x="4242046" y="547443"/>
              <a:ext cx="5080000" cy="5080000"/>
              <a:chOff x="4188701" y="609600"/>
              <a:chExt cx="5080000" cy="5080000"/>
            </a:xfrm>
          </p:grpSpPr>
          <p:pic>
            <p:nvPicPr>
              <p:cNvPr id="11" name="Picture 10">
                <a:extLst>
                  <a:ext uri="{FF2B5EF4-FFF2-40B4-BE49-F238E27FC236}">
                    <a16:creationId xmlns:a16="http://schemas.microsoft.com/office/drawing/2014/main" id="{C2012587-A770-BD42-8E76-BF03B162F8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8701" y="609600"/>
                <a:ext cx="5080000" cy="5080000"/>
              </a:xfrm>
              <a:prstGeom prst="rect">
                <a:avLst/>
              </a:prstGeom>
            </p:spPr>
          </p:pic>
          <p:sp>
            <p:nvSpPr>
              <p:cNvPr id="18" name="TextBox 17">
                <a:extLst>
                  <a:ext uri="{FF2B5EF4-FFF2-40B4-BE49-F238E27FC236}">
                    <a16:creationId xmlns:a16="http://schemas.microsoft.com/office/drawing/2014/main" id="{02D46D75-D608-AD4B-9A73-9CA45744F365}"/>
                  </a:ext>
                </a:extLst>
              </p:cNvPr>
              <p:cNvSpPr txBox="1"/>
              <p:nvPr/>
            </p:nvSpPr>
            <p:spPr>
              <a:xfrm rot="16200000">
                <a:off x="4008664" y="3347939"/>
                <a:ext cx="1914386" cy="400110"/>
              </a:xfrm>
              <a:prstGeom prst="rect">
                <a:avLst/>
              </a:prstGeom>
              <a:noFill/>
            </p:spPr>
            <p:txBody>
              <a:bodyPr wrap="square" rtlCol="0">
                <a:spAutoFit/>
              </a:bodyPr>
              <a:lstStyle/>
              <a:p>
                <a:pPr algn="ctr"/>
                <a:r>
                  <a:rPr lang="en-US" sz="1000" dirty="0">
                    <a:latin typeface="+mj-lt"/>
                  </a:rPr>
                  <a:t>Percentage of eyes maintaining 20/40 vision or better </a:t>
                </a:r>
              </a:p>
            </p:txBody>
          </p:sp>
          <p:sp>
            <p:nvSpPr>
              <p:cNvPr id="19" name="TextBox 18">
                <a:extLst>
                  <a:ext uri="{FF2B5EF4-FFF2-40B4-BE49-F238E27FC236}">
                    <a16:creationId xmlns:a16="http://schemas.microsoft.com/office/drawing/2014/main" id="{088A9835-44A9-FB45-8D14-9A79EC611186}"/>
                  </a:ext>
                </a:extLst>
              </p:cNvPr>
              <p:cNvSpPr txBox="1"/>
              <p:nvPr/>
            </p:nvSpPr>
            <p:spPr>
              <a:xfrm>
                <a:off x="5398421" y="4581386"/>
                <a:ext cx="1445501" cy="707886"/>
              </a:xfrm>
              <a:prstGeom prst="rect">
                <a:avLst/>
              </a:prstGeom>
              <a:noFill/>
            </p:spPr>
            <p:txBody>
              <a:bodyPr wrap="square" rtlCol="0">
                <a:spAutoFit/>
              </a:bodyPr>
              <a:lstStyle/>
              <a:p>
                <a:pPr algn="ctr"/>
                <a:r>
                  <a:rPr lang="en-US" sz="1000" dirty="0">
                    <a:latin typeface="+mj-lt"/>
                  </a:rPr>
                  <a:t>Standard care </a:t>
                </a:r>
                <a:br>
                  <a:rPr lang="en-US" sz="1000" dirty="0">
                    <a:latin typeface="+mj-lt"/>
                  </a:rPr>
                </a:br>
                <a:r>
                  <a:rPr lang="en-US" sz="1000" dirty="0">
                    <a:latin typeface="+mj-lt"/>
                  </a:rPr>
                  <a:t>(routine visits + patient-</a:t>
                </a:r>
                <a:br>
                  <a:rPr lang="en-US" sz="1000" dirty="0">
                    <a:latin typeface="+mj-lt"/>
                  </a:rPr>
                </a:br>
                <a:r>
                  <a:rPr lang="en-US" sz="1000" dirty="0">
                    <a:latin typeface="+mj-lt"/>
                  </a:rPr>
                  <a:t>reported changes)</a:t>
                </a:r>
              </a:p>
              <a:p>
                <a:pPr algn="ctr"/>
                <a:r>
                  <a:rPr lang="en-US" sz="1000" dirty="0">
                    <a:latin typeface="+mj-lt"/>
                  </a:rPr>
                  <a:t>(n=18)</a:t>
                </a:r>
              </a:p>
            </p:txBody>
          </p:sp>
          <p:sp>
            <p:nvSpPr>
              <p:cNvPr id="20" name="TextBox 19">
                <a:extLst>
                  <a:ext uri="{FF2B5EF4-FFF2-40B4-BE49-F238E27FC236}">
                    <a16:creationId xmlns:a16="http://schemas.microsoft.com/office/drawing/2014/main" id="{103D47BE-F559-104F-A2D9-1A314B5DA8CA}"/>
                  </a:ext>
                </a:extLst>
              </p:cNvPr>
              <p:cNvSpPr txBox="1"/>
              <p:nvPr/>
            </p:nvSpPr>
            <p:spPr>
              <a:xfrm>
                <a:off x="6746976" y="4581386"/>
                <a:ext cx="1177824" cy="707886"/>
              </a:xfrm>
              <a:prstGeom prst="rect">
                <a:avLst/>
              </a:prstGeom>
              <a:noFill/>
            </p:spPr>
            <p:txBody>
              <a:bodyPr wrap="square" rtlCol="0">
                <a:spAutoFit/>
              </a:bodyPr>
              <a:lstStyle/>
              <a:p>
                <a:pPr algn="ctr"/>
                <a:r>
                  <a:rPr lang="en-US" sz="1000" dirty="0" err="1">
                    <a:latin typeface="+mj-lt"/>
                  </a:rPr>
                  <a:t>ForeseeHome</a:t>
                </a:r>
                <a:r>
                  <a:rPr lang="en-US" sz="1000" dirty="0">
                    <a:latin typeface="+mj-lt"/>
                  </a:rPr>
                  <a:t> </a:t>
                </a:r>
                <a:br>
                  <a:rPr lang="en-US" sz="1000" dirty="0">
                    <a:latin typeface="+mj-lt"/>
                  </a:rPr>
                </a:br>
                <a:r>
                  <a:rPr lang="en-US" sz="1000" dirty="0">
                    <a:latin typeface="+mj-lt"/>
                  </a:rPr>
                  <a:t>+ standard care </a:t>
                </a:r>
                <a:br>
                  <a:rPr lang="en-US" sz="1000" dirty="0">
                    <a:latin typeface="+mj-lt"/>
                  </a:rPr>
                </a:br>
                <a:r>
                  <a:rPr lang="en-US" sz="1000" dirty="0">
                    <a:latin typeface="+mj-lt"/>
                  </a:rPr>
                  <a:t>(PP2) </a:t>
                </a:r>
                <a:br>
                  <a:rPr lang="en-US" sz="1000" dirty="0">
                    <a:latin typeface="+mj-lt"/>
                  </a:rPr>
                </a:br>
                <a:r>
                  <a:rPr lang="en-US" sz="1000" dirty="0">
                    <a:latin typeface="+mj-lt"/>
                  </a:rPr>
                  <a:t>(n=29)</a:t>
                </a:r>
              </a:p>
            </p:txBody>
          </p:sp>
          <p:sp>
            <p:nvSpPr>
              <p:cNvPr id="21" name="Title 1">
                <a:extLst>
                  <a:ext uri="{FF2B5EF4-FFF2-40B4-BE49-F238E27FC236}">
                    <a16:creationId xmlns:a16="http://schemas.microsoft.com/office/drawing/2014/main" id="{B03ACFC7-ADAD-D149-83BB-DB03AFD19AB7}"/>
                  </a:ext>
                </a:extLst>
              </p:cNvPr>
              <p:cNvSpPr txBox="1">
                <a:spLocks/>
              </p:cNvSpPr>
              <p:nvPr/>
            </p:nvSpPr>
            <p:spPr>
              <a:xfrm>
                <a:off x="5504847" y="2784489"/>
                <a:ext cx="1182307" cy="49211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chemeClr val="bg1"/>
                    </a:solidFill>
                  </a:rPr>
                  <a:t>62%</a:t>
                </a:r>
              </a:p>
            </p:txBody>
          </p:sp>
          <p:sp>
            <p:nvSpPr>
              <p:cNvPr id="23" name="Title 1">
                <a:extLst>
                  <a:ext uri="{FF2B5EF4-FFF2-40B4-BE49-F238E27FC236}">
                    <a16:creationId xmlns:a16="http://schemas.microsoft.com/office/drawing/2014/main" id="{0359D3EB-BDE8-AE4C-92E3-B0C803C65DA6}"/>
                  </a:ext>
                </a:extLst>
              </p:cNvPr>
              <p:cNvSpPr txBox="1">
                <a:spLocks/>
              </p:cNvSpPr>
              <p:nvPr/>
            </p:nvSpPr>
            <p:spPr>
              <a:xfrm>
                <a:off x="6758700" y="1793889"/>
                <a:ext cx="1154377" cy="49211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chemeClr val="bg1"/>
                    </a:solidFill>
                  </a:rPr>
                  <a:t>94%</a:t>
                </a:r>
              </a:p>
            </p:txBody>
          </p:sp>
          <p:sp>
            <p:nvSpPr>
              <p:cNvPr id="24" name="TextBox 23">
                <a:extLst>
                  <a:ext uri="{FF2B5EF4-FFF2-40B4-BE49-F238E27FC236}">
                    <a16:creationId xmlns:a16="http://schemas.microsoft.com/office/drawing/2014/main" id="{FA8D2224-51B4-424B-91AC-F45569E2686E}"/>
                  </a:ext>
                </a:extLst>
              </p:cNvPr>
              <p:cNvSpPr txBox="1"/>
              <p:nvPr/>
            </p:nvSpPr>
            <p:spPr>
              <a:xfrm>
                <a:off x="5718825" y="2156822"/>
                <a:ext cx="754350" cy="307777"/>
              </a:xfrm>
              <a:prstGeom prst="rect">
                <a:avLst/>
              </a:prstGeom>
              <a:noFill/>
            </p:spPr>
            <p:txBody>
              <a:bodyPr wrap="square" rtlCol="0">
                <a:spAutoFit/>
              </a:bodyPr>
              <a:lstStyle/>
              <a:p>
                <a:pPr algn="ctr"/>
                <a:r>
                  <a:rPr lang="en-US" sz="1400" i="1" dirty="0">
                    <a:latin typeface="+mj-lt"/>
                  </a:rPr>
                  <a:t>P</a:t>
                </a:r>
                <a:r>
                  <a:rPr lang="en-US" sz="1400" dirty="0">
                    <a:latin typeface="+mj-lt"/>
                  </a:rPr>
                  <a:t>=.003</a:t>
                </a:r>
              </a:p>
            </p:txBody>
          </p:sp>
        </p:grpSp>
        <p:sp>
          <p:nvSpPr>
            <p:cNvPr id="17" name="TextBox 16">
              <a:extLst>
                <a:ext uri="{FF2B5EF4-FFF2-40B4-BE49-F238E27FC236}">
                  <a16:creationId xmlns:a16="http://schemas.microsoft.com/office/drawing/2014/main" id="{32DBC698-39E5-D745-B4FA-D81FBD3B16C6}"/>
                </a:ext>
              </a:extLst>
            </p:cNvPr>
            <p:cNvSpPr txBox="1"/>
            <p:nvPr/>
          </p:nvSpPr>
          <p:spPr>
            <a:xfrm>
              <a:off x="4859145" y="838200"/>
              <a:ext cx="3578610" cy="523220"/>
            </a:xfrm>
            <a:prstGeom prst="rect">
              <a:avLst/>
            </a:prstGeom>
            <a:noFill/>
          </p:spPr>
          <p:txBody>
            <a:bodyPr wrap="square" rtlCol="0">
              <a:spAutoFit/>
            </a:bodyPr>
            <a:lstStyle/>
            <a:p>
              <a:pPr algn="ctr"/>
              <a:r>
                <a:rPr lang="en-US" sz="1400" dirty="0">
                  <a:latin typeface="+mj-lt"/>
                </a:rPr>
                <a:t>Maintenance of functional </a:t>
              </a:r>
              <a:r>
                <a:rPr lang="en-US" sz="1400" b="1" dirty="0">
                  <a:latin typeface="+mj-lt"/>
                </a:rPr>
                <a:t>(≥20/40) </a:t>
              </a:r>
              <a:r>
                <a:rPr lang="en-US" sz="1400" dirty="0">
                  <a:latin typeface="+mj-lt"/>
                </a:rPr>
                <a:t>vision with</a:t>
              </a:r>
              <a:br>
                <a:rPr lang="en-US" sz="1400" dirty="0">
                  <a:latin typeface="+mj-lt"/>
                </a:rPr>
              </a:br>
              <a:r>
                <a:rPr lang="en-US" sz="1400" dirty="0" err="1">
                  <a:latin typeface="+mj-lt"/>
                </a:rPr>
                <a:t>ForeseeHome</a:t>
              </a:r>
              <a:r>
                <a:rPr lang="en-US" sz="1400" dirty="0">
                  <a:latin typeface="+mj-lt"/>
                </a:rPr>
                <a:t> at time of wet AMD diagnosis</a:t>
              </a:r>
              <a:r>
                <a:rPr lang="en-US" sz="1400" baseline="30000" dirty="0">
                  <a:latin typeface="+mj-lt"/>
                </a:rPr>
                <a:t>1</a:t>
              </a:r>
            </a:p>
          </p:txBody>
        </p:sp>
      </p:grpSp>
      <p:pic>
        <p:nvPicPr>
          <p:cNvPr id="25" name="Picture 24">
            <a:hlinkClick r:id="rId4" action="ppaction://hlinksldjump"/>
            <a:extLst>
              <a:ext uri="{FF2B5EF4-FFF2-40B4-BE49-F238E27FC236}">
                <a16:creationId xmlns:a16="http://schemas.microsoft.com/office/drawing/2014/main" id="{F978478D-EB0F-3447-B934-74616C6642A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30270394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6A80151-FCAE-3747-939F-D7F87531B285}"/>
              </a:ext>
            </a:extLst>
          </p:cNvPr>
          <p:cNvSpPr/>
          <p:nvPr/>
        </p:nvSpPr>
        <p:spPr>
          <a:xfrm>
            <a:off x="4508"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784AB22C-939B-D643-AD5A-AEC43B95FE62}"/>
              </a:ext>
            </a:extLst>
          </p:cNvPr>
          <p:cNvGrpSpPr/>
          <p:nvPr/>
        </p:nvGrpSpPr>
        <p:grpSpPr>
          <a:xfrm>
            <a:off x="5291112" y="2972276"/>
            <a:ext cx="2215920" cy="1480461"/>
            <a:chOff x="5291112" y="3437413"/>
            <a:chExt cx="2215920" cy="1480461"/>
          </a:xfrm>
        </p:grpSpPr>
        <p:sp>
          <p:nvSpPr>
            <p:cNvPr id="178" name="Text Box 38">
              <a:extLst>
                <a:ext uri="{FF2B5EF4-FFF2-40B4-BE49-F238E27FC236}">
                  <a16:creationId xmlns:a16="http://schemas.microsoft.com/office/drawing/2014/main" id="{71EEEBC7-51A4-E540-AA96-1CAEAA58B31F}"/>
                </a:ext>
              </a:extLst>
            </p:cNvPr>
            <p:cNvSpPr txBox="1">
              <a:spLocks noChangeArrowheads="1"/>
            </p:cNvSpPr>
            <p:nvPr/>
          </p:nvSpPr>
          <p:spPr bwMode="auto">
            <a:xfrm>
              <a:off x="5291112" y="4086877"/>
              <a:ext cx="221592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algn="ctr">
                <a:buNone/>
              </a:pPr>
              <a:r>
                <a:rPr lang="en-US" sz="1600" dirty="0">
                  <a:latin typeface="+mj-lt"/>
                </a:rPr>
                <a:t>Patient tasked with clicking on location of artificial distortion </a:t>
              </a:r>
            </a:p>
          </p:txBody>
        </p:sp>
        <p:sp>
          <p:nvSpPr>
            <p:cNvPr id="3" name="Triangle 2">
              <a:extLst>
                <a:ext uri="{FF2B5EF4-FFF2-40B4-BE49-F238E27FC236}">
                  <a16:creationId xmlns:a16="http://schemas.microsoft.com/office/drawing/2014/main" id="{67DCBBA6-328D-BE4F-BA1A-E4162AD4D036}"/>
                </a:ext>
              </a:extLst>
            </p:cNvPr>
            <p:cNvSpPr/>
            <p:nvPr/>
          </p:nvSpPr>
          <p:spPr>
            <a:xfrm>
              <a:off x="6180751" y="3437413"/>
              <a:ext cx="441684" cy="608984"/>
            </a:xfrm>
            <a:prstGeom prst="triangle">
              <a:avLst/>
            </a:pr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50</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TECHNOLOGY</a:t>
            </a:r>
          </a:p>
        </p:txBody>
      </p:sp>
      <p:sp>
        <p:nvSpPr>
          <p:cNvPr id="89" name="Title 1">
            <a:extLst>
              <a:ext uri="{FF2B5EF4-FFF2-40B4-BE49-F238E27FC236}">
                <a16:creationId xmlns:a16="http://schemas.microsoft.com/office/drawing/2014/main" id="{3C67217C-A6BD-2E4F-9170-476362EA6909}"/>
              </a:ext>
            </a:extLst>
          </p:cNvPr>
          <p:cNvSpPr txBox="1">
            <a:spLocks/>
          </p:cNvSpPr>
          <p:nvPr/>
        </p:nvSpPr>
        <p:spPr>
          <a:xfrm>
            <a:off x="944998" y="540946"/>
            <a:ext cx="6353141" cy="55125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rgbClr val="007096"/>
                </a:solidFill>
              </a:rPr>
              <a:t>Preferential Hyperacuity Perimetry delivers accurate, highly sensitive, specific disease detection</a:t>
            </a:r>
          </a:p>
        </p:txBody>
      </p:sp>
      <p:sp>
        <p:nvSpPr>
          <p:cNvPr id="142" name="Rectangle 2">
            <a:extLst>
              <a:ext uri="{FF2B5EF4-FFF2-40B4-BE49-F238E27FC236}">
                <a16:creationId xmlns:a16="http://schemas.microsoft.com/office/drawing/2014/main" id="{E602B010-DA00-DD46-9957-6C7E82E78DFC}"/>
              </a:ext>
            </a:extLst>
          </p:cNvPr>
          <p:cNvSpPr>
            <a:spLocks noChangeArrowheads="1"/>
          </p:cNvSpPr>
          <p:nvPr/>
        </p:nvSpPr>
        <p:spPr bwMode="auto">
          <a:xfrm>
            <a:off x="1531055" y="2953575"/>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43" name="Rectangle 3">
            <a:extLst>
              <a:ext uri="{FF2B5EF4-FFF2-40B4-BE49-F238E27FC236}">
                <a16:creationId xmlns:a16="http://schemas.microsoft.com/office/drawing/2014/main" id="{AA71A938-1CDC-8C4B-8399-0EC3341D91DA}"/>
              </a:ext>
            </a:extLst>
          </p:cNvPr>
          <p:cNvSpPr>
            <a:spLocks noChangeArrowheads="1"/>
          </p:cNvSpPr>
          <p:nvPr/>
        </p:nvSpPr>
        <p:spPr bwMode="auto">
          <a:xfrm>
            <a:off x="1739947" y="2953575"/>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46" name="Rectangle 6">
            <a:extLst>
              <a:ext uri="{FF2B5EF4-FFF2-40B4-BE49-F238E27FC236}">
                <a16:creationId xmlns:a16="http://schemas.microsoft.com/office/drawing/2014/main" id="{7CA020B1-3CB3-0742-8575-C2D1F3E150A2}"/>
              </a:ext>
            </a:extLst>
          </p:cNvPr>
          <p:cNvSpPr>
            <a:spLocks noChangeArrowheads="1"/>
          </p:cNvSpPr>
          <p:nvPr/>
        </p:nvSpPr>
        <p:spPr bwMode="auto">
          <a:xfrm>
            <a:off x="2366623" y="2953575"/>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47" name="Rectangle 7">
            <a:extLst>
              <a:ext uri="{FF2B5EF4-FFF2-40B4-BE49-F238E27FC236}">
                <a16:creationId xmlns:a16="http://schemas.microsoft.com/office/drawing/2014/main" id="{592E6F1A-E967-0B40-A679-F7CBDCFB252C}"/>
              </a:ext>
            </a:extLst>
          </p:cNvPr>
          <p:cNvSpPr>
            <a:spLocks noChangeArrowheads="1"/>
          </p:cNvSpPr>
          <p:nvPr/>
        </p:nvSpPr>
        <p:spPr bwMode="auto">
          <a:xfrm>
            <a:off x="2575515" y="2953575"/>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45" name="Rectangle 5">
            <a:extLst>
              <a:ext uri="{FF2B5EF4-FFF2-40B4-BE49-F238E27FC236}">
                <a16:creationId xmlns:a16="http://schemas.microsoft.com/office/drawing/2014/main" id="{FBB46D25-47D4-F544-B2A2-1C9E391BDFC7}"/>
              </a:ext>
            </a:extLst>
          </p:cNvPr>
          <p:cNvSpPr>
            <a:spLocks noChangeArrowheads="1"/>
          </p:cNvSpPr>
          <p:nvPr/>
        </p:nvSpPr>
        <p:spPr bwMode="auto">
          <a:xfrm>
            <a:off x="2157731" y="2953575"/>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48" name="Rectangle 8">
            <a:extLst>
              <a:ext uri="{FF2B5EF4-FFF2-40B4-BE49-F238E27FC236}">
                <a16:creationId xmlns:a16="http://schemas.microsoft.com/office/drawing/2014/main" id="{A4D84CB7-51E7-D74B-9548-6B42002D847F}"/>
              </a:ext>
            </a:extLst>
          </p:cNvPr>
          <p:cNvSpPr>
            <a:spLocks noChangeArrowheads="1"/>
          </p:cNvSpPr>
          <p:nvPr/>
        </p:nvSpPr>
        <p:spPr bwMode="auto">
          <a:xfrm>
            <a:off x="2784407" y="2953575"/>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44" name="Rectangle 4">
            <a:extLst>
              <a:ext uri="{FF2B5EF4-FFF2-40B4-BE49-F238E27FC236}">
                <a16:creationId xmlns:a16="http://schemas.microsoft.com/office/drawing/2014/main" id="{2838E27F-AF1D-C84B-8E70-DF7090BDCBE2}"/>
              </a:ext>
            </a:extLst>
          </p:cNvPr>
          <p:cNvSpPr>
            <a:spLocks noChangeArrowheads="1"/>
          </p:cNvSpPr>
          <p:nvPr/>
        </p:nvSpPr>
        <p:spPr bwMode="auto">
          <a:xfrm>
            <a:off x="1948839" y="2955689"/>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49" name="Rectangle 9">
            <a:extLst>
              <a:ext uri="{FF2B5EF4-FFF2-40B4-BE49-F238E27FC236}">
                <a16:creationId xmlns:a16="http://schemas.microsoft.com/office/drawing/2014/main" id="{2ADA03C6-0889-CC4C-BCFE-43AC0F672F79}"/>
              </a:ext>
            </a:extLst>
          </p:cNvPr>
          <p:cNvSpPr>
            <a:spLocks noChangeArrowheads="1"/>
          </p:cNvSpPr>
          <p:nvPr/>
        </p:nvSpPr>
        <p:spPr bwMode="auto">
          <a:xfrm>
            <a:off x="2993299" y="2951461"/>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50" name="Rectangle 10">
            <a:extLst>
              <a:ext uri="{FF2B5EF4-FFF2-40B4-BE49-F238E27FC236}">
                <a16:creationId xmlns:a16="http://schemas.microsoft.com/office/drawing/2014/main" id="{F2E0E8A5-5671-3945-A1F4-0014C338C782}"/>
              </a:ext>
            </a:extLst>
          </p:cNvPr>
          <p:cNvSpPr>
            <a:spLocks noChangeArrowheads="1"/>
          </p:cNvSpPr>
          <p:nvPr/>
        </p:nvSpPr>
        <p:spPr bwMode="auto">
          <a:xfrm>
            <a:off x="3202191"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51" name="Rectangle 11">
            <a:extLst>
              <a:ext uri="{FF2B5EF4-FFF2-40B4-BE49-F238E27FC236}">
                <a16:creationId xmlns:a16="http://schemas.microsoft.com/office/drawing/2014/main" id="{7D5374E0-1F81-E843-B0D4-98A7BBD6DF28}"/>
              </a:ext>
            </a:extLst>
          </p:cNvPr>
          <p:cNvSpPr>
            <a:spLocks noChangeArrowheads="1"/>
          </p:cNvSpPr>
          <p:nvPr/>
        </p:nvSpPr>
        <p:spPr bwMode="auto">
          <a:xfrm>
            <a:off x="3411083"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52" name="Rectangle 12">
            <a:extLst>
              <a:ext uri="{FF2B5EF4-FFF2-40B4-BE49-F238E27FC236}">
                <a16:creationId xmlns:a16="http://schemas.microsoft.com/office/drawing/2014/main" id="{51E75E9A-44B7-BB44-AADC-DBE77D1148B2}"/>
              </a:ext>
            </a:extLst>
          </p:cNvPr>
          <p:cNvSpPr>
            <a:spLocks noChangeArrowheads="1"/>
          </p:cNvSpPr>
          <p:nvPr/>
        </p:nvSpPr>
        <p:spPr bwMode="auto">
          <a:xfrm>
            <a:off x="3619975"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53" name="Rectangle 13">
            <a:extLst>
              <a:ext uri="{FF2B5EF4-FFF2-40B4-BE49-F238E27FC236}">
                <a16:creationId xmlns:a16="http://schemas.microsoft.com/office/drawing/2014/main" id="{A8A3A1A6-AA59-644C-82E0-132D7B40922A}"/>
              </a:ext>
            </a:extLst>
          </p:cNvPr>
          <p:cNvSpPr>
            <a:spLocks noChangeArrowheads="1"/>
          </p:cNvSpPr>
          <p:nvPr/>
        </p:nvSpPr>
        <p:spPr bwMode="auto">
          <a:xfrm>
            <a:off x="3828867"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54" name="Rectangle 14">
            <a:extLst>
              <a:ext uri="{FF2B5EF4-FFF2-40B4-BE49-F238E27FC236}">
                <a16:creationId xmlns:a16="http://schemas.microsoft.com/office/drawing/2014/main" id="{2CFA6722-2BD3-114F-9E7B-FD87E6E1AB3C}"/>
              </a:ext>
            </a:extLst>
          </p:cNvPr>
          <p:cNvSpPr>
            <a:spLocks noChangeArrowheads="1"/>
          </p:cNvSpPr>
          <p:nvPr/>
        </p:nvSpPr>
        <p:spPr bwMode="auto">
          <a:xfrm>
            <a:off x="4037759"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55" name="Rectangle 15">
            <a:extLst>
              <a:ext uri="{FF2B5EF4-FFF2-40B4-BE49-F238E27FC236}">
                <a16:creationId xmlns:a16="http://schemas.microsoft.com/office/drawing/2014/main" id="{D27800A8-413C-8E4E-AB21-B20899DF4F6D}"/>
              </a:ext>
            </a:extLst>
          </p:cNvPr>
          <p:cNvSpPr>
            <a:spLocks noChangeArrowheads="1"/>
          </p:cNvSpPr>
          <p:nvPr/>
        </p:nvSpPr>
        <p:spPr bwMode="auto">
          <a:xfrm>
            <a:off x="4246651"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56" name="Rectangle 16">
            <a:extLst>
              <a:ext uri="{FF2B5EF4-FFF2-40B4-BE49-F238E27FC236}">
                <a16:creationId xmlns:a16="http://schemas.microsoft.com/office/drawing/2014/main" id="{C8522536-35AE-E04C-BD59-D9B0CEA50363}"/>
              </a:ext>
            </a:extLst>
          </p:cNvPr>
          <p:cNvSpPr>
            <a:spLocks noChangeArrowheads="1"/>
          </p:cNvSpPr>
          <p:nvPr/>
        </p:nvSpPr>
        <p:spPr bwMode="auto">
          <a:xfrm>
            <a:off x="4455543"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57" name="Rectangle 17">
            <a:extLst>
              <a:ext uri="{FF2B5EF4-FFF2-40B4-BE49-F238E27FC236}">
                <a16:creationId xmlns:a16="http://schemas.microsoft.com/office/drawing/2014/main" id="{5F9F87BF-CEBB-A947-868C-9CA8A1409FB0}"/>
              </a:ext>
            </a:extLst>
          </p:cNvPr>
          <p:cNvSpPr>
            <a:spLocks noChangeArrowheads="1"/>
          </p:cNvSpPr>
          <p:nvPr/>
        </p:nvSpPr>
        <p:spPr bwMode="auto">
          <a:xfrm>
            <a:off x="4664435"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58" name="Rectangle 18">
            <a:extLst>
              <a:ext uri="{FF2B5EF4-FFF2-40B4-BE49-F238E27FC236}">
                <a16:creationId xmlns:a16="http://schemas.microsoft.com/office/drawing/2014/main" id="{0D91DD1B-6DAD-CD41-A0E0-36E1CAD6F415}"/>
              </a:ext>
            </a:extLst>
          </p:cNvPr>
          <p:cNvSpPr>
            <a:spLocks noChangeArrowheads="1"/>
          </p:cNvSpPr>
          <p:nvPr/>
        </p:nvSpPr>
        <p:spPr bwMode="auto">
          <a:xfrm>
            <a:off x="4873327"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59" name="Rectangle 19">
            <a:extLst>
              <a:ext uri="{FF2B5EF4-FFF2-40B4-BE49-F238E27FC236}">
                <a16:creationId xmlns:a16="http://schemas.microsoft.com/office/drawing/2014/main" id="{9A03CC25-0DD7-6D4E-B25F-6362EEA27EC7}"/>
              </a:ext>
            </a:extLst>
          </p:cNvPr>
          <p:cNvSpPr>
            <a:spLocks noChangeArrowheads="1"/>
          </p:cNvSpPr>
          <p:nvPr/>
        </p:nvSpPr>
        <p:spPr bwMode="auto">
          <a:xfrm>
            <a:off x="5082219"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60" name="Rectangle 20">
            <a:extLst>
              <a:ext uri="{FF2B5EF4-FFF2-40B4-BE49-F238E27FC236}">
                <a16:creationId xmlns:a16="http://schemas.microsoft.com/office/drawing/2014/main" id="{672383DF-0B81-BD4B-A3F3-F84B96640A52}"/>
              </a:ext>
            </a:extLst>
          </p:cNvPr>
          <p:cNvSpPr>
            <a:spLocks noChangeArrowheads="1"/>
          </p:cNvSpPr>
          <p:nvPr/>
        </p:nvSpPr>
        <p:spPr bwMode="auto">
          <a:xfrm>
            <a:off x="5291111"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61" name="Rectangle 21">
            <a:extLst>
              <a:ext uri="{FF2B5EF4-FFF2-40B4-BE49-F238E27FC236}">
                <a16:creationId xmlns:a16="http://schemas.microsoft.com/office/drawing/2014/main" id="{40B5DCED-BE30-E14C-A305-C922C1368EA2}"/>
              </a:ext>
            </a:extLst>
          </p:cNvPr>
          <p:cNvSpPr>
            <a:spLocks noChangeArrowheads="1"/>
          </p:cNvSpPr>
          <p:nvPr/>
        </p:nvSpPr>
        <p:spPr bwMode="auto">
          <a:xfrm>
            <a:off x="5500003"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62" name="Rectangle 22">
            <a:extLst>
              <a:ext uri="{FF2B5EF4-FFF2-40B4-BE49-F238E27FC236}">
                <a16:creationId xmlns:a16="http://schemas.microsoft.com/office/drawing/2014/main" id="{239971E3-179F-AE48-B655-26091941E374}"/>
              </a:ext>
            </a:extLst>
          </p:cNvPr>
          <p:cNvSpPr>
            <a:spLocks noChangeArrowheads="1"/>
          </p:cNvSpPr>
          <p:nvPr/>
        </p:nvSpPr>
        <p:spPr bwMode="auto">
          <a:xfrm>
            <a:off x="5708895"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63" name="Rectangle 23">
            <a:extLst>
              <a:ext uri="{FF2B5EF4-FFF2-40B4-BE49-F238E27FC236}">
                <a16:creationId xmlns:a16="http://schemas.microsoft.com/office/drawing/2014/main" id="{8605410D-37DD-9F44-B0E4-8A03D088CC52}"/>
              </a:ext>
            </a:extLst>
          </p:cNvPr>
          <p:cNvSpPr>
            <a:spLocks noChangeArrowheads="1"/>
          </p:cNvSpPr>
          <p:nvPr/>
        </p:nvSpPr>
        <p:spPr bwMode="auto">
          <a:xfrm>
            <a:off x="5917787" y="2897840"/>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1"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64" name="Rectangle 24">
            <a:extLst>
              <a:ext uri="{FF2B5EF4-FFF2-40B4-BE49-F238E27FC236}">
                <a16:creationId xmlns:a16="http://schemas.microsoft.com/office/drawing/2014/main" id="{FC07BA1C-3DAB-9B4C-B48E-65BDE1A6E8F2}"/>
              </a:ext>
            </a:extLst>
          </p:cNvPr>
          <p:cNvSpPr>
            <a:spLocks noChangeArrowheads="1"/>
          </p:cNvSpPr>
          <p:nvPr/>
        </p:nvSpPr>
        <p:spPr bwMode="auto">
          <a:xfrm>
            <a:off x="6126679" y="2840690"/>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65" name="Rectangle 25">
            <a:extLst>
              <a:ext uri="{FF2B5EF4-FFF2-40B4-BE49-F238E27FC236}">
                <a16:creationId xmlns:a16="http://schemas.microsoft.com/office/drawing/2014/main" id="{DD7ADD09-4F8F-2245-9B7C-CD242909A18F}"/>
              </a:ext>
            </a:extLst>
          </p:cNvPr>
          <p:cNvSpPr>
            <a:spLocks noChangeArrowheads="1"/>
          </p:cNvSpPr>
          <p:nvPr/>
        </p:nvSpPr>
        <p:spPr bwMode="auto">
          <a:xfrm>
            <a:off x="6335571" y="2783540"/>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66" name="Rectangle 26">
            <a:extLst>
              <a:ext uri="{FF2B5EF4-FFF2-40B4-BE49-F238E27FC236}">
                <a16:creationId xmlns:a16="http://schemas.microsoft.com/office/drawing/2014/main" id="{8407DA60-C6A8-464A-A2B9-0D2E13C0A9CC}"/>
              </a:ext>
            </a:extLst>
          </p:cNvPr>
          <p:cNvSpPr>
            <a:spLocks noChangeArrowheads="1"/>
          </p:cNvSpPr>
          <p:nvPr/>
        </p:nvSpPr>
        <p:spPr bwMode="auto">
          <a:xfrm>
            <a:off x="6544463" y="2840690"/>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67" name="Rectangle 27">
            <a:extLst>
              <a:ext uri="{FF2B5EF4-FFF2-40B4-BE49-F238E27FC236}">
                <a16:creationId xmlns:a16="http://schemas.microsoft.com/office/drawing/2014/main" id="{1395B565-3C08-DC47-ABDF-12B32CE2A3B7}"/>
              </a:ext>
            </a:extLst>
          </p:cNvPr>
          <p:cNvSpPr>
            <a:spLocks noChangeArrowheads="1"/>
          </p:cNvSpPr>
          <p:nvPr/>
        </p:nvSpPr>
        <p:spPr bwMode="auto">
          <a:xfrm>
            <a:off x="6753355" y="2897840"/>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68" name="Rectangle 28">
            <a:extLst>
              <a:ext uri="{FF2B5EF4-FFF2-40B4-BE49-F238E27FC236}">
                <a16:creationId xmlns:a16="http://schemas.microsoft.com/office/drawing/2014/main" id="{D64CD357-8BDB-7C45-A53C-C45B020F4F94}"/>
              </a:ext>
            </a:extLst>
          </p:cNvPr>
          <p:cNvSpPr>
            <a:spLocks noChangeArrowheads="1"/>
          </p:cNvSpPr>
          <p:nvPr/>
        </p:nvSpPr>
        <p:spPr bwMode="auto">
          <a:xfrm>
            <a:off x="6962247"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69" name="Rectangle 29">
            <a:extLst>
              <a:ext uri="{FF2B5EF4-FFF2-40B4-BE49-F238E27FC236}">
                <a16:creationId xmlns:a16="http://schemas.microsoft.com/office/drawing/2014/main" id="{A6A94FCB-6FCD-5242-B1F5-752984C1C47B}"/>
              </a:ext>
            </a:extLst>
          </p:cNvPr>
          <p:cNvSpPr>
            <a:spLocks noChangeArrowheads="1"/>
          </p:cNvSpPr>
          <p:nvPr/>
        </p:nvSpPr>
        <p:spPr bwMode="auto">
          <a:xfrm>
            <a:off x="7171139"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70" name="Rectangle 30">
            <a:extLst>
              <a:ext uri="{FF2B5EF4-FFF2-40B4-BE49-F238E27FC236}">
                <a16:creationId xmlns:a16="http://schemas.microsoft.com/office/drawing/2014/main" id="{E1A4E920-5C93-9340-9201-9B6DA5860800}"/>
              </a:ext>
            </a:extLst>
          </p:cNvPr>
          <p:cNvSpPr>
            <a:spLocks noChangeArrowheads="1"/>
          </p:cNvSpPr>
          <p:nvPr/>
        </p:nvSpPr>
        <p:spPr bwMode="auto">
          <a:xfrm>
            <a:off x="7380031"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72" name="Rectangle 32">
            <a:extLst>
              <a:ext uri="{FF2B5EF4-FFF2-40B4-BE49-F238E27FC236}">
                <a16:creationId xmlns:a16="http://schemas.microsoft.com/office/drawing/2014/main" id="{19DBA3B0-446C-8C4D-B4A2-0BDE3DF1BCA6}"/>
              </a:ext>
            </a:extLst>
          </p:cNvPr>
          <p:cNvSpPr>
            <a:spLocks noChangeArrowheads="1"/>
          </p:cNvSpPr>
          <p:nvPr/>
        </p:nvSpPr>
        <p:spPr bwMode="auto">
          <a:xfrm>
            <a:off x="7797800"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73" name="Rectangle 33">
            <a:extLst>
              <a:ext uri="{FF2B5EF4-FFF2-40B4-BE49-F238E27FC236}">
                <a16:creationId xmlns:a16="http://schemas.microsoft.com/office/drawing/2014/main" id="{F769A1C7-2EC2-394D-82F7-2C0A33C41C22}"/>
              </a:ext>
            </a:extLst>
          </p:cNvPr>
          <p:cNvSpPr>
            <a:spLocks noChangeArrowheads="1"/>
          </p:cNvSpPr>
          <p:nvPr/>
        </p:nvSpPr>
        <p:spPr bwMode="auto">
          <a:xfrm>
            <a:off x="7588923" y="2954283"/>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74" name="Rectangle 34">
            <a:extLst>
              <a:ext uri="{FF2B5EF4-FFF2-40B4-BE49-F238E27FC236}">
                <a16:creationId xmlns:a16="http://schemas.microsoft.com/office/drawing/2014/main" id="{74174FD9-B0B8-4C4B-BA65-757A1B0D5379}"/>
              </a:ext>
            </a:extLst>
          </p:cNvPr>
          <p:cNvSpPr>
            <a:spLocks noChangeArrowheads="1"/>
          </p:cNvSpPr>
          <p:nvPr/>
        </p:nvSpPr>
        <p:spPr bwMode="auto">
          <a:xfrm>
            <a:off x="1113271" y="2953575"/>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
        <p:nvSpPr>
          <p:cNvPr id="175" name="Rectangle 35">
            <a:extLst>
              <a:ext uri="{FF2B5EF4-FFF2-40B4-BE49-F238E27FC236}">
                <a16:creationId xmlns:a16="http://schemas.microsoft.com/office/drawing/2014/main" id="{8A359DE7-EF15-D94F-B550-329D5845A832}"/>
              </a:ext>
            </a:extLst>
          </p:cNvPr>
          <p:cNvSpPr>
            <a:spLocks noChangeArrowheads="1"/>
          </p:cNvSpPr>
          <p:nvPr/>
        </p:nvSpPr>
        <p:spPr bwMode="auto">
          <a:xfrm>
            <a:off x="1322163" y="2953575"/>
            <a:ext cx="127000" cy="104775"/>
          </a:xfrm>
          <a:prstGeom prst="rect">
            <a:avLst/>
          </a:prstGeom>
          <a:solidFill>
            <a:srgbClr val="64A70B"/>
          </a:solidFill>
          <a:ln w="9525">
            <a:noFill/>
            <a:miter lim="800000"/>
            <a:headEnd/>
            <a:tailEnd/>
          </a:ln>
        </p:spPr>
        <p:txBody>
          <a:bodyPr wrap="none" anchor="ct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grpSp>
        <p:nvGrpSpPr>
          <p:cNvPr id="9" name="Group 8">
            <a:extLst>
              <a:ext uri="{FF2B5EF4-FFF2-40B4-BE49-F238E27FC236}">
                <a16:creationId xmlns:a16="http://schemas.microsoft.com/office/drawing/2014/main" id="{70A11CC8-DA48-054C-A075-184D3B1EF49B}"/>
              </a:ext>
            </a:extLst>
          </p:cNvPr>
          <p:cNvGrpSpPr/>
          <p:nvPr/>
        </p:nvGrpSpPr>
        <p:grpSpPr>
          <a:xfrm>
            <a:off x="1900700" y="3266695"/>
            <a:ext cx="1428750" cy="693183"/>
            <a:chOff x="1435076" y="3731832"/>
            <a:chExt cx="1428750" cy="693183"/>
          </a:xfrm>
        </p:grpSpPr>
        <p:sp>
          <p:nvSpPr>
            <p:cNvPr id="180" name="Text Box 40">
              <a:extLst>
                <a:ext uri="{FF2B5EF4-FFF2-40B4-BE49-F238E27FC236}">
                  <a16:creationId xmlns:a16="http://schemas.microsoft.com/office/drawing/2014/main" id="{C11C0A2A-B106-9145-93C1-210F4DA0262B}"/>
                </a:ext>
              </a:extLst>
            </p:cNvPr>
            <p:cNvSpPr txBox="1">
              <a:spLocks noChangeArrowheads="1"/>
            </p:cNvSpPr>
            <p:nvPr/>
          </p:nvSpPr>
          <p:spPr bwMode="auto">
            <a:xfrm>
              <a:off x="1435076" y="4086877"/>
              <a:ext cx="142875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chemeClr val="tx1"/>
                  </a:solidFill>
                  <a:effectLst/>
                  <a:uLnTx/>
                  <a:uFillTx/>
                  <a:latin typeface="+mj-lt"/>
                  <a:ea typeface="+mn-ea"/>
                  <a:cs typeface="Arial" panose="020B0604020202020204" pitchFamily="34" charset="0"/>
                </a:rPr>
                <a:t>CNV lesion</a:t>
              </a:r>
            </a:p>
          </p:txBody>
        </p:sp>
        <p:sp>
          <p:nvSpPr>
            <p:cNvPr id="185" name="Freeform 184">
              <a:extLst>
                <a:ext uri="{FF2B5EF4-FFF2-40B4-BE49-F238E27FC236}">
                  <a16:creationId xmlns:a16="http://schemas.microsoft.com/office/drawing/2014/main" id="{2A7CE08E-F012-AF44-A815-7D6BFF4B6436}"/>
                </a:ext>
              </a:extLst>
            </p:cNvPr>
            <p:cNvSpPr/>
            <p:nvPr/>
          </p:nvSpPr>
          <p:spPr>
            <a:xfrm>
              <a:off x="1589827" y="3731832"/>
              <a:ext cx="1115611" cy="313794"/>
            </a:xfrm>
            <a:custGeom>
              <a:avLst/>
              <a:gdLst>
                <a:gd name="connsiteX0" fmla="*/ 557805 w 1115611"/>
                <a:gd name="connsiteY0" fmla="*/ 0 h 281404"/>
                <a:gd name="connsiteX1" fmla="*/ 1091678 w 1115611"/>
                <a:gd name="connsiteY1" fmla="*/ 243570 h 281404"/>
                <a:gd name="connsiteX2" fmla="*/ 1115611 w 1115611"/>
                <a:gd name="connsiteY2" fmla="*/ 281404 h 281404"/>
                <a:gd name="connsiteX3" fmla="*/ 0 w 1115611"/>
                <a:gd name="connsiteY3" fmla="*/ 281404 h 281404"/>
                <a:gd name="connsiteX4" fmla="*/ 23932 w 1115611"/>
                <a:gd name="connsiteY4" fmla="*/ 243570 h 281404"/>
                <a:gd name="connsiteX5" fmla="*/ 557805 w 1115611"/>
                <a:gd name="connsiteY5" fmla="*/ 0 h 28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5611" h="281404">
                  <a:moveTo>
                    <a:pt x="557805" y="0"/>
                  </a:moveTo>
                  <a:cubicBezTo>
                    <a:pt x="780041" y="0"/>
                    <a:pt x="975978" y="96617"/>
                    <a:pt x="1091678" y="243570"/>
                  </a:cubicBezTo>
                  <a:lnTo>
                    <a:pt x="1115611" y="281404"/>
                  </a:lnTo>
                  <a:lnTo>
                    <a:pt x="0" y="281404"/>
                  </a:lnTo>
                  <a:lnTo>
                    <a:pt x="23932" y="243570"/>
                  </a:lnTo>
                  <a:cubicBezTo>
                    <a:pt x="139633" y="96617"/>
                    <a:pt x="335570" y="0"/>
                    <a:pt x="557805" y="0"/>
                  </a:cubicBezTo>
                  <a:close/>
                </a:path>
              </a:pathLst>
            </a:custGeom>
            <a:solidFill>
              <a:srgbClr val="007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0DAE79F8-339C-E848-A6F3-778C1E5609DD}"/>
                </a:ext>
              </a:extLst>
            </p:cNvPr>
            <p:cNvGrpSpPr/>
            <p:nvPr/>
          </p:nvGrpSpPr>
          <p:grpSpPr>
            <a:xfrm>
              <a:off x="1817945" y="3857566"/>
              <a:ext cx="659377" cy="288985"/>
              <a:chOff x="3147147" y="3054291"/>
              <a:chExt cx="659377" cy="288985"/>
            </a:xfrm>
          </p:grpSpPr>
          <p:sp>
            <p:nvSpPr>
              <p:cNvPr id="11" name="Block Arc 10">
                <a:extLst>
                  <a:ext uri="{FF2B5EF4-FFF2-40B4-BE49-F238E27FC236}">
                    <a16:creationId xmlns:a16="http://schemas.microsoft.com/office/drawing/2014/main" id="{EE7B9F73-0266-744C-A404-9814DA8BE2B3}"/>
                  </a:ext>
                </a:extLst>
              </p:cNvPr>
              <p:cNvSpPr/>
              <p:nvPr/>
            </p:nvSpPr>
            <p:spPr>
              <a:xfrm>
                <a:off x="3147147" y="3135313"/>
                <a:ext cx="207963" cy="207963"/>
              </a:xfrm>
              <a:prstGeom prst="blockArc">
                <a:avLst/>
              </a:prstGeom>
              <a:solidFill>
                <a:srgbClr val="FF6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6" name="Block Arc 185">
                <a:extLst>
                  <a:ext uri="{FF2B5EF4-FFF2-40B4-BE49-F238E27FC236}">
                    <a16:creationId xmlns:a16="http://schemas.microsoft.com/office/drawing/2014/main" id="{485CE1FE-C1E0-1849-A742-FFB1CC8AD472}"/>
                  </a:ext>
                </a:extLst>
              </p:cNvPr>
              <p:cNvSpPr/>
              <p:nvPr/>
            </p:nvSpPr>
            <p:spPr>
              <a:xfrm>
                <a:off x="3372854" y="3135313"/>
                <a:ext cx="207963" cy="207963"/>
              </a:xfrm>
              <a:prstGeom prst="blockArc">
                <a:avLst/>
              </a:prstGeom>
              <a:solidFill>
                <a:srgbClr val="FF6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7" name="Block Arc 186">
                <a:extLst>
                  <a:ext uri="{FF2B5EF4-FFF2-40B4-BE49-F238E27FC236}">
                    <a16:creationId xmlns:a16="http://schemas.microsoft.com/office/drawing/2014/main" id="{F3734334-3B6C-4D4D-A20E-8468130CCD94}"/>
                  </a:ext>
                </a:extLst>
              </p:cNvPr>
              <p:cNvSpPr/>
              <p:nvPr/>
            </p:nvSpPr>
            <p:spPr>
              <a:xfrm>
                <a:off x="3598561" y="3135313"/>
                <a:ext cx="207963" cy="207963"/>
              </a:xfrm>
              <a:prstGeom prst="blockArc">
                <a:avLst/>
              </a:prstGeom>
              <a:solidFill>
                <a:srgbClr val="FF6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8" name="Block Arc 187">
                <a:extLst>
                  <a:ext uri="{FF2B5EF4-FFF2-40B4-BE49-F238E27FC236}">
                    <a16:creationId xmlns:a16="http://schemas.microsoft.com/office/drawing/2014/main" id="{A2909CB3-CC57-F44F-B1D9-C2751133F637}"/>
                  </a:ext>
                </a:extLst>
              </p:cNvPr>
              <p:cNvSpPr/>
              <p:nvPr/>
            </p:nvSpPr>
            <p:spPr>
              <a:xfrm>
                <a:off x="3256474" y="3054291"/>
                <a:ext cx="207963" cy="207963"/>
              </a:xfrm>
              <a:prstGeom prst="blockArc">
                <a:avLst/>
              </a:prstGeom>
              <a:solidFill>
                <a:srgbClr val="FF6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9" name="Block Arc 188">
                <a:extLst>
                  <a:ext uri="{FF2B5EF4-FFF2-40B4-BE49-F238E27FC236}">
                    <a16:creationId xmlns:a16="http://schemas.microsoft.com/office/drawing/2014/main" id="{5DDB261E-219C-1849-9751-E0DF8A67E7A3}"/>
                  </a:ext>
                </a:extLst>
              </p:cNvPr>
              <p:cNvSpPr/>
              <p:nvPr/>
            </p:nvSpPr>
            <p:spPr>
              <a:xfrm>
                <a:off x="3493755" y="3054291"/>
                <a:ext cx="207963" cy="207963"/>
              </a:xfrm>
              <a:prstGeom prst="blockArc">
                <a:avLst/>
              </a:prstGeom>
              <a:solidFill>
                <a:srgbClr val="FF67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sp>
        <p:nvSpPr>
          <p:cNvPr id="59" name="Text Box 38">
            <a:extLst>
              <a:ext uri="{FF2B5EF4-FFF2-40B4-BE49-F238E27FC236}">
                <a16:creationId xmlns:a16="http://schemas.microsoft.com/office/drawing/2014/main" id="{13AD0498-19A5-5340-B236-2FB69E74BF7E}"/>
              </a:ext>
            </a:extLst>
          </p:cNvPr>
          <p:cNvSpPr txBox="1">
            <a:spLocks noChangeArrowheads="1"/>
          </p:cNvSpPr>
          <p:nvPr/>
        </p:nvSpPr>
        <p:spPr bwMode="auto">
          <a:xfrm>
            <a:off x="1384412" y="4833077"/>
            <a:ext cx="638419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rgbClr val="41414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rgbClr val="41414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rgbClr val="41414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rgbClr val="414141"/>
                </a:solidFill>
                <a:latin typeface="Arial" panose="020B0604020202020204" pitchFamily="34" charset="0"/>
                <a:cs typeface="Arial" panose="020B0604020202020204" pitchFamily="34" charset="0"/>
              </a:defRPr>
            </a:lvl9pPr>
          </a:lstStyle>
          <a:p>
            <a:pPr algn="ctr" defTabSz="1219170">
              <a:spcBef>
                <a:spcPct val="0"/>
              </a:spcBef>
              <a:buNone/>
            </a:pPr>
            <a:r>
              <a:rPr lang="en-US" sz="1600" dirty="0">
                <a:solidFill>
                  <a:schemeClr val="tx1"/>
                </a:solidFill>
                <a:latin typeface="+mj-lt"/>
              </a:rPr>
              <a:t>When the distortion caused by CNV is larger than the artificial distortion, the patient will preferentially pick this spot of pathological distortion.</a:t>
            </a:r>
          </a:p>
        </p:txBody>
      </p:sp>
      <p:sp>
        <p:nvSpPr>
          <p:cNvPr id="54" name="Oval 53">
            <a:extLst>
              <a:ext uri="{FF2B5EF4-FFF2-40B4-BE49-F238E27FC236}">
                <a16:creationId xmlns:a16="http://schemas.microsoft.com/office/drawing/2014/main" id="{6BCDDC98-3275-B44A-9442-50923DF4833E}"/>
              </a:ext>
            </a:extLst>
          </p:cNvPr>
          <p:cNvSpPr/>
          <p:nvPr/>
        </p:nvSpPr>
        <p:spPr>
          <a:xfrm>
            <a:off x="4446190" y="4184173"/>
            <a:ext cx="218245" cy="218245"/>
          </a:xfrm>
          <a:prstGeom prst="ellipse">
            <a:avLst/>
          </a:prstGeom>
          <a:solidFill>
            <a:srgbClr val="64A7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3A37D60D-C84C-4349-BC75-800EE87224FB}"/>
              </a:ext>
            </a:extLst>
          </p:cNvPr>
          <p:cNvGrpSpPr/>
          <p:nvPr/>
        </p:nvGrpSpPr>
        <p:grpSpPr>
          <a:xfrm>
            <a:off x="2550084" y="4409485"/>
            <a:ext cx="1823567" cy="420046"/>
            <a:chOff x="2550084" y="4409485"/>
            <a:chExt cx="1823567" cy="420046"/>
          </a:xfrm>
        </p:grpSpPr>
        <p:sp>
          <p:nvSpPr>
            <p:cNvPr id="56" name="Rectangle 55">
              <a:extLst>
                <a:ext uri="{FF2B5EF4-FFF2-40B4-BE49-F238E27FC236}">
                  <a16:creationId xmlns:a16="http://schemas.microsoft.com/office/drawing/2014/main" id="{96682518-305D-304B-ADD4-989EF31665E9}"/>
                </a:ext>
              </a:extLst>
            </p:cNvPr>
            <p:cNvSpPr/>
            <p:nvPr/>
          </p:nvSpPr>
          <p:spPr>
            <a:xfrm>
              <a:off x="2550084" y="4490977"/>
              <a:ext cx="1461875" cy="338554"/>
            </a:xfrm>
            <a:prstGeom prst="rect">
              <a:avLst/>
            </a:prstGeom>
          </p:spPr>
          <p:txBody>
            <a:bodyPr wrap="none">
              <a:spAutoFit/>
            </a:bodyPr>
            <a:lstStyle/>
            <a:p>
              <a:r>
                <a:rPr lang="en-US" sz="1600" dirty="0">
                  <a:latin typeface="+mj-lt"/>
                </a:rPr>
                <a:t>Central fixation</a:t>
              </a:r>
            </a:p>
          </p:txBody>
        </p:sp>
        <p:cxnSp>
          <p:nvCxnSpPr>
            <p:cNvPr id="57" name="Straight Arrow Connector 56">
              <a:extLst>
                <a:ext uri="{FF2B5EF4-FFF2-40B4-BE49-F238E27FC236}">
                  <a16:creationId xmlns:a16="http://schemas.microsoft.com/office/drawing/2014/main" id="{1B27B5A6-0B89-8C4D-A7DF-51C2A69FC8BE}"/>
                </a:ext>
              </a:extLst>
            </p:cNvPr>
            <p:cNvCxnSpPr>
              <a:cxnSpLocks/>
            </p:cNvCxnSpPr>
            <p:nvPr/>
          </p:nvCxnSpPr>
          <p:spPr>
            <a:xfrm flipV="1">
              <a:off x="4029482" y="4409485"/>
              <a:ext cx="344169" cy="225925"/>
            </a:xfrm>
            <a:prstGeom prst="straightConnector1">
              <a:avLst/>
            </a:prstGeom>
            <a:ln>
              <a:solidFill>
                <a:srgbClr val="007096"/>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8BAD4436-FFC9-8642-9BFC-F7A0C3BD0DF1}"/>
              </a:ext>
            </a:extLst>
          </p:cNvPr>
          <p:cNvGrpSpPr/>
          <p:nvPr/>
        </p:nvGrpSpPr>
        <p:grpSpPr>
          <a:xfrm>
            <a:off x="510174" y="2080056"/>
            <a:ext cx="708143" cy="712818"/>
            <a:chOff x="510174" y="2080056"/>
            <a:chExt cx="708143" cy="712818"/>
          </a:xfrm>
        </p:grpSpPr>
        <p:sp>
          <p:nvSpPr>
            <p:cNvPr id="64" name="Rectangle 63">
              <a:extLst>
                <a:ext uri="{FF2B5EF4-FFF2-40B4-BE49-F238E27FC236}">
                  <a16:creationId xmlns:a16="http://schemas.microsoft.com/office/drawing/2014/main" id="{5E9AB44B-F339-B940-A3AA-45C3CB5AAB7F}"/>
                </a:ext>
              </a:extLst>
            </p:cNvPr>
            <p:cNvSpPr/>
            <p:nvPr/>
          </p:nvSpPr>
          <p:spPr>
            <a:xfrm>
              <a:off x="510174" y="2080056"/>
              <a:ext cx="708143" cy="338554"/>
            </a:xfrm>
            <a:prstGeom prst="rect">
              <a:avLst/>
            </a:prstGeom>
          </p:spPr>
          <p:txBody>
            <a:bodyPr wrap="none">
              <a:spAutoFit/>
            </a:bodyPr>
            <a:lstStyle/>
            <a:p>
              <a:r>
                <a:rPr lang="en-US" sz="1600" dirty="0">
                  <a:solidFill>
                    <a:srgbClr val="000000"/>
                  </a:solidFill>
                  <a:latin typeface="+mj-lt"/>
                  <a:ea typeface="Century Gothic" charset="0"/>
                  <a:cs typeface="Century Gothic" charset="0"/>
                </a:rPr>
                <a:t>Stimuli</a:t>
              </a:r>
            </a:p>
          </p:txBody>
        </p:sp>
        <p:cxnSp>
          <p:nvCxnSpPr>
            <p:cNvPr id="65" name="Straight Arrow Connector 64">
              <a:extLst>
                <a:ext uri="{FF2B5EF4-FFF2-40B4-BE49-F238E27FC236}">
                  <a16:creationId xmlns:a16="http://schemas.microsoft.com/office/drawing/2014/main" id="{7DC4FD5C-A8B2-6642-8905-34DF18BDCC29}"/>
                </a:ext>
              </a:extLst>
            </p:cNvPr>
            <p:cNvCxnSpPr>
              <a:cxnSpLocks/>
            </p:cNvCxnSpPr>
            <p:nvPr/>
          </p:nvCxnSpPr>
          <p:spPr>
            <a:xfrm>
              <a:off x="864245" y="2418610"/>
              <a:ext cx="218080" cy="374264"/>
            </a:xfrm>
            <a:prstGeom prst="straightConnector1">
              <a:avLst/>
            </a:prstGeom>
            <a:ln>
              <a:solidFill>
                <a:srgbClr val="007096"/>
              </a:solidFill>
              <a:tailEnd type="triangle"/>
            </a:ln>
          </p:spPr>
          <p:style>
            <a:lnRef idx="1">
              <a:schemeClr val="accent1"/>
            </a:lnRef>
            <a:fillRef idx="0">
              <a:schemeClr val="accent1"/>
            </a:fillRef>
            <a:effectRef idx="0">
              <a:schemeClr val="accent1"/>
            </a:effectRef>
            <a:fontRef idx="minor">
              <a:schemeClr val="tx1"/>
            </a:fontRef>
          </p:style>
        </p:cxnSp>
      </p:grpSp>
      <p:pic>
        <p:nvPicPr>
          <p:cNvPr id="60" name="Picture 59">
            <a:hlinkClick r:id="rId3" action="ppaction://hlinksldjump"/>
            <a:extLst>
              <a:ext uri="{FF2B5EF4-FFF2-40B4-BE49-F238E27FC236}">
                <a16:creationId xmlns:a16="http://schemas.microsoft.com/office/drawing/2014/main" id="{9A29248A-2608-0848-8C86-B7511AC106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4173819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par>
                          <p:cTn id="8" fill="hold">
                            <p:stCondLst>
                              <p:cond delay="500"/>
                            </p:stCondLst>
                            <p:childTnLst>
                              <p:par>
                                <p:cTn id="9" presetID="42" presetClass="path" presetSubtype="0" accel="50000" decel="50000" fill="hold" grpId="0" nodeType="afterEffect">
                                  <p:stCondLst>
                                    <p:cond delay="0"/>
                                  </p:stCondLst>
                                  <p:childTnLst>
                                    <p:animMotion origin="layout" path="M -1.66667E-6 0 L -1.66667E-6 -0.07292 " pathEditMode="relative" rAng="0" ptsTypes="AA">
                                      <p:cBhvr>
                                        <p:cTn id="10" dur="2000" fill="hold"/>
                                        <p:tgtEl>
                                          <p:spTgt spid="147"/>
                                        </p:tgtEl>
                                        <p:attrNameLst>
                                          <p:attrName>ppt_x</p:attrName>
                                          <p:attrName>ppt_y</p:attrName>
                                        </p:attrNameLst>
                                      </p:cBhvr>
                                      <p:rCtr x="0" y="-3657"/>
                                    </p:animMotion>
                                  </p:childTnLst>
                                </p:cTn>
                              </p:par>
                              <p:par>
                                <p:cTn id="11" presetID="42" presetClass="path" presetSubtype="0" accel="50000" decel="50000" fill="hold" grpId="0" nodeType="withEffect">
                                  <p:stCondLst>
                                    <p:cond delay="0"/>
                                  </p:stCondLst>
                                  <p:childTnLst>
                                    <p:animMotion origin="layout" path="M 1.38889E-6 0 L 1.38889E-6 -0.05069 " pathEditMode="relative" rAng="0" ptsTypes="AA">
                                      <p:cBhvr>
                                        <p:cTn id="12" dur="2000" fill="hold"/>
                                        <p:tgtEl>
                                          <p:spTgt spid="146"/>
                                        </p:tgtEl>
                                        <p:attrNameLst>
                                          <p:attrName>ppt_x</p:attrName>
                                          <p:attrName>ppt_y</p:attrName>
                                        </p:attrNameLst>
                                      </p:cBhvr>
                                      <p:rCtr x="0" y="-2546"/>
                                    </p:animMotion>
                                  </p:childTnLst>
                                </p:cTn>
                              </p:par>
                              <p:par>
                                <p:cTn id="13" presetID="42" presetClass="path" presetSubtype="0" accel="50000" decel="50000" fill="hold" grpId="0" nodeType="withEffect">
                                  <p:stCondLst>
                                    <p:cond delay="0"/>
                                  </p:stCondLst>
                                  <p:childTnLst>
                                    <p:animMotion origin="layout" path="M 1.66667E-6 0 L 1.66667E-6 -0.05069 " pathEditMode="relative" rAng="0" ptsTypes="AA">
                                      <p:cBhvr>
                                        <p:cTn id="14" dur="2000" fill="hold"/>
                                        <p:tgtEl>
                                          <p:spTgt spid="148"/>
                                        </p:tgtEl>
                                        <p:attrNameLst>
                                          <p:attrName>ppt_x</p:attrName>
                                          <p:attrName>ppt_y</p:attrName>
                                        </p:attrNameLst>
                                      </p:cBhvr>
                                      <p:rCtr x="0" y="-2546"/>
                                    </p:animMotion>
                                  </p:childTnLst>
                                </p:cTn>
                              </p:par>
                              <p:par>
                                <p:cTn id="15" presetID="42" presetClass="path" presetSubtype="0" accel="50000" decel="50000" fill="hold" grpId="0" nodeType="withEffect">
                                  <p:stCondLst>
                                    <p:cond delay="0"/>
                                  </p:stCondLst>
                                  <p:childTnLst>
                                    <p:animMotion origin="layout" path="M 5E-6 2.96296E-6 L 5E-6 -0.02385 " pathEditMode="relative" rAng="0" ptsTypes="AA">
                                      <p:cBhvr>
                                        <p:cTn id="16" dur="2000" fill="hold"/>
                                        <p:tgtEl>
                                          <p:spTgt spid="149"/>
                                        </p:tgtEl>
                                        <p:attrNameLst>
                                          <p:attrName>ppt_x</p:attrName>
                                          <p:attrName>ppt_y</p:attrName>
                                        </p:attrNameLst>
                                      </p:cBhvr>
                                      <p:rCtr x="0" y="-1204"/>
                                    </p:animMotion>
                                  </p:childTnLst>
                                </p:cTn>
                              </p:par>
                              <p:par>
                                <p:cTn id="17" presetID="42" presetClass="path" presetSubtype="0" accel="50000" decel="50000" fill="hold" grpId="0" nodeType="withEffect">
                                  <p:stCondLst>
                                    <p:cond delay="0"/>
                                  </p:stCondLst>
                                  <p:childTnLst>
                                    <p:animMotion origin="layout" path="M -1.94444E-6 0 L -1.94444E-6 -0.02431 " pathEditMode="relative" rAng="0" ptsTypes="AA">
                                      <p:cBhvr>
                                        <p:cTn id="18" dur="2000" fill="hold"/>
                                        <p:tgtEl>
                                          <p:spTgt spid="145"/>
                                        </p:tgtEl>
                                        <p:attrNameLst>
                                          <p:attrName>ppt_x</p:attrName>
                                          <p:attrName>ppt_y</p:attrName>
                                        </p:attrNameLst>
                                      </p:cBhvr>
                                      <p:rCtr x="0" y="-1227"/>
                                    </p:animMotion>
                                  </p:childTnLst>
                                </p:cTn>
                              </p:par>
                            </p:childTnLst>
                          </p:cTn>
                        </p:par>
                        <p:par>
                          <p:cTn id="19" fill="hold">
                            <p:stCondLst>
                              <p:cond delay="2500"/>
                            </p:stCondLst>
                            <p:childTnLst>
                              <p:par>
                                <p:cTn id="20" presetID="10" presetClass="exit" presetSubtype="0" fill="hold" nodeType="afterEffect">
                                  <p:stCondLst>
                                    <p:cond delay="0"/>
                                  </p:stCondLst>
                                  <p:childTnLst>
                                    <p:animEffect transition="out" filter="fad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par>
                                <p:cTn id="29" presetID="10" presetClass="entr" presetSubtype="0" fill="hold" grpId="1"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animBg="1"/>
      <p:bldP spid="147" grpId="0" animBg="1"/>
      <p:bldP spid="145" grpId="0" animBg="1"/>
      <p:bldP spid="148" grpId="0" animBg="1"/>
      <p:bldP spid="149" grpId="0" animBg="1"/>
      <p:bldP spid="59"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Rectangle 110">
            <a:extLst>
              <a:ext uri="{FF2B5EF4-FFF2-40B4-BE49-F238E27FC236}">
                <a16:creationId xmlns:a16="http://schemas.microsoft.com/office/drawing/2014/main" id="{201452EE-CF66-3941-A3D0-ABB8DE2FFDF6}"/>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Content Placeholder 2">
            <a:extLst>
              <a:ext uri="{FF2B5EF4-FFF2-40B4-BE49-F238E27FC236}">
                <a16:creationId xmlns:a16="http://schemas.microsoft.com/office/drawing/2014/main" id="{8552673D-B4FE-AC4C-AB5F-803BFBCD10E7}"/>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51</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TECHNOLOGY</a:t>
            </a:r>
          </a:p>
        </p:txBody>
      </p:sp>
      <p:pic>
        <p:nvPicPr>
          <p:cNvPr id="105" name="Picture 104">
            <a:extLst>
              <a:ext uri="{FF2B5EF4-FFF2-40B4-BE49-F238E27FC236}">
                <a16:creationId xmlns:a16="http://schemas.microsoft.com/office/drawing/2014/main" id="{E1F05432-2432-BB40-8046-AE25DBB85D38}"/>
              </a:ext>
            </a:extLst>
          </p:cNvPr>
          <p:cNvPicPr>
            <a:picLocks noChangeAspect="1"/>
          </p:cNvPicPr>
          <p:nvPr/>
        </p:nvPicPr>
        <p:blipFill rotWithShape="1">
          <a:blip r:embed="rId3" cstate="screen">
            <a:alphaModFix/>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a:ext>
            </a:extLst>
          </a:blip>
          <a:srcRect/>
          <a:stretch/>
        </p:blipFill>
        <p:spPr>
          <a:xfrm flipH="1">
            <a:off x="3086911" y="1748944"/>
            <a:ext cx="3578912" cy="3532343"/>
          </a:xfrm>
          <a:prstGeom prst="ellipse">
            <a:avLst/>
          </a:prstGeom>
          <a:solidFill>
            <a:schemeClr val="bg2"/>
          </a:solidFill>
        </p:spPr>
      </p:pic>
      <p:sp>
        <p:nvSpPr>
          <p:cNvPr id="106" name="Text Box 97">
            <a:extLst>
              <a:ext uri="{FF2B5EF4-FFF2-40B4-BE49-F238E27FC236}">
                <a16:creationId xmlns:a16="http://schemas.microsoft.com/office/drawing/2014/main" id="{2BAF8FA3-AA89-0440-BD2C-AEF405841F36}"/>
              </a:ext>
            </a:extLst>
          </p:cNvPr>
          <p:cNvSpPr txBox="1">
            <a:spLocks noChangeArrowheads="1"/>
          </p:cNvSpPr>
          <p:nvPr/>
        </p:nvSpPr>
        <p:spPr bwMode="auto">
          <a:xfrm>
            <a:off x="442716" y="974448"/>
            <a:ext cx="3428113" cy="1241878"/>
          </a:xfrm>
          <a:prstGeom prst="rect">
            <a:avLst/>
          </a:prstGeom>
          <a:noFill/>
          <a:ln w="9525">
            <a:noFill/>
            <a:miter lim="800000"/>
            <a:headEnd/>
            <a:tailEnd/>
          </a:ln>
        </p:spPr>
        <p:txBody>
          <a:bodyPr wrap="square">
            <a:spAutoFit/>
          </a:bodyPr>
          <a:lstStyle/>
          <a:p>
            <a:pPr defTabSz="685800">
              <a:spcBef>
                <a:spcPct val="20000"/>
              </a:spcBef>
              <a:spcAft>
                <a:spcPts val="900"/>
              </a:spcAft>
              <a:tabLst>
                <a:tab pos="3632597" algn="l"/>
              </a:tabLst>
              <a:defRPr/>
            </a:pPr>
            <a:r>
              <a:rPr lang="en-US" sz="1600" dirty="0">
                <a:solidFill>
                  <a:srgbClr val="000000"/>
                </a:solidFill>
                <a:latin typeface="Tw Cen MT" panose="020B0602020104020603" pitchFamily="34" charset="77"/>
                <a:cs typeface="Times New Roman" pitchFamily="18" charset="0"/>
              </a:rPr>
              <a:t>Total of 500 data points </a:t>
            </a:r>
            <a:br>
              <a:rPr lang="en-US" sz="1600" dirty="0">
                <a:solidFill>
                  <a:srgbClr val="000000"/>
                </a:solidFill>
                <a:latin typeface="Tw Cen MT" panose="020B0602020104020603" pitchFamily="34" charset="77"/>
                <a:cs typeface="Times New Roman" pitchFamily="18" charset="0"/>
              </a:rPr>
            </a:br>
            <a:r>
              <a:rPr lang="en-US" sz="1600" dirty="0">
                <a:solidFill>
                  <a:srgbClr val="000000"/>
                </a:solidFill>
                <a:latin typeface="Tw Cen MT" panose="020B0602020104020603" pitchFamily="34" charset="77"/>
                <a:cs typeface="Times New Roman" pitchFamily="18" charset="0"/>
              </a:rPr>
              <a:t>tested 3 to 5 times each</a:t>
            </a:r>
          </a:p>
          <a:p>
            <a:pPr defTabSz="685800">
              <a:spcBef>
                <a:spcPct val="20000"/>
              </a:spcBef>
              <a:tabLst>
                <a:tab pos="3632597" algn="l"/>
              </a:tabLst>
              <a:defRPr/>
            </a:pPr>
            <a:r>
              <a:rPr lang="en-US" sz="1600" dirty="0">
                <a:solidFill>
                  <a:srgbClr val="000000"/>
                </a:solidFill>
                <a:latin typeface="Tw Cen MT" panose="020B0602020104020603" pitchFamily="34" charset="77"/>
              </a:rPr>
              <a:t>Stimuli are presented </a:t>
            </a:r>
            <a:br>
              <a:rPr lang="en-US" sz="1600" dirty="0">
                <a:solidFill>
                  <a:srgbClr val="000000"/>
                </a:solidFill>
                <a:latin typeface="Tw Cen MT" panose="020B0602020104020603" pitchFamily="34" charset="77"/>
              </a:rPr>
            </a:br>
            <a:r>
              <a:rPr lang="en-US" sz="1600" dirty="0">
                <a:solidFill>
                  <a:srgbClr val="000000"/>
                </a:solidFill>
                <a:latin typeface="Tw Cen MT" panose="020B0602020104020603" pitchFamily="34" charset="77"/>
              </a:rPr>
              <a:t>on screen for 160 </a:t>
            </a:r>
            <a:r>
              <a:rPr lang="en-US" sz="1600" dirty="0" err="1">
                <a:solidFill>
                  <a:srgbClr val="000000"/>
                </a:solidFill>
                <a:latin typeface="Tw Cen MT" panose="020B0602020104020603" pitchFamily="34" charset="77"/>
              </a:rPr>
              <a:t>ms</a:t>
            </a:r>
            <a:r>
              <a:rPr lang="en-US" sz="1600" dirty="0">
                <a:solidFill>
                  <a:srgbClr val="000000"/>
                </a:solidFill>
                <a:latin typeface="Tw Cen MT" panose="020B0602020104020603" pitchFamily="34" charset="77"/>
              </a:rPr>
              <a:t> </a:t>
            </a:r>
            <a:endParaRPr lang="en-US" sz="1600" dirty="0">
              <a:solidFill>
                <a:srgbClr val="000000"/>
              </a:solidFill>
              <a:latin typeface="Tw Cen MT" panose="020B0602020104020603" pitchFamily="34" charset="77"/>
              <a:cs typeface="Times New Roman" pitchFamily="18" charset="0"/>
            </a:endParaRPr>
          </a:p>
        </p:txBody>
      </p:sp>
      <p:sp>
        <p:nvSpPr>
          <p:cNvPr id="107" name="Text Box 97">
            <a:extLst>
              <a:ext uri="{FF2B5EF4-FFF2-40B4-BE49-F238E27FC236}">
                <a16:creationId xmlns:a16="http://schemas.microsoft.com/office/drawing/2014/main" id="{5650B90D-667D-2D4A-94C9-ACC23BF0F708}"/>
              </a:ext>
            </a:extLst>
          </p:cNvPr>
          <p:cNvSpPr txBox="1">
            <a:spLocks noChangeArrowheads="1"/>
          </p:cNvSpPr>
          <p:nvPr/>
        </p:nvSpPr>
        <p:spPr bwMode="auto">
          <a:xfrm>
            <a:off x="6832062" y="2329271"/>
            <a:ext cx="1272998" cy="313932"/>
          </a:xfrm>
          <a:prstGeom prst="rect">
            <a:avLst/>
          </a:prstGeom>
          <a:noFill/>
          <a:ln w="9525">
            <a:noFill/>
            <a:miter lim="800000"/>
            <a:headEnd/>
            <a:tailEnd/>
          </a:ln>
        </p:spPr>
        <p:txBody>
          <a:bodyPr wrap="square">
            <a:spAutoFit/>
          </a:bodyPr>
          <a:lstStyle/>
          <a:p>
            <a:pPr defTabSz="685800">
              <a:lnSpc>
                <a:spcPct val="90000"/>
              </a:lnSpc>
              <a:spcBef>
                <a:spcPct val="20000"/>
              </a:spcBef>
              <a:defRPr/>
            </a:pPr>
            <a:r>
              <a:rPr lang="en-US" sz="1600" b="1" dirty="0">
                <a:solidFill>
                  <a:srgbClr val="007096"/>
                </a:solidFill>
                <a:latin typeface="Tw Cen MT" panose="020B0602020104020603" pitchFamily="34" charset="77"/>
                <a:cs typeface="Times New Roman" pitchFamily="18" charset="0"/>
              </a:rPr>
              <a:t>Optic disk</a:t>
            </a:r>
          </a:p>
        </p:txBody>
      </p:sp>
      <p:cxnSp>
        <p:nvCxnSpPr>
          <p:cNvPr id="108" name="Straight Connector 107">
            <a:extLst>
              <a:ext uri="{FF2B5EF4-FFF2-40B4-BE49-F238E27FC236}">
                <a16:creationId xmlns:a16="http://schemas.microsoft.com/office/drawing/2014/main" id="{7747E5BC-EEC1-3C4A-A80E-E558010AD5BA}"/>
              </a:ext>
            </a:extLst>
          </p:cNvPr>
          <p:cNvCxnSpPr>
            <a:cxnSpLocks/>
          </p:cNvCxnSpPr>
          <p:nvPr/>
        </p:nvCxnSpPr>
        <p:spPr>
          <a:xfrm flipH="1">
            <a:off x="6176149" y="2635435"/>
            <a:ext cx="836606" cy="60099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9" name="Text Box 97">
            <a:extLst>
              <a:ext uri="{FF2B5EF4-FFF2-40B4-BE49-F238E27FC236}">
                <a16:creationId xmlns:a16="http://schemas.microsoft.com/office/drawing/2014/main" id="{D45C1FAF-77C5-DD44-9273-94CD2CDF8BF8}"/>
              </a:ext>
            </a:extLst>
          </p:cNvPr>
          <p:cNvSpPr txBox="1">
            <a:spLocks noChangeArrowheads="1"/>
          </p:cNvSpPr>
          <p:nvPr/>
        </p:nvSpPr>
        <p:spPr bwMode="auto">
          <a:xfrm>
            <a:off x="1773318" y="4245284"/>
            <a:ext cx="930308" cy="313932"/>
          </a:xfrm>
          <a:prstGeom prst="rect">
            <a:avLst/>
          </a:prstGeom>
          <a:noFill/>
          <a:ln w="9525">
            <a:noFill/>
            <a:miter lim="800000"/>
            <a:headEnd/>
            <a:tailEnd/>
          </a:ln>
        </p:spPr>
        <p:txBody>
          <a:bodyPr wrap="square">
            <a:spAutoFit/>
          </a:bodyPr>
          <a:lstStyle/>
          <a:p>
            <a:pPr defTabSz="685800">
              <a:lnSpc>
                <a:spcPct val="90000"/>
              </a:lnSpc>
              <a:spcBef>
                <a:spcPct val="20000"/>
              </a:spcBef>
              <a:defRPr/>
            </a:pPr>
            <a:r>
              <a:rPr lang="en-US" sz="1600" b="1" dirty="0">
                <a:solidFill>
                  <a:srgbClr val="007096"/>
                </a:solidFill>
                <a:latin typeface="Tw Cen MT" panose="020B0602020104020603" pitchFamily="34" charset="77"/>
                <a:cs typeface="Times New Roman" pitchFamily="18" charset="0"/>
              </a:rPr>
              <a:t>Macula</a:t>
            </a:r>
          </a:p>
        </p:txBody>
      </p:sp>
      <p:cxnSp>
        <p:nvCxnSpPr>
          <p:cNvPr id="110" name="Straight Connector 109">
            <a:extLst>
              <a:ext uri="{FF2B5EF4-FFF2-40B4-BE49-F238E27FC236}">
                <a16:creationId xmlns:a16="http://schemas.microsoft.com/office/drawing/2014/main" id="{4634AF13-59D2-434E-A9C9-D1E918ACC955}"/>
              </a:ext>
            </a:extLst>
          </p:cNvPr>
          <p:cNvCxnSpPr>
            <a:cxnSpLocks/>
          </p:cNvCxnSpPr>
          <p:nvPr/>
        </p:nvCxnSpPr>
        <p:spPr>
          <a:xfrm flipV="1">
            <a:off x="2536117" y="3583866"/>
            <a:ext cx="2220149" cy="77242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84600" y="313280"/>
            <a:ext cx="5058937" cy="422282"/>
          </a:xfrm>
        </p:spPr>
        <p:txBody>
          <a:bodyPr anchor="t" anchorCtr="0">
            <a:noAutofit/>
          </a:bodyPr>
          <a:lstStyle/>
          <a:p>
            <a:r>
              <a:rPr lang="en-US" sz="2800" b="1" dirty="0">
                <a:solidFill>
                  <a:srgbClr val="007096"/>
                </a:solidFill>
                <a:latin typeface="Tw Cen MT" panose="020B0602020104020603" pitchFamily="34" charset="77"/>
              </a:rPr>
              <a:t>The </a:t>
            </a:r>
            <a:r>
              <a:rPr lang="en-US" sz="2800" b="1" dirty="0" err="1">
                <a:solidFill>
                  <a:srgbClr val="007096"/>
                </a:solidFill>
                <a:latin typeface="Tw Cen MT" panose="020B0602020104020603" pitchFamily="34" charset="77"/>
              </a:rPr>
              <a:t>ForeseeHome</a:t>
            </a:r>
            <a:r>
              <a:rPr lang="en-US" sz="2800" b="1" dirty="0">
                <a:solidFill>
                  <a:srgbClr val="007096"/>
                </a:solidFill>
                <a:latin typeface="Tw Cen MT" panose="020B0602020104020603" pitchFamily="34" charset="77"/>
              </a:rPr>
              <a:t> test</a:t>
            </a:r>
          </a:p>
        </p:txBody>
      </p:sp>
      <p:grpSp>
        <p:nvGrpSpPr>
          <p:cNvPr id="100" name="Group 99"/>
          <p:cNvGrpSpPr>
            <a:grpSpLocks/>
          </p:cNvGrpSpPr>
          <p:nvPr/>
        </p:nvGrpSpPr>
        <p:grpSpPr bwMode="auto">
          <a:xfrm>
            <a:off x="5797180" y="3296696"/>
            <a:ext cx="2499123" cy="584597"/>
            <a:chOff x="3867" y="2370"/>
            <a:chExt cx="2099" cy="491"/>
          </a:xfrm>
        </p:grpSpPr>
        <p:grpSp>
          <p:nvGrpSpPr>
            <p:cNvPr id="101" name="Group 100"/>
            <p:cNvGrpSpPr>
              <a:grpSpLocks/>
            </p:cNvGrpSpPr>
            <p:nvPr/>
          </p:nvGrpSpPr>
          <p:grpSpPr bwMode="auto">
            <a:xfrm>
              <a:off x="3867" y="2570"/>
              <a:ext cx="1070" cy="93"/>
              <a:chOff x="3867" y="2570"/>
              <a:chExt cx="1070" cy="93"/>
            </a:xfrm>
          </p:grpSpPr>
          <p:sp>
            <p:nvSpPr>
              <p:cNvPr id="103" name="Line 101"/>
              <p:cNvSpPr>
                <a:spLocks noChangeShapeType="1"/>
              </p:cNvSpPr>
              <p:nvPr/>
            </p:nvSpPr>
            <p:spPr bwMode="auto">
              <a:xfrm>
                <a:off x="3867" y="2570"/>
                <a:ext cx="1070" cy="13"/>
              </a:xfrm>
              <a:prstGeom prst="line">
                <a:avLst/>
              </a:prstGeom>
              <a:noFill/>
              <a:ln w="12700">
                <a:solidFill>
                  <a:schemeClr val="accent1"/>
                </a:solidFill>
                <a:round/>
                <a:headEnd/>
                <a:tailEnd/>
              </a:ln>
            </p:spPr>
            <p:txBody>
              <a:bodyPr/>
              <a:lstStyle/>
              <a:p>
                <a:pPr algn="ctr" defTabSz="685800">
                  <a:defRPr/>
                </a:pPr>
                <a:endParaRPr lang="en-US" sz="1050" dirty="0">
                  <a:solidFill>
                    <a:prstClr val="black"/>
                  </a:solidFill>
                  <a:latin typeface="Century Gothic" panose="020F0302020204030204"/>
                </a:endParaRPr>
              </a:p>
            </p:txBody>
          </p:sp>
          <p:sp>
            <p:nvSpPr>
              <p:cNvPr id="104" name="Line 102"/>
              <p:cNvSpPr>
                <a:spLocks noChangeShapeType="1"/>
              </p:cNvSpPr>
              <p:nvPr/>
            </p:nvSpPr>
            <p:spPr bwMode="auto">
              <a:xfrm flipV="1">
                <a:off x="3867" y="2580"/>
                <a:ext cx="1039" cy="83"/>
              </a:xfrm>
              <a:prstGeom prst="line">
                <a:avLst/>
              </a:prstGeom>
              <a:noFill/>
              <a:ln w="12700">
                <a:solidFill>
                  <a:schemeClr val="accent1"/>
                </a:solidFill>
                <a:round/>
                <a:headEnd/>
                <a:tailEnd/>
              </a:ln>
            </p:spPr>
            <p:txBody>
              <a:bodyPr/>
              <a:lstStyle/>
              <a:p>
                <a:pPr algn="ctr" defTabSz="685800">
                  <a:defRPr/>
                </a:pPr>
                <a:endParaRPr lang="en-US" sz="1050">
                  <a:solidFill>
                    <a:prstClr val="black"/>
                  </a:solidFill>
                  <a:latin typeface="Century Gothic" panose="020F0302020204030204"/>
                </a:endParaRPr>
              </a:p>
            </p:txBody>
          </p:sp>
        </p:grpSp>
        <p:sp>
          <p:nvSpPr>
            <p:cNvPr id="102" name="Text Box 103"/>
            <p:cNvSpPr txBox="1">
              <a:spLocks noChangeArrowheads="1"/>
            </p:cNvSpPr>
            <p:nvPr/>
          </p:nvSpPr>
          <p:spPr bwMode="auto">
            <a:xfrm>
              <a:off x="4615" y="2370"/>
              <a:ext cx="1351" cy="491"/>
            </a:xfrm>
            <a:prstGeom prst="rect">
              <a:avLst/>
            </a:prstGeom>
            <a:noFill/>
            <a:ln w="9525">
              <a:noFill/>
              <a:miter lim="800000"/>
              <a:headEnd/>
              <a:tailEnd/>
            </a:ln>
          </p:spPr>
          <p:txBody>
            <a:bodyPr wrap="square">
              <a:spAutoFit/>
            </a:bodyPr>
            <a:lstStyle/>
            <a:p>
              <a:pPr algn="ctr" defTabSz="685800">
                <a:spcBef>
                  <a:spcPct val="20000"/>
                </a:spcBef>
                <a:defRPr/>
              </a:pPr>
              <a:r>
                <a:rPr lang="en-US" sz="1600" b="1" dirty="0">
                  <a:solidFill>
                    <a:srgbClr val="007096"/>
                  </a:solidFill>
                  <a:latin typeface="Tw Cen MT" panose="020B0602020104020603" pitchFamily="34" charset="77"/>
                  <a:cs typeface="Times New Roman" pitchFamily="18" charset="0"/>
                </a:rPr>
                <a:t>0.75</a:t>
              </a:r>
              <a:r>
                <a:rPr lang="en-US" sz="1600" b="1" dirty="0">
                  <a:solidFill>
                    <a:srgbClr val="007096"/>
                  </a:solidFill>
                  <a:latin typeface="Tw Cen MT" panose="020B0602020104020603" pitchFamily="34" charset="77"/>
                </a:rPr>
                <a:t>°</a:t>
              </a:r>
              <a:br>
                <a:rPr lang="en-US" sz="1600" b="1" dirty="0">
                  <a:solidFill>
                    <a:srgbClr val="007096"/>
                  </a:solidFill>
                  <a:latin typeface="Tw Cen MT" panose="020B0602020104020603" pitchFamily="34" charset="77"/>
                </a:rPr>
              </a:br>
              <a:r>
                <a:rPr lang="en-US" sz="1600" b="1" dirty="0">
                  <a:solidFill>
                    <a:srgbClr val="007096"/>
                  </a:solidFill>
                  <a:latin typeface="Tw Cen MT" panose="020B0602020104020603" pitchFamily="34" charset="77"/>
                  <a:cs typeface="Times New Roman" pitchFamily="18" charset="0"/>
                </a:rPr>
                <a:t>resolution</a:t>
              </a:r>
            </a:p>
          </p:txBody>
        </p:sp>
      </p:grpSp>
      <p:sp>
        <p:nvSpPr>
          <p:cNvPr id="189" name="Freeform 188">
            <a:extLst>
              <a:ext uri="{FF2B5EF4-FFF2-40B4-BE49-F238E27FC236}">
                <a16:creationId xmlns:a16="http://schemas.microsoft.com/office/drawing/2014/main" id="{DAEF580E-9556-2748-8360-E10B26CF5EA0}"/>
              </a:ext>
            </a:extLst>
          </p:cNvPr>
          <p:cNvSpPr>
            <a:spLocks noChangeArrowheads="1"/>
          </p:cNvSpPr>
          <p:nvPr/>
        </p:nvSpPr>
        <p:spPr bwMode="auto">
          <a:xfrm>
            <a:off x="4006710" y="2699592"/>
            <a:ext cx="1690937" cy="85303"/>
          </a:xfrm>
          <a:custGeom>
            <a:avLst/>
            <a:gdLst>
              <a:gd name="connsiteX0" fmla="*/ 3059113 w 3139715"/>
              <a:gd name="connsiteY0" fmla="*/ 77788 h 158390"/>
              <a:gd name="connsiteX1" fmla="*/ 3139715 w 3139715"/>
              <a:gd name="connsiteY1" fmla="*/ 77788 h 158390"/>
              <a:gd name="connsiteX2" fmla="*/ 3139715 w 3139715"/>
              <a:gd name="connsiteY2" fmla="*/ 158390 h 158390"/>
              <a:gd name="connsiteX3" fmla="*/ 3099414 w 3139715"/>
              <a:gd name="connsiteY3" fmla="*/ 158390 h 158390"/>
              <a:gd name="connsiteX4" fmla="*/ 3059113 w 3139715"/>
              <a:gd name="connsiteY4" fmla="*/ 158390 h 158390"/>
              <a:gd name="connsiteX5" fmla="*/ 2897188 w 3139715"/>
              <a:gd name="connsiteY5" fmla="*/ 77788 h 158390"/>
              <a:gd name="connsiteX6" fmla="*/ 2977790 w 3139715"/>
              <a:gd name="connsiteY6" fmla="*/ 77788 h 158390"/>
              <a:gd name="connsiteX7" fmla="*/ 2977790 w 3139715"/>
              <a:gd name="connsiteY7" fmla="*/ 158390 h 158390"/>
              <a:gd name="connsiteX8" fmla="*/ 2937489 w 3139715"/>
              <a:gd name="connsiteY8" fmla="*/ 158390 h 158390"/>
              <a:gd name="connsiteX9" fmla="*/ 2897188 w 3139715"/>
              <a:gd name="connsiteY9" fmla="*/ 158390 h 158390"/>
              <a:gd name="connsiteX10" fmla="*/ 2736850 w 3139715"/>
              <a:gd name="connsiteY10" fmla="*/ 77788 h 158390"/>
              <a:gd name="connsiteX11" fmla="*/ 2817453 w 3139715"/>
              <a:gd name="connsiteY11" fmla="*/ 77788 h 158390"/>
              <a:gd name="connsiteX12" fmla="*/ 2817453 w 3139715"/>
              <a:gd name="connsiteY12" fmla="*/ 158390 h 158390"/>
              <a:gd name="connsiteX13" fmla="*/ 2777151 w 3139715"/>
              <a:gd name="connsiteY13" fmla="*/ 158390 h 158390"/>
              <a:gd name="connsiteX14" fmla="*/ 2736850 w 3139715"/>
              <a:gd name="connsiteY14" fmla="*/ 158390 h 158390"/>
              <a:gd name="connsiteX15" fmla="*/ 2576513 w 3139715"/>
              <a:gd name="connsiteY15" fmla="*/ 77788 h 158390"/>
              <a:gd name="connsiteX16" fmla="*/ 2657115 w 3139715"/>
              <a:gd name="connsiteY16" fmla="*/ 77788 h 158390"/>
              <a:gd name="connsiteX17" fmla="*/ 2657115 w 3139715"/>
              <a:gd name="connsiteY17" fmla="*/ 158390 h 158390"/>
              <a:gd name="connsiteX18" fmla="*/ 2616814 w 3139715"/>
              <a:gd name="connsiteY18" fmla="*/ 158390 h 158390"/>
              <a:gd name="connsiteX19" fmla="*/ 2576513 w 3139715"/>
              <a:gd name="connsiteY19" fmla="*/ 158390 h 158390"/>
              <a:gd name="connsiteX20" fmla="*/ 2414588 w 3139715"/>
              <a:gd name="connsiteY20" fmla="*/ 77788 h 158390"/>
              <a:gd name="connsiteX21" fmla="*/ 2495190 w 3139715"/>
              <a:gd name="connsiteY21" fmla="*/ 77788 h 158390"/>
              <a:gd name="connsiteX22" fmla="*/ 2495190 w 3139715"/>
              <a:gd name="connsiteY22" fmla="*/ 158390 h 158390"/>
              <a:gd name="connsiteX23" fmla="*/ 2454889 w 3139715"/>
              <a:gd name="connsiteY23" fmla="*/ 158390 h 158390"/>
              <a:gd name="connsiteX24" fmla="*/ 2414588 w 3139715"/>
              <a:gd name="connsiteY24" fmla="*/ 158390 h 158390"/>
              <a:gd name="connsiteX25" fmla="*/ 2254250 w 3139715"/>
              <a:gd name="connsiteY25" fmla="*/ 77788 h 158390"/>
              <a:gd name="connsiteX26" fmla="*/ 2334853 w 3139715"/>
              <a:gd name="connsiteY26" fmla="*/ 77788 h 158390"/>
              <a:gd name="connsiteX27" fmla="*/ 2334853 w 3139715"/>
              <a:gd name="connsiteY27" fmla="*/ 158390 h 158390"/>
              <a:gd name="connsiteX28" fmla="*/ 2294551 w 3139715"/>
              <a:gd name="connsiteY28" fmla="*/ 158390 h 158390"/>
              <a:gd name="connsiteX29" fmla="*/ 2254250 w 3139715"/>
              <a:gd name="connsiteY29" fmla="*/ 158390 h 158390"/>
              <a:gd name="connsiteX30" fmla="*/ 2092325 w 3139715"/>
              <a:gd name="connsiteY30" fmla="*/ 77788 h 158390"/>
              <a:gd name="connsiteX31" fmla="*/ 2172928 w 3139715"/>
              <a:gd name="connsiteY31" fmla="*/ 77788 h 158390"/>
              <a:gd name="connsiteX32" fmla="*/ 2172928 w 3139715"/>
              <a:gd name="connsiteY32" fmla="*/ 158390 h 158390"/>
              <a:gd name="connsiteX33" fmla="*/ 2132626 w 3139715"/>
              <a:gd name="connsiteY33" fmla="*/ 158390 h 158390"/>
              <a:gd name="connsiteX34" fmla="*/ 2092325 w 3139715"/>
              <a:gd name="connsiteY34" fmla="*/ 158390 h 158390"/>
              <a:gd name="connsiteX35" fmla="*/ 1931988 w 3139715"/>
              <a:gd name="connsiteY35" fmla="*/ 77788 h 158390"/>
              <a:gd name="connsiteX36" fmla="*/ 2012590 w 3139715"/>
              <a:gd name="connsiteY36" fmla="*/ 77788 h 158390"/>
              <a:gd name="connsiteX37" fmla="*/ 2012590 w 3139715"/>
              <a:gd name="connsiteY37" fmla="*/ 158390 h 158390"/>
              <a:gd name="connsiteX38" fmla="*/ 1972289 w 3139715"/>
              <a:gd name="connsiteY38" fmla="*/ 158390 h 158390"/>
              <a:gd name="connsiteX39" fmla="*/ 1931988 w 3139715"/>
              <a:gd name="connsiteY39" fmla="*/ 158390 h 158390"/>
              <a:gd name="connsiteX40" fmla="*/ 1770063 w 3139715"/>
              <a:gd name="connsiteY40" fmla="*/ 77788 h 158390"/>
              <a:gd name="connsiteX41" fmla="*/ 1850665 w 3139715"/>
              <a:gd name="connsiteY41" fmla="*/ 77788 h 158390"/>
              <a:gd name="connsiteX42" fmla="*/ 1850665 w 3139715"/>
              <a:gd name="connsiteY42" fmla="*/ 158390 h 158390"/>
              <a:gd name="connsiteX43" fmla="*/ 1810364 w 3139715"/>
              <a:gd name="connsiteY43" fmla="*/ 158390 h 158390"/>
              <a:gd name="connsiteX44" fmla="*/ 1770063 w 3139715"/>
              <a:gd name="connsiteY44" fmla="*/ 158390 h 158390"/>
              <a:gd name="connsiteX45" fmla="*/ 1609725 w 3139715"/>
              <a:gd name="connsiteY45" fmla="*/ 77788 h 158390"/>
              <a:gd name="connsiteX46" fmla="*/ 1690328 w 3139715"/>
              <a:gd name="connsiteY46" fmla="*/ 77788 h 158390"/>
              <a:gd name="connsiteX47" fmla="*/ 1690328 w 3139715"/>
              <a:gd name="connsiteY47" fmla="*/ 158390 h 158390"/>
              <a:gd name="connsiteX48" fmla="*/ 1650026 w 3139715"/>
              <a:gd name="connsiteY48" fmla="*/ 158390 h 158390"/>
              <a:gd name="connsiteX49" fmla="*/ 1609725 w 3139715"/>
              <a:gd name="connsiteY49" fmla="*/ 158390 h 158390"/>
              <a:gd name="connsiteX50" fmla="*/ 1449388 w 3139715"/>
              <a:gd name="connsiteY50" fmla="*/ 77788 h 158390"/>
              <a:gd name="connsiteX51" fmla="*/ 1529990 w 3139715"/>
              <a:gd name="connsiteY51" fmla="*/ 77788 h 158390"/>
              <a:gd name="connsiteX52" fmla="*/ 1529990 w 3139715"/>
              <a:gd name="connsiteY52" fmla="*/ 158390 h 158390"/>
              <a:gd name="connsiteX53" fmla="*/ 1489689 w 3139715"/>
              <a:gd name="connsiteY53" fmla="*/ 158390 h 158390"/>
              <a:gd name="connsiteX54" fmla="*/ 1449388 w 3139715"/>
              <a:gd name="connsiteY54" fmla="*/ 158390 h 158390"/>
              <a:gd name="connsiteX55" fmla="*/ 1287463 w 3139715"/>
              <a:gd name="connsiteY55" fmla="*/ 77788 h 158390"/>
              <a:gd name="connsiteX56" fmla="*/ 1368065 w 3139715"/>
              <a:gd name="connsiteY56" fmla="*/ 77788 h 158390"/>
              <a:gd name="connsiteX57" fmla="*/ 1368065 w 3139715"/>
              <a:gd name="connsiteY57" fmla="*/ 158390 h 158390"/>
              <a:gd name="connsiteX58" fmla="*/ 1327764 w 3139715"/>
              <a:gd name="connsiteY58" fmla="*/ 158390 h 158390"/>
              <a:gd name="connsiteX59" fmla="*/ 1287463 w 3139715"/>
              <a:gd name="connsiteY59" fmla="*/ 158390 h 158390"/>
              <a:gd name="connsiteX60" fmla="*/ 0 w 3139715"/>
              <a:gd name="connsiteY60" fmla="*/ 77788 h 158390"/>
              <a:gd name="connsiteX61" fmla="*/ 80603 w 3139715"/>
              <a:gd name="connsiteY61" fmla="*/ 77788 h 158390"/>
              <a:gd name="connsiteX62" fmla="*/ 80603 w 3139715"/>
              <a:gd name="connsiteY62" fmla="*/ 158390 h 158390"/>
              <a:gd name="connsiteX63" fmla="*/ 40302 w 3139715"/>
              <a:gd name="connsiteY63" fmla="*/ 158390 h 158390"/>
              <a:gd name="connsiteX64" fmla="*/ 0 w 3139715"/>
              <a:gd name="connsiteY64" fmla="*/ 158390 h 158390"/>
              <a:gd name="connsiteX65" fmla="*/ 160338 w 3139715"/>
              <a:gd name="connsiteY65" fmla="*/ 69850 h 158390"/>
              <a:gd name="connsiteX66" fmla="*/ 240940 w 3139715"/>
              <a:gd name="connsiteY66" fmla="*/ 69850 h 158390"/>
              <a:gd name="connsiteX67" fmla="*/ 240940 w 3139715"/>
              <a:gd name="connsiteY67" fmla="*/ 150453 h 158390"/>
              <a:gd name="connsiteX68" fmla="*/ 200639 w 3139715"/>
              <a:gd name="connsiteY68" fmla="*/ 150453 h 158390"/>
              <a:gd name="connsiteX69" fmla="*/ 160338 w 3139715"/>
              <a:gd name="connsiteY69" fmla="*/ 150453 h 158390"/>
              <a:gd name="connsiteX70" fmla="*/ 1127125 w 3139715"/>
              <a:gd name="connsiteY70" fmla="*/ 63500 h 158390"/>
              <a:gd name="connsiteX71" fmla="*/ 1207728 w 3139715"/>
              <a:gd name="connsiteY71" fmla="*/ 63500 h 158390"/>
              <a:gd name="connsiteX72" fmla="*/ 1207728 w 3139715"/>
              <a:gd name="connsiteY72" fmla="*/ 144103 h 158390"/>
              <a:gd name="connsiteX73" fmla="*/ 1167426 w 3139715"/>
              <a:gd name="connsiteY73" fmla="*/ 144103 h 158390"/>
              <a:gd name="connsiteX74" fmla="*/ 1127125 w 3139715"/>
              <a:gd name="connsiteY74" fmla="*/ 144103 h 158390"/>
              <a:gd name="connsiteX75" fmla="*/ 322263 w 3139715"/>
              <a:gd name="connsiteY75" fmla="*/ 47625 h 158390"/>
              <a:gd name="connsiteX76" fmla="*/ 402865 w 3139715"/>
              <a:gd name="connsiteY76" fmla="*/ 47625 h 158390"/>
              <a:gd name="connsiteX77" fmla="*/ 402865 w 3139715"/>
              <a:gd name="connsiteY77" fmla="*/ 128228 h 158390"/>
              <a:gd name="connsiteX78" fmla="*/ 362564 w 3139715"/>
              <a:gd name="connsiteY78" fmla="*/ 128228 h 158390"/>
              <a:gd name="connsiteX79" fmla="*/ 322263 w 3139715"/>
              <a:gd name="connsiteY79" fmla="*/ 128228 h 158390"/>
              <a:gd name="connsiteX80" fmla="*/ 965200 w 3139715"/>
              <a:gd name="connsiteY80" fmla="*/ 41275 h 158390"/>
              <a:gd name="connsiteX81" fmla="*/ 1045803 w 3139715"/>
              <a:gd name="connsiteY81" fmla="*/ 41275 h 158390"/>
              <a:gd name="connsiteX82" fmla="*/ 1045803 w 3139715"/>
              <a:gd name="connsiteY82" fmla="*/ 121878 h 158390"/>
              <a:gd name="connsiteX83" fmla="*/ 1005501 w 3139715"/>
              <a:gd name="connsiteY83" fmla="*/ 121878 h 158390"/>
              <a:gd name="connsiteX84" fmla="*/ 965200 w 3139715"/>
              <a:gd name="connsiteY84" fmla="*/ 121878 h 158390"/>
              <a:gd name="connsiteX85" fmla="*/ 482600 w 3139715"/>
              <a:gd name="connsiteY85" fmla="*/ 33338 h 158390"/>
              <a:gd name="connsiteX86" fmla="*/ 563203 w 3139715"/>
              <a:gd name="connsiteY86" fmla="*/ 33338 h 158390"/>
              <a:gd name="connsiteX87" fmla="*/ 563203 w 3139715"/>
              <a:gd name="connsiteY87" fmla="*/ 113939 h 158390"/>
              <a:gd name="connsiteX88" fmla="*/ 522901 w 3139715"/>
              <a:gd name="connsiteY88" fmla="*/ 113939 h 158390"/>
              <a:gd name="connsiteX89" fmla="*/ 482600 w 3139715"/>
              <a:gd name="connsiteY89" fmla="*/ 113939 h 158390"/>
              <a:gd name="connsiteX90" fmla="*/ 804863 w 3139715"/>
              <a:gd name="connsiteY90" fmla="*/ 22225 h 158390"/>
              <a:gd name="connsiteX91" fmla="*/ 885465 w 3139715"/>
              <a:gd name="connsiteY91" fmla="*/ 22225 h 158390"/>
              <a:gd name="connsiteX92" fmla="*/ 885465 w 3139715"/>
              <a:gd name="connsiteY92" fmla="*/ 102828 h 158390"/>
              <a:gd name="connsiteX93" fmla="*/ 845164 w 3139715"/>
              <a:gd name="connsiteY93" fmla="*/ 102828 h 158390"/>
              <a:gd name="connsiteX94" fmla="*/ 804863 w 3139715"/>
              <a:gd name="connsiteY94" fmla="*/ 102828 h 158390"/>
              <a:gd name="connsiteX95" fmla="*/ 644525 w 3139715"/>
              <a:gd name="connsiteY95" fmla="*/ 0 h 158390"/>
              <a:gd name="connsiteX96" fmla="*/ 725128 w 3139715"/>
              <a:gd name="connsiteY96" fmla="*/ 0 h 158390"/>
              <a:gd name="connsiteX97" fmla="*/ 725128 w 3139715"/>
              <a:gd name="connsiteY97" fmla="*/ 80603 h 158390"/>
              <a:gd name="connsiteX98" fmla="*/ 684826 w 3139715"/>
              <a:gd name="connsiteY98" fmla="*/ 80603 h 158390"/>
              <a:gd name="connsiteX99" fmla="*/ 644525 w 3139715"/>
              <a:gd name="connsiteY99" fmla="*/ 80603 h 15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58390">
                <a:moveTo>
                  <a:pt x="3059113" y="77788"/>
                </a:moveTo>
                <a:lnTo>
                  <a:pt x="3139715" y="77788"/>
                </a:lnTo>
                <a:lnTo>
                  <a:pt x="3139715" y="158390"/>
                </a:lnTo>
                <a:lnTo>
                  <a:pt x="3099414" y="158390"/>
                </a:lnTo>
                <a:lnTo>
                  <a:pt x="3059113" y="158390"/>
                </a:lnTo>
                <a:close/>
                <a:moveTo>
                  <a:pt x="2897188" y="77788"/>
                </a:moveTo>
                <a:lnTo>
                  <a:pt x="2977790" y="77788"/>
                </a:lnTo>
                <a:lnTo>
                  <a:pt x="2977790" y="158390"/>
                </a:lnTo>
                <a:lnTo>
                  <a:pt x="2937489" y="158390"/>
                </a:lnTo>
                <a:lnTo>
                  <a:pt x="2897188" y="158390"/>
                </a:lnTo>
                <a:close/>
                <a:moveTo>
                  <a:pt x="2736850" y="77788"/>
                </a:moveTo>
                <a:lnTo>
                  <a:pt x="2817453" y="77788"/>
                </a:lnTo>
                <a:lnTo>
                  <a:pt x="2817453" y="158390"/>
                </a:lnTo>
                <a:lnTo>
                  <a:pt x="2777151" y="158390"/>
                </a:lnTo>
                <a:lnTo>
                  <a:pt x="2736850" y="158390"/>
                </a:lnTo>
                <a:close/>
                <a:moveTo>
                  <a:pt x="2576513" y="77788"/>
                </a:moveTo>
                <a:lnTo>
                  <a:pt x="2657115" y="77788"/>
                </a:lnTo>
                <a:lnTo>
                  <a:pt x="2657115" y="158390"/>
                </a:lnTo>
                <a:lnTo>
                  <a:pt x="2616814" y="158390"/>
                </a:lnTo>
                <a:lnTo>
                  <a:pt x="2576513" y="158390"/>
                </a:lnTo>
                <a:close/>
                <a:moveTo>
                  <a:pt x="2414588" y="77788"/>
                </a:moveTo>
                <a:lnTo>
                  <a:pt x="2495190" y="77788"/>
                </a:lnTo>
                <a:lnTo>
                  <a:pt x="2495190" y="158390"/>
                </a:lnTo>
                <a:lnTo>
                  <a:pt x="2454889" y="158390"/>
                </a:lnTo>
                <a:lnTo>
                  <a:pt x="2414588" y="158390"/>
                </a:lnTo>
                <a:close/>
                <a:moveTo>
                  <a:pt x="2254250" y="77788"/>
                </a:moveTo>
                <a:lnTo>
                  <a:pt x="2334853" y="77788"/>
                </a:lnTo>
                <a:lnTo>
                  <a:pt x="2334853" y="158390"/>
                </a:lnTo>
                <a:lnTo>
                  <a:pt x="2294551" y="158390"/>
                </a:lnTo>
                <a:lnTo>
                  <a:pt x="2254250" y="158390"/>
                </a:lnTo>
                <a:close/>
                <a:moveTo>
                  <a:pt x="2092325" y="77788"/>
                </a:moveTo>
                <a:lnTo>
                  <a:pt x="2172928" y="77788"/>
                </a:lnTo>
                <a:lnTo>
                  <a:pt x="2172928" y="158390"/>
                </a:lnTo>
                <a:lnTo>
                  <a:pt x="2132626" y="158390"/>
                </a:lnTo>
                <a:lnTo>
                  <a:pt x="2092325" y="158390"/>
                </a:lnTo>
                <a:close/>
                <a:moveTo>
                  <a:pt x="1931988" y="77788"/>
                </a:moveTo>
                <a:lnTo>
                  <a:pt x="2012590" y="77788"/>
                </a:lnTo>
                <a:lnTo>
                  <a:pt x="2012590" y="158390"/>
                </a:lnTo>
                <a:lnTo>
                  <a:pt x="1972289" y="158390"/>
                </a:lnTo>
                <a:lnTo>
                  <a:pt x="1931988" y="158390"/>
                </a:lnTo>
                <a:close/>
                <a:moveTo>
                  <a:pt x="1770063" y="77788"/>
                </a:moveTo>
                <a:lnTo>
                  <a:pt x="1850665" y="77788"/>
                </a:lnTo>
                <a:lnTo>
                  <a:pt x="1850665" y="158390"/>
                </a:lnTo>
                <a:lnTo>
                  <a:pt x="1810364" y="158390"/>
                </a:lnTo>
                <a:lnTo>
                  <a:pt x="1770063" y="158390"/>
                </a:lnTo>
                <a:close/>
                <a:moveTo>
                  <a:pt x="1609725" y="77788"/>
                </a:moveTo>
                <a:lnTo>
                  <a:pt x="1690328" y="77788"/>
                </a:lnTo>
                <a:lnTo>
                  <a:pt x="1690328" y="158390"/>
                </a:lnTo>
                <a:lnTo>
                  <a:pt x="1650026" y="158390"/>
                </a:lnTo>
                <a:lnTo>
                  <a:pt x="1609725" y="158390"/>
                </a:lnTo>
                <a:close/>
                <a:moveTo>
                  <a:pt x="1449388" y="77788"/>
                </a:moveTo>
                <a:lnTo>
                  <a:pt x="1529990" y="77788"/>
                </a:lnTo>
                <a:lnTo>
                  <a:pt x="1529990" y="158390"/>
                </a:lnTo>
                <a:lnTo>
                  <a:pt x="1489689" y="158390"/>
                </a:lnTo>
                <a:lnTo>
                  <a:pt x="1449388" y="158390"/>
                </a:lnTo>
                <a:close/>
                <a:moveTo>
                  <a:pt x="1287463" y="77788"/>
                </a:moveTo>
                <a:lnTo>
                  <a:pt x="1368065" y="77788"/>
                </a:lnTo>
                <a:lnTo>
                  <a:pt x="1368065" y="158390"/>
                </a:lnTo>
                <a:lnTo>
                  <a:pt x="1327764" y="158390"/>
                </a:lnTo>
                <a:lnTo>
                  <a:pt x="1287463" y="158390"/>
                </a:lnTo>
                <a:close/>
                <a:moveTo>
                  <a:pt x="0" y="77788"/>
                </a:moveTo>
                <a:lnTo>
                  <a:pt x="80603" y="77788"/>
                </a:lnTo>
                <a:lnTo>
                  <a:pt x="80603" y="158390"/>
                </a:lnTo>
                <a:lnTo>
                  <a:pt x="40302" y="158390"/>
                </a:lnTo>
                <a:lnTo>
                  <a:pt x="0" y="158390"/>
                </a:lnTo>
                <a:close/>
                <a:moveTo>
                  <a:pt x="160338" y="69850"/>
                </a:moveTo>
                <a:lnTo>
                  <a:pt x="240940" y="69850"/>
                </a:lnTo>
                <a:lnTo>
                  <a:pt x="240940" y="150453"/>
                </a:lnTo>
                <a:lnTo>
                  <a:pt x="200639" y="150453"/>
                </a:lnTo>
                <a:lnTo>
                  <a:pt x="160338" y="150453"/>
                </a:lnTo>
                <a:close/>
                <a:moveTo>
                  <a:pt x="1127125" y="63500"/>
                </a:moveTo>
                <a:lnTo>
                  <a:pt x="1207728" y="63500"/>
                </a:lnTo>
                <a:lnTo>
                  <a:pt x="1207728" y="144103"/>
                </a:lnTo>
                <a:lnTo>
                  <a:pt x="1167426" y="144103"/>
                </a:lnTo>
                <a:lnTo>
                  <a:pt x="1127125" y="144103"/>
                </a:lnTo>
                <a:close/>
                <a:moveTo>
                  <a:pt x="322263" y="47625"/>
                </a:moveTo>
                <a:lnTo>
                  <a:pt x="402865" y="47625"/>
                </a:lnTo>
                <a:lnTo>
                  <a:pt x="402865" y="128228"/>
                </a:lnTo>
                <a:lnTo>
                  <a:pt x="362564" y="128228"/>
                </a:lnTo>
                <a:lnTo>
                  <a:pt x="322263" y="128228"/>
                </a:lnTo>
                <a:close/>
                <a:moveTo>
                  <a:pt x="965200" y="41275"/>
                </a:moveTo>
                <a:lnTo>
                  <a:pt x="1045803" y="41275"/>
                </a:lnTo>
                <a:lnTo>
                  <a:pt x="1045803" y="121878"/>
                </a:lnTo>
                <a:lnTo>
                  <a:pt x="1005501" y="121878"/>
                </a:lnTo>
                <a:lnTo>
                  <a:pt x="965200" y="121878"/>
                </a:lnTo>
                <a:close/>
                <a:moveTo>
                  <a:pt x="482600" y="33338"/>
                </a:moveTo>
                <a:lnTo>
                  <a:pt x="563203" y="33338"/>
                </a:lnTo>
                <a:lnTo>
                  <a:pt x="563203" y="113939"/>
                </a:lnTo>
                <a:lnTo>
                  <a:pt x="522901" y="113939"/>
                </a:lnTo>
                <a:lnTo>
                  <a:pt x="482600" y="113939"/>
                </a:lnTo>
                <a:close/>
                <a:moveTo>
                  <a:pt x="804863" y="22225"/>
                </a:moveTo>
                <a:lnTo>
                  <a:pt x="885465" y="22225"/>
                </a:lnTo>
                <a:lnTo>
                  <a:pt x="885465" y="102828"/>
                </a:lnTo>
                <a:lnTo>
                  <a:pt x="845164" y="102828"/>
                </a:lnTo>
                <a:lnTo>
                  <a:pt x="804863" y="102828"/>
                </a:lnTo>
                <a:close/>
                <a:moveTo>
                  <a:pt x="644525" y="0"/>
                </a:moveTo>
                <a:lnTo>
                  <a:pt x="725128" y="0"/>
                </a:lnTo>
                <a:lnTo>
                  <a:pt x="725128" y="80603"/>
                </a:lnTo>
                <a:lnTo>
                  <a:pt x="684826" y="80603"/>
                </a:lnTo>
                <a:lnTo>
                  <a:pt x="644525"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190" name="Freeform 189">
            <a:extLst>
              <a:ext uri="{FF2B5EF4-FFF2-40B4-BE49-F238E27FC236}">
                <a16:creationId xmlns:a16="http://schemas.microsoft.com/office/drawing/2014/main" id="{7D620948-E4BE-1E46-A772-BE1CD03963FE}"/>
              </a:ext>
            </a:extLst>
          </p:cNvPr>
          <p:cNvSpPr>
            <a:spLocks noChangeArrowheads="1"/>
          </p:cNvSpPr>
          <p:nvPr/>
        </p:nvSpPr>
        <p:spPr bwMode="auto">
          <a:xfrm>
            <a:off x="4006710" y="2787654"/>
            <a:ext cx="1690937" cy="84448"/>
          </a:xfrm>
          <a:custGeom>
            <a:avLst/>
            <a:gdLst>
              <a:gd name="connsiteX0" fmla="*/ 3059113 w 3139715"/>
              <a:gd name="connsiteY0" fmla="*/ 76200 h 156802"/>
              <a:gd name="connsiteX1" fmla="*/ 3139715 w 3139715"/>
              <a:gd name="connsiteY1" fmla="*/ 76200 h 156802"/>
              <a:gd name="connsiteX2" fmla="*/ 3139715 w 3139715"/>
              <a:gd name="connsiteY2" fmla="*/ 156802 h 156802"/>
              <a:gd name="connsiteX3" fmla="*/ 3099414 w 3139715"/>
              <a:gd name="connsiteY3" fmla="*/ 156802 h 156802"/>
              <a:gd name="connsiteX4" fmla="*/ 3059113 w 3139715"/>
              <a:gd name="connsiteY4" fmla="*/ 156802 h 156802"/>
              <a:gd name="connsiteX5" fmla="*/ 2897188 w 3139715"/>
              <a:gd name="connsiteY5" fmla="*/ 76200 h 156802"/>
              <a:gd name="connsiteX6" fmla="*/ 2977790 w 3139715"/>
              <a:gd name="connsiteY6" fmla="*/ 76200 h 156802"/>
              <a:gd name="connsiteX7" fmla="*/ 2977790 w 3139715"/>
              <a:gd name="connsiteY7" fmla="*/ 156802 h 156802"/>
              <a:gd name="connsiteX8" fmla="*/ 2937489 w 3139715"/>
              <a:gd name="connsiteY8" fmla="*/ 156802 h 156802"/>
              <a:gd name="connsiteX9" fmla="*/ 2897188 w 3139715"/>
              <a:gd name="connsiteY9" fmla="*/ 156802 h 156802"/>
              <a:gd name="connsiteX10" fmla="*/ 2736850 w 3139715"/>
              <a:gd name="connsiteY10" fmla="*/ 76200 h 156802"/>
              <a:gd name="connsiteX11" fmla="*/ 2817453 w 3139715"/>
              <a:gd name="connsiteY11" fmla="*/ 76200 h 156802"/>
              <a:gd name="connsiteX12" fmla="*/ 2817453 w 3139715"/>
              <a:gd name="connsiteY12" fmla="*/ 156802 h 156802"/>
              <a:gd name="connsiteX13" fmla="*/ 2777152 w 3139715"/>
              <a:gd name="connsiteY13" fmla="*/ 156802 h 156802"/>
              <a:gd name="connsiteX14" fmla="*/ 2736850 w 3139715"/>
              <a:gd name="connsiteY14" fmla="*/ 156802 h 156802"/>
              <a:gd name="connsiteX15" fmla="*/ 2576513 w 3139715"/>
              <a:gd name="connsiteY15" fmla="*/ 76200 h 156802"/>
              <a:gd name="connsiteX16" fmla="*/ 2657115 w 3139715"/>
              <a:gd name="connsiteY16" fmla="*/ 76200 h 156802"/>
              <a:gd name="connsiteX17" fmla="*/ 2657115 w 3139715"/>
              <a:gd name="connsiteY17" fmla="*/ 156802 h 156802"/>
              <a:gd name="connsiteX18" fmla="*/ 2616814 w 3139715"/>
              <a:gd name="connsiteY18" fmla="*/ 156802 h 156802"/>
              <a:gd name="connsiteX19" fmla="*/ 2576513 w 3139715"/>
              <a:gd name="connsiteY19" fmla="*/ 156802 h 156802"/>
              <a:gd name="connsiteX20" fmla="*/ 2414588 w 3139715"/>
              <a:gd name="connsiteY20" fmla="*/ 76200 h 156802"/>
              <a:gd name="connsiteX21" fmla="*/ 2495190 w 3139715"/>
              <a:gd name="connsiteY21" fmla="*/ 76200 h 156802"/>
              <a:gd name="connsiteX22" fmla="*/ 2495190 w 3139715"/>
              <a:gd name="connsiteY22" fmla="*/ 156802 h 156802"/>
              <a:gd name="connsiteX23" fmla="*/ 2454889 w 3139715"/>
              <a:gd name="connsiteY23" fmla="*/ 156802 h 156802"/>
              <a:gd name="connsiteX24" fmla="*/ 2414588 w 3139715"/>
              <a:gd name="connsiteY24" fmla="*/ 156802 h 156802"/>
              <a:gd name="connsiteX25" fmla="*/ 2254250 w 3139715"/>
              <a:gd name="connsiteY25" fmla="*/ 76200 h 156802"/>
              <a:gd name="connsiteX26" fmla="*/ 2334853 w 3139715"/>
              <a:gd name="connsiteY26" fmla="*/ 76200 h 156802"/>
              <a:gd name="connsiteX27" fmla="*/ 2334853 w 3139715"/>
              <a:gd name="connsiteY27" fmla="*/ 156802 h 156802"/>
              <a:gd name="connsiteX28" fmla="*/ 2294552 w 3139715"/>
              <a:gd name="connsiteY28" fmla="*/ 156802 h 156802"/>
              <a:gd name="connsiteX29" fmla="*/ 2254250 w 3139715"/>
              <a:gd name="connsiteY29" fmla="*/ 156802 h 156802"/>
              <a:gd name="connsiteX30" fmla="*/ 2092325 w 3139715"/>
              <a:gd name="connsiteY30" fmla="*/ 76200 h 156802"/>
              <a:gd name="connsiteX31" fmla="*/ 2172928 w 3139715"/>
              <a:gd name="connsiteY31" fmla="*/ 76200 h 156802"/>
              <a:gd name="connsiteX32" fmla="*/ 2172928 w 3139715"/>
              <a:gd name="connsiteY32" fmla="*/ 156802 h 156802"/>
              <a:gd name="connsiteX33" fmla="*/ 2132627 w 3139715"/>
              <a:gd name="connsiteY33" fmla="*/ 156802 h 156802"/>
              <a:gd name="connsiteX34" fmla="*/ 2092325 w 3139715"/>
              <a:gd name="connsiteY34" fmla="*/ 156802 h 156802"/>
              <a:gd name="connsiteX35" fmla="*/ 1931988 w 3139715"/>
              <a:gd name="connsiteY35" fmla="*/ 76200 h 156802"/>
              <a:gd name="connsiteX36" fmla="*/ 2012590 w 3139715"/>
              <a:gd name="connsiteY36" fmla="*/ 76200 h 156802"/>
              <a:gd name="connsiteX37" fmla="*/ 2012590 w 3139715"/>
              <a:gd name="connsiteY37" fmla="*/ 156802 h 156802"/>
              <a:gd name="connsiteX38" fmla="*/ 1972289 w 3139715"/>
              <a:gd name="connsiteY38" fmla="*/ 156802 h 156802"/>
              <a:gd name="connsiteX39" fmla="*/ 1931988 w 3139715"/>
              <a:gd name="connsiteY39" fmla="*/ 156802 h 156802"/>
              <a:gd name="connsiteX40" fmla="*/ 1770063 w 3139715"/>
              <a:gd name="connsiteY40" fmla="*/ 76200 h 156802"/>
              <a:gd name="connsiteX41" fmla="*/ 1850665 w 3139715"/>
              <a:gd name="connsiteY41" fmla="*/ 76200 h 156802"/>
              <a:gd name="connsiteX42" fmla="*/ 1850665 w 3139715"/>
              <a:gd name="connsiteY42" fmla="*/ 156802 h 156802"/>
              <a:gd name="connsiteX43" fmla="*/ 1810364 w 3139715"/>
              <a:gd name="connsiteY43" fmla="*/ 156802 h 156802"/>
              <a:gd name="connsiteX44" fmla="*/ 1770063 w 3139715"/>
              <a:gd name="connsiteY44" fmla="*/ 156802 h 156802"/>
              <a:gd name="connsiteX45" fmla="*/ 1609725 w 3139715"/>
              <a:gd name="connsiteY45" fmla="*/ 76200 h 156802"/>
              <a:gd name="connsiteX46" fmla="*/ 1690328 w 3139715"/>
              <a:gd name="connsiteY46" fmla="*/ 76200 h 156802"/>
              <a:gd name="connsiteX47" fmla="*/ 1690328 w 3139715"/>
              <a:gd name="connsiteY47" fmla="*/ 156802 h 156802"/>
              <a:gd name="connsiteX48" fmla="*/ 1650027 w 3139715"/>
              <a:gd name="connsiteY48" fmla="*/ 156802 h 156802"/>
              <a:gd name="connsiteX49" fmla="*/ 1609725 w 3139715"/>
              <a:gd name="connsiteY49" fmla="*/ 156802 h 156802"/>
              <a:gd name="connsiteX50" fmla="*/ 322263 w 3139715"/>
              <a:gd name="connsiteY50" fmla="*/ 76200 h 156802"/>
              <a:gd name="connsiteX51" fmla="*/ 402865 w 3139715"/>
              <a:gd name="connsiteY51" fmla="*/ 76200 h 156802"/>
              <a:gd name="connsiteX52" fmla="*/ 402865 w 3139715"/>
              <a:gd name="connsiteY52" fmla="*/ 156802 h 156802"/>
              <a:gd name="connsiteX53" fmla="*/ 362564 w 3139715"/>
              <a:gd name="connsiteY53" fmla="*/ 156802 h 156802"/>
              <a:gd name="connsiteX54" fmla="*/ 322263 w 3139715"/>
              <a:gd name="connsiteY54" fmla="*/ 156802 h 156802"/>
              <a:gd name="connsiteX55" fmla="*/ 160338 w 3139715"/>
              <a:gd name="connsiteY55" fmla="*/ 76200 h 156802"/>
              <a:gd name="connsiteX56" fmla="*/ 240940 w 3139715"/>
              <a:gd name="connsiteY56" fmla="*/ 76200 h 156802"/>
              <a:gd name="connsiteX57" fmla="*/ 240940 w 3139715"/>
              <a:gd name="connsiteY57" fmla="*/ 156802 h 156802"/>
              <a:gd name="connsiteX58" fmla="*/ 200639 w 3139715"/>
              <a:gd name="connsiteY58" fmla="*/ 156802 h 156802"/>
              <a:gd name="connsiteX59" fmla="*/ 160338 w 3139715"/>
              <a:gd name="connsiteY59" fmla="*/ 156802 h 156802"/>
              <a:gd name="connsiteX60" fmla="*/ 0 w 3139715"/>
              <a:gd name="connsiteY60" fmla="*/ 76200 h 156802"/>
              <a:gd name="connsiteX61" fmla="*/ 80603 w 3139715"/>
              <a:gd name="connsiteY61" fmla="*/ 76200 h 156802"/>
              <a:gd name="connsiteX62" fmla="*/ 80603 w 3139715"/>
              <a:gd name="connsiteY62" fmla="*/ 156802 h 156802"/>
              <a:gd name="connsiteX63" fmla="*/ 40302 w 3139715"/>
              <a:gd name="connsiteY63" fmla="*/ 156802 h 156802"/>
              <a:gd name="connsiteX64" fmla="*/ 0 w 3139715"/>
              <a:gd name="connsiteY64" fmla="*/ 156802 h 156802"/>
              <a:gd name="connsiteX65" fmla="*/ 1449388 w 3139715"/>
              <a:gd name="connsiteY65" fmla="*/ 60325 h 156802"/>
              <a:gd name="connsiteX66" fmla="*/ 1529990 w 3139715"/>
              <a:gd name="connsiteY66" fmla="*/ 60325 h 156802"/>
              <a:gd name="connsiteX67" fmla="*/ 1529990 w 3139715"/>
              <a:gd name="connsiteY67" fmla="*/ 140927 h 156802"/>
              <a:gd name="connsiteX68" fmla="*/ 1489689 w 3139715"/>
              <a:gd name="connsiteY68" fmla="*/ 140927 h 156802"/>
              <a:gd name="connsiteX69" fmla="*/ 1449388 w 3139715"/>
              <a:gd name="connsiteY69" fmla="*/ 140927 h 156802"/>
              <a:gd name="connsiteX70" fmla="*/ 1287463 w 3139715"/>
              <a:gd name="connsiteY70" fmla="*/ 57150 h 156802"/>
              <a:gd name="connsiteX71" fmla="*/ 1368065 w 3139715"/>
              <a:gd name="connsiteY71" fmla="*/ 57150 h 156802"/>
              <a:gd name="connsiteX72" fmla="*/ 1368065 w 3139715"/>
              <a:gd name="connsiteY72" fmla="*/ 137752 h 156802"/>
              <a:gd name="connsiteX73" fmla="*/ 1327764 w 3139715"/>
              <a:gd name="connsiteY73" fmla="*/ 137752 h 156802"/>
              <a:gd name="connsiteX74" fmla="*/ 1287463 w 3139715"/>
              <a:gd name="connsiteY74" fmla="*/ 137752 h 156802"/>
              <a:gd name="connsiteX75" fmla="*/ 482600 w 3139715"/>
              <a:gd name="connsiteY75" fmla="*/ 49212 h 156802"/>
              <a:gd name="connsiteX76" fmla="*/ 563203 w 3139715"/>
              <a:gd name="connsiteY76" fmla="*/ 49212 h 156802"/>
              <a:gd name="connsiteX77" fmla="*/ 563203 w 3139715"/>
              <a:gd name="connsiteY77" fmla="*/ 129815 h 156802"/>
              <a:gd name="connsiteX78" fmla="*/ 522902 w 3139715"/>
              <a:gd name="connsiteY78" fmla="*/ 129815 h 156802"/>
              <a:gd name="connsiteX79" fmla="*/ 482600 w 3139715"/>
              <a:gd name="connsiteY79" fmla="*/ 129815 h 156802"/>
              <a:gd name="connsiteX80" fmla="*/ 1127125 w 3139715"/>
              <a:gd name="connsiteY80" fmla="*/ 41275 h 156802"/>
              <a:gd name="connsiteX81" fmla="*/ 1207728 w 3139715"/>
              <a:gd name="connsiteY81" fmla="*/ 41275 h 156802"/>
              <a:gd name="connsiteX82" fmla="*/ 1207728 w 3139715"/>
              <a:gd name="connsiteY82" fmla="*/ 121877 h 156802"/>
              <a:gd name="connsiteX83" fmla="*/ 1167427 w 3139715"/>
              <a:gd name="connsiteY83" fmla="*/ 121877 h 156802"/>
              <a:gd name="connsiteX84" fmla="*/ 1127125 w 3139715"/>
              <a:gd name="connsiteY84" fmla="*/ 121877 h 156802"/>
              <a:gd name="connsiteX85" fmla="*/ 965200 w 3139715"/>
              <a:gd name="connsiteY85" fmla="*/ 26987 h 156802"/>
              <a:gd name="connsiteX86" fmla="*/ 1045803 w 3139715"/>
              <a:gd name="connsiteY86" fmla="*/ 26987 h 156802"/>
              <a:gd name="connsiteX87" fmla="*/ 1045803 w 3139715"/>
              <a:gd name="connsiteY87" fmla="*/ 107590 h 156802"/>
              <a:gd name="connsiteX88" fmla="*/ 1005502 w 3139715"/>
              <a:gd name="connsiteY88" fmla="*/ 107590 h 156802"/>
              <a:gd name="connsiteX89" fmla="*/ 965200 w 3139715"/>
              <a:gd name="connsiteY89" fmla="*/ 107590 h 156802"/>
              <a:gd name="connsiteX90" fmla="*/ 644525 w 3139715"/>
              <a:gd name="connsiteY90" fmla="*/ 11112 h 156802"/>
              <a:gd name="connsiteX91" fmla="*/ 725128 w 3139715"/>
              <a:gd name="connsiteY91" fmla="*/ 11112 h 156802"/>
              <a:gd name="connsiteX92" fmla="*/ 725128 w 3139715"/>
              <a:gd name="connsiteY92" fmla="*/ 91715 h 156802"/>
              <a:gd name="connsiteX93" fmla="*/ 684827 w 3139715"/>
              <a:gd name="connsiteY93" fmla="*/ 91715 h 156802"/>
              <a:gd name="connsiteX94" fmla="*/ 644525 w 3139715"/>
              <a:gd name="connsiteY94" fmla="*/ 91715 h 156802"/>
              <a:gd name="connsiteX95" fmla="*/ 804863 w 3139715"/>
              <a:gd name="connsiteY95" fmla="*/ 0 h 156802"/>
              <a:gd name="connsiteX96" fmla="*/ 885465 w 3139715"/>
              <a:gd name="connsiteY96" fmla="*/ 0 h 156802"/>
              <a:gd name="connsiteX97" fmla="*/ 885465 w 3139715"/>
              <a:gd name="connsiteY97" fmla="*/ 80602 h 156802"/>
              <a:gd name="connsiteX98" fmla="*/ 845164 w 3139715"/>
              <a:gd name="connsiteY98" fmla="*/ 80602 h 156802"/>
              <a:gd name="connsiteX99" fmla="*/ 804863 w 3139715"/>
              <a:gd name="connsiteY99" fmla="*/ 80602 h 15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56802">
                <a:moveTo>
                  <a:pt x="3059113" y="76200"/>
                </a:moveTo>
                <a:lnTo>
                  <a:pt x="3139715" y="76200"/>
                </a:lnTo>
                <a:lnTo>
                  <a:pt x="3139715" y="156802"/>
                </a:lnTo>
                <a:lnTo>
                  <a:pt x="3099414" y="156802"/>
                </a:lnTo>
                <a:lnTo>
                  <a:pt x="3059113" y="156802"/>
                </a:lnTo>
                <a:close/>
                <a:moveTo>
                  <a:pt x="2897188" y="76200"/>
                </a:moveTo>
                <a:lnTo>
                  <a:pt x="2977790" y="76200"/>
                </a:lnTo>
                <a:lnTo>
                  <a:pt x="2977790" y="156802"/>
                </a:lnTo>
                <a:lnTo>
                  <a:pt x="2937489" y="156802"/>
                </a:lnTo>
                <a:lnTo>
                  <a:pt x="2897188" y="156802"/>
                </a:lnTo>
                <a:close/>
                <a:moveTo>
                  <a:pt x="2736850" y="76200"/>
                </a:moveTo>
                <a:lnTo>
                  <a:pt x="2817453" y="76200"/>
                </a:lnTo>
                <a:lnTo>
                  <a:pt x="2817453" y="156802"/>
                </a:lnTo>
                <a:lnTo>
                  <a:pt x="2777152" y="156802"/>
                </a:lnTo>
                <a:lnTo>
                  <a:pt x="2736850" y="156802"/>
                </a:lnTo>
                <a:close/>
                <a:moveTo>
                  <a:pt x="2576513" y="76200"/>
                </a:moveTo>
                <a:lnTo>
                  <a:pt x="2657115" y="76200"/>
                </a:lnTo>
                <a:lnTo>
                  <a:pt x="2657115" y="156802"/>
                </a:lnTo>
                <a:lnTo>
                  <a:pt x="2616814" y="156802"/>
                </a:lnTo>
                <a:lnTo>
                  <a:pt x="2576513" y="156802"/>
                </a:lnTo>
                <a:close/>
                <a:moveTo>
                  <a:pt x="2414588" y="76200"/>
                </a:moveTo>
                <a:lnTo>
                  <a:pt x="2495190" y="76200"/>
                </a:lnTo>
                <a:lnTo>
                  <a:pt x="2495190" y="156802"/>
                </a:lnTo>
                <a:lnTo>
                  <a:pt x="2454889" y="156802"/>
                </a:lnTo>
                <a:lnTo>
                  <a:pt x="2414588" y="156802"/>
                </a:lnTo>
                <a:close/>
                <a:moveTo>
                  <a:pt x="2254250" y="76200"/>
                </a:moveTo>
                <a:lnTo>
                  <a:pt x="2334853" y="76200"/>
                </a:lnTo>
                <a:lnTo>
                  <a:pt x="2334853" y="156802"/>
                </a:lnTo>
                <a:lnTo>
                  <a:pt x="2294552" y="156802"/>
                </a:lnTo>
                <a:lnTo>
                  <a:pt x="2254250" y="156802"/>
                </a:lnTo>
                <a:close/>
                <a:moveTo>
                  <a:pt x="2092325" y="76200"/>
                </a:moveTo>
                <a:lnTo>
                  <a:pt x="2172928" y="76200"/>
                </a:lnTo>
                <a:lnTo>
                  <a:pt x="2172928" y="156802"/>
                </a:lnTo>
                <a:lnTo>
                  <a:pt x="2132627" y="156802"/>
                </a:lnTo>
                <a:lnTo>
                  <a:pt x="2092325" y="156802"/>
                </a:lnTo>
                <a:close/>
                <a:moveTo>
                  <a:pt x="1931988" y="76200"/>
                </a:moveTo>
                <a:lnTo>
                  <a:pt x="2012590" y="76200"/>
                </a:lnTo>
                <a:lnTo>
                  <a:pt x="2012590" y="156802"/>
                </a:lnTo>
                <a:lnTo>
                  <a:pt x="1972289" y="156802"/>
                </a:lnTo>
                <a:lnTo>
                  <a:pt x="1931988" y="156802"/>
                </a:lnTo>
                <a:close/>
                <a:moveTo>
                  <a:pt x="1770063" y="76200"/>
                </a:moveTo>
                <a:lnTo>
                  <a:pt x="1850665" y="76200"/>
                </a:lnTo>
                <a:lnTo>
                  <a:pt x="1850665" y="156802"/>
                </a:lnTo>
                <a:lnTo>
                  <a:pt x="1810364" y="156802"/>
                </a:lnTo>
                <a:lnTo>
                  <a:pt x="1770063" y="156802"/>
                </a:lnTo>
                <a:close/>
                <a:moveTo>
                  <a:pt x="1609725" y="76200"/>
                </a:moveTo>
                <a:lnTo>
                  <a:pt x="1690328" y="76200"/>
                </a:lnTo>
                <a:lnTo>
                  <a:pt x="1690328" y="156802"/>
                </a:lnTo>
                <a:lnTo>
                  <a:pt x="1650027" y="156802"/>
                </a:lnTo>
                <a:lnTo>
                  <a:pt x="1609725" y="156802"/>
                </a:lnTo>
                <a:close/>
                <a:moveTo>
                  <a:pt x="322263" y="76200"/>
                </a:moveTo>
                <a:lnTo>
                  <a:pt x="402865" y="76200"/>
                </a:lnTo>
                <a:lnTo>
                  <a:pt x="402865" y="156802"/>
                </a:lnTo>
                <a:lnTo>
                  <a:pt x="362564" y="156802"/>
                </a:lnTo>
                <a:lnTo>
                  <a:pt x="322263" y="156802"/>
                </a:lnTo>
                <a:close/>
                <a:moveTo>
                  <a:pt x="160338" y="76200"/>
                </a:moveTo>
                <a:lnTo>
                  <a:pt x="240940" y="76200"/>
                </a:lnTo>
                <a:lnTo>
                  <a:pt x="240940" y="156802"/>
                </a:lnTo>
                <a:lnTo>
                  <a:pt x="200639" y="156802"/>
                </a:lnTo>
                <a:lnTo>
                  <a:pt x="160338" y="156802"/>
                </a:lnTo>
                <a:close/>
                <a:moveTo>
                  <a:pt x="0" y="76200"/>
                </a:moveTo>
                <a:lnTo>
                  <a:pt x="80603" y="76200"/>
                </a:lnTo>
                <a:lnTo>
                  <a:pt x="80603" y="156802"/>
                </a:lnTo>
                <a:lnTo>
                  <a:pt x="40302" y="156802"/>
                </a:lnTo>
                <a:lnTo>
                  <a:pt x="0" y="156802"/>
                </a:lnTo>
                <a:close/>
                <a:moveTo>
                  <a:pt x="1449388" y="60325"/>
                </a:moveTo>
                <a:lnTo>
                  <a:pt x="1529990" y="60325"/>
                </a:lnTo>
                <a:lnTo>
                  <a:pt x="1529990" y="140927"/>
                </a:lnTo>
                <a:lnTo>
                  <a:pt x="1489689" y="140927"/>
                </a:lnTo>
                <a:lnTo>
                  <a:pt x="1449388" y="140927"/>
                </a:lnTo>
                <a:close/>
                <a:moveTo>
                  <a:pt x="1287463" y="57150"/>
                </a:moveTo>
                <a:lnTo>
                  <a:pt x="1368065" y="57150"/>
                </a:lnTo>
                <a:lnTo>
                  <a:pt x="1368065" y="137752"/>
                </a:lnTo>
                <a:lnTo>
                  <a:pt x="1327764" y="137752"/>
                </a:lnTo>
                <a:lnTo>
                  <a:pt x="1287463" y="137752"/>
                </a:lnTo>
                <a:close/>
                <a:moveTo>
                  <a:pt x="482600" y="49212"/>
                </a:moveTo>
                <a:lnTo>
                  <a:pt x="563203" y="49212"/>
                </a:lnTo>
                <a:lnTo>
                  <a:pt x="563203" y="129815"/>
                </a:lnTo>
                <a:lnTo>
                  <a:pt x="522902" y="129815"/>
                </a:lnTo>
                <a:lnTo>
                  <a:pt x="482600" y="129815"/>
                </a:lnTo>
                <a:close/>
                <a:moveTo>
                  <a:pt x="1127125" y="41275"/>
                </a:moveTo>
                <a:lnTo>
                  <a:pt x="1207728" y="41275"/>
                </a:lnTo>
                <a:lnTo>
                  <a:pt x="1207728" y="121877"/>
                </a:lnTo>
                <a:lnTo>
                  <a:pt x="1167427" y="121877"/>
                </a:lnTo>
                <a:lnTo>
                  <a:pt x="1127125" y="121877"/>
                </a:lnTo>
                <a:close/>
                <a:moveTo>
                  <a:pt x="965200" y="26987"/>
                </a:moveTo>
                <a:lnTo>
                  <a:pt x="1045803" y="26987"/>
                </a:lnTo>
                <a:lnTo>
                  <a:pt x="1045803" y="107590"/>
                </a:lnTo>
                <a:lnTo>
                  <a:pt x="1005502" y="107590"/>
                </a:lnTo>
                <a:lnTo>
                  <a:pt x="965200" y="107590"/>
                </a:lnTo>
                <a:close/>
                <a:moveTo>
                  <a:pt x="644525" y="11112"/>
                </a:moveTo>
                <a:lnTo>
                  <a:pt x="725128" y="11112"/>
                </a:lnTo>
                <a:lnTo>
                  <a:pt x="725128" y="91715"/>
                </a:lnTo>
                <a:lnTo>
                  <a:pt x="684827" y="91715"/>
                </a:lnTo>
                <a:lnTo>
                  <a:pt x="644525" y="91715"/>
                </a:lnTo>
                <a:close/>
                <a:moveTo>
                  <a:pt x="804863" y="0"/>
                </a:moveTo>
                <a:lnTo>
                  <a:pt x="885465" y="0"/>
                </a:lnTo>
                <a:lnTo>
                  <a:pt x="885465" y="80602"/>
                </a:lnTo>
                <a:lnTo>
                  <a:pt x="845164" y="80602"/>
                </a:lnTo>
                <a:lnTo>
                  <a:pt x="804863"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192" name="Freeform 191">
            <a:extLst>
              <a:ext uri="{FF2B5EF4-FFF2-40B4-BE49-F238E27FC236}">
                <a16:creationId xmlns:a16="http://schemas.microsoft.com/office/drawing/2014/main" id="{413D01AA-829C-674D-9186-838083B33923}"/>
              </a:ext>
            </a:extLst>
          </p:cNvPr>
          <p:cNvSpPr>
            <a:spLocks noChangeArrowheads="1"/>
          </p:cNvSpPr>
          <p:nvPr/>
        </p:nvSpPr>
        <p:spPr bwMode="auto">
          <a:xfrm>
            <a:off x="4006710" y="2864601"/>
            <a:ext cx="1690937" cy="93853"/>
          </a:xfrm>
          <a:custGeom>
            <a:avLst/>
            <a:gdLst>
              <a:gd name="connsiteX0" fmla="*/ 3059113 w 3139715"/>
              <a:gd name="connsiteY0" fmla="*/ 93662 h 174265"/>
              <a:gd name="connsiteX1" fmla="*/ 3139715 w 3139715"/>
              <a:gd name="connsiteY1" fmla="*/ 93662 h 174265"/>
              <a:gd name="connsiteX2" fmla="*/ 3139715 w 3139715"/>
              <a:gd name="connsiteY2" fmla="*/ 174265 h 174265"/>
              <a:gd name="connsiteX3" fmla="*/ 3099414 w 3139715"/>
              <a:gd name="connsiteY3" fmla="*/ 174265 h 174265"/>
              <a:gd name="connsiteX4" fmla="*/ 3059113 w 3139715"/>
              <a:gd name="connsiteY4" fmla="*/ 174265 h 174265"/>
              <a:gd name="connsiteX5" fmla="*/ 2897188 w 3139715"/>
              <a:gd name="connsiteY5" fmla="*/ 93662 h 174265"/>
              <a:gd name="connsiteX6" fmla="*/ 2977790 w 3139715"/>
              <a:gd name="connsiteY6" fmla="*/ 93662 h 174265"/>
              <a:gd name="connsiteX7" fmla="*/ 2977790 w 3139715"/>
              <a:gd name="connsiteY7" fmla="*/ 174265 h 174265"/>
              <a:gd name="connsiteX8" fmla="*/ 2937489 w 3139715"/>
              <a:gd name="connsiteY8" fmla="*/ 174265 h 174265"/>
              <a:gd name="connsiteX9" fmla="*/ 2897188 w 3139715"/>
              <a:gd name="connsiteY9" fmla="*/ 174265 h 174265"/>
              <a:gd name="connsiteX10" fmla="*/ 2736850 w 3139715"/>
              <a:gd name="connsiteY10" fmla="*/ 93662 h 174265"/>
              <a:gd name="connsiteX11" fmla="*/ 2817453 w 3139715"/>
              <a:gd name="connsiteY11" fmla="*/ 93662 h 174265"/>
              <a:gd name="connsiteX12" fmla="*/ 2817453 w 3139715"/>
              <a:gd name="connsiteY12" fmla="*/ 174265 h 174265"/>
              <a:gd name="connsiteX13" fmla="*/ 2777151 w 3139715"/>
              <a:gd name="connsiteY13" fmla="*/ 174265 h 174265"/>
              <a:gd name="connsiteX14" fmla="*/ 2736850 w 3139715"/>
              <a:gd name="connsiteY14" fmla="*/ 174265 h 174265"/>
              <a:gd name="connsiteX15" fmla="*/ 2576513 w 3139715"/>
              <a:gd name="connsiteY15" fmla="*/ 93662 h 174265"/>
              <a:gd name="connsiteX16" fmla="*/ 2657115 w 3139715"/>
              <a:gd name="connsiteY16" fmla="*/ 93662 h 174265"/>
              <a:gd name="connsiteX17" fmla="*/ 2657115 w 3139715"/>
              <a:gd name="connsiteY17" fmla="*/ 174265 h 174265"/>
              <a:gd name="connsiteX18" fmla="*/ 2616814 w 3139715"/>
              <a:gd name="connsiteY18" fmla="*/ 174265 h 174265"/>
              <a:gd name="connsiteX19" fmla="*/ 2576513 w 3139715"/>
              <a:gd name="connsiteY19" fmla="*/ 174265 h 174265"/>
              <a:gd name="connsiteX20" fmla="*/ 2414588 w 3139715"/>
              <a:gd name="connsiteY20" fmla="*/ 93662 h 174265"/>
              <a:gd name="connsiteX21" fmla="*/ 2495190 w 3139715"/>
              <a:gd name="connsiteY21" fmla="*/ 93662 h 174265"/>
              <a:gd name="connsiteX22" fmla="*/ 2495190 w 3139715"/>
              <a:gd name="connsiteY22" fmla="*/ 174265 h 174265"/>
              <a:gd name="connsiteX23" fmla="*/ 2454889 w 3139715"/>
              <a:gd name="connsiteY23" fmla="*/ 174265 h 174265"/>
              <a:gd name="connsiteX24" fmla="*/ 2414588 w 3139715"/>
              <a:gd name="connsiteY24" fmla="*/ 174265 h 174265"/>
              <a:gd name="connsiteX25" fmla="*/ 2254250 w 3139715"/>
              <a:gd name="connsiteY25" fmla="*/ 93662 h 174265"/>
              <a:gd name="connsiteX26" fmla="*/ 2334853 w 3139715"/>
              <a:gd name="connsiteY26" fmla="*/ 93662 h 174265"/>
              <a:gd name="connsiteX27" fmla="*/ 2334853 w 3139715"/>
              <a:gd name="connsiteY27" fmla="*/ 174265 h 174265"/>
              <a:gd name="connsiteX28" fmla="*/ 2294551 w 3139715"/>
              <a:gd name="connsiteY28" fmla="*/ 174265 h 174265"/>
              <a:gd name="connsiteX29" fmla="*/ 2254250 w 3139715"/>
              <a:gd name="connsiteY29" fmla="*/ 174265 h 174265"/>
              <a:gd name="connsiteX30" fmla="*/ 482600 w 3139715"/>
              <a:gd name="connsiteY30" fmla="*/ 93662 h 174265"/>
              <a:gd name="connsiteX31" fmla="*/ 563203 w 3139715"/>
              <a:gd name="connsiteY31" fmla="*/ 93662 h 174265"/>
              <a:gd name="connsiteX32" fmla="*/ 563203 w 3139715"/>
              <a:gd name="connsiteY32" fmla="*/ 174265 h 174265"/>
              <a:gd name="connsiteX33" fmla="*/ 522901 w 3139715"/>
              <a:gd name="connsiteY33" fmla="*/ 174265 h 174265"/>
              <a:gd name="connsiteX34" fmla="*/ 482600 w 3139715"/>
              <a:gd name="connsiteY34" fmla="*/ 174265 h 174265"/>
              <a:gd name="connsiteX35" fmla="*/ 322263 w 3139715"/>
              <a:gd name="connsiteY35" fmla="*/ 93662 h 174265"/>
              <a:gd name="connsiteX36" fmla="*/ 402865 w 3139715"/>
              <a:gd name="connsiteY36" fmla="*/ 93662 h 174265"/>
              <a:gd name="connsiteX37" fmla="*/ 402865 w 3139715"/>
              <a:gd name="connsiteY37" fmla="*/ 174265 h 174265"/>
              <a:gd name="connsiteX38" fmla="*/ 362564 w 3139715"/>
              <a:gd name="connsiteY38" fmla="*/ 174265 h 174265"/>
              <a:gd name="connsiteX39" fmla="*/ 322263 w 3139715"/>
              <a:gd name="connsiteY39" fmla="*/ 174265 h 174265"/>
              <a:gd name="connsiteX40" fmla="*/ 160338 w 3139715"/>
              <a:gd name="connsiteY40" fmla="*/ 93662 h 174265"/>
              <a:gd name="connsiteX41" fmla="*/ 240940 w 3139715"/>
              <a:gd name="connsiteY41" fmla="*/ 93662 h 174265"/>
              <a:gd name="connsiteX42" fmla="*/ 240940 w 3139715"/>
              <a:gd name="connsiteY42" fmla="*/ 174265 h 174265"/>
              <a:gd name="connsiteX43" fmla="*/ 200639 w 3139715"/>
              <a:gd name="connsiteY43" fmla="*/ 174265 h 174265"/>
              <a:gd name="connsiteX44" fmla="*/ 160338 w 3139715"/>
              <a:gd name="connsiteY44" fmla="*/ 174265 h 174265"/>
              <a:gd name="connsiteX45" fmla="*/ 0 w 3139715"/>
              <a:gd name="connsiteY45" fmla="*/ 93662 h 174265"/>
              <a:gd name="connsiteX46" fmla="*/ 80603 w 3139715"/>
              <a:gd name="connsiteY46" fmla="*/ 93662 h 174265"/>
              <a:gd name="connsiteX47" fmla="*/ 80603 w 3139715"/>
              <a:gd name="connsiteY47" fmla="*/ 174265 h 174265"/>
              <a:gd name="connsiteX48" fmla="*/ 40302 w 3139715"/>
              <a:gd name="connsiteY48" fmla="*/ 174265 h 174265"/>
              <a:gd name="connsiteX49" fmla="*/ 0 w 3139715"/>
              <a:gd name="connsiteY49" fmla="*/ 174265 h 174265"/>
              <a:gd name="connsiteX50" fmla="*/ 2092325 w 3139715"/>
              <a:gd name="connsiteY50" fmla="*/ 85725 h 174265"/>
              <a:gd name="connsiteX51" fmla="*/ 2172928 w 3139715"/>
              <a:gd name="connsiteY51" fmla="*/ 85725 h 174265"/>
              <a:gd name="connsiteX52" fmla="*/ 2172928 w 3139715"/>
              <a:gd name="connsiteY52" fmla="*/ 166327 h 174265"/>
              <a:gd name="connsiteX53" fmla="*/ 2132626 w 3139715"/>
              <a:gd name="connsiteY53" fmla="*/ 166327 h 174265"/>
              <a:gd name="connsiteX54" fmla="*/ 2092325 w 3139715"/>
              <a:gd name="connsiteY54" fmla="*/ 166327 h 174265"/>
              <a:gd name="connsiteX55" fmla="*/ 1931988 w 3139715"/>
              <a:gd name="connsiteY55" fmla="*/ 79375 h 174265"/>
              <a:gd name="connsiteX56" fmla="*/ 2012590 w 3139715"/>
              <a:gd name="connsiteY56" fmla="*/ 79375 h 174265"/>
              <a:gd name="connsiteX57" fmla="*/ 2012590 w 3139715"/>
              <a:gd name="connsiteY57" fmla="*/ 159977 h 174265"/>
              <a:gd name="connsiteX58" fmla="*/ 1972289 w 3139715"/>
              <a:gd name="connsiteY58" fmla="*/ 159977 h 174265"/>
              <a:gd name="connsiteX59" fmla="*/ 1931988 w 3139715"/>
              <a:gd name="connsiteY59" fmla="*/ 159977 h 174265"/>
              <a:gd name="connsiteX60" fmla="*/ 1770063 w 3139715"/>
              <a:gd name="connsiteY60" fmla="*/ 63500 h 174265"/>
              <a:gd name="connsiteX61" fmla="*/ 1850665 w 3139715"/>
              <a:gd name="connsiteY61" fmla="*/ 63500 h 174265"/>
              <a:gd name="connsiteX62" fmla="*/ 1850665 w 3139715"/>
              <a:gd name="connsiteY62" fmla="*/ 144101 h 174265"/>
              <a:gd name="connsiteX63" fmla="*/ 1810364 w 3139715"/>
              <a:gd name="connsiteY63" fmla="*/ 144101 h 174265"/>
              <a:gd name="connsiteX64" fmla="*/ 1770063 w 3139715"/>
              <a:gd name="connsiteY64" fmla="*/ 144101 h 174265"/>
              <a:gd name="connsiteX65" fmla="*/ 1609725 w 3139715"/>
              <a:gd name="connsiteY65" fmla="*/ 63500 h 174265"/>
              <a:gd name="connsiteX66" fmla="*/ 1690328 w 3139715"/>
              <a:gd name="connsiteY66" fmla="*/ 63500 h 174265"/>
              <a:gd name="connsiteX67" fmla="*/ 1690328 w 3139715"/>
              <a:gd name="connsiteY67" fmla="*/ 144101 h 174265"/>
              <a:gd name="connsiteX68" fmla="*/ 1650026 w 3139715"/>
              <a:gd name="connsiteY68" fmla="*/ 144101 h 174265"/>
              <a:gd name="connsiteX69" fmla="*/ 1609725 w 3139715"/>
              <a:gd name="connsiteY69" fmla="*/ 144101 h 174265"/>
              <a:gd name="connsiteX70" fmla="*/ 1449388 w 3139715"/>
              <a:gd name="connsiteY70" fmla="*/ 52387 h 174265"/>
              <a:gd name="connsiteX71" fmla="*/ 1529990 w 3139715"/>
              <a:gd name="connsiteY71" fmla="*/ 52387 h 174265"/>
              <a:gd name="connsiteX72" fmla="*/ 1529990 w 3139715"/>
              <a:gd name="connsiteY72" fmla="*/ 132990 h 174265"/>
              <a:gd name="connsiteX73" fmla="*/ 1489689 w 3139715"/>
              <a:gd name="connsiteY73" fmla="*/ 132990 h 174265"/>
              <a:gd name="connsiteX74" fmla="*/ 1449388 w 3139715"/>
              <a:gd name="connsiteY74" fmla="*/ 132990 h 174265"/>
              <a:gd name="connsiteX75" fmla="*/ 644525 w 3139715"/>
              <a:gd name="connsiteY75" fmla="*/ 52387 h 174265"/>
              <a:gd name="connsiteX76" fmla="*/ 725128 w 3139715"/>
              <a:gd name="connsiteY76" fmla="*/ 52387 h 174265"/>
              <a:gd name="connsiteX77" fmla="*/ 725128 w 3139715"/>
              <a:gd name="connsiteY77" fmla="*/ 132990 h 174265"/>
              <a:gd name="connsiteX78" fmla="*/ 684826 w 3139715"/>
              <a:gd name="connsiteY78" fmla="*/ 132990 h 174265"/>
              <a:gd name="connsiteX79" fmla="*/ 644525 w 3139715"/>
              <a:gd name="connsiteY79" fmla="*/ 132990 h 174265"/>
              <a:gd name="connsiteX80" fmla="*/ 1287463 w 3139715"/>
              <a:gd name="connsiteY80" fmla="*/ 38100 h 174265"/>
              <a:gd name="connsiteX81" fmla="*/ 1368065 w 3139715"/>
              <a:gd name="connsiteY81" fmla="*/ 38100 h 174265"/>
              <a:gd name="connsiteX82" fmla="*/ 1368065 w 3139715"/>
              <a:gd name="connsiteY82" fmla="*/ 118702 h 174265"/>
              <a:gd name="connsiteX83" fmla="*/ 1327764 w 3139715"/>
              <a:gd name="connsiteY83" fmla="*/ 118702 h 174265"/>
              <a:gd name="connsiteX84" fmla="*/ 1287463 w 3139715"/>
              <a:gd name="connsiteY84" fmla="*/ 118702 h 174265"/>
              <a:gd name="connsiteX85" fmla="*/ 1127125 w 3139715"/>
              <a:gd name="connsiteY85" fmla="*/ 23812 h 174265"/>
              <a:gd name="connsiteX86" fmla="*/ 1207728 w 3139715"/>
              <a:gd name="connsiteY86" fmla="*/ 23812 h 174265"/>
              <a:gd name="connsiteX87" fmla="*/ 1207728 w 3139715"/>
              <a:gd name="connsiteY87" fmla="*/ 104414 h 174265"/>
              <a:gd name="connsiteX88" fmla="*/ 1167426 w 3139715"/>
              <a:gd name="connsiteY88" fmla="*/ 104414 h 174265"/>
              <a:gd name="connsiteX89" fmla="*/ 1127125 w 3139715"/>
              <a:gd name="connsiteY89" fmla="*/ 104414 h 174265"/>
              <a:gd name="connsiteX90" fmla="*/ 804863 w 3139715"/>
              <a:gd name="connsiteY90" fmla="*/ 23812 h 174265"/>
              <a:gd name="connsiteX91" fmla="*/ 885465 w 3139715"/>
              <a:gd name="connsiteY91" fmla="*/ 23812 h 174265"/>
              <a:gd name="connsiteX92" fmla="*/ 885465 w 3139715"/>
              <a:gd name="connsiteY92" fmla="*/ 104414 h 174265"/>
              <a:gd name="connsiteX93" fmla="*/ 845164 w 3139715"/>
              <a:gd name="connsiteY93" fmla="*/ 104414 h 174265"/>
              <a:gd name="connsiteX94" fmla="*/ 804863 w 3139715"/>
              <a:gd name="connsiteY94" fmla="*/ 104414 h 174265"/>
              <a:gd name="connsiteX95" fmla="*/ 965200 w 3139715"/>
              <a:gd name="connsiteY95" fmla="*/ 0 h 174265"/>
              <a:gd name="connsiteX96" fmla="*/ 1045803 w 3139715"/>
              <a:gd name="connsiteY96" fmla="*/ 0 h 174265"/>
              <a:gd name="connsiteX97" fmla="*/ 1045803 w 3139715"/>
              <a:gd name="connsiteY97" fmla="*/ 80602 h 174265"/>
              <a:gd name="connsiteX98" fmla="*/ 1005501 w 3139715"/>
              <a:gd name="connsiteY98" fmla="*/ 80602 h 174265"/>
              <a:gd name="connsiteX99" fmla="*/ 965200 w 3139715"/>
              <a:gd name="connsiteY99" fmla="*/ 80602 h 17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74265">
                <a:moveTo>
                  <a:pt x="3059113" y="93662"/>
                </a:moveTo>
                <a:lnTo>
                  <a:pt x="3139715" y="93662"/>
                </a:lnTo>
                <a:lnTo>
                  <a:pt x="3139715" y="174265"/>
                </a:lnTo>
                <a:lnTo>
                  <a:pt x="3099414" y="174265"/>
                </a:lnTo>
                <a:lnTo>
                  <a:pt x="3059113" y="174265"/>
                </a:lnTo>
                <a:close/>
                <a:moveTo>
                  <a:pt x="2897188" y="93662"/>
                </a:moveTo>
                <a:lnTo>
                  <a:pt x="2977790" y="93662"/>
                </a:lnTo>
                <a:lnTo>
                  <a:pt x="2977790" y="174265"/>
                </a:lnTo>
                <a:lnTo>
                  <a:pt x="2937489" y="174265"/>
                </a:lnTo>
                <a:lnTo>
                  <a:pt x="2897188" y="174265"/>
                </a:lnTo>
                <a:close/>
                <a:moveTo>
                  <a:pt x="2736850" y="93662"/>
                </a:moveTo>
                <a:lnTo>
                  <a:pt x="2817453" y="93662"/>
                </a:lnTo>
                <a:lnTo>
                  <a:pt x="2817453" y="174265"/>
                </a:lnTo>
                <a:lnTo>
                  <a:pt x="2777151" y="174265"/>
                </a:lnTo>
                <a:lnTo>
                  <a:pt x="2736850" y="174265"/>
                </a:lnTo>
                <a:close/>
                <a:moveTo>
                  <a:pt x="2576513" y="93662"/>
                </a:moveTo>
                <a:lnTo>
                  <a:pt x="2657115" y="93662"/>
                </a:lnTo>
                <a:lnTo>
                  <a:pt x="2657115" y="174265"/>
                </a:lnTo>
                <a:lnTo>
                  <a:pt x="2616814" y="174265"/>
                </a:lnTo>
                <a:lnTo>
                  <a:pt x="2576513" y="174265"/>
                </a:lnTo>
                <a:close/>
                <a:moveTo>
                  <a:pt x="2414588" y="93662"/>
                </a:moveTo>
                <a:lnTo>
                  <a:pt x="2495190" y="93662"/>
                </a:lnTo>
                <a:lnTo>
                  <a:pt x="2495190" y="174265"/>
                </a:lnTo>
                <a:lnTo>
                  <a:pt x="2454889" y="174265"/>
                </a:lnTo>
                <a:lnTo>
                  <a:pt x="2414588" y="174265"/>
                </a:lnTo>
                <a:close/>
                <a:moveTo>
                  <a:pt x="2254250" y="93662"/>
                </a:moveTo>
                <a:lnTo>
                  <a:pt x="2334853" y="93662"/>
                </a:lnTo>
                <a:lnTo>
                  <a:pt x="2334853" y="174265"/>
                </a:lnTo>
                <a:lnTo>
                  <a:pt x="2294551" y="174265"/>
                </a:lnTo>
                <a:lnTo>
                  <a:pt x="2254250" y="174265"/>
                </a:lnTo>
                <a:close/>
                <a:moveTo>
                  <a:pt x="482600" y="93662"/>
                </a:moveTo>
                <a:lnTo>
                  <a:pt x="563203" y="93662"/>
                </a:lnTo>
                <a:lnTo>
                  <a:pt x="563203" y="174265"/>
                </a:lnTo>
                <a:lnTo>
                  <a:pt x="522901" y="174265"/>
                </a:lnTo>
                <a:lnTo>
                  <a:pt x="482600" y="174265"/>
                </a:lnTo>
                <a:close/>
                <a:moveTo>
                  <a:pt x="322263" y="93662"/>
                </a:moveTo>
                <a:lnTo>
                  <a:pt x="402865" y="93662"/>
                </a:lnTo>
                <a:lnTo>
                  <a:pt x="402865" y="174265"/>
                </a:lnTo>
                <a:lnTo>
                  <a:pt x="362564" y="174265"/>
                </a:lnTo>
                <a:lnTo>
                  <a:pt x="322263" y="174265"/>
                </a:lnTo>
                <a:close/>
                <a:moveTo>
                  <a:pt x="160338" y="93662"/>
                </a:moveTo>
                <a:lnTo>
                  <a:pt x="240940" y="93662"/>
                </a:lnTo>
                <a:lnTo>
                  <a:pt x="240940" y="174265"/>
                </a:lnTo>
                <a:lnTo>
                  <a:pt x="200639" y="174265"/>
                </a:lnTo>
                <a:lnTo>
                  <a:pt x="160338" y="174265"/>
                </a:lnTo>
                <a:close/>
                <a:moveTo>
                  <a:pt x="0" y="93662"/>
                </a:moveTo>
                <a:lnTo>
                  <a:pt x="80603" y="93662"/>
                </a:lnTo>
                <a:lnTo>
                  <a:pt x="80603" y="174265"/>
                </a:lnTo>
                <a:lnTo>
                  <a:pt x="40302" y="174265"/>
                </a:lnTo>
                <a:lnTo>
                  <a:pt x="0" y="174265"/>
                </a:lnTo>
                <a:close/>
                <a:moveTo>
                  <a:pt x="2092325" y="85725"/>
                </a:moveTo>
                <a:lnTo>
                  <a:pt x="2172928" y="85725"/>
                </a:lnTo>
                <a:lnTo>
                  <a:pt x="2172928" y="166327"/>
                </a:lnTo>
                <a:lnTo>
                  <a:pt x="2132626" y="166327"/>
                </a:lnTo>
                <a:lnTo>
                  <a:pt x="2092325" y="166327"/>
                </a:lnTo>
                <a:close/>
                <a:moveTo>
                  <a:pt x="1931988" y="79375"/>
                </a:moveTo>
                <a:lnTo>
                  <a:pt x="2012590" y="79375"/>
                </a:lnTo>
                <a:lnTo>
                  <a:pt x="2012590" y="159977"/>
                </a:lnTo>
                <a:lnTo>
                  <a:pt x="1972289" y="159977"/>
                </a:lnTo>
                <a:lnTo>
                  <a:pt x="1931988" y="159977"/>
                </a:lnTo>
                <a:close/>
                <a:moveTo>
                  <a:pt x="1770063" y="63500"/>
                </a:moveTo>
                <a:lnTo>
                  <a:pt x="1850665" y="63500"/>
                </a:lnTo>
                <a:lnTo>
                  <a:pt x="1850665" y="144101"/>
                </a:lnTo>
                <a:lnTo>
                  <a:pt x="1810364" y="144101"/>
                </a:lnTo>
                <a:lnTo>
                  <a:pt x="1770063" y="144101"/>
                </a:lnTo>
                <a:close/>
                <a:moveTo>
                  <a:pt x="1609725" y="63500"/>
                </a:moveTo>
                <a:lnTo>
                  <a:pt x="1690328" y="63500"/>
                </a:lnTo>
                <a:lnTo>
                  <a:pt x="1690328" y="144101"/>
                </a:lnTo>
                <a:lnTo>
                  <a:pt x="1650026" y="144101"/>
                </a:lnTo>
                <a:lnTo>
                  <a:pt x="1609725" y="144101"/>
                </a:lnTo>
                <a:close/>
                <a:moveTo>
                  <a:pt x="1449388" y="52387"/>
                </a:moveTo>
                <a:lnTo>
                  <a:pt x="1529990" y="52387"/>
                </a:lnTo>
                <a:lnTo>
                  <a:pt x="1529990" y="132990"/>
                </a:lnTo>
                <a:lnTo>
                  <a:pt x="1489689" y="132990"/>
                </a:lnTo>
                <a:lnTo>
                  <a:pt x="1449388" y="132990"/>
                </a:lnTo>
                <a:close/>
                <a:moveTo>
                  <a:pt x="644525" y="52387"/>
                </a:moveTo>
                <a:lnTo>
                  <a:pt x="725128" y="52387"/>
                </a:lnTo>
                <a:lnTo>
                  <a:pt x="725128" y="132990"/>
                </a:lnTo>
                <a:lnTo>
                  <a:pt x="684826" y="132990"/>
                </a:lnTo>
                <a:lnTo>
                  <a:pt x="644525" y="132990"/>
                </a:lnTo>
                <a:close/>
                <a:moveTo>
                  <a:pt x="1287463" y="38100"/>
                </a:moveTo>
                <a:lnTo>
                  <a:pt x="1368065" y="38100"/>
                </a:lnTo>
                <a:lnTo>
                  <a:pt x="1368065" y="118702"/>
                </a:lnTo>
                <a:lnTo>
                  <a:pt x="1327764" y="118702"/>
                </a:lnTo>
                <a:lnTo>
                  <a:pt x="1287463" y="118702"/>
                </a:lnTo>
                <a:close/>
                <a:moveTo>
                  <a:pt x="1127125" y="23812"/>
                </a:moveTo>
                <a:lnTo>
                  <a:pt x="1207728" y="23812"/>
                </a:lnTo>
                <a:lnTo>
                  <a:pt x="1207728" y="104414"/>
                </a:lnTo>
                <a:lnTo>
                  <a:pt x="1167426" y="104414"/>
                </a:lnTo>
                <a:lnTo>
                  <a:pt x="1127125" y="104414"/>
                </a:lnTo>
                <a:close/>
                <a:moveTo>
                  <a:pt x="804863" y="23812"/>
                </a:moveTo>
                <a:lnTo>
                  <a:pt x="885465" y="23812"/>
                </a:lnTo>
                <a:lnTo>
                  <a:pt x="885465" y="104414"/>
                </a:lnTo>
                <a:lnTo>
                  <a:pt x="845164" y="104414"/>
                </a:lnTo>
                <a:lnTo>
                  <a:pt x="804863" y="104414"/>
                </a:lnTo>
                <a:close/>
                <a:moveTo>
                  <a:pt x="965200" y="0"/>
                </a:moveTo>
                <a:lnTo>
                  <a:pt x="1045803" y="0"/>
                </a:lnTo>
                <a:lnTo>
                  <a:pt x="1045803" y="80602"/>
                </a:lnTo>
                <a:lnTo>
                  <a:pt x="1005501" y="80602"/>
                </a:lnTo>
                <a:lnTo>
                  <a:pt x="965200"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193" name="Freeform 192">
            <a:extLst>
              <a:ext uri="{FF2B5EF4-FFF2-40B4-BE49-F238E27FC236}">
                <a16:creationId xmlns:a16="http://schemas.microsoft.com/office/drawing/2014/main" id="{34892EF8-F1E5-9C47-8F6A-E4D0CAE15B05}"/>
              </a:ext>
            </a:extLst>
          </p:cNvPr>
          <p:cNvSpPr>
            <a:spLocks noChangeArrowheads="1"/>
          </p:cNvSpPr>
          <p:nvPr/>
        </p:nvSpPr>
        <p:spPr bwMode="auto">
          <a:xfrm>
            <a:off x="4006710" y="2951808"/>
            <a:ext cx="1690937" cy="92998"/>
          </a:xfrm>
          <a:custGeom>
            <a:avLst/>
            <a:gdLst>
              <a:gd name="connsiteX0" fmla="*/ 3059113 w 3139715"/>
              <a:gd name="connsiteY0" fmla="*/ 92075 h 172677"/>
              <a:gd name="connsiteX1" fmla="*/ 3139715 w 3139715"/>
              <a:gd name="connsiteY1" fmla="*/ 92075 h 172677"/>
              <a:gd name="connsiteX2" fmla="*/ 3139715 w 3139715"/>
              <a:gd name="connsiteY2" fmla="*/ 172677 h 172677"/>
              <a:gd name="connsiteX3" fmla="*/ 3099414 w 3139715"/>
              <a:gd name="connsiteY3" fmla="*/ 172677 h 172677"/>
              <a:gd name="connsiteX4" fmla="*/ 3059113 w 3139715"/>
              <a:gd name="connsiteY4" fmla="*/ 172677 h 172677"/>
              <a:gd name="connsiteX5" fmla="*/ 2897188 w 3139715"/>
              <a:gd name="connsiteY5" fmla="*/ 92075 h 172677"/>
              <a:gd name="connsiteX6" fmla="*/ 2977790 w 3139715"/>
              <a:gd name="connsiteY6" fmla="*/ 92075 h 172677"/>
              <a:gd name="connsiteX7" fmla="*/ 2977790 w 3139715"/>
              <a:gd name="connsiteY7" fmla="*/ 172677 h 172677"/>
              <a:gd name="connsiteX8" fmla="*/ 2937489 w 3139715"/>
              <a:gd name="connsiteY8" fmla="*/ 172677 h 172677"/>
              <a:gd name="connsiteX9" fmla="*/ 2897188 w 3139715"/>
              <a:gd name="connsiteY9" fmla="*/ 172677 h 172677"/>
              <a:gd name="connsiteX10" fmla="*/ 2736850 w 3139715"/>
              <a:gd name="connsiteY10" fmla="*/ 92075 h 172677"/>
              <a:gd name="connsiteX11" fmla="*/ 2817453 w 3139715"/>
              <a:gd name="connsiteY11" fmla="*/ 92075 h 172677"/>
              <a:gd name="connsiteX12" fmla="*/ 2817453 w 3139715"/>
              <a:gd name="connsiteY12" fmla="*/ 172677 h 172677"/>
              <a:gd name="connsiteX13" fmla="*/ 2777151 w 3139715"/>
              <a:gd name="connsiteY13" fmla="*/ 172677 h 172677"/>
              <a:gd name="connsiteX14" fmla="*/ 2736850 w 3139715"/>
              <a:gd name="connsiteY14" fmla="*/ 172677 h 172677"/>
              <a:gd name="connsiteX15" fmla="*/ 2576513 w 3139715"/>
              <a:gd name="connsiteY15" fmla="*/ 92075 h 172677"/>
              <a:gd name="connsiteX16" fmla="*/ 2657115 w 3139715"/>
              <a:gd name="connsiteY16" fmla="*/ 92075 h 172677"/>
              <a:gd name="connsiteX17" fmla="*/ 2657115 w 3139715"/>
              <a:gd name="connsiteY17" fmla="*/ 172677 h 172677"/>
              <a:gd name="connsiteX18" fmla="*/ 2616814 w 3139715"/>
              <a:gd name="connsiteY18" fmla="*/ 172677 h 172677"/>
              <a:gd name="connsiteX19" fmla="*/ 2576513 w 3139715"/>
              <a:gd name="connsiteY19" fmla="*/ 172677 h 172677"/>
              <a:gd name="connsiteX20" fmla="*/ 2414588 w 3139715"/>
              <a:gd name="connsiteY20" fmla="*/ 92075 h 172677"/>
              <a:gd name="connsiteX21" fmla="*/ 2495190 w 3139715"/>
              <a:gd name="connsiteY21" fmla="*/ 92075 h 172677"/>
              <a:gd name="connsiteX22" fmla="*/ 2495190 w 3139715"/>
              <a:gd name="connsiteY22" fmla="*/ 172677 h 172677"/>
              <a:gd name="connsiteX23" fmla="*/ 2454889 w 3139715"/>
              <a:gd name="connsiteY23" fmla="*/ 172677 h 172677"/>
              <a:gd name="connsiteX24" fmla="*/ 2414588 w 3139715"/>
              <a:gd name="connsiteY24" fmla="*/ 172677 h 172677"/>
              <a:gd name="connsiteX25" fmla="*/ 2254250 w 3139715"/>
              <a:gd name="connsiteY25" fmla="*/ 92075 h 172677"/>
              <a:gd name="connsiteX26" fmla="*/ 2334853 w 3139715"/>
              <a:gd name="connsiteY26" fmla="*/ 92075 h 172677"/>
              <a:gd name="connsiteX27" fmla="*/ 2334853 w 3139715"/>
              <a:gd name="connsiteY27" fmla="*/ 172677 h 172677"/>
              <a:gd name="connsiteX28" fmla="*/ 2294551 w 3139715"/>
              <a:gd name="connsiteY28" fmla="*/ 172677 h 172677"/>
              <a:gd name="connsiteX29" fmla="*/ 2254250 w 3139715"/>
              <a:gd name="connsiteY29" fmla="*/ 172677 h 172677"/>
              <a:gd name="connsiteX30" fmla="*/ 644525 w 3139715"/>
              <a:gd name="connsiteY30" fmla="*/ 92075 h 172677"/>
              <a:gd name="connsiteX31" fmla="*/ 725128 w 3139715"/>
              <a:gd name="connsiteY31" fmla="*/ 92075 h 172677"/>
              <a:gd name="connsiteX32" fmla="*/ 725128 w 3139715"/>
              <a:gd name="connsiteY32" fmla="*/ 172677 h 172677"/>
              <a:gd name="connsiteX33" fmla="*/ 684826 w 3139715"/>
              <a:gd name="connsiteY33" fmla="*/ 172677 h 172677"/>
              <a:gd name="connsiteX34" fmla="*/ 644525 w 3139715"/>
              <a:gd name="connsiteY34" fmla="*/ 172677 h 172677"/>
              <a:gd name="connsiteX35" fmla="*/ 482600 w 3139715"/>
              <a:gd name="connsiteY35" fmla="*/ 92075 h 172677"/>
              <a:gd name="connsiteX36" fmla="*/ 563203 w 3139715"/>
              <a:gd name="connsiteY36" fmla="*/ 92075 h 172677"/>
              <a:gd name="connsiteX37" fmla="*/ 563203 w 3139715"/>
              <a:gd name="connsiteY37" fmla="*/ 172677 h 172677"/>
              <a:gd name="connsiteX38" fmla="*/ 522901 w 3139715"/>
              <a:gd name="connsiteY38" fmla="*/ 172677 h 172677"/>
              <a:gd name="connsiteX39" fmla="*/ 482600 w 3139715"/>
              <a:gd name="connsiteY39" fmla="*/ 172677 h 172677"/>
              <a:gd name="connsiteX40" fmla="*/ 322263 w 3139715"/>
              <a:gd name="connsiteY40" fmla="*/ 92075 h 172677"/>
              <a:gd name="connsiteX41" fmla="*/ 402865 w 3139715"/>
              <a:gd name="connsiteY41" fmla="*/ 92075 h 172677"/>
              <a:gd name="connsiteX42" fmla="*/ 402865 w 3139715"/>
              <a:gd name="connsiteY42" fmla="*/ 172677 h 172677"/>
              <a:gd name="connsiteX43" fmla="*/ 362564 w 3139715"/>
              <a:gd name="connsiteY43" fmla="*/ 172677 h 172677"/>
              <a:gd name="connsiteX44" fmla="*/ 322263 w 3139715"/>
              <a:gd name="connsiteY44" fmla="*/ 172677 h 172677"/>
              <a:gd name="connsiteX45" fmla="*/ 160338 w 3139715"/>
              <a:gd name="connsiteY45" fmla="*/ 92075 h 172677"/>
              <a:gd name="connsiteX46" fmla="*/ 240940 w 3139715"/>
              <a:gd name="connsiteY46" fmla="*/ 92075 h 172677"/>
              <a:gd name="connsiteX47" fmla="*/ 240940 w 3139715"/>
              <a:gd name="connsiteY47" fmla="*/ 172677 h 172677"/>
              <a:gd name="connsiteX48" fmla="*/ 200639 w 3139715"/>
              <a:gd name="connsiteY48" fmla="*/ 172677 h 172677"/>
              <a:gd name="connsiteX49" fmla="*/ 160338 w 3139715"/>
              <a:gd name="connsiteY49" fmla="*/ 172677 h 172677"/>
              <a:gd name="connsiteX50" fmla="*/ 0 w 3139715"/>
              <a:gd name="connsiteY50" fmla="*/ 92075 h 172677"/>
              <a:gd name="connsiteX51" fmla="*/ 80603 w 3139715"/>
              <a:gd name="connsiteY51" fmla="*/ 92075 h 172677"/>
              <a:gd name="connsiteX52" fmla="*/ 80603 w 3139715"/>
              <a:gd name="connsiteY52" fmla="*/ 172677 h 172677"/>
              <a:gd name="connsiteX53" fmla="*/ 40302 w 3139715"/>
              <a:gd name="connsiteY53" fmla="*/ 172677 h 172677"/>
              <a:gd name="connsiteX54" fmla="*/ 0 w 3139715"/>
              <a:gd name="connsiteY54" fmla="*/ 172677 h 172677"/>
              <a:gd name="connsiteX55" fmla="*/ 2092325 w 3139715"/>
              <a:gd name="connsiteY55" fmla="*/ 85725 h 172677"/>
              <a:gd name="connsiteX56" fmla="*/ 2172928 w 3139715"/>
              <a:gd name="connsiteY56" fmla="*/ 85725 h 172677"/>
              <a:gd name="connsiteX57" fmla="*/ 2172928 w 3139715"/>
              <a:gd name="connsiteY57" fmla="*/ 166327 h 172677"/>
              <a:gd name="connsiteX58" fmla="*/ 2132626 w 3139715"/>
              <a:gd name="connsiteY58" fmla="*/ 166327 h 172677"/>
              <a:gd name="connsiteX59" fmla="*/ 2092325 w 3139715"/>
              <a:gd name="connsiteY59" fmla="*/ 166327 h 172677"/>
              <a:gd name="connsiteX60" fmla="*/ 1931988 w 3139715"/>
              <a:gd name="connsiteY60" fmla="*/ 69850 h 172677"/>
              <a:gd name="connsiteX61" fmla="*/ 2012590 w 3139715"/>
              <a:gd name="connsiteY61" fmla="*/ 69850 h 172677"/>
              <a:gd name="connsiteX62" fmla="*/ 2012590 w 3139715"/>
              <a:gd name="connsiteY62" fmla="*/ 150452 h 172677"/>
              <a:gd name="connsiteX63" fmla="*/ 1972289 w 3139715"/>
              <a:gd name="connsiteY63" fmla="*/ 150452 h 172677"/>
              <a:gd name="connsiteX64" fmla="*/ 1931988 w 3139715"/>
              <a:gd name="connsiteY64" fmla="*/ 150452 h 172677"/>
              <a:gd name="connsiteX65" fmla="*/ 1770063 w 3139715"/>
              <a:gd name="connsiteY65" fmla="*/ 50800 h 172677"/>
              <a:gd name="connsiteX66" fmla="*/ 1850665 w 3139715"/>
              <a:gd name="connsiteY66" fmla="*/ 50800 h 172677"/>
              <a:gd name="connsiteX67" fmla="*/ 1850665 w 3139715"/>
              <a:gd name="connsiteY67" fmla="*/ 131402 h 172677"/>
              <a:gd name="connsiteX68" fmla="*/ 1810364 w 3139715"/>
              <a:gd name="connsiteY68" fmla="*/ 131402 h 172677"/>
              <a:gd name="connsiteX69" fmla="*/ 1770063 w 3139715"/>
              <a:gd name="connsiteY69" fmla="*/ 131402 h 172677"/>
              <a:gd name="connsiteX70" fmla="*/ 804863 w 3139715"/>
              <a:gd name="connsiteY70" fmla="*/ 47625 h 172677"/>
              <a:gd name="connsiteX71" fmla="*/ 885465 w 3139715"/>
              <a:gd name="connsiteY71" fmla="*/ 47625 h 172677"/>
              <a:gd name="connsiteX72" fmla="*/ 885465 w 3139715"/>
              <a:gd name="connsiteY72" fmla="*/ 128227 h 172677"/>
              <a:gd name="connsiteX73" fmla="*/ 845164 w 3139715"/>
              <a:gd name="connsiteY73" fmla="*/ 128227 h 172677"/>
              <a:gd name="connsiteX74" fmla="*/ 804863 w 3139715"/>
              <a:gd name="connsiteY74" fmla="*/ 128227 h 172677"/>
              <a:gd name="connsiteX75" fmla="*/ 1609725 w 3139715"/>
              <a:gd name="connsiteY75" fmla="*/ 39687 h 172677"/>
              <a:gd name="connsiteX76" fmla="*/ 1690328 w 3139715"/>
              <a:gd name="connsiteY76" fmla="*/ 39687 h 172677"/>
              <a:gd name="connsiteX77" fmla="*/ 1690328 w 3139715"/>
              <a:gd name="connsiteY77" fmla="*/ 120290 h 172677"/>
              <a:gd name="connsiteX78" fmla="*/ 1650026 w 3139715"/>
              <a:gd name="connsiteY78" fmla="*/ 120290 h 172677"/>
              <a:gd name="connsiteX79" fmla="*/ 1609725 w 3139715"/>
              <a:gd name="connsiteY79" fmla="*/ 120290 h 172677"/>
              <a:gd name="connsiteX80" fmla="*/ 1449388 w 3139715"/>
              <a:gd name="connsiteY80" fmla="*/ 25400 h 172677"/>
              <a:gd name="connsiteX81" fmla="*/ 1529990 w 3139715"/>
              <a:gd name="connsiteY81" fmla="*/ 25400 h 172677"/>
              <a:gd name="connsiteX82" fmla="*/ 1529990 w 3139715"/>
              <a:gd name="connsiteY82" fmla="*/ 106002 h 172677"/>
              <a:gd name="connsiteX83" fmla="*/ 1489689 w 3139715"/>
              <a:gd name="connsiteY83" fmla="*/ 106002 h 172677"/>
              <a:gd name="connsiteX84" fmla="*/ 1449388 w 3139715"/>
              <a:gd name="connsiteY84" fmla="*/ 106002 h 172677"/>
              <a:gd name="connsiteX85" fmla="*/ 1127125 w 3139715"/>
              <a:gd name="connsiteY85" fmla="*/ 11112 h 172677"/>
              <a:gd name="connsiteX86" fmla="*/ 1207728 w 3139715"/>
              <a:gd name="connsiteY86" fmla="*/ 11112 h 172677"/>
              <a:gd name="connsiteX87" fmla="*/ 1207728 w 3139715"/>
              <a:gd name="connsiteY87" fmla="*/ 91715 h 172677"/>
              <a:gd name="connsiteX88" fmla="*/ 1167427 w 3139715"/>
              <a:gd name="connsiteY88" fmla="*/ 91715 h 172677"/>
              <a:gd name="connsiteX89" fmla="*/ 1127125 w 3139715"/>
              <a:gd name="connsiteY89" fmla="*/ 91715 h 172677"/>
              <a:gd name="connsiteX90" fmla="*/ 1287463 w 3139715"/>
              <a:gd name="connsiteY90" fmla="*/ 3175 h 172677"/>
              <a:gd name="connsiteX91" fmla="*/ 1368065 w 3139715"/>
              <a:gd name="connsiteY91" fmla="*/ 3175 h 172677"/>
              <a:gd name="connsiteX92" fmla="*/ 1368065 w 3139715"/>
              <a:gd name="connsiteY92" fmla="*/ 83777 h 172677"/>
              <a:gd name="connsiteX93" fmla="*/ 1327764 w 3139715"/>
              <a:gd name="connsiteY93" fmla="*/ 83777 h 172677"/>
              <a:gd name="connsiteX94" fmla="*/ 1287463 w 3139715"/>
              <a:gd name="connsiteY94" fmla="*/ 83777 h 172677"/>
              <a:gd name="connsiteX95" fmla="*/ 965200 w 3139715"/>
              <a:gd name="connsiteY95" fmla="*/ 0 h 172677"/>
              <a:gd name="connsiteX96" fmla="*/ 1045803 w 3139715"/>
              <a:gd name="connsiteY96" fmla="*/ 0 h 172677"/>
              <a:gd name="connsiteX97" fmla="*/ 1045803 w 3139715"/>
              <a:gd name="connsiteY97" fmla="*/ 80602 h 172677"/>
              <a:gd name="connsiteX98" fmla="*/ 1005501 w 3139715"/>
              <a:gd name="connsiteY98" fmla="*/ 80602 h 172677"/>
              <a:gd name="connsiteX99" fmla="*/ 965200 w 3139715"/>
              <a:gd name="connsiteY99" fmla="*/ 80602 h 17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72677">
                <a:moveTo>
                  <a:pt x="3059113" y="92075"/>
                </a:moveTo>
                <a:lnTo>
                  <a:pt x="3139715" y="92075"/>
                </a:lnTo>
                <a:lnTo>
                  <a:pt x="3139715" y="172677"/>
                </a:lnTo>
                <a:lnTo>
                  <a:pt x="3099414" y="172677"/>
                </a:lnTo>
                <a:lnTo>
                  <a:pt x="3059113" y="172677"/>
                </a:lnTo>
                <a:close/>
                <a:moveTo>
                  <a:pt x="2897188" y="92075"/>
                </a:moveTo>
                <a:lnTo>
                  <a:pt x="2977790" y="92075"/>
                </a:lnTo>
                <a:lnTo>
                  <a:pt x="2977790" y="172677"/>
                </a:lnTo>
                <a:lnTo>
                  <a:pt x="2937489" y="172677"/>
                </a:lnTo>
                <a:lnTo>
                  <a:pt x="2897188" y="172677"/>
                </a:lnTo>
                <a:close/>
                <a:moveTo>
                  <a:pt x="2736850" y="92075"/>
                </a:moveTo>
                <a:lnTo>
                  <a:pt x="2817453" y="92075"/>
                </a:lnTo>
                <a:lnTo>
                  <a:pt x="2817453" y="172677"/>
                </a:lnTo>
                <a:lnTo>
                  <a:pt x="2777151" y="172677"/>
                </a:lnTo>
                <a:lnTo>
                  <a:pt x="2736850" y="172677"/>
                </a:lnTo>
                <a:close/>
                <a:moveTo>
                  <a:pt x="2576513" y="92075"/>
                </a:moveTo>
                <a:lnTo>
                  <a:pt x="2657115" y="92075"/>
                </a:lnTo>
                <a:lnTo>
                  <a:pt x="2657115" y="172677"/>
                </a:lnTo>
                <a:lnTo>
                  <a:pt x="2616814" y="172677"/>
                </a:lnTo>
                <a:lnTo>
                  <a:pt x="2576513" y="172677"/>
                </a:lnTo>
                <a:close/>
                <a:moveTo>
                  <a:pt x="2414588" y="92075"/>
                </a:moveTo>
                <a:lnTo>
                  <a:pt x="2495190" y="92075"/>
                </a:lnTo>
                <a:lnTo>
                  <a:pt x="2495190" y="172677"/>
                </a:lnTo>
                <a:lnTo>
                  <a:pt x="2454889" y="172677"/>
                </a:lnTo>
                <a:lnTo>
                  <a:pt x="2414588" y="172677"/>
                </a:lnTo>
                <a:close/>
                <a:moveTo>
                  <a:pt x="2254250" y="92075"/>
                </a:moveTo>
                <a:lnTo>
                  <a:pt x="2334853" y="92075"/>
                </a:lnTo>
                <a:lnTo>
                  <a:pt x="2334853" y="172677"/>
                </a:lnTo>
                <a:lnTo>
                  <a:pt x="2294551" y="172677"/>
                </a:lnTo>
                <a:lnTo>
                  <a:pt x="2254250" y="172677"/>
                </a:lnTo>
                <a:close/>
                <a:moveTo>
                  <a:pt x="644525" y="92075"/>
                </a:moveTo>
                <a:lnTo>
                  <a:pt x="725128" y="92075"/>
                </a:lnTo>
                <a:lnTo>
                  <a:pt x="725128" y="172677"/>
                </a:lnTo>
                <a:lnTo>
                  <a:pt x="684826" y="172677"/>
                </a:lnTo>
                <a:lnTo>
                  <a:pt x="644525" y="172677"/>
                </a:lnTo>
                <a:close/>
                <a:moveTo>
                  <a:pt x="482600" y="92075"/>
                </a:moveTo>
                <a:lnTo>
                  <a:pt x="563203" y="92075"/>
                </a:lnTo>
                <a:lnTo>
                  <a:pt x="563203" y="172677"/>
                </a:lnTo>
                <a:lnTo>
                  <a:pt x="522901" y="172677"/>
                </a:lnTo>
                <a:lnTo>
                  <a:pt x="482600" y="172677"/>
                </a:lnTo>
                <a:close/>
                <a:moveTo>
                  <a:pt x="322263" y="92075"/>
                </a:moveTo>
                <a:lnTo>
                  <a:pt x="402865" y="92075"/>
                </a:lnTo>
                <a:lnTo>
                  <a:pt x="402865" y="172677"/>
                </a:lnTo>
                <a:lnTo>
                  <a:pt x="362564" y="172677"/>
                </a:lnTo>
                <a:lnTo>
                  <a:pt x="322263" y="172677"/>
                </a:lnTo>
                <a:close/>
                <a:moveTo>
                  <a:pt x="160338" y="92075"/>
                </a:moveTo>
                <a:lnTo>
                  <a:pt x="240940" y="92075"/>
                </a:lnTo>
                <a:lnTo>
                  <a:pt x="240940" y="172677"/>
                </a:lnTo>
                <a:lnTo>
                  <a:pt x="200639" y="172677"/>
                </a:lnTo>
                <a:lnTo>
                  <a:pt x="160338" y="172677"/>
                </a:lnTo>
                <a:close/>
                <a:moveTo>
                  <a:pt x="0" y="92075"/>
                </a:moveTo>
                <a:lnTo>
                  <a:pt x="80603" y="92075"/>
                </a:lnTo>
                <a:lnTo>
                  <a:pt x="80603" y="172677"/>
                </a:lnTo>
                <a:lnTo>
                  <a:pt x="40302" y="172677"/>
                </a:lnTo>
                <a:lnTo>
                  <a:pt x="0" y="172677"/>
                </a:lnTo>
                <a:close/>
                <a:moveTo>
                  <a:pt x="2092325" y="85725"/>
                </a:moveTo>
                <a:lnTo>
                  <a:pt x="2172928" y="85725"/>
                </a:lnTo>
                <a:lnTo>
                  <a:pt x="2172928" y="166327"/>
                </a:lnTo>
                <a:lnTo>
                  <a:pt x="2132626" y="166327"/>
                </a:lnTo>
                <a:lnTo>
                  <a:pt x="2092325" y="166327"/>
                </a:lnTo>
                <a:close/>
                <a:moveTo>
                  <a:pt x="1931988" y="69850"/>
                </a:moveTo>
                <a:lnTo>
                  <a:pt x="2012590" y="69850"/>
                </a:lnTo>
                <a:lnTo>
                  <a:pt x="2012590" y="150452"/>
                </a:lnTo>
                <a:lnTo>
                  <a:pt x="1972289" y="150452"/>
                </a:lnTo>
                <a:lnTo>
                  <a:pt x="1931988" y="150452"/>
                </a:lnTo>
                <a:close/>
                <a:moveTo>
                  <a:pt x="1770063" y="50800"/>
                </a:moveTo>
                <a:lnTo>
                  <a:pt x="1850665" y="50800"/>
                </a:lnTo>
                <a:lnTo>
                  <a:pt x="1850665" y="131402"/>
                </a:lnTo>
                <a:lnTo>
                  <a:pt x="1810364" y="131402"/>
                </a:lnTo>
                <a:lnTo>
                  <a:pt x="1770063" y="131402"/>
                </a:lnTo>
                <a:close/>
                <a:moveTo>
                  <a:pt x="804863" y="47625"/>
                </a:moveTo>
                <a:lnTo>
                  <a:pt x="885465" y="47625"/>
                </a:lnTo>
                <a:lnTo>
                  <a:pt x="885465" y="128227"/>
                </a:lnTo>
                <a:lnTo>
                  <a:pt x="845164" y="128227"/>
                </a:lnTo>
                <a:lnTo>
                  <a:pt x="804863" y="128227"/>
                </a:lnTo>
                <a:close/>
                <a:moveTo>
                  <a:pt x="1609725" y="39687"/>
                </a:moveTo>
                <a:lnTo>
                  <a:pt x="1690328" y="39687"/>
                </a:lnTo>
                <a:lnTo>
                  <a:pt x="1690328" y="120290"/>
                </a:lnTo>
                <a:lnTo>
                  <a:pt x="1650026" y="120290"/>
                </a:lnTo>
                <a:lnTo>
                  <a:pt x="1609725" y="120290"/>
                </a:lnTo>
                <a:close/>
                <a:moveTo>
                  <a:pt x="1449388" y="25400"/>
                </a:moveTo>
                <a:lnTo>
                  <a:pt x="1529990" y="25400"/>
                </a:lnTo>
                <a:lnTo>
                  <a:pt x="1529990" y="106002"/>
                </a:lnTo>
                <a:lnTo>
                  <a:pt x="1489689" y="106002"/>
                </a:lnTo>
                <a:lnTo>
                  <a:pt x="1449388" y="106002"/>
                </a:lnTo>
                <a:close/>
                <a:moveTo>
                  <a:pt x="1127125" y="11112"/>
                </a:moveTo>
                <a:lnTo>
                  <a:pt x="1207728" y="11112"/>
                </a:lnTo>
                <a:lnTo>
                  <a:pt x="1207728" y="91715"/>
                </a:lnTo>
                <a:lnTo>
                  <a:pt x="1167427" y="91715"/>
                </a:lnTo>
                <a:lnTo>
                  <a:pt x="1127125" y="91715"/>
                </a:lnTo>
                <a:close/>
                <a:moveTo>
                  <a:pt x="1287463" y="3175"/>
                </a:moveTo>
                <a:lnTo>
                  <a:pt x="1368065" y="3175"/>
                </a:lnTo>
                <a:lnTo>
                  <a:pt x="1368065" y="83777"/>
                </a:lnTo>
                <a:lnTo>
                  <a:pt x="1327764" y="83777"/>
                </a:lnTo>
                <a:lnTo>
                  <a:pt x="1287463" y="83777"/>
                </a:lnTo>
                <a:close/>
                <a:moveTo>
                  <a:pt x="965200" y="0"/>
                </a:moveTo>
                <a:lnTo>
                  <a:pt x="1045803" y="0"/>
                </a:lnTo>
                <a:lnTo>
                  <a:pt x="1045803" y="80602"/>
                </a:lnTo>
                <a:lnTo>
                  <a:pt x="1005501" y="80602"/>
                </a:lnTo>
                <a:lnTo>
                  <a:pt x="965200"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194" name="Freeform 193">
            <a:extLst>
              <a:ext uri="{FF2B5EF4-FFF2-40B4-BE49-F238E27FC236}">
                <a16:creationId xmlns:a16="http://schemas.microsoft.com/office/drawing/2014/main" id="{C87A436A-FB2E-D24E-8151-818B2FC583F1}"/>
              </a:ext>
            </a:extLst>
          </p:cNvPr>
          <p:cNvSpPr>
            <a:spLocks noChangeArrowheads="1"/>
          </p:cNvSpPr>
          <p:nvPr/>
        </p:nvSpPr>
        <p:spPr bwMode="auto">
          <a:xfrm>
            <a:off x="4006710" y="3020205"/>
            <a:ext cx="1690937" cy="111807"/>
          </a:xfrm>
          <a:custGeom>
            <a:avLst/>
            <a:gdLst>
              <a:gd name="connsiteX0" fmla="*/ 3059113 w 3139715"/>
              <a:gd name="connsiteY0" fmla="*/ 127000 h 207602"/>
              <a:gd name="connsiteX1" fmla="*/ 3139715 w 3139715"/>
              <a:gd name="connsiteY1" fmla="*/ 127000 h 207602"/>
              <a:gd name="connsiteX2" fmla="*/ 3139715 w 3139715"/>
              <a:gd name="connsiteY2" fmla="*/ 207602 h 207602"/>
              <a:gd name="connsiteX3" fmla="*/ 3099414 w 3139715"/>
              <a:gd name="connsiteY3" fmla="*/ 207602 h 207602"/>
              <a:gd name="connsiteX4" fmla="*/ 3059113 w 3139715"/>
              <a:gd name="connsiteY4" fmla="*/ 207602 h 207602"/>
              <a:gd name="connsiteX5" fmla="*/ 2897188 w 3139715"/>
              <a:gd name="connsiteY5" fmla="*/ 127000 h 207602"/>
              <a:gd name="connsiteX6" fmla="*/ 2977790 w 3139715"/>
              <a:gd name="connsiteY6" fmla="*/ 127000 h 207602"/>
              <a:gd name="connsiteX7" fmla="*/ 2977790 w 3139715"/>
              <a:gd name="connsiteY7" fmla="*/ 207602 h 207602"/>
              <a:gd name="connsiteX8" fmla="*/ 2937489 w 3139715"/>
              <a:gd name="connsiteY8" fmla="*/ 207602 h 207602"/>
              <a:gd name="connsiteX9" fmla="*/ 2897188 w 3139715"/>
              <a:gd name="connsiteY9" fmla="*/ 207602 h 207602"/>
              <a:gd name="connsiteX10" fmla="*/ 2736850 w 3139715"/>
              <a:gd name="connsiteY10" fmla="*/ 127000 h 207602"/>
              <a:gd name="connsiteX11" fmla="*/ 2817453 w 3139715"/>
              <a:gd name="connsiteY11" fmla="*/ 127000 h 207602"/>
              <a:gd name="connsiteX12" fmla="*/ 2817453 w 3139715"/>
              <a:gd name="connsiteY12" fmla="*/ 207602 h 207602"/>
              <a:gd name="connsiteX13" fmla="*/ 2777151 w 3139715"/>
              <a:gd name="connsiteY13" fmla="*/ 207602 h 207602"/>
              <a:gd name="connsiteX14" fmla="*/ 2736850 w 3139715"/>
              <a:gd name="connsiteY14" fmla="*/ 207602 h 207602"/>
              <a:gd name="connsiteX15" fmla="*/ 2576513 w 3139715"/>
              <a:gd name="connsiteY15" fmla="*/ 127000 h 207602"/>
              <a:gd name="connsiteX16" fmla="*/ 2657115 w 3139715"/>
              <a:gd name="connsiteY16" fmla="*/ 127000 h 207602"/>
              <a:gd name="connsiteX17" fmla="*/ 2657115 w 3139715"/>
              <a:gd name="connsiteY17" fmla="*/ 207602 h 207602"/>
              <a:gd name="connsiteX18" fmla="*/ 2616814 w 3139715"/>
              <a:gd name="connsiteY18" fmla="*/ 207602 h 207602"/>
              <a:gd name="connsiteX19" fmla="*/ 2576513 w 3139715"/>
              <a:gd name="connsiteY19" fmla="*/ 207602 h 207602"/>
              <a:gd name="connsiteX20" fmla="*/ 2414588 w 3139715"/>
              <a:gd name="connsiteY20" fmla="*/ 127000 h 207602"/>
              <a:gd name="connsiteX21" fmla="*/ 2495190 w 3139715"/>
              <a:gd name="connsiteY21" fmla="*/ 127000 h 207602"/>
              <a:gd name="connsiteX22" fmla="*/ 2495190 w 3139715"/>
              <a:gd name="connsiteY22" fmla="*/ 207602 h 207602"/>
              <a:gd name="connsiteX23" fmla="*/ 2454889 w 3139715"/>
              <a:gd name="connsiteY23" fmla="*/ 207602 h 207602"/>
              <a:gd name="connsiteX24" fmla="*/ 2414588 w 3139715"/>
              <a:gd name="connsiteY24" fmla="*/ 207602 h 207602"/>
              <a:gd name="connsiteX25" fmla="*/ 644525 w 3139715"/>
              <a:gd name="connsiteY25" fmla="*/ 127000 h 207602"/>
              <a:gd name="connsiteX26" fmla="*/ 725128 w 3139715"/>
              <a:gd name="connsiteY26" fmla="*/ 127000 h 207602"/>
              <a:gd name="connsiteX27" fmla="*/ 725128 w 3139715"/>
              <a:gd name="connsiteY27" fmla="*/ 207602 h 207602"/>
              <a:gd name="connsiteX28" fmla="*/ 684826 w 3139715"/>
              <a:gd name="connsiteY28" fmla="*/ 207602 h 207602"/>
              <a:gd name="connsiteX29" fmla="*/ 644525 w 3139715"/>
              <a:gd name="connsiteY29" fmla="*/ 207602 h 207602"/>
              <a:gd name="connsiteX30" fmla="*/ 482600 w 3139715"/>
              <a:gd name="connsiteY30" fmla="*/ 127000 h 207602"/>
              <a:gd name="connsiteX31" fmla="*/ 563203 w 3139715"/>
              <a:gd name="connsiteY31" fmla="*/ 127000 h 207602"/>
              <a:gd name="connsiteX32" fmla="*/ 563203 w 3139715"/>
              <a:gd name="connsiteY32" fmla="*/ 207602 h 207602"/>
              <a:gd name="connsiteX33" fmla="*/ 522901 w 3139715"/>
              <a:gd name="connsiteY33" fmla="*/ 207602 h 207602"/>
              <a:gd name="connsiteX34" fmla="*/ 482600 w 3139715"/>
              <a:gd name="connsiteY34" fmla="*/ 207602 h 207602"/>
              <a:gd name="connsiteX35" fmla="*/ 322263 w 3139715"/>
              <a:gd name="connsiteY35" fmla="*/ 127000 h 207602"/>
              <a:gd name="connsiteX36" fmla="*/ 402865 w 3139715"/>
              <a:gd name="connsiteY36" fmla="*/ 127000 h 207602"/>
              <a:gd name="connsiteX37" fmla="*/ 402865 w 3139715"/>
              <a:gd name="connsiteY37" fmla="*/ 207602 h 207602"/>
              <a:gd name="connsiteX38" fmla="*/ 362564 w 3139715"/>
              <a:gd name="connsiteY38" fmla="*/ 207602 h 207602"/>
              <a:gd name="connsiteX39" fmla="*/ 322263 w 3139715"/>
              <a:gd name="connsiteY39" fmla="*/ 207602 h 207602"/>
              <a:gd name="connsiteX40" fmla="*/ 160338 w 3139715"/>
              <a:gd name="connsiteY40" fmla="*/ 127000 h 207602"/>
              <a:gd name="connsiteX41" fmla="*/ 240940 w 3139715"/>
              <a:gd name="connsiteY41" fmla="*/ 127000 h 207602"/>
              <a:gd name="connsiteX42" fmla="*/ 240940 w 3139715"/>
              <a:gd name="connsiteY42" fmla="*/ 207602 h 207602"/>
              <a:gd name="connsiteX43" fmla="*/ 200639 w 3139715"/>
              <a:gd name="connsiteY43" fmla="*/ 207602 h 207602"/>
              <a:gd name="connsiteX44" fmla="*/ 160338 w 3139715"/>
              <a:gd name="connsiteY44" fmla="*/ 207602 h 207602"/>
              <a:gd name="connsiteX45" fmla="*/ 0 w 3139715"/>
              <a:gd name="connsiteY45" fmla="*/ 127000 h 207602"/>
              <a:gd name="connsiteX46" fmla="*/ 80603 w 3139715"/>
              <a:gd name="connsiteY46" fmla="*/ 127000 h 207602"/>
              <a:gd name="connsiteX47" fmla="*/ 80603 w 3139715"/>
              <a:gd name="connsiteY47" fmla="*/ 207602 h 207602"/>
              <a:gd name="connsiteX48" fmla="*/ 40302 w 3139715"/>
              <a:gd name="connsiteY48" fmla="*/ 207602 h 207602"/>
              <a:gd name="connsiteX49" fmla="*/ 0 w 3139715"/>
              <a:gd name="connsiteY49" fmla="*/ 207602 h 207602"/>
              <a:gd name="connsiteX50" fmla="*/ 2254250 w 3139715"/>
              <a:gd name="connsiteY50" fmla="*/ 115887 h 207602"/>
              <a:gd name="connsiteX51" fmla="*/ 2334853 w 3139715"/>
              <a:gd name="connsiteY51" fmla="*/ 115887 h 207602"/>
              <a:gd name="connsiteX52" fmla="*/ 2334853 w 3139715"/>
              <a:gd name="connsiteY52" fmla="*/ 196490 h 207602"/>
              <a:gd name="connsiteX53" fmla="*/ 2294551 w 3139715"/>
              <a:gd name="connsiteY53" fmla="*/ 196490 h 207602"/>
              <a:gd name="connsiteX54" fmla="*/ 2254250 w 3139715"/>
              <a:gd name="connsiteY54" fmla="*/ 196490 h 207602"/>
              <a:gd name="connsiteX55" fmla="*/ 2092325 w 3139715"/>
              <a:gd name="connsiteY55" fmla="*/ 100012 h 207602"/>
              <a:gd name="connsiteX56" fmla="*/ 2172928 w 3139715"/>
              <a:gd name="connsiteY56" fmla="*/ 100012 h 207602"/>
              <a:gd name="connsiteX57" fmla="*/ 2172928 w 3139715"/>
              <a:gd name="connsiteY57" fmla="*/ 180615 h 207602"/>
              <a:gd name="connsiteX58" fmla="*/ 2132626 w 3139715"/>
              <a:gd name="connsiteY58" fmla="*/ 180615 h 207602"/>
              <a:gd name="connsiteX59" fmla="*/ 2092325 w 3139715"/>
              <a:gd name="connsiteY59" fmla="*/ 180615 h 207602"/>
              <a:gd name="connsiteX60" fmla="*/ 804863 w 3139715"/>
              <a:gd name="connsiteY60" fmla="*/ 96837 h 207602"/>
              <a:gd name="connsiteX61" fmla="*/ 885465 w 3139715"/>
              <a:gd name="connsiteY61" fmla="*/ 96837 h 207602"/>
              <a:gd name="connsiteX62" fmla="*/ 885465 w 3139715"/>
              <a:gd name="connsiteY62" fmla="*/ 177440 h 207602"/>
              <a:gd name="connsiteX63" fmla="*/ 845164 w 3139715"/>
              <a:gd name="connsiteY63" fmla="*/ 177440 h 207602"/>
              <a:gd name="connsiteX64" fmla="*/ 804863 w 3139715"/>
              <a:gd name="connsiteY64" fmla="*/ 177440 h 207602"/>
              <a:gd name="connsiteX65" fmla="*/ 1931988 w 3139715"/>
              <a:gd name="connsiteY65" fmla="*/ 82550 h 207602"/>
              <a:gd name="connsiteX66" fmla="*/ 2012590 w 3139715"/>
              <a:gd name="connsiteY66" fmla="*/ 82550 h 207602"/>
              <a:gd name="connsiteX67" fmla="*/ 2012590 w 3139715"/>
              <a:gd name="connsiteY67" fmla="*/ 163151 h 207602"/>
              <a:gd name="connsiteX68" fmla="*/ 1972289 w 3139715"/>
              <a:gd name="connsiteY68" fmla="*/ 163151 h 207602"/>
              <a:gd name="connsiteX69" fmla="*/ 1931988 w 3139715"/>
              <a:gd name="connsiteY69" fmla="*/ 163151 h 207602"/>
              <a:gd name="connsiteX70" fmla="*/ 1770063 w 3139715"/>
              <a:gd name="connsiteY70" fmla="*/ 82550 h 207602"/>
              <a:gd name="connsiteX71" fmla="*/ 1850665 w 3139715"/>
              <a:gd name="connsiteY71" fmla="*/ 82550 h 207602"/>
              <a:gd name="connsiteX72" fmla="*/ 1850665 w 3139715"/>
              <a:gd name="connsiteY72" fmla="*/ 163151 h 207602"/>
              <a:gd name="connsiteX73" fmla="*/ 1810364 w 3139715"/>
              <a:gd name="connsiteY73" fmla="*/ 163151 h 207602"/>
              <a:gd name="connsiteX74" fmla="*/ 1770063 w 3139715"/>
              <a:gd name="connsiteY74" fmla="*/ 163151 h 207602"/>
              <a:gd name="connsiteX75" fmla="*/ 965200 w 3139715"/>
              <a:gd name="connsiteY75" fmla="*/ 69850 h 207602"/>
              <a:gd name="connsiteX76" fmla="*/ 1045803 w 3139715"/>
              <a:gd name="connsiteY76" fmla="*/ 69850 h 207602"/>
              <a:gd name="connsiteX77" fmla="*/ 1045803 w 3139715"/>
              <a:gd name="connsiteY77" fmla="*/ 150452 h 207602"/>
              <a:gd name="connsiteX78" fmla="*/ 1005501 w 3139715"/>
              <a:gd name="connsiteY78" fmla="*/ 150452 h 207602"/>
              <a:gd name="connsiteX79" fmla="*/ 965200 w 3139715"/>
              <a:gd name="connsiteY79" fmla="*/ 150452 h 207602"/>
              <a:gd name="connsiteX80" fmla="*/ 1609725 w 3139715"/>
              <a:gd name="connsiteY80" fmla="*/ 66675 h 207602"/>
              <a:gd name="connsiteX81" fmla="*/ 1690328 w 3139715"/>
              <a:gd name="connsiteY81" fmla="*/ 66675 h 207602"/>
              <a:gd name="connsiteX82" fmla="*/ 1690328 w 3139715"/>
              <a:gd name="connsiteY82" fmla="*/ 147277 h 207602"/>
              <a:gd name="connsiteX83" fmla="*/ 1650026 w 3139715"/>
              <a:gd name="connsiteY83" fmla="*/ 147277 h 207602"/>
              <a:gd name="connsiteX84" fmla="*/ 1609725 w 3139715"/>
              <a:gd name="connsiteY84" fmla="*/ 147277 h 207602"/>
              <a:gd name="connsiteX85" fmla="*/ 1449388 w 3139715"/>
              <a:gd name="connsiteY85" fmla="*/ 28575 h 207602"/>
              <a:gd name="connsiteX86" fmla="*/ 1529990 w 3139715"/>
              <a:gd name="connsiteY86" fmla="*/ 28575 h 207602"/>
              <a:gd name="connsiteX87" fmla="*/ 1529990 w 3139715"/>
              <a:gd name="connsiteY87" fmla="*/ 109177 h 207602"/>
              <a:gd name="connsiteX88" fmla="*/ 1489689 w 3139715"/>
              <a:gd name="connsiteY88" fmla="*/ 109177 h 207602"/>
              <a:gd name="connsiteX89" fmla="*/ 1449388 w 3139715"/>
              <a:gd name="connsiteY89" fmla="*/ 109177 h 207602"/>
              <a:gd name="connsiteX90" fmla="*/ 1127125 w 3139715"/>
              <a:gd name="connsiteY90" fmla="*/ 28575 h 207602"/>
              <a:gd name="connsiteX91" fmla="*/ 1207728 w 3139715"/>
              <a:gd name="connsiteY91" fmla="*/ 28575 h 207602"/>
              <a:gd name="connsiteX92" fmla="*/ 1207728 w 3139715"/>
              <a:gd name="connsiteY92" fmla="*/ 109177 h 207602"/>
              <a:gd name="connsiteX93" fmla="*/ 1167426 w 3139715"/>
              <a:gd name="connsiteY93" fmla="*/ 109177 h 207602"/>
              <a:gd name="connsiteX94" fmla="*/ 1127125 w 3139715"/>
              <a:gd name="connsiteY94" fmla="*/ 109177 h 207602"/>
              <a:gd name="connsiteX95" fmla="*/ 1287463 w 3139715"/>
              <a:gd name="connsiteY95" fmla="*/ 0 h 207602"/>
              <a:gd name="connsiteX96" fmla="*/ 1368065 w 3139715"/>
              <a:gd name="connsiteY96" fmla="*/ 0 h 207602"/>
              <a:gd name="connsiteX97" fmla="*/ 1368065 w 3139715"/>
              <a:gd name="connsiteY97" fmla="*/ 80600 h 207602"/>
              <a:gd name="connsiteX98" fmla="*/ 1327764 w 3139715"/>
              <a:gd name="connsiteY98" fmla="*/ 80600 h 207602"/>
              <a:gd name="connsiteX99" fmla="*/ 1287463 w 3139715"/>
              <a:gd name="connsiteY99" fmla="*/ 80600 h 207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7602">
                <a:moveTo>
                  <a:pt x="3059113" y="127000"/>
                </a:moveTo>
                <a:lnTo>
                  <a:pt x="3139715" y="127000"/>
                </a:lnTo>
                <a:lnTo>
                  <a:pt x="3139715" y="207602"/>
                </a:lnTo>
                <a:lnTo>
                  <a:pt x="3099414" y="207602"/>
                </a:lnTo>
                <a:lnTo>
                  <a:pt x="3059113" y="207602"/>
                </a:lnTo>
                <a:close/>
                <a:moveTo>
                  <a:pt x="2897188" y="127000"/>
                </a:moveTo>
                <a:lnTo>
                  <a:pt x="2977790" y="127000"/>
                </a:lnTo>
                <a:lnTo>
                  <a:pt x="2977790" y="207602"/>
                </a:lnTo>
                <a:lnTo>
                  <a:pt x="2937489" y="207602"/>
                </a:lnTo>
                <a:lnTo>
                  <a:pt x="2897188" y="207602"/>
                </a:lnTo>
                <a:close/>
                <a:moveTo>
                  <a:pt x="2736850" y="127000"/>
                </a:moveTo>
                <a:lnTo>
                  <a:pt x="2817453" y="127000"/>
                </a:lnTo>
                <a:lnTo>
                  <a:pt x="2817453" y="207602"/>
                </a:lnTo>
                <a:lnTo>
                  <a:pt x="2777151" y="207602"/>
                </a:lnTo>
                <a:lnTo>
                  <a:pt x="2736850" y="207602"/>
                </a:lnTo>
                <a:close/>
                <a:moveTo>
                  <a:pt x="2576513" y="127000"/>
                </a:moveTo>
                <a:lnTo>
                  <a:pt x="2657115" y="127000"/>
                </a:lnTo>
                <a:lnTo>
                  <a:pt x="2657115" y="207602"/>
                </a:lnTo>
                <a:lnTo>
                  <a:pt x="2616814" y="207602"/>
                </a:lnTo>
                <a:lnTo>
                  <a:pt x="2576513" y="207602"/>
                </a:lnTo>
                <a:close/>
                <a:moveTo>
                  <a:pt x="2414588" y="127000"/>
                </a:moveTo>
                <a:lnTo>
                  <a:pt x="2495190" y="127000"/>
                </a:lnTo>
                <a:lnTo>
                  <a:pt x="2495190" y="207602"/>
                </a:lnTo>
                <a:lnTo>
                  <a:pt x="2454889" y="207602"/>
                </a:lnTo>
                <a:lnTo>
                  <a:pt x="2414588" y="207602"/>
                </a:lnTo>
                <a:close/>
                <a:moveTo>
                  <a:pt x="644525" y="127000"/>
                </a:moveTo>
                <a:lnTo>
                  <a:pt x="725128" y="127000"/>
                </a:lnTo>
                <a:lnTo>
                  <a:pt x="725128" y="207602"/>
                </a:lnTo>
                <a:lnTo>
                  <a:pt x="684826" y="207602"/>
                </a:lnTo>
                <a:lnTo>
                  <a:pt x="644525" y="207602"/>
                </a:lnTo>
                <a:close/>
                <a:moveTo>
                  <a:pt x="482600" y="127000"/>
                </a:moveTo>
                <a:lnTo>
                  <a:pt x="563203" y="127000"/>
                </a:lnTo>
                <a:lnTo>
                  <a:pt x="563203" y="207602"/>
                </a:lnTo>
                <a:lnTo>
                  <a:pt x="522901" y="207602"/>
                </a:lnTo>
                <a:lnTo>
                  <a:pt x="482600" y="207602"/>
                </a:lnTo>
                <a:close/>
                <a:moveTo>
                  <a:pt x="322263" y="127000"/>
                </a:moveTo>
                <a:lnTo>
                  <a:pt x="402865" y="127000"/>
                </a:lnTo>
                <a:lnTo>
                  <a:pt x="402865" y="207602"/>
                </a:lnTo>
                <a:lnTo>
                  <a:pt x="362564" y="207602"/>
                </a:lnTo>
                <a:lnTo>
                  <a:pt x="322263" y="207602"/>
                </a:lnTo>
                <a:close/>
                <a:moveTo>
                  <a:pt x="160338" y="127000"/>
                </a:moveTo>
                <a:lnTo>
                  <a:pt x="240940" y="127000"/>
                </a:lnTo>
                <a:lnTo>
                  <a:pt x="240940" y="207602"/>
                </a:lnTo>
                <a:lnTo>
                  <a:pt x="200639" y="207602"/>
                </a:lnTo>
                <a:lnTo>
                  <a:pt x="160338" y="207602"/>
                </a:lnTo>
                <a:close/>
                <a:moveTo>
                  <a:pt x="0" y="127000"/>
                </a:moveTo>
                <a:lnTo>
                  <a:pt x="80603" y="127000"/>
                </a:lnTo>
                <a:lnTo>
                  <a:pt x="80603" y="207602"/>
                </a:lnTo>
                <a:lnTo>
                  <a:pt x="40302" y="207602"/>
                </a:lnTo>
                <a:lnTo>
                  <a:pt x="0" y="207602"/>
                </a:lnTo>
                <a:close/>
                <a:moveTo>
                  <a:pt x="2254250" y="115887"/>
                </a:moveTo>
                <a:lnTo>
                  <a:pt x="2334853" y="115887"/>
                </a:lnTo>
                <a:lnTo>
                  <a:pt x="2334853" y="196490"/>
                </a:lnTo>
                <a:lnTo>
                  <a:pt x="2294551" y="196490"/>
                </a:lnTo>
                <a:lnTo>
                  <a:pt x="2254250" y="196490"/>
                </a:lnTo>
                <a:close/>
                <a:moveTo>
                  <a:pt x="2092325" y="100012"/>
                </a:moveTo>
                <a:lnTo>
                  <a:pt x="2172928" y="100012"/>
                </a:lnTo>
                <a:lnTo>
                  <a:pt x="2172928" y="180615"/>
                </a:lnTo>
                <a:lnTo>
                  <a:pt x="2132626" y="180615"/>
                </a:lnTo>
                <a:lnTo>
                  <a:pt x="2092325" y="180615"/>
                </a:lnTo>
                <a:close/>
                <a:moveTo>
                  <a:pt x="804863" y="96837"/>
                </a:moveTo>
                <a:lnTo>
                  <a:pt x="885465" y="96837"/>
                </a:lnTo>
                <a:lnTo>
                  <a:pt x="885465" y="177440"/>
                </a:lnTo>
                <a:lnTo>
                  <a:pt x="845164" y="177440"/>
                </a:lnTo>
                <a:lnTo>
                  <a:pt x="804863" y="177440"/>
                </a:lnTo>
                <a:close/>
                <a:moveTo>
                  <a:pt x="1931988" y="82550"/>
                </a:moveTo>
                <a:lnTo>
                  <a:pt x="2012590" y="82550"/>
                </a:lnTo>
                <a:lnTo>
                  <a:pt x="2012590" y="163151"/>
                </a:lnTo>
                <a:lnTo>
                  <a:pt x="1972289" y="163151"/>
                </a:lnTo>
                <a:lnTo>
                  <a:pt x="1931988" y="163151"/>
                </a:lnTo>
                <a:close/>
                <a:moveTo>
                  <a:pt x="1770063" y="82550"/>
                </a:moveTo>
                <a:lnTo>
                  <a:pt x="1850665" y="82550"/>
                </a:lnTo>
                <a:lnTo>
                  <a:pt x="1850665" y="163151"/>
                </a:lnTo>
                <a:lnTo>
                  <a:pt x="1810364" y="163151"/>
                </a:lnTo>
                <a:lnTo>
                  <a:pt x="1770063" y="163151"/>
                </a:lnTo>
                <a:close/>
                <a:moveTo>
                  <a:pt x="965200" y="69850"/>
                </a:moveTo>
                <a:lnTo>
                  <a:pt x="1045803" y="69850"/>
                </a:lnTo>
                <a:lnTo>
                  <a:pt x="1045803" y="150452"/>
                </a:lnTo>
                <a:lnTo>
                  <a:pt x="1005501" y="150452"/>
                </a:lnTo>
                <a:lnTo>
                  <a:pt x="965200" y="150452"/>
                </a:lnTo>
                <a:close/>
                <a:moveTo>
                  <a:pt x="1609725" y="66675"/>
                </a:moveTo>
                <a:lnTo>
                  <a:pt x="1690328" y="66675"/>
                </a:lnTo>
                <a:lnTo>
                  <a:pt x="1690328" y="147277"/>
                </a:lnTo>
                <a:lnTo>
                  <a:pt x="1650026" y="147277"/>
                </a:lnTo>
                <a:lnTo>
                  <a:pt x="1609725" y="147277"/>
                </a:lnTo>
                <a:close/>
                <a:moveTo>
                  <a:pt x="1449388" y="28575"/>
                </a:moveTo>
                <a:lnTo>
                  <a:pt x="1529990" y="28575"/>
                </a:lnTo>
                <a:lnTo>
                  <a:pt x="1529990" y="109177"/>
                </a:lnTo>
                <a:lnTo>
                  <a:pt x="1489689" y="109177"/>
                </a:lnTo>
                <a:lnTo>
                  <a:pt x="1449388" y="109177"/>
                </a:lnTo>
                <a:close/>
                <a:moveTo>
                  <a:pt x="1127125" y="28575"/>
                </a:moveTo>
                <a:lnTo>
                  <a:pt x="1207728" y="28575"/>
                </a:lnTo>
                <a:lnTo>
                  <a:pt x="1207728" y="109177"/>
                </a:lnTo>
                <a:lnTo>
                  <a:pt x="1167426" y="109177"/>
                </a:lnTo>
                <a:lnTo>
                  <a:pt x="1127125" y="109177"/>
                </a:lnTo>
                <a:close/>
                <a:moveTo>
                  <a:pt x="1287463" y="0"/>
                </a:moveTo>
                <a:lnTo>
                  <a:pt x="1368065" y="0"/>
                </a:lnTo>
                <a:lnTo>
                  <a:pt x="1368065" y="80600"/>
                </a:lnTo>
                <a:lnTo>
                  <a:pt x="1327764" y="80600"/>
                </a:lnTo>
                <a:lnTo>
                  <a:pt x="1287463" y="80600"/>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195" name="Freeform 194">
            <a:extLst>
              <a:ext uri="{FF2B5EF4-FFF2-40B4-BE49-F238E27FC236}">
                <a16:creationId xmlns:a16="http://schemas.microsoft.com/office/drawing/2014/main" id="{99B0DD5F-5713-9947-9BEB-C0DE2CD4E6D3}"/>
              </a:ext>
            </a:extLst>
          </p:cNvPr>
          <p:cNvSpPr>
            <a:spLocks noChangeArrowheads="1"/>
          </p:cNvSpPr>
          <p:nvPr/>
        </p:nvSpPr>
        <p:spPr bwMode="auto">
          <a:xfrm>
            <a:off x="4006710" y="3100572"/>
            <a:ext cx="1690937" cy="117792"/>
          </a:xfrm>
          <a:custGeom>
            <a:avLst/>
            <a:gdLst>
              <a:gd name="connsiteX0" fmla="*/ 3059113 w 3139715"/>
              <a:gd name="connsiteY0" fmla="*/ 138112 h 218715"/>
              <a:gd name="connsiteX1" fmla="*/ 3139715 w 3139715"/>
              <a:gd name="connsiteY1" fmla="*/ 138112 h 218715"/>
              <a:gd name="connsiteX2" fmla="*/ 3139715 w 3139715"/>
              <a:gd name="connsiteY2" fmla="*/ 218715 h 218715"/>
              <a:gd name="connsiteX3" fmla="*/ 3099414 w 3139715"/>
              <a:gd name="connsiteY3" fmla="*/ 218715 h 218715"/>
              <a:gd name="connsiteX4" fmla="*/ 3059113 w 3139715"/>
              <a:gd name="connsiteY4" fmla="*/ 218715 h 218715"/>
              <a:gd name="connsiteX5" fmla="*/ 2897188 w 3139715"/>
              <a:gd name="connsiteY5" fmla="*/ 138112 h 218715"/>
              <a:gd name="connsiteX6" fmla="*/ 2977790 w 3139715"/>
              <a:gd name="connsiteY6" fmla="*/ 138112 h 218715"/>
              <a:gd name="connsiteX7" fmla="*/ 2977790 w 3139715"/>
              <a:gd name="connsiteY7" fmla="*/ 218715 h 218715"/>
              <a:gd name="connsiteX8" fmla="*/ 2937489 w 3139715"/>
              <a:gd name="connsiteY8" fmla="*/ 218715 h 218715"/>
              <a:gd name="connsiteX9" fmla="*/ 2897188 w 3139715"/>
              <a:gd name="connsiteY9" fmla="*/ 218715 h 218715"/>
              <a:gd name="connsiteX10" fmla="*/ 2736850 w 3139715"/>
              <a:gd name="connsiteY10" fmla="*/ 138112 h 218715"/>
              <a:gd name="connsiteX11" fmla="*/ 2817453 w 3139715"/>
              <a:gd name="connsiteY11" fmla="*/ 138112 h 218715"/>
              <a:gd name="connsiteX12" fmla="*/ 2817453 w 3139715"/>
              <a:gd name="connsiteY12" fmla="*/ 218715 h 218715"/>
              <a:gd name="connsiteX13" fmla="*/ 2777151 w 3139715"/>
              <a:gd name="connsiteY13" fmla="*/ 218715 h 218715"/>
              <a:gd name="connsiteX14" fmla="*/ 2736850 w 3139715"/>
              <a:gd name="connsiteY14" fmla="*/ 218715 h 218715"/>
              <a:gd name="connsiteX15" fmla="*/ 2576513 w 3139715"/>
              <a:gd name="connsiteY15" fmla="*/ 138112 h 218715"/>
              <a:gd name="connsiteX16" fmla="*/ 2657115 w 3139715"/>
              <a:gd name="connsiteY16" fmla="*/ 138112 h 218715"/>
              <a:gd name="connsiteX17" fmla="*/ 2657115 w 3139715"/>
              <a:gd name="connsiteY17" fmla="*/ 218715 h 218715"/>
              <a:gd name="connsiteX18" fmla="*/ 2616814 w 3139715"/>
              <a:gd name="connsiteY18" fmla="*/ 218715 h 218715"/>
              <a:gd name="connsiteX19" fmla="*/ 2576513 w 3139715"/>
              <a:gd name="connsiteY19" fmla="*/ 218715 h 218715"/>
              <a:gd name="connsiteX20" fmla="*/ 2414588 w 3139715"/>
              <a:gd name="connsiteY20" fmla="*/ 138112 h 218715"/>
              <a:gd name="connsiteX21" fmla="*/ 2495190 w 3139715"/>
              <a:gd name="connsiteY21" fmla="*/ 138112 h 218715"/>
              <a:gd name="connsiteX22" fmla="*/ 2495190 w 3139715"/>
              <a:gd name="connsiteY22" fmla="*/ 218715 h 218715"/>
              <a:gd name="connsiteX23" fmla="*/ 2454889 w 3139715"/>
              <a:gd name="connsiteY23" fmla="*/ 218715 h 218715"/>
              <a:gd name="connsiteX24" fmla="*/ 2414588 w 3139715"/>
              <a:gd name="connsiteY24" fmla="*/ 218715 h 218715"/>
              <a:gd name="connsiteX25" fmla="*/ 2254250 w 3139715"/>
              <a:gd name="connsiteY25" fmla="*/ 138112 h 218715"/>
              <a:gd name="connsiteX26" fmla="*/ 2334853 w 3139715"/>
              <a:gd name="connsiteY26" fmla="*/ 138112 h 218715"/>
              <a:gd name="connsiteX27" fmla="*/ 2334853 w 3139715"/>
              <a:gd name="connsiteY27" fmla="*/ 218715 h 218715"/>
              <a:gd name="connsiteX28" fmla="*/ 2294551 w 3139715"/>
              <a:gd name="connsiteY28" fmla="*/ 218715 h 218715"/>
              <a:gd name="connsiteX29" fmla="*/ 2254250 w 3139715"/>
              <a:gd name="connsiteY29" fmla="*/ 218715 h 218715"/>
              <a:gd name="connsiteX30" fmla="*/ 644525 w 3139715"/>
              <a:gd name="connsiteY30" fmla="*/ 138112 h 218715"/>
              <a:gd name="connsiteX31" fmla="*/ 725128 w 3139715"/>
              <a:gd name="connsiteY31" fmla="*/ 138112 h 218715"/>
              <a:gd name="connsiteX32" fmla="*/ 725128 w 3139715"/>
              <a:gd name="connsiteY32" fmla="*/ 218715 h 218715"/>
              <a:gd name="connsiteX33" fmla="*/ 684826 w 3139715"/>
              <a:gd name="connsiteY33" fmla="*/ 218715 h 218715"/>
              <a:gd name="connsiteX34" fmla="*/ 644525 w 3139715"/>
              <a:gd name="connsiteY34" fmla="*/ 218715 h 218715"/>
              <a:gd name="connsiteX35" fmla="*/ 482600 w 3139715"/>
              <a:gd name="connsiteY35" fmla="*/ 138112 h 218715"/>
              <a:gd name="connsiteX36" fmla="*/ 563203 w 3139715"/>
              <a:gd name="connsiteY36" fmla="*/ 138112 h 218715"/>
              <a:gd name="connsiteX37" fmla="*/ 563203 w 3139715"/>
              <a:gd name="connsiteY37" fmla="*/ 218715 h 218715"/>
              <a:gd name="connsiteX38" fmla="*/ 522901 w 3139715"/>
              <a:gd name="connsiteY38" fmla="*/ 218715 h 218715"/>
              <a:gd name="connsiteX39" fmla="*/ 482600 w 3139715"/>
              <a:gd name="connsiteY39" fmla="*/ 218715 h 218715"/>
              <a:gd name="connsiteX40" fmla="*/ 322263 w 3139715"/>
              <a:gd name="connsiteY40" fmla="*/ 138112 h 218715"/>
              <a:gd name="connsiteX41" fmla="*/ 402865 w 3139715"/>
              <a:gd name="connsiteY41" fmla="*/ 138112 h 218715"/>
              <a:gd name="connsiteX42" fmla="*/ 402865 w 3139715"/>
              <a:gd name="connsiteY42" fmla="*/ 218715 h 218715"/>
              <a:gd name="connsiteX43" fmla="*/ 362564 w 3139715"/>
              <a:gd name="connsiteY43" fmla="*/ 218715 h 218715"/>
              <a:gd name="connsiteX44" fmla="*/ 322263 w 3139715"/>
              <a:gd name="connsiteY44" fmla="*/ 218715 h 218715"/>
              <a:gd name="connsiteX45" fmla="*/ 160338 w 3139715"/>
              <a:gd name="connsiteY45" fmla="*/ 138112 h 218715"/>
              <a:gd name="connsiteX46" fmla="*/ 240940 w 3139715"/>
              <a:gd name="connsiteY46" fmla="*/ 138112 h 218715"/>
              <a:gd name="connsiteX47" fmla="*/ 240940 w 3139715"/>
              <a:gd name="connsiteY47" fmla="*/ 218715 h 218715"/>
              <a:gd name="connsiteX48" fmla="*/ 200639 w 3139715"/>
              <a:gd name="connsiteY48" fmla="*/ 218715 h 218715"/>
              <a:gd name="connsiteX49" fmla="*/ 160338 w 3139715"/>
              <a:gd name="connsiteY49" fmla="*/ 218715 h 218715"/>
              <a:gd name="connsiteX50" fmla="*/ 0 w 3139715"/>
              <a:gd name="connsiteY50" fmla="*/ 138112 h 218715"/>
              <a:gd name="connsiteX51" fmla="*/ 80603 w 3139715"/>
              <a:gd name="connsiteY51" fmla="*/ 138112 h 218715"/>
              <a:gd name="connsiteX52" fmla="*/ 80603 w 3139715"/>
              <a:gd name="connsiteY52" fmla="*/ 218715 h 218715"/>
              <a:gd name="connsiteX53" fmla="*/ 40302 w 3139715"/>
              <a:gd name="connsiteY53" fmla="*/ 218715 h 218715"/>
              <a:gd name="connsiteX54" fmla="*/ 0 w 3139715"/>
              <a:gd name="connsiteY54" fmla="*/ 218715 h 218715"/>
              <a:gd name="connsiteX55" fmla="*/ 804863 w 3139715"/>
              <a:gd name="connsiteY55" fmla="*/ 131762 h 218715"/>
              <a:gd name="connsiteX56" fmla="*/ 885465 w 3139715"/>
              <a:gd name="connsiteY56" fmla="*/ 131762 h 218715"/>
              <a:gd name="connsiteX57" fmla="*/ 885465 w 3139715"/>
              <a:gd name="connsiteY57" fmla="*/ 212365 h 218715"/>
              <a:gd name="connsiteX58" fmla="*/ 845164 w 3139715"/>
              <a:gd name="connsiteY58" fmla="*/ 212365 h 218715"/>
              <a:gd name="connsiteX59" fmla="*/ 804863 w 3139715"/>
              <a:gd name="connsiteY59" fmla="*/ 212365 h 218715"/>
              <a:gd name="connsiteX60" fmla="*/ 2092325 w 3139715"/>
              <a:gd name="connsiteY60" fmla="*/ 122237 h 218715"/>
              <a:gd name="connsiteX61" fmla="*/ 2172928 w 3139715"/>
              <a:gd name="connsiteY61" fmla="*/ 122237 h 218715"/>
              <a:gd name="connsiteX62" fmla="*/ 2172928 w 3139715"/>
              <a:gd name="connsiteY62" fmla="*/ 202840 h 218715"/>
              <a:gd name="connsiteX63" fmla="*/ 2132626 w 3139715"/>
              <a:gd name="connsiteY63" fmla="*/ 202840 h 218715"/>
              <a:gd name="connsiteX64" fmla="*/ 2092325 w 3139715"/>
              <a:gd name="connsiteY64" fmla="*/ 202840 h 218715"/>
              <a:gd name="connsiteX65" fmla="*/ 1931988 w 3139715"/>
              <a:gd name="connsiteY65" fmla="*/ 98425 h 218715"/>
              <a:gd name="connsiteX66" fmla="*/ 2012590 w 3139715"/>
              <a:gd name="connsiteY66" fmla="*/ 98425 h 218715"/>
              <a:gd name="connsiteX67" fmla="*/ 2012590 w 3139715"/>
              <a:gd name="connsiteY67" fmla="*/ 179027 h 218715"/>
              <a:gd name="connsiteX68" fmla="*/ 1972289 w 3139715"/>
              <a:gd name="connsiteY68" fmla="*/ 179027 h 218715"/>
              <a:gd name="connsiteX69" fmla="*/ 1931988 w 3139715"/>
              <a:gd name="connsiteY69" fmla="*/ 179027 h 218715"/>
              <a:gd name="connsiteX70" fmla="*/ 965200 w 3139715"/>
              <a:gd name="connsiteY70" fmla="*/ 93662 h 218715"/>
              <a:gd name="connsiteX71" fmla="*/ 1045803 w 3139715"/>
              <a:gd name="connsiteY71" fmla="*/ 93662 h 218715"/>
              <a:gd name="connsiteX72" fmla="*/ 1045803 w 3139715"/>
              <a:gd name="connsiteY72" fmla="*/ 174265 h 218715"/>
              <a:gd name="connsiteX73" fmla="*/ 1005501 w 3139715"/>
              <a:gd name="connsiteY73" fmla="*/ 174265 h 218715"/>
              <a:gd name="connsiteX74" fmla="*/ 965200 w 3139715"/>
              <a:gd name="connsiteY74" fmla="*/ 174265 h 218715"/>
              <a:gd name="connsiteX75" fmla="*/ 1770063 w 3139715"/>
              <a:gd name="connsiteY75" fmla="*/ 80962 h 218715"/>
              <a:gd name="connsiteX76" fmla="*/ 1850665 w 3139715"/>
              <a:gd name="connsiteY76" fmla="*/ 80962 h 218715"/>
              <a:gd name="connsiteX77" fmla="*/ 1850665 w 3139715"/>
              <a:gd name="connsiteY77" fmla="*/ 161565 h 218715"/>
              <a:gd name="connsiteX78" fmla="*/ 1810364 w 3139715"/>
              <a:gd name="connsiteY78" fmla="*/ 161565 h 218715"/>
              <a:gd name="connsiteX79" fmla="*/ 1770063 w 3139715"/>
              <a:gd name="connsiteY79" fmla="*/ 161565 h 218715"/>
              <a:gd name="connsiteX80" fmla="*/ 1127125 w 3139715"/>
              <a:gd name="connsiteY80" fmla="*/ 46037 h 218715"/>
              <a:gd name="connsiteX81" fmla="*/ 1207728 w 3139715"/>
              <a:gd name="connsiteY81" fmla="*/ 46037 h 218715"/>
              <a:gd name="connsiteX82" fmla="*/ 1207728 w 3139715"/>
              <a:gd name="connsiteY82" fmla="*/ 126640 h 218715"/>
              <a:gd name="connsiteX83" fmla="*/ 1167426 w 3139715"/>
              <a:gd name="connsiteY83" fmla="*/ 126640 h 218715"/>
              <a:gd name="connsiteX84" fmla="*/ 1127125 w 3139715"/>
              <a:gd name="connsiteY84" fmla="*/ 126640 h 218715"/>
              <a:gd name="connsiteX85" fmla="*/ 1609725 w 3139715"/>
              <a:gd name="connsiteY85" fmla="*/ 41275 h 218715"/>
              <a:gd name="connsiteX86" fmla="*/ 1690328 w 3139715"/>
              <a:gd name="connsiteY86" fmla="*/ 41275 h 218715"/>
              <a:gd name="connsiteX87" fmla="*/ 1690328 w 3139715"/>
              <a:gd name="connsiteY87" fmla="*/ 121877 h 218715"/>
              <a:gd name="connsiteX88" fmla="*/ 1650026 w 3139715"/>
              <a:gd name="connsiteY88" fmla="*/ 121877 h 218715"/>
              <a:gd name="connsiteX89" fmla="*/ 1609725 w 3139715"/>
              <a:gd name="connsiteY89" fmla="*/ 121877 h 218715"/>
              <a:gd name="connsiteX90" fmla="*/ 1287463 w 3139715"/>
              <a:gd name="connsiteY90" fmla="*/ 4762 h 218715"/>
              <a:gd name="connsiteX91" fmla="*/ 1368065 w 3139715"/>
              <a:gd name="connsiteY91" fmla="*/ 4762 h 218715"/>
              <a:gd name="connsiteX92" fmla="*/ 1368065 w 3139715"/>
              <a:gd name="connsiteY92" fmla="*/ 85363 h 218715"/>
              <a:gd name="connsiteX93" fmla="*/ 1327764 w 3139715"/>
              <a:gd name="connsiteY93" fmla="*/ 85363 h 218715"/>
              <a:gd name="connsiteX94" fmla="*/ 1287463 w 3139715"/>
              <a:gd name="connsiteY94" fmla="*/ 85363 h 218715"/>
              <a:gd name="connsiteX95" fmla="*/ 1449388 w 3139715"/>
              <a:gd name="connsiteY95" fmla="*/ 0 h 218715"/>
              <a:gd name="connsiteX96" fmla="*/ 1529990 w 3139715"/>
              <a:gd name="connsiteY96" fmla="*/ 0 h 218715"/>
              <a:gd name="connsiteX97" fmla="*/ 1529990 w 3139715"/>
              <a:gd name="connsiteY97" fmla="*/ 80602 h 218715"/>
              <a:gd name="connsiteX98" fmla="*/ 1489689 w 3139715"/>
              <a:gd name="connsiteY98" fmla="*/ 80602 h 218715"/>
              <a:gd name="connsiteX99" fmla="*/ 1449388 w 3139715"/>
              <a:gd name="connsiteY99" fmla="*/ 80602 h 21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8715">
                <a:moveTo>
                  <a:pt x="3059113" y="138112"/>
                </a:moveTo>
                <a:lnTo>
                  <a:pt x="3139715" y="138112"/>
                </a:lnTo>
                <a:lnTo>
                  <a:pt x="3139715" y="218715"/>
                </a:lnTo>
                <a:lnTo>
                  <a:pt x="3099414" y="218715"/>
                </a:lnTo>
                <a:lnTo>
                  <a:pt x="3059113" y="218715"/>
                </a:lnTo>
                <a:close/>
                <a:moveTo>
                  <a:pt x="2897188" y="138112"/>
                </a:moveTo>
                <a:lnTo>
                  <a:pt x="2977790" y="138112"/>
                </a:lnTo>
                <a:lnTo>
                  <a:pt x="2977790" y="218715"/>
                </a:lnTo>
                <a:lnTo>
                  <a:pt x="2937489" y="218715"/>
                </a:lnTo>
                <a:lnTo>
                  <a:pt x="2897188" y="218715"/>
                </a:lnTo>
                <a:close/>
                <a:moveTo>
                  <a:pt x="2736850" y="138112"/>
                </a:moveTo>
                <a:lnTo>
                  <a:pt x="2817453" y="138112"/>
                </a:lnTo>
                <a:lnTo>
                  <a:pt x="2817453" y="218715"/>
                </a:lnTo>
                <a:lnTo>
                  <a:pt x="2777151" y="218715"/>
                </a:lnTo>
                <a:lnTo>
                  <a:pt x="2736850" y="218715"/>
                </a:lnTo>
                <a:close/>
                <a:moveTo>
                  <a:pt x="2576513" y="138112"/>
                </a:moveTo>
                <a:lnTo>
                  <a:pt x="2657115" y="138112"/>
                </a:lnTo>
                <a:lnTo>
                  <a:pt x="2657115" y="218715"/>
                </a:lnTo>
                <a:lnTo>
                  <a:pt x="2616814" y="218715"/>
                </a:lnTo>
                <a:lnTo>
                  <a:pt x="2576513" y="218715"/>
                </a:lnTo>
                <a:close/>
                <a:moveTo>
                  <a:pt x="2414588" y="138112"/>
                </a:moveTo>
                <a:lnTo>
                  <a:pt x="2495190" y="138112"/>
                </a:lnTo>
                <a:lnTo>
                  <a:pt x="2495190" y="218715"/>
                </a:lnTo>
                <a:lnTo>
                  <a:pt x="2454889" y="218715"/>
                </a:lnTo>
                <a:lnTo>
                  <a:pt x="2414588" y="218715"/>
                </a:lnTo>
                <a:close/>
                <a:moveTo>
                  <a:pt x="2254250" y="138112"/>
                </a:moveTo>
                <a:lnTo>
                  <a:pt x="2334853" y="138112"/>
                </a:lnTo>
                <a:lnTo>
                  <a:pt x="2334853" y="218715"/>
                </a:lnTo>
                <a:lnTo>
                  <a:pt x="2294551" y="218715"/>
                </a:lnTo>
                <a:lnTo>
                  <a:pt x="2254250" y="218715"/>
                </a:lnTo>
                <a:close/>
                <a:moveTo>
                  <a:pt x="644525" y="138112"/>
                </a:moveTo>
                <a:lnTo>
                  <a:pt x="725128" y="138112"/>
                </a:lnTo>
                <a:lnTo>
                  <a:pt x="725128" y="218715"/>
                </a:lnTo>
                <a:lnTo>
                  <a:pt x="684826" y="218715"/>
                </a:lnTo>
                <a:lnTo>
                  <a:pt x="644525" y="218715"/>
                </a:lnTo>
                <a:close/>
                <a:moveTo>
                  <a:pt x="482600" y="138112"/>
                </a:moveTo>
                <a:lnTo>
                  <a:pt x="563203" y="138112"/>
                </a:lnTo>
                <a:lnTo>
                  <a:pt x="563203" y="218715"/>
                </a:lnTo>
                <a:lnTo>
                  <a:pt x="522901" y="218715"/>
                </a:lnTo>
                <a:lnTo>
                  <a:pt x="482600" y="218715"/>
                </a:lnTo>
                <a:close/>
                <a:moveTo>
                  <a:pt x="322263" y="138112"/>
                </a:moveTo>
                <a:lnTo>
                  <a:pt x="402865" y="138112"/>
                </a:lnTo>
                <a:lnTo>
                  <a:pt x="402865" y="218715"/>
                </a:lnTo>
                <a:lnTo>
                  <a:pt x="362564" y="218715"/>
                </a:lnTo>
                <a:lnTo>
                  <a:pt x="322263" y="218715"/>
                </a:lnTo>
                <a:close/>
                <a:moveTo>
                  <a:pt x="160338" y="138112"/>
                </a:moveTo>
                <a:lnTo>
                  <a:pt x="240940" y="138112"/>
                </a:lnTo>
                <a:lnTo>
                  <a:pt x="240940" y="218715"/>
                </a:lnTo>
                <a:lnTo>
                  <a:pt x="200639" y="218715"/>
                </a:lnTo>
                <a:lnTo>
                  <a:pt x="160338" y="218715"/>
                </a:lnTo>
                <a:close/>
                <a:moveTo>
                  <a:pt x="0" y="138112"/>
                </a:moveTo>
                <a:lnTo>
                  <a:pt x="80603" y="138112"/>
                </a:lnTo>
                <a:lnTo>
                  <a:pt x="80603" y="218715"/>
                </a:lnTo>
                <a:lnTo>
                  <a:pt x="40302" y="218715"/>
                </a:lnTo>
                <a:lnTo>
                  <a:pt x="0" y="218715"/>
                </a:lnTo>
                <a:close/>
                <a:moveTo>
                  <a:pt x="804863" y="131762"/>
                </a:moveTo>
                <a:lnTo>
                  <a:pt x="885465" y="131762"/>
                </a:lnTo>
                <a:lnTo>
                  <a:pt x="885465" y="212365"/>
                </a:lnTo>
                <a:lnTo>
                  <a:pt x="845164" y="212365"/>
                </a:lnTo>
                <a:lnTo>
                  <a:pt x="804863" y="212365"/>
                </a:lnTo>
                <a:close/>
                <a:moveTo>
                  <a:pt x="2092325" y="122237"/>
                </a:moveTo>
                <a:lnTo>
                  <a:pt x="2172928" y="122237"/>
                </a:lnTo>
                <a:lnTo>
                  <a:pt x="2172928" y="202840"/>
                </a:lnTo>
                <a:lnTo>
                  <a:pt x="2132626" y="202840"/>
                </a:lnTo>
                <a:lnTo>
                  <a:pt x="2092325" y="202840"/>
                </a:lnTo>
                <a:close/>
                <a:moveTo>
                  <a:pt x="1931988" y="98425"/>
                </a:moveTo>
                <a:lnTo>
                  <a:pt x="2012590" y="98425"/>
                </a:lnTo>
                <a:lnTo>
                  <a:pt x="2012590" y="179027"/>
                </a:lnTo>
                <a:lnTo>
                  <a:pt x="1972289" y="179027"/>
                </a:lnTo>
                <a:lnTo>
                  <a:pt x="1931988" y="179027"/>
                </a:lnTo>
                <a:close/>
                <a:moveTo>
                  <a:pt x="965200" y="93662"/>
                </a:moveTo>
                <a:lnTo>
                  <a:pt x="1045803" y="93662"/>
                </a:lnTo>
                <a:lnTo>
                  <a:pt x="1045803" y="174265"/>
                </a:lnTo>
                <a:lnTo>
                  <a:pt x="1005501" y="174265"/>
                </a:lnTo>
                <a:lnTo>
                  <a:pt x="965200" y="174265"/>
                </a:lnTo>
                <a:close/>
                <a:moveTo>
                  <a:pt x="1770063" y="80962"/>
                </a:moveTo>
                <a:lnTo>
                  <a:pt x="1850665" y="80962"/>
                </a:lnTo>
                <a:lnTo>
                  <a:pt x="1850665" y="161565"/>
                </a:lnTo>
                <a:lnTo>
                  <a:pt x="1810364" y="161565"/>
                </a:lnTo>
                <a:lnTo>
                  <a:pt x="1770063" y="161565"/>
                </a:lnTo>
                <a:close/>
                <a:moveTo>
                  <a:pt x="1127125" y="46037"/>
                </a:moveTo>
                <a:lnTo>
                  <a:pt x="1207728" y="46037"/>
                </a:lnTo>
                <a:lnTo>
                  <a:pt x="1207728" y="126640"/>
                </a:lnTo>
                <a:lnTo>
                  <a:pt x="1167426" y="126640"/>
                </a:lnTo>
                <a:lnTo>
                  <a:pt x="1127125" y="126640"/>
                </a:lnTo>
                <a:close/>
                <a:moveTo>
                  <a:pt x="1609725" y="41275"/>
                </a:moveTo>
                <a:lnTo>
                  <a:pt x="1690328" y="41275"/>
                </a:lnTo>
                <a:lnTo>
                  <a:pt x="1690328" y="121877"/>
                </a:lnTo>
                <a:lnTo>
                  <a:pt x="1650026" y="121877"/>
                </a:lnTo>
                <a:lnTo>
                  <a:pt x="1609725" y="121877"/>
                </a:lnTo>
                <a:close/>
                <a:moveTo>
                  <a:pt x="1287463" y="4762"/>
                </a:moveTo>
                <a:lnTo>
                  <a:pt x="1368065" y="4762"/>
                </a:lnTo>
                <a:lnTo>
                  <a:pt x="1368065" y="85363"/>
                </a:lnTo>
                <a:lnTo>
                  <a:pt x="1327764" y="85363"/>
                </a:lnTo>
                <a:lnTo>
                  <a:pt x="1287463" y="85363"/>
                </a:lnTo>
                <a:close/>
                <a:moveTo>
                  <a:pt x="1449388" y="0"/>
                </a:moveTo>
                <a:lnTo>
                  <a:pt x="1529990" y="0"/>
                </a:lnTo>
                <a:lnTo>
                  <a:pt x="1529990" y="80602"/>
                </a:lnTo>
                <a:lnTo>
                  <a:pt x="1489689" y="80602"/>
                </a:lnTo>
                <a:lnTo>
                  <a:pt x="1449388"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196" name="Freeform 195">
            <a:extLst>
              <a:ext uri="{FF2B5EF4-FFF2-40B4-BE49-F238E27FC236}">
                <a16:creationId xmlns:a16="http://schemas.microsoft.com/office/drawing/2014/main" id="{DCA89D85-B8AF-844C-9B4B-22A4FD068D75}"/>
              </a:ext>
            </a:extLst>
          </p:cNvPr>
          <p:cNvSpPr>
            <a:spLocks noChangeArrowheads="1"/>
          </p:cNvSpPr>
          <p:nvPr/>
        </p:nvSpPr>
        <p:spPr bwMode="auto">
          <a:xfrm>
            <a:off x="4006710" y="3168115"/>
            <a:ext cx="1690937" cy="136601"/>
          </a:xfrm>
          <a:custGeom>
            <a:avLst/>
            <a:gdLst>
              <a:gd name="connsiteX0" fmla="*/ 3059113 w 3139715"/>
              <a:gd name="connsiteY0" fmla="*/ 173038 h 253640"/>
              <a:gd name="connsiteX1" fmla="*/ 3139715 w 3139715"/>
              <a:gd name="connsiteY1" fmla="*/ 173038 h 253640"/>
              <a:gd name="connsiteX2" fmla="*/ 3139715 w 3139715"/>
              <a:gd name="connsiteY2" fmla="*/ 253640 h 253640"/>
              <a:gd name="connsiteX3" fmla="*/ 3099414 w 3139715"/>
              <a:gd name="connsiteY3" fmla="*/ 253640 h 253640"/>
              <a:gd name="connsiteX4" fmla="*/ 3059113 w 3139715"/>
              <a:gd name="connsiteY4" fmla="*/ 253640 h 253640"/>
              <a:gd name="connsiteX5" fmla="*/ 2897188 w 3139715"/>
              <a:gd name="connsiteY5" fmla="*/ 173038 h 253640"/>
              <a:gd name="connsiteX6" fmla="*/ 2977790 w 3139715"/>
              <a:gd name="connsiteY6" fmla="*/ 173038 h 253640"/>
              <a:gd name="connsiteX7" fmla="*/ 2977790 w 3139715"/>
              <a:gd name="connsiteY7" fmla="*/ 253640 h 253640"/>
              <a:gd name="connsiteX8" fmla="*/ 2937489 w 3139715"/>
              <a:gd name="connsiteY8" fmla="*/ 253640 h 253640"/>
              <a:gd name="connsiteX9" fmla="*/ 2897188 w 3139715"/>
              <a:gd name="connsiteY9" fmla="*/ 253640 h 253640"/>
              <a:gd name="connsiteX10" fmla="*/ 2736850 w 3139715"/>
              <a:gd name="connsiteY10" fmla="*/ 173038 h 253640"/>
              <a:gd name="connsiteX11" fmla="*/ 2817453 w 3139715"/>
              <a:gd name="connsiteY11" fmla="*/ 173038 h 253640"/>
              <a:gd name="connsiteX12" fmla="*/ 2817453 w 3139715"/>
              <a:gd name="connsiteY12" fmla="*/ 253640 h 253640"/>
              <a:gd name="connsiteX13" fmla="*/ 2777151 w 3139715"/>
              <a:gd name="connsiteY13" fmla="*/ 253640 h 253640"/>
              <a:gd name="connsiteX14" fmla="*/ 2736850 w 3139715"/>
              <a:gd name="connsiteY14" fmla="*/ 253640 h 253640"/>
              <a:gd name="connsiteX15" fmla="*/ 2576513 w 3139715"/>
              <a:gd name="connsiteY15" fmla="*/ 173038 h 253640"/>
              <a:gd name="connsiteX16" fmla="*/ 2657115 w 3139715"/>
              <a:gd name="connsiteY16" fmla="*/ 173038 h 253640"/>
              <a:gd name="connsiteX17" fmla="*/ 2657115 w 3139715"/>
              <a:gd name="connsiteY17" fmla="*/ 253640 h 253640"/>
              <a:gd name="connsiteX18" fmla="*/ 2616814 w 3139715"/>
              <a:gd name="connsiteY18" fmla="*/ 253640 h 253640"/>
              <a:gd name="connsiteX19" fmla="*/ 2576513 w 3139715"/>
              <a:gd name="connsiteY19" fmla="*/ 253640 h 253640"/>
              <a:gd name="connsiteX20" fmla="*/ 2414588 w 3139715"/>
              <a:gd name="connsiteY20" fmla="*/ 173038 h 253640"/>
              <a:gd name="connsiteX21" fmla="*/ 2495190 w 3139715"/>
              <a:gd name="connsiteY21" fmla="*/ 173038 h 253640"/>
              <a:gd name="connsiteX22" fmla="*/ 2495190 w 3139715"/>
              <a:gd name="connsiteY22" fmla="*/ 253640 h 253640"/>
              <a:gd name="connsiteX23" fmla="*/ 2454889 w 3139715"/>
              <a:gd name="connsiteY23" fmla="*/ 253640 h 253640"/>
              <a:gd name="connsiteX24" fmla="*/ 2414588 w 3139715"/>
              <a:gd name="connsiteY24" fmla="*/ 253640 h 253640"/>
              <a:gd name="connsiteX25" fmla="*/ 2254250 w 3139715"/>
              <a:gd name="connsiteY25" fmla="*/ 173038 h 253640"/>
              <a:gd name="connsiteX26" fmla="*/ 2334853 w 3139715"/>
              <a:gd name="connsiteY26" fmla="*/ 173038 h 253640"/>
              <a:gd name="connsiteX27" fmla="*/ 2334853 w 3139715"/>
              <a:gd name="connsiteY27" fmla="*/ 253640 h 253640"/>
              <a:gd name="connsiteX28" fmla="*/ 2294551 w 3139715"/>
              <a:gd name="connsiteY28" fmla="*/ 253640 h 253640"/>
              <a:gd name="connsiteX29" fmla="*/ 2254250 w 3139715"/>
              <a:gd name="connsiteY29" fmla="*/ 253640 h 253640"/>
              <a:gd name="connsiteX30" fmla="*/ 2092325 w 3139715"/>
              <a:gd name="connsiteY30" fmla="*/ 173038 h 253640"/>
              <a:gd name="connsiteX31" fmla="*/ 2172928 w 3139715"/>
              <a:gd name="connsiteY31" fmla="*/ 173038 h 253640"/>
              <a:gd name="connsiteX32" fmla="*/ 2172928 w 3139715"/>
              <a:gd name="connsiteY32" fmla="*/ 253640 h 253640"/>
              <a:gd name="connsiteX33" fmla="*/ 2132626 w 3139715"/>
              <a:gd name="connsiteY33" fmla="*/ 253640 h 253640"/>
              <a:gd name="connsiteX34" fmla="*/ 2092325 w 3139715"/>
              <a:gd name="connsiteY34" fmla="*/ 253640 h 253640"/>
              <a:gd name="connsiteX35" fmla="*/ 804863 w 3139715"/>
              <a:gd name="connsiteY35" fmla="*/ 173038 h 253640"/>
              <a:gd name="connsiteX36" fmla="*/ 885465 w 3139715"/>
              <a:gd name="connsiteY36" fmla="*/ 173038 h 253640"/>
              <a:gd name="connsiteX37" fmla="*/ 885465 w 3139715"/>
              <a:gd name="connsiteY37" fmla="*/ 253640 h 253640"/>
              <a:gd name="connsiteX38" fmla="*/ 845164 w 3139715"/>
              <a:gd name="connsiteY38" fmla="*/ 253640 h 253640"/>
              <a:gd name="connsiteX39" fmla="*/ 804863 w 3139715"/>
              <a:gd name="connsiteY39" fmla="*/ 253640 h 253640"/>
              <a:gd name="connsiteX40" fmla="*/ 644525 w 3139715"/>
              <a:gd name="connsiteY40" fmla="*/ 173038 h 253640"/>
              <a:gd name="connsiteX41" fmla="*/ 725128 w 3139715"/>
              <a:gd name="connsiteY41" fmla="*/ 173038 h 253640"/>
              <a:gd name="connsiteX42" fmla="*/ 725128 w 3139715"/>
              <a:gd name="connsiteY42" fmla="*/ 253640 h 253640"/>
              <a:gd name="connsiteX43" fmla="*/ 684826 w 3139715"/>
              <a:gd name="connsiteY43" fmla="*/ 253640 h 253640"/>
              <a:gd name="connsiteX44" fmla="*/ 644525 w 3139715"/>
              <a:gd name="connsiteY44" fmla="*/ 253640 h 253640"/>
              <a:gd name="connsiteX45" fmla="*/ 482600 w 3139715"/>
              <a:gd name="connsiteY45" fmla="*/ 173038 h 253640"/>
              <a:gd name="connsiteX46" fmla="*/ 563203 w 3139715"/>
              <a:gd name="connsiteY46" fmla="*/ 173038 h 253640"/>
              <a:gd name="connsiteX47" fmla="*/ 563203 w 3139715"/>
              <a:gd name="connsiteY47" fmla="*/ 253640 h 253640"/>
              <a:gd name="connsiteX48" fmla="*/ 522901 w 3139715"/>
              <a:gd name="connsiteY48" fmla="*/ 253640 h 253640"/>
              <a:gd name="connsiteX49" fmla="*/ 482600 w 3139715"/>
              <a:gd name="connsiteY49" fmla="*/ 253640 h 253640"/>
              <a:gd name="connsiteX50" fmla="*/ 322263 w 3139715"/>
              <a:gd name="connsiteY50" fmla="*/ 173038 h 253640"/>
              <a:gd name="connsiteX51" fmla="*/ 402865 w 3139715"/>
              <a:gd name="connsiteY51" fmla="*/ 173038 h 253640"/>
              <a:gd name="connsiteX52" fmla="*/ 402865 w 3139715"/>
              <a:gd name="connsiteY52" fmla="*/ 253640 h 253640"/>
              <a:gd name="connsiteX53" fmla="*/ 362564 w 3139715"/>
              <a:gd name="connsiteY53" fmla="*/ 253640 h 253640"/>
              <a:gd name="connsiteX54" fmla="*/ 322263 w 3139715"/>
              <a:gd name="connsiteY54" fmla="*/ 253640 h 253640"/>
              <a:gd name="connsiteX55" fmla="*/ 160338 w 3139715"/>
              <a:gd name="connsiteY55" fmla="*/ 173038 h 253640"/>
              <a:gd name="connsiteX56" fmla="*/ 240940 w 3139715"/>
              <a:gd name="connsiteY56" fmla="*/ 173038 h 253640"/>
              <a:gd name="connsiteX57" fmla="*/ 240940 w 3139715"/>
              <a:gd name="connsiteY57" fmla="*/ 253640 h 253640"/>
              <a:gd name="connsiteX58" fmla="*/ 200639 w 3139715"/>
              <a:gd name="connsiteY58" fmla="*/ 253640 h 253640"/>
              <a:gd name="connsiteX59" fmla="*/ 160338 w 3139715"/>
              <a:gd name="connsiteY59" fmla="*/ 253640 h 253640"/>
              <a:gd name="connsiteX60" fmla="*/ 0 w 3139715"/>
              <a:gd name="connsiteY60" fmla="*/ 173038 h 253640"/>
              <a:gd name="connsiteX61" fmla="*/ 80603 w 3139715"/>
              <a:gd name="connsiteY61" fmla="*/ 173038 h 253640"/>
              <a:gd name="connsiteX62" fmla="*/ 80603 w 3139715"/>
              <a:gd name="connsiteY62" fmla="*/ 253640 h 253640"/>
              <a:gd name="connsiteX63" fmla="*/ 40302 w 3139715"/>
              <a:gd name="connsiteY63" fmla="*/ 253640 h 253640"/>
              <a:gd name="connsiteX64" fmla="*/ 0 w 3139715"/>
              <a:gd name="connsiteY64" fmla="*/ 253640 h 253640"/>
              <a:gd name="connsiteX65" fmla="*/ 1931988 w 3139715"/>
              <a:gd name="connsiteY65" fmla="*/ 133350 h 253640"/>
              <a:gd name="connsiteX66" fmla="*/ 2012590 w 3139715"/>
              <a:gd name="connsiteY66" fmla="*/ 133350 h 253640"/>
              <a:gd name="connsiteX67" fmla="*/ 2012590 w 3139715"/>
              <a:gd name="connsiteY67" fmla="*/ 213952 h 253640"/>
              <a:gd name="connsiteX68" fmla="*/ 1972289 w 3139715"/>
              <a:gd name="connsiteY68" fmla="*/ 213952 h 253640"/>
              <a:gd name="connsiteX69" fmla="*/ 1931988 w 3139715"/>
              <a:gd name="connsiteY69" fmla="*/ 213952 h 253640"/>
              <a:gd name="connsiteX70" fmla="*/ 965200 w 3139715"/>
              <a:gd name="connsiteY70" fmla="*/ 133350 h 253640"/>
              <a:gd name="connsiteX71" fmla="*/ 1045803 w 3139715"/>
              <a:gd name="connsiteY71" fmla="*/ 133350 h 253640"/>
              <a:gd name="connsiteX72" fmla="*/ 1045803 w 3139715"/>
              <a:gd name="connsiteY72" fmla="*/ 213952 h 253640"/>
              <a:gd name="connsiteX73" fmla="*/ 1005501 w 3139715"/>
              <a:gd name="connsiteY73" fmla="*/ 213952 h 253640"/>
              <a:gd name="connsiteX74" fmla="*/ 965200 w 3139715"/>
              <a:gd name="connsiteY74" fmla="*/ 213952 h 253640"/>
              <a:gd name="connsiteX75" fmla="*/ 1770063 w 3139715"/>
              <a:gd name="connsiteY75" fmla="*/ 93663 h 253640"/>
              <a:gd name="connsiteX76" fmla="*/ 1850665 w 3139715"/>
              <a:gd name="connsiteY76" fmla="*/ 93663 h 253640"/>
              <a:gd name="connsiteX77" fmla="*/ 1850665 w 3139715"/>
              <a:gd name="connsiteY77" fmla="*/ 174264 h 253640"/>
              <a:gd name="connsiteX78" fmla="*/ 1810364 w 3139715"/>
              <a:gd name="connsiteY78" fmla="*/ 174264 h 253640"/>
              <a:gd name="connsiteX79" fmla="*/ 1770063 w 3139715"/>
              <a:gd name="connsiteY79" fmla="*/ 174264 h 253640"/>
              <a:gd name="connsiteX80" fmla="*/ 1127125 w 3139715"/>
              <a:gd name="connsiteY80" fmla="*/ 80963 h 253640"/>
              <a:gd name="connsiteX81" fmla="*/ 1207728 w 3139715"/>
              <a:gd name="connsiteY81" fmla="*/ 80963 h 253640"/>
              <a:gd name="connsiteX82" fmla="*/ 1207728 w 3139715"/>
              <a:gd name="connsiteY82" fmla="*/ 161565 h 253640"/>
              <a:gd name="connsiteX83" fmla="*/ 1167426 w 3139715"/>
              <a:gd name="connsiteY83" fmla="*/ 161565 h 253640"/>
              <a:gd name="connsiteX84" fmla="*/ 1127125 w 3139715"/>
              <a:gd name="connsiteY84" fmla="*/ 161565 h 253640"/>
              <a:gd name="connsiteX85" fmla="*/ 1609725 w 3139715"/>
              <a:gd name="connsiteY85" fmla="*/ 53975 h 253640"/>
              <a:gd name="connsiteX86" fmla="*/ 1690328 w 3139715"/>
              <a:gd name="connsiteY86" fmla="*/ 53975 h 253640"/>
              <a:gd name="connsiteX87" fmla="*/ 1690328 w 3139715"/>
              <a:gd name="connsiteY87" fmla="*/ 134578 h 253640"/>
              <a:gd name="connsiteX88" fmla="*/ 1650026 w 3139715"/>
              <a:gd name="connsiteY88" fmla="*/ 134578 h 253640"/>
              <a:gd name="connsiteX89" fmla="*/ 1609725 w 3139715"/>
              <a:gd name="connsiteY89" fmla="*/ 134578 h 253640"/>
              <a:gd name="connsiteX90" fmla="*/ 1287463 w 3139715"/>
              <a:gd name="connsiteY90" fmla="*/ 39688 h 253640"/>
              <a:gd name="connsiteX91" fmla="*/ 1368065 w 3139715"/>
              <a:gd name="connsiteY91" fmla="*/ 39688 h 253640"/>
              <a:gd name="connsiteX92" fmla="*/ 1368065 w 3139715"/>
              <a:gd name="connsiteY92" fmla="*/ 120290 h 253640"/>
              <a:gd name="connsiteX93" fmla="*/ 1327764 w 3139715"/>
              <a:gd name="connsiteY93" fmla="*/ 120290 h 253640"/>
              <a:gd name="connsiteX94" fmla="*/ 1287463 w 3139715"/>
              <a:gd name="connsiteY94" fmla="*/ 120290 h 253640"/>
              <a:gd name="connsiteX95" fmla="*/ 1449388 w 3139715"/>
              <a:gd name="connsiteY95" fmla="*/ 0 h 253640"/>
              <a:gd name="connsiteX96" fmla="*/ 1529990 w 3139715"/>
              <a:gd name="connsiteY96" fmla="*/ 0 h 253640"/>
              <a:gd name="connsiteX97" fmla="*/ 1529990 w 3139715"/>
              <a:gd name="connsiteY97" fmla="*/ 80603 h 253640"/>
              <a:gd name="connsiteX98" fmla="*/ 1489689 w 3139715"/>
              <a:gd name="connsiteY98" fmla="*/ 80603 h 253640"/>
              <a:gd name="connsiteX99" fmla="*/ 1449388 w 3139715"/>
              <a:gd name="connsiteY99" fmla="*/ 80603 h 25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3640">
                <a:moveTo>
                  <a:pt x="3059113" y="173038"/>
                </a:moveTo>
                <a:lnTo>
                  <a:pt x="3139715" y="173038"/>
                </a:lnTo>
                <a:lnTo>
                  <a:pt x="3139715" y="253640"/>
                </a:lnTo>
                <a:lnTo>
                  <a:pt x="3099414" y="253640"/>
                </a:lnTo>
                <a:lnTo>
                  <a:pt x="3059113" y="253640"/>
                </a:lnTo>
                <a:close/>
                <a:moveTo>
                  <a:pt x="2897188" y="173038"/>
                </a:moveTo>
                <a:lnTo>
                  <a:pt x="2977790" y="173038"/>
                </a:lnTo>
                <a:lnTo>
                  <a:pt x="2977790" y="253640"/>
                </a:lnTo>
                <a:lnTo>
                  <a:pt x="2937489" y="253640"/>
                </a:lnTo>
                <a:lnTo>
                  <a:pt x="2897188" y="253640"/>
                </a:lnTo>
                <a:close/>
                <a:moveTo>
                  <a:pt x="2736850" y="173038"/>
                </a:moveTo>
                <a:lnTo>
                  <a:pt x="2817453" y="173038"/>
                </a:lnTo>
                <a:lnTo>
                  <a:pt x="2817453" y="253640"/>
                </a:lnTo>
                <a:lnTo>
                  <a:pt x="2777151" y="253640"/>
                </a:lnTo>
                <a:lnTo>
                  <a:pt x="2736850" y="253640"/>
                </a:lnTo>
                <a:close/>
                <a:moveTo>
                  <a:pt x="2576513" y="173038"/>
                </a:moveTo>
                <a:lnTo>
                  <a:pt x="2657115" y="173038"/>
                </a:lnTo>
                <a:lnTo>
                  <a:pt x="2657115" y="253640"/>
                </a:lnTo>
                <a:lnTo>
                  <a:pt x="2616814" y="253640"/>
                </a:lnTo>
                <a:lnTo>
                  <a:pt x="2576513" y="253640"/>
                </a:lnTo>
                <a:close/>
                <a:moveTo>
                  <a:pt x="2414588" y="173038"/>
                </a:moveTo>
                <a:lnTo>
                  <a:pt x="2495190" y="173038"/>
                </a:lnTo>
                <a:lnTo>
                  <a:pt x="2495190" y="253640"/>
                </a:lnTo>
                <a:lnTo>
                  <a:pt x="2454889" y="253640"/>
                </a:lnTo>
                <a:lnTo>
                  <a:pt x="2414588" y="253640"/>
                </a:lnTo>
                <a:close/>
                <a:moveTo>
                  <a:pt x="2254250" y="173038"/>
                </a:moveTo>
                <a:lnTo>
                  <a:pt x="2334853" y="173038"/>
                </a:lnTo>
                <a:lnTo>
                  <a:pt x="2334853" y="253640"/>
                </a:lnTo>
                <a:lnTo>
                  <a:pt x="2294551" y="253640"/>
                </a:lnTo>
                <a:lnTo>
                  <a:pt x="2254250" y="253640"/>
                </a:lnTo>
                <a:close/>
                <a:moveTo>
                  <a:pt x="2092325" y="173038"/>
                </a:moveTo>
                <a:lnTo>
                  <a:pt x="2172928" y="173038"/>
                </a:lnTo>
                <a:lnTo>
                  <a:pt x="2172928" y="253640"/>
                </a:lnTo>
                <a:lnTo>
                  <a:pt x="2132626" y="253640"/>
                </a:lnTo>
                <a:lnTo>
                  <a:pt x="2092325" y="253640"/>
                </a:lnTo>
                <a:close/>
                <a:moveTo>
                  <a:pt x="804863" y="173038"/>
                </a:moveTo>
                <a:lnTo>
                  <a:pt x="885465" y="173038"/>
                </a:lnTo>
                <a:lnTo>
                  <a:pt x="885465" y="253640"/>
                </a:lnTo>
                <a:lnTo>
                  <a:pt x="845164" y="253640"/>
                </a:lnTo>
                <a:lnTo>
                  <a:pt x="804863" y="253640"/>
                </a:lnTo>
                <a:close/>
                <a:moveTo>
                  <a:pt x="644525" y="173038"/>
                </a:moveTo>
                <a:lnTo>
                  <a:pt x="725128" y="173038"/>
                </a:lnTo>
                <a:lnTo>
                  <a:pt x="725128" y="253640"/>
                </a:lnTo>
                <a:lnTo>
                  <a:pt x="684826" y="253640"/>
                </a:lnTo>
                <a:lnTo>
                  <a:pt x="644525" y="253640"/>
                </a:lnTo>
                <a:close/>
                <a:moveTo>
                  <a:pt x="482600" y="173038"/>
                </a:moveTo>
                <a:lnTo>
                  <a:pt x="563203" y="173038"/>
                </a:lnTo>
                <a:lnTo>
                  <a:pt x="563203" y="253640"/>
                </a:lnTo>
                <a:lnTo>
                  <a:pt x="522901" y="253640"/>
                </a:lnTo>
                <a:lnTo>
                  <a:pt x="482600" y="253640"/>
                </a:lnTo>
                <a:close/>
                <a:moveTo>
                  <a:pt x="322263" y="173038"/>
                </a:moveTo>
                <a:lnTo>
                  <a:pt x="402865" y="173038"/>
                </a:lnTo>
                <a:lnTo>
                  <a:pt x="402865" y="253640"/>
                </a:lnTo>
                <a:lnTo>
                  <a:pt x="362564" y="253640"/>
                </a:lnTo>
                <a:lnTo>
                  <a:pt x="322263" y="253640"/>
                </a:lnTo>
                <a:close/>
                <a:moveTo>
                  <a:pt x="160338" y="173038"/>
                </a:moveTo>
                <a:lnTo>
                  <a:pt x="240940" y="173038"/>
                </a:lnTo>
                <a:lnTo>
                  <a:pt x="240940" y="253640"/>
                </a:lnTo>
                <a:lnTo>
                  <a:pt x="200639" y="253640"/>
                </a:lnTo>
                <a:lnTo>
                  <a:pt x="160338" y="253640"/>
                </a:lnTo>
                <a:close/>
                <a:moveTo>
                  <a:pt x="0" y="173038"/>
                </a:moveTo>
                <a:lnTo>
                  <a:pt x="80603" y="173038"/>
                </a:lnTo>
                <a:lnTo>
                  <a:pt x="80603" y="253640"/>
                </a:lnTo>
                <a:lnTo>
                  <a:pt x="40302" y="253640"/>
                </a:lnTo>
                <a:lnTo>
                  <a:pt x="0" y="253640"/>
                </a:lnTo>
                <a:close/>
                <a:moveTo>
                  <a:pt x="1931988" y="133350"/>
                </a:moveTo>
                <a:lnTo>
                  <a:pt x="2012590" y="133350"/>
                </a:lnTo>
                <a:lnTo>
                  <a:pt x="2012590" y="213952"/>
                </a:lnTo>
                <a:lnTo>
                  <a:pt x="1972289" y="213952"/>
                </a:lnTo>
                <a:lnTo>
                  <a:pt x="1931988" y="213952"/>
                </a:lnTo>
                <a:close/>
                <a:moveTo>
                  <a:pt x="965200" y="133350"/>
                </a:moveTo>
                <a:lnTo>
                  <a:pt x="1045803" y="133350"/>
                </a:lnTo>
                <a:lnTo>
                  <a:pt x="1045803" y="213952"/>
                </a:lnTo>
                <a:lnTo>
                  <a:pt x="1005501" y="213952"/>
                </a:lnTo>
                <a:lnTo>
                  <a:pt x="965200" y="213952"/>
                </a:lnTo>
                <a:close/>
                <a:moveTo>
                  <a:pt x="1770063" y="93663"/>
                </a:moveTo>
                <a:lnTo>
                  <a:pt x="1850665" y="93663"/>
                </a:lnTo>
                <a:lnTo>
                  <a:pt x="1850665" y="174264"/>
                </a:lnTo>
                <a:lnTo>
                  <a:pt x="1810364" y="174264"/>
                </a:lnTo>
                <a:lnTo>
                  <a:pt x="1770063" y="174264"/>
                </a:lnTo>
                <a:close/>
                <a:moveTo>
                  <a:pt x="1127125" y="80963"/>
                </a:moveTo>
                <a:lnTo>
                  <a:pt x="1207728" y="80963"/>
                </a:lnTo>
                <a:lnTo>
                  <a:pt x="1207728" y="161565"/>
                </a:lnTo>
                <a:lnTo>
                  <a:pt x="1167426" y="161565"/>
                </a:lnTo>
                <a:lnTo>
                  <a:pt x="1127125" y="161565"/>
                </a:lnTo>
                <a:close/>
                <a:moveTo>
                  <a:pt x="1609725" y="53975"/>
                </a:moveTo>
                <a:lnTo>
                  <a:pt x="1690328" y="53975"/>
                </a:lnTo>
                <a:lnTo>
                  <a:pt x="1690328" y="134578"/>
                </a:lnTo>
                <a:lnTo>
                  <a:pt x="1650026" y="134578"/>
                </a:lnTo>
                <a:lnTo>
                  <a:pt x="1609725" y="134578"/>
                </a:lnTo>
                <a:close/>
                <a:moveTo>
                  <a:pt x="1287463" y="39688"/>
                </a:moveTo>
                <a:lnTo>
                  <a:pt x="1368065" y="39688"/>
                </a:lnTo>
                <a:lnTo>
                  <a:pt x="1368065" y="120290"/>
                </a:lnTo>
                <a:lnTo>
                  <a:pt x="1327764" y="120290"/>
                </a:lnTo>
                <a:lnTo>
                  <a:pt x="1287463" y="120290"/>
                </a:lnTo>
                <a:close/>
                <a:moveTo>
                  <a:pt x="1449388" y="0"/>
                </a:moveTo>
                <a:lnTo>
                  <a:pt x="1529990" y="0"/>
                </a:lnTo>
                <a:lnTo>
                  <a:pt x="1529990" y="80603"/>
                </a:lnTo>
                <a:lnTo>
                  <a:pt x="1489689" y="80603"/>
                </a:lnTo>
                <a:lnTo>
                  <a:pt x="1449388"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197" name="Freeform 196">
            <a:extLst>
              <a:ext uri="{FF2B5EF4-FFF2-40B4-BE49-F238E27FC236}">
                <a16:creationId xmlns:a16="http://schemas.microsoft.com/office/drawing/2014/main" id="{A0BDBAEA-83D0-B045-84C3-D3778471C975}"/>
              </a:ext>
            </a:extLst>
          </p:cNvPr>
          <p:cNvSpPr>
            <a:spLocks noChangeArrowheads="1"/>
          </p:cNvSpPr>
          <p:nvPr/>
        </p:nvSpPr>
        <p:spPr bwMode="auto">
          <a:xfrm>
            <a:off x="4006710" y="3252757"/>
            <a:ext cx="1690937" cy="139166"/>
          </a:xfrm>
          <a:custGeom>
            <a:avLst/>
            <a:gdLst>
              <a:gd name="connsiteX0" fmla="*/ 3059113 w 3139715"/>
              <a:gd name="connsiteY0" fmla="*/ 177800 h 258402"/>
              <a:gd name="connsiteX1" fmla="*/ 3139715 w 3139715"/>
              <a:gd name="connsiteY1" fmla="*/ 177800 h 258402"/>
              <a:gd name="connsiteX2" fmla="*/ 3139715 w 3139715"/>
              <a:gd name="connsiteY2" fmla="*/ 258402 h 258402"/>
              <a:gd name="connsiteX3" fmla="*/ 3099414 w 3139715"/>
              <a:gd name="connsiteY3" fmla="*/ 258402 h 258402"/>
              <a:gd name="connsiteX4" fmla="*/ 3059113 w 3139715"/>
              <a:gd name="connsiteY4" fmla="*/ 258402 h 258402"/>
              <a:gd name="connsiteX5" fmla="*/ 2897188 w 3139715"/>
              <a:gd name="connsiteY5" fmla="*/ 177800 h 258402"/>
              <a:gd name="connsiteX6" fmla="*/ 2977790 w 3139715"/>
              <a:gd name="connsiteY6" fmla="*/ 177800 h 258402"/>
              <a:gd name="connsiteX7" fmla="*/ 2977790 w 3139715"/>
              <a:gd name="connsiteY7" fmla="*/ 258402 h 258402"/>
              <a:gd name="connsiteX8" fmla="*/ 2937489 w 3139715"/>
              <a:gd name="connsiteY8" fmla="*/ 258402 h 258402"/>
              <a:gd name="connsiteX9" fmla="*/ 2897188 w 3139715"/>
              <a:gd name="connsiteY9" fmla="*/ 258402 h 258402"/>
              <a:gd name="connsiteX10" fmla="*/ 2736850 w 3139715"/>
              <a:gd name="connsiteY10" fmla="*/ 177800 h 258402"/>
              <a:gd name="connsiteX11" fmla="*/ 2817453 w 3139715"/>
              <a:gd name="connsiteY11" fmla="*/ 177800 h 258402"/>
              <a:gd name="connsiteX12" fmla="*/ 2817453 w 3139715"/>
              <a:gd name="connsiteY12" fmla="*/ 258402 h 258402"/>
              <a:gd name="connsiteX13" fmla="*/ 2777151 w 3139715"/>
              <a:gd name="connsiteY13" fmla="*/ 258402 h 258402"/>
              <a:gd name="connsiteX14" fmla="*/ 2736850 w 3139715"/>
              <a:gd name="connsiteY14" fmla="*/ 258402 h 258402"/>
              <a:gd name="connsiteX15" fmla="*/ 2576513 w 3139715"/>
              <a:gd name="connsiteY15" fmla="*/ 177800 h 258402"/>
              <a:gd name="connsiteX16" fmla="*/ 2657115 w 3139715"/>
              <a:gd name="connsiteY16" fmla="*/ 177800 h 258402"/>
              <a:gd name="connsiteX17" fmla="*/ 2657115 w 3139715"/>
              <a:gd name="connsiteY17" fmla="*/ 258402 h 258402"/>
              <a:gd name="connsiteX18" fmla="*/ 2616814 w 3139715"/>
              <a:gd name="connsiteY18" fmla="*/ 258402 h 258402"/>
              <a:gd name="connsiteX19" fmla="*/ 2576513 w 3139715"/>
              <a:gd name="connsiteY19" fmla="*/ 258402 h 258402"/>
              <a:gd name="connsiteX20" fmla="*/ 2414588 w 3139715"/>
              <a:gd name="connsiteY20" fmla="*/ 177800 h 258402"/>
              <a:gd name="connsiteX21" fmla="*/ 2495190 w 3139715"/>
              <a:gd name="connsiteY21" fmla="*/ 177800 h 258402"/>
              <a:gd name="connsiteX22" fmla="*/ 2495190 w 3139715"/>
              <a:gd name="connsiteY22" fmla="*/ 258402 h 258402"/>
              <a:gd name="connsiteX23" fmla="*/ 2454889 w 3139715"/>
              <a:gd name="connsiteY23" fmla="*/ 258402 h 258402"/>
              <a:gd name="connsiteX24" fmla="*/ 2414588 w 3139715"/>
              <a:gd name="connsiteY24" fmla="*/ 258402 h 258402"/>
              <a:gd name="connsiteX25" fmla="*/ 2254250 w 3139715"/>
              <a:gd name="connsiteY25" fmla="*/ 177800 h 258402"/>
              <a:gd name="connsiteX26" fmla="*/ 2334853 w 3139715"/>
              <a:gd name="connsiteY26" fmla="*/ 177800 h 258402"/>
              <a:gd name="connsiteX27" fmla="*/ 2334853 w 3139715"/>
              <a:gd name="connsiteY27" fmla="*/ 258402 h 258402"/>
              <a:gd name="connsiteX28" fmla="*/ 2294551 w 3139715"/>
              <a:gd name="connsiteY28" fmla="*/ 258402 h 258402"/>
              <a:gd name="connsiteX29" fmla="*/ 2254250 w 3139715"/>
              <a:gd name="connsiteY29" fmla="*/ 258402 h 258402"/>
              <a:gd name="connsiteX30" fmla="*/ 804863 w 3139715"/>
              <a:gd name="connsiteY30" fmla="*/ 177800 h 258402"/>
              <a:gd name="connsiteX31" fmla="*/ 885465 w 3139715"/>
              <a:gd name="connsiteY31" fmla="*/ 177800 h 258402"/>
              <a:gd name="connsiteX32" fmla="*/ 885465 w 3139715"/>
              <a:gd name="connsiteY32" fmla="*/ 258402 h 258402"/>
              <a:gd name="connsiteX33" fmla="*/ 845164 w 3139715"/>
              <a:gd name="connsiteY33" fmla="*/ 258402 h 258402"/>
              <a:gd name="connsiteX34" fmla="*/ 804863 w 3139715"/>
              <a:gd name="connsiteY34" fmla="*/ 258402 h 258402"/>
              <a:gd name="connsiteX35" fmla="*/ 644525 w 3139715"/>
              <a:gd name="connsiteY35" fmla="*/ 177800 h 258402"/>
              <a:gd name="connsiteX36" fmla="*/ 725128 w 3139715"/>
              <a:gd name="connsiteY36" fmla="*/ 177800 h 258402"/>
              <a:gd name="connsiteX37" fmla="*/ 725128 w 3139715"/>
              <a:gd name="connsiteY37" fmla="*/ 258402 h 258402"/>
              <a:gd name="connsiteX38" fmla="*/ 684826 w 3139715"/>
              <a:gd name="connsiteY38" fmla="*/ 258402 h 258402"/>
              <a:gd name="connsiteX39" fmla="*/ 644525 w 3139715"/>
              <a:gd name="connsiteY39" fmla="*/ 258402 h 258402"/>
              <a:gd name="connsiteX40" fmla="*/ 482600 w 3139715"/>
              <a:gd name="connsiteY40" fmla="*/ 177800 h 258402"/>
              <a:gd name="connsiteX41" fmla="*/ 563203 w 3139715"/>
              <a:gd name="connsiteY41" fmla="*/ 177800 h 258402"/>
              <a:gd name="connsiteX42" fmla="*/ 563203 w 3139715"/>
              <a:gd name="connsiteY42" fmla="*/ 258402 h 258402"/>
              <a:gd name="connsiteX43" fmla="*/ 522901 w 3139715"/>
              <a:gd name="connsiteY43" fmla="*/ 258402 h 258402"/>
              <a:gd name="connsiteX44" fmla="*/ 482600 w 3139715"/>
              <a:gd name="connsiteY44" fmla="*/ 258402 h 258402"/>
              <a:gd name="connsiteX45" fmla="*/ 322263 w 3139715"/>
              <a:gd name="connsiteY45" fmla="*/ 177800 h 258402"/>
              <a:gd name="connsiteX46" fmla="*/ 402865 w 3139715"/>
              <a:gd name="connsiteY46" fmla="*/ 177800 h 258402"/>
              <a:gd name="connsiteX47" fmla="*/ 402865 w 3139715"/>
              <a:gd name="connsiteY47" fmla="*/ 258402 h 258402"/>
              <a:gd name="connsiteX48" fmla="*/ 362564 w 3139715"/>
              <a:gd name="connsiteY48" fmla="*/ 258402 h 258402"/>
              <a:gd name="connsiteX49" fmla="*/ 322263 w 3139715"/>
              <a:gd name="connsiteY49" fmla="*/ 258402 h 258402"/>
              <a:gd name="connsiteX50" fmla="*/ 160338 w 3139715"/>
              <a:gd name="connsiteY50" fmla="*/ 177800 h 258402"/>
              <a:gd name="connsiteX51" fmla="*/ 240940 w 3139715"/>
              <a:gd name="connsiteY51" fmla="*/ 177800 h 258402"/>
              <a:gd name="connsiteX52" fmla="*/ 240940 w 3139715"/>
              <a:gd name="connsiteY52" fmla="*/ 258402 h 258402"/>
              <a:gd name="connsiteX53" fmla="*/ 200639 w 3139715"/>
              <a:gd name="connsiteY53" fmla="*/ 258402 h 258402"/>
              <a:gd name="connsiteX54" fmla="*/ 160338 w 3139715"/>
              <a:gd name="connsiteY54" fmla="*/ 258402 h 258402"/>
              <a:gd name="connsiteX55" fmla="*/ 0 w 3139715"/>
              <a:gd name="connsiteY55" fmla="*/ 177800 h 258402"/>
              <a:gd name="connsiteX56" fmla="*/ 80603 w 3139715"/>
              <a:gd name="connsiteY56" fmla="*/ 177800 h 258402"/>
              <a:gd name="connsiteX57" fmla="*/ 80603 w 3139715"/>
              <a:gd name="connsiteY57" fmla="*/ 258402 h 258402"/>
              <a:gd name="connsiteX58" fmla="*/ 40302 w 3139715"/>
              <a:gd name="connsiteY58" fmla="*/ 258402 h 258402"/>
              <a:gd name="connsiteX59" fmla="*/ 0 w 3139715"/>
              <a:gd name="connsiteY59" fmla="*/ 258402 h 258402"/>
              <a:gd name="connsiteX60" fmla="*/ 2092325 w 3139715"/>
              <a:gd name="connsiteY60" fmla="*/ 138112 h 258402"/>
              <a:gd name="connsiteX61" fmla="*/ 2172928 w 3139715"/>
              <a:gd name="connsiteY61" fmla="*/ 138112 h 258402"/>
              <a:gd name="connsiteX62" fmla="*/ 2172928 w 3139715"/>
              <a:gd name="connsiteY62" fmla="*/ 218715 h 258402"/>
              <a:gd name="connsiteX63" fmla="*/ 2132626 w 3139715"/>
              <a:gd name="connsiteY63" fmla="*/ 218715 h 258402"/>
              <a:gd name="connsiteX64" fmla="*/ 2092325 w 3139715"/>
              <a:gd name="connsiteY64" fmla="*/ 218715 h 258402"/>
              <a:gd name="connsiteX65" fmla="*/ 965200 w 3139715"/>
              <a:gd name="connsiteY65" fmla="*/ 138112 h 258402"/>
              <a:gd name="connsiteX66" fmla="*/ 1045803 w 3139715"/>
              <a:gd name="connsiteY66" fmla="*/ 138112 h 258402"/>
              <a:gd name="connsiteX67" fmla="*/ 1045803 w 3139715"/>
              <a:gd name="connsiteY67" fmla="*/ 218715 h 258402"/>
              <a:gd name="connsiteX68" fmla="*/ 1005501 w 3139715"/>
              <a:gd name="connsiteY68" fmla="*/ 218715 h 258402"/>
              <a:gd name="connsiteX69" fmla="*/ 965200 w 3139715"/>
              <a:gd name="connsiteY69" fmla="*/ 218715 h 258402"/>
              <a:gd name="connsiteX70" fmla="*/ 1931988 w 3139715"/>
              <a:gd name="connsiteY70" fmla="*/ 120650 h 258402"/>
              <a:gd name="connsiteX71" fmla="*/ 2012590 w 3139715"/>
              <a:gd name="connsiteY71" fmla="*/ 120650 h 258402"/>
              <a:gd name="connsiteX72" fmla="*/ 2012590 w 3139715"/>
              <a:gd name="connsiteY72" fmla="*/ 201252 h 258402"/>
              <a:gd name="connsiteX73" fmla="*/ 1972289 w 3139715"/>
              <a:gd name="connsiteY73" fmla="*/ 201252 h 258402"/>
              <a:gd name="connsiteX74" fmla="*/ 1931988 w 3139715"/>
              <a:gd name="connsiteY74" fmla="*/ 201252 h 258402"/>
              <a:gd name="connsiteX75" fmla="*/ 1127125 w 3139715"/>
              <a:gd name="connsiteY75" fmla="*/ 96837 h 258402"/>
              <a:gd name="connsiteX76" fmla="*/ 1207728 w 3139715"/>
              <a:gd name="connsiteY76" fmla="*/ 96837 h 258402"/>
              <a:gd name="connsiteX77" fmla="*/ 1207728 w 3139715"/>
              <a:gd name="connsiteY77" fmla="*/ 177440 h 258402"/>
              <a:gd name="connsiteX78" fmla="*/ 1167426 w 3139715"/>
              <a:gd name="connsiteY78" fmla="*/ 177440 h 258402"/>
              <a:gd name="connsiteX79" fmla="*/ 1127125 w 3139715"/>
              <a:gd name="connsiteY79" fmla="*/ 177440 h 258402"/>
              <a:gd name="connsiteX80" fmla="*/ 1770063 w 3139715"/>
              <a:gd name="connsiteY80" fmla="*/ 57150 h 258402"/>
              <a:gd name="connsiteX81" fmla="*/ 1850665 w 3139715"/>
              <a:gd name="connsiteY81" fmla="*/ 57150 h 258402"/>
              <a:gd name="connsiteX82" fmla="*/ 1850665 w 3139715"/>
              <a:gd name="connsiteY82" fmla="*/ 137752 h 258402"/>
              <a:gd name="connsiteX83" fmla="*/ 1810364 w 3139715"/>
              <a:gd name="connsiteY83" fmla="*/ 137752 h 258402"/>
              <a:gd name="connsiteX84" fmla="*/ 1770063 w 3139715"/>
              <a:gd name="connsiteY84" fmla="*/ 137752 h 258402"/>
              <a:gd name="connsiteX85" fmla="*/ 1287463 w 3139715"/>
              <a:gd name="connsiteY85" fmla="*/ 39687 h 258402"/>
              <a:gd name="connsiteX86" fmla="*/ 1368065 w 3139715"/>
              <a:gd name="connsiteY86" fmla="*/ 39687 h 258402"/>
              <a:gd name="connsiteX87" fmla="*/ 1368065 w 3139715"/>
              <a:gd name="connsiteY87" fmla="*/ 120290 h 258402"/>
              <a:gd name="connsiteX88" fmla="*/ 1327764 w 3139715"/>
              <a:gd name="connsiteY88" fmla="*/ 120290 h 258402"/>
              <a:gd name="connsiteX89" fmla="*/ 1287463 w 3139715"/>
              <a:gd name="connsiteY89" fmla="*/ 120290 h 258402"/>
              <a:gd name="connsiteX90" fmla="*/ 1449388 w 3139715"/>
              <a:gd name="connsiteY90" fmla="*/ 15875 h 258402"/>
              <a:gd name="connsiteX91" fmla="*/ 1529990 w 3139715"/>
              <a:gd name="connsiteY91" fmla="*/ 15875 h 258402"/>
              <a:gd name="connsiteX92" fmla="*/ 1529990 w 3139715"/>
              <a:gd name="connsiteY92" fmla="*/ 96477 h 258402"/>
              <a:gd name="connsiteX93" fmla="*/ 1489689 w 3139715"/>
              <a:gd name="connsiteY93" fmla="*/ 96477 h 258402"/>
              <a:gd name="connsiteX94" fmla="*/ 1449388 w 3139715"/>
              <a:gd name="connsiteY94" fmla="*/ 96477 h 258402"/>
              <a:gd name="connsiteX95" fmla="*/ 1609725 w 3139715"/>
              <a:gd name="connsiteY95" fmla="*/ 0 h 258402"/>
              <a:gd name="connsiteX96" fmla="*/ 1690328 w 3139715"/>
              <a:gd name="connsiteY96" fmla="*/ 0 h 258402"/>
              <a:gd name="connsiteX97" fmla="*/ 1690328 w 3139715"/>
              <a:gd name="connsiteY97" fmla="*/ 80602 h 258402"/>
              <a:gd name="connsiteX98" fmla="*/ 1650026 w 3139715"/>
              <a:gd name="connsiteY98" fmla="*/ 80602 h 258402"/>
              <a:gd name="connsiteX99" fmla="*/ 1609725 w 3139715"/>
              <a:gd name="connsiteY99" fmla="*/ 80602 h 25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2">
                <a:moveTo>
                  <a:pt x="3059113" y="177800"/>
                </a:moveTo>
                <a:lnTo>
                  <a:pt x="3139715" y="177800"/>
                </a:lnTo>
                <a:lnTo>
                  <a:pt x="3139715" y="258402"/>
                </a:lnTo>
                <a:lnTo>
                  <a:pt x="3099414" y="258402"/>
                </a:lnTo>
                <a:lnTo>
                  <a:pt x="3059113" y="258402"/>
                </a:lnTo>
                <a:close/>
                <a:moveTo>
                  <a:pt x="2897188" y="177800"/>
                </a:moveTo>
                <a:lnTo>
                  <a:pt x="2977790" y="177800"/>
                </a:lnTo>
                <a:lnTo>
                  <a:pt x="2977790" y="258402"/>
                </a:lnTo>
                <a:lnTo>
                  <a:pt x="2937489" y="258402"/>
                </a:lnTo>
                <a:lnTo>
                  <a:pt x="2897188" y="258402"/>
                </a:lnTo>
                <a:close/>
                <a:moveTo>
                  <a:pt x="2736850" y="177800"/>
                </a:moveTo>
                <a:lnTo>
                  <a:pt x="2817453" y="177800"/>
                </a:lnTo>
                <a:lnTo>
                  <a:pt x="2817453" y="258402"/>
                </a:lnTo>
                <a:lnTo>
                  <a:pt x="2777151" y="258402"/>
                </a:lnTo>
                <a:lnTo>
                  <a:pt x="2736850" y="258402"/>
                </a:lnTo>
                <a:close/>
                <a:moveTo>
                  <a:pt x="2576513" y="177800"/>
                </a:moveTo>
                <a:lnTo>
                  <a:pt x="2657115" y="177800"/>
                </a:lnTo>
                <a:lnTo>
                  <a:pt x="2657115" y="258402"/>
                </a:lnTo>
                <a:lnTo>
                  <a:pt x="2616814" y="258402"/>
                </a:lnTo>
                <a:lnTo>
                  <a:pt x="2576513" y="258402"/>
                </a:lnTo>
                <a:close/>
                <a:moveTo>
                  <a:pt x="2414588" y="177800"/>
                </a:moveTo>
                <a:lnTo>
                  <a:pt x="2495190" y="177800"/>
                </a:lnTo>
                <a:lnTo>
                  <a:pt x="2495190" y="258402"/>
                </a:lnTo>
                <a:lnTo>
                  <a:pt x="2454889" y="258402"/>
                </a:lnTo>
                <a:lnTo>
                  <a:pt x="2414588" y="258402"/>
                </a:lnTo>
                <a:close/>
                <a:moveTo>
                  <a:pt x="2254250" y="177800"/>
                </a:moveTo>
                <a:lnTo>
                  <a:pt x="2334853" y="177800"/>
                </a:lnTo>
                <a:lnTo>
                  <a:pt x="2334853" y="258402"/>
                </a:lnTo>
                <a:lnTo>
                  <a:pt x="2294551" y="258402"/>
                </a:lnTo>
                <a:lnTo>
                  <a:pt x="2254250" y="258402"/>
                </a:lnTo>
                <a:close/>
                <a:moveTo>
                  <a:pt x="804863" y="177800"/>
                </a:moveTo>
                <a:lnTo>
                  <a:pt x="885465" y="177800"/>
                </a:lnTo>
                <a:lnTo>
                  <a:pt x="885465" y="258402"/>
                </a:lnTo>
                <a:lnTo>
                  <a:pt x="845164" y="258402"/>
                </a:lnTo>
                <a:lnTo>
                  <a:pt x="804863" y="258402"/>
                </a:lnTo>
                <a:close/>
                <a:moveTo>
                  <a:pt x="644525" y="177800"/>
                </a:moveTo>
                <a:lnTo>
                  <a:pt x="725128" y="177800"/>
                </a:lnTo>
                <a:lnTo>
                  <a:pt x="725128" y="258402"/>
                </a:lnTo>
                <a:lnTo>
                  <a:pt x="684826" y="258402"/>
                </a:lnTo>
                <a:lnTo>
                  <a:pt x="644525" y="258402"/>
                </a:lnTo>
                <a:close/>
                <a:moveTo>
                  <a:pt x="482600" y="177800"/>
                </a:moveTo>
                <a:lnTo>
                  <a:pt x="563203" y="177800"/>
                </a:lnTo>
                <a:lnTo>
                  <a:pt x="563203" y="258402"/>
                </a:lnTo>
                <a:lnTo>
                  <a:pt x="522901" y="258402"/>
                </a:lnTo>
                <a:lnTo>
                  <a:pt x="482600" y="258402"/>
                </a:lnTo>
                <a:close/>
                <a:moveTo>
                  <a:pt x="322263" y="177800"/>
                </a:moveTo>
                <a:lnTo>
                  <a:pt x="402865" y="177800"/>
                </a:lnTo>
                <a:lnTo>
                  <a:pt x="402865" y="258402"/>
                </a:lnTo>
                <a:lnTo>
                  <a:pt x="362564" y="258402"/>
                </a:lnTo>
                <a:lnTo>
                  <a:pt x="322263" y="258402"/>
                </a:lnTo>
                <a:close/>
                <a:moveTo>
                  <a:pt x="160338" y="177800"/>
                </a:moveTo>
                <a:lnTo>
                  <a:pt x="240940" y="177800"/>
                </a:lnTo>
                <a:lnTo>
                  <a:pt x="240940" y="258402"/>
                </a:lnTo>
                <a:lnTo>
                  <a:pt x="200639" y="258402"/>
                </a:lnTo>
                <a:lnTo>
                  <a:pt x="160338" y="258402"/>
                </a:lnTo>
                <a:close/>
                <a:moveTo>
                  <a:pt x="0" y="177800"/>
                </a:moveTo>
                <a:lnTo>
                  <a:pt x="80603" y="177800"/>
                </a:lnTo>
                <a:lnTo>
                  <a:pt x="80603" y="258402"/>
                </a:lnTo>
                <a:lnTo>
                  <a:pt x="40302" y="258402"/>
                </a:lnTo>
                <a:lnTo>
                  <a:pt x="0" y="258402"/>
                </a:lnTo>
                <a:close/>
                <a:moveTo>
                  <a:pt x="2092325" y="138112"/>
                </a:moveTo>
                <a:lnTo>
                  <a:pt x="2172928" y="138112"/>
                </a:lnTo>
                <a:lnTo>
                  <a:pt x="2172928" y="218715"/>
                </a:lnTo>
                <a:lnTo>
                  <a:pt x="2132626" y="218715"/>
                </a:lnTo>
                <a:lnTo>
                  <a:pt x="2092325" y="218715"/>
                </a:lnTo>
                <a:close/>
                <a:moveTo>
                  <a:pt x="965200" y="138112"/>
                </a:moveTo>
                <a:lnTo>
                  <a:pt x="1045803" y="138112"/>
                </a:lnTo>
                <a:lnTo>
                  <a:pt x="1045803" y="218715"/>
                </a:lnTo>
                <a:lnTo>
                  <a:pt x="1005501" y="218715"/>
                </a:lnTo>
                <a:lnTo>
                  <a:pt x="965200" y="218715"/>
                </a:lnTo>
                <a:close/>
                <a:moveTo>
                  <a:pt x="1931988" y="120650"/>
                </a:moveTo>
                <a:lnTo>
                  <a:pt x="2012590" y="120650"/>
                </a:lnTo>
                <a:lnTo>
                  <a:pt x="2012590" y="201252"/>
                </a:lnTo>
                <a:lnTo>
                  <a:pt x="1972289" y="201252"/>
                </a:lnTo>
                <a:lnTo>
                  <a:pt x="1931988" y="201252"/>
                </a:lnTo>
                <a:close/>
                <a:moveTo>
                  <a:pt x="1127125" y="96837"/>
                </a:moveTo>
                <a:lnTo>
                  <a:pt x="1207728" y="96837"/>
                </a:lnTo>
                <a:lnTo>
                  <a:pt x="1207728" y="177440"/>
                </a:lnTo>
                <a:lnTo>
                  <a:pt x="1167426" y="177440"/>
                </a:lnTo>
                <a:lnTo>
                  <a:pt x="1127125" y="177440"/>
                </a:lnTo>
                <a:close/>
                <a:moveTo>
                  <a:pt x="1770063" y="57150"/>
                </a:moveTo>
                <a:lnTo>
                  <a:pt x="1850665" y="57150"/>
                </a:lnTo>
                <a:lnTo>
                  <a:pt x="1850665" y="137752"/>
                </a:lnTo>
                <a:lnTo>
                  <a:pt x="1810364" y="137752"/>
                </a:lnTo>
                <a:lnTo>
                  <a:pt x="1770063" y="137752"/>
                </a:lnTo>
                <a:close/>
                <a:moveTo>
                  <a:pt x="1287463" y="39687"/>
                </a:moveTo>
                <a:lnTo>
                  <a:pt x="1368065" y="39687"/>
                </a:lnTo>
                <a:lnTo>
                  <a:pt x="1368065" y="120290"/>
                </a:lnTo>
                <a:lnTo>
                  <a:pt x="1327764" y="120290"/>
                </a:lnTo>
                <a:lnTo>
                  <a:pt x="1287463" y="120290"/>
                </a:lnTo>
                <a:close/>
                <a:moveTo>
                  <a:pt x="1449388" y="15875"/>
                </a:moveTo>
                <a:lnTo>
                  <a:pt x="1529990" y="15875"/>
                </a:lnTo>
                <a:lnTo>
                  <a:pt x="1529990" y="96477"/>
                </a:lnTo>
                <a:lnTo>
                  <a:pt x="1489689" y="96477"/>
                </a:lnTo>
                <a:lnTo>
                  <a:pt x="1449388" y="96477"/>
                </a:lnTo>
                <a:close/>
                <a:moveTo>
                  <a:pt x="1609725" y="0"/>
                </a:moveTo>
                <a:lnTo>
                  <a:pt x="1690328" y="0"/>
                </a:lnTo>
                <a:lnTo>
                  <a:pt x="1690328" y="80602"/>
                </a:lnTo>
                <a:lnTo>
                  <a:pt x="1650026" y="80602"/>
                </a:lnTo>
                <a:lnTo>
                  <a:pt x="1609725"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198" name="Freeform 197">
            <a:extLst>
              <a:ext uri="{FF2B5EF4-FFF2-40B4-BE49-F238E27FC236}">
                <a16:creationId xmlns:a16="http://schemas.microsoft.com/office/drawing/2014/main" id="{0499DCA5-19F8-D94B-A505-993FBA98831E}"/>
              </a:ext>
            </a:extLst>
          </p:cNvPr>
          <p:cNvSpPr>
            <a:spLocks noChangeArrowheads="1"/>
          </p:cNvSpPr>
          <p:nvPr/>
        </p:nvSpPr>
        <p:spPr bwMode="auto">
          <a:xfrm>
            <a:off x="4006710" y="3339109"/>
            <a:ext cx="1690937" cy="139166"/>
          </a:xfrm>
          <a:custGeom>
            <a:avLst/>
            <a:gdLst>
              <a:gd name="connsiteX0" fmla="*/ 3059113 w 3139715"/>
              <a:gd name="connsiteY0" fmla="*/ 177800 h 258403"/>
              <a:gd name="connsiteX1" fmla="*/ 3139715 w 3139715"/>
              <a:gd name="connsiteY1" fmla="*/ 177800 h 258403"/>
              <a:gd name="connsiteX2" fmla="*/ 3139715 w 3139715"/>
              <a:gd name="connsiteY2" fmla="*/ 258403 h 258403"/>
              <a:gd name="connsiteX3" fmla="*/ 3099414 w 3139715"/>
              <a:gd name="connsiteY3" fmla="*/ 258403 h 258403"/>
              <a:gd name="connsiteX4" fmla="*/ 3059113 w 3139715"/>
              <a:gd name="connsiteY4" fmla="*/ 258403 h 258403"/>
              <a:gd name="connsiteX5" fmla="*/ 2897188 w 3139715"/>
              <a:gd name="connsiteY5" fmla="*/ 177800 h 258403"/>
              <a:gd name="connsiteX6" fmla="*/ 2977790 w 3139715"/>
              <a:gd name="connsiteY6" fmla="*/ 177800 h 258403"/>
              <a:gd name="connsiteX7" fmla="*/ 2977790 w 3139715"/>
              <a:gd name="connsiteY7" fmla="*/ 258403 h 258403"/>
              <a:gd name="connsiteX8" fmla="*/ 2937489 w 3139715"/>
              <a:gd name="connsiteY8" fmla="*/ 258403 h 258403"/>
              <a:gd name="connsiteX9" fmla="*/ 2897188 w 3139715"/>
              <a:gd name="connsiteY9" fmla="*/ 258403 h 258403"/>
              <a:gd name="connsiteX10" fmla="*/ 2736850 w 3139715"/>
              <a:gd name="connsiteY10" fmla="*/ 177800 h 258403"/>
              <a:gd name="connsiteX11" fmla="*/ 2817453 w 3139715"/>
              <a:gd name="connsiteY11" fmla="*/ 177800 h 258403"/>
              <a:gd name="connsiteX12" fmla="*/ 2817453 w 3139715"/>
              <a:gd name="connsiteY12" fmla="*/ 258403 h 258403"/>
              <a:gd name="connsiteX13" fmla="*/ 2777151 w 3139715"/>
              <a:gd name="connsiteY13" fmla="*/ 258403 h 258403"/>
              <a:gd name="connsiteX14" fmla="*/ 2736850 w 3139715"/>
              <a:gd name="connsiteY14" fmla="*/ 258403 h 258403"/>
              <a:gd name="connsiteX15" fmla="*/ 2576513 w 3139715"/>
              <a:gd name="connsiteY15" fmla="*/ 177800 h 258403"/>
              <a:gd name="connsiteX16" fmla="*/ 2657115 w 3139715"/>
              <a:gd name="connsiteY16" fmla="*/ 177800 h 258403"/>
              <a:gd name="connsiteX17" fmla="*/ 2657115 w 3139715"/>
              <a:gd name="connsiteY17" fmla="*/ 258403 h 258403"/>
              <a:gd name="connsiteX18" fmla="*/ 2616814 w 3139715"/>
              <a:gd name="connsiteY18" fmla="*/ 258403 h 258403"/>
              <a:gd name="connsiteX19" fmla="*/ 2576513 w 3139715"/>
              <a:gd name="connsiteY19" fmla="*/ 258403 h 258403"/>
              <a:gd name="connsiteX20" fmla="*/ 2414588 w 3139715"/>
              <a:gd name="connsiteY20" fmla="*/ 177800 h 258403"/>
              <a:gd name="connsiteX21" fmla="*/ 2495190 w 3139715"/>
              <a:gd name="connsiteY21" fmla="*/ 177800 h 258403"/>
              <a:gd name="connsiteX22" fmla="*/ 2495190 w 3139715"/>
              <a:gd name="connsiteY22" fmla="*/ 237764 h 258403"/>
              <a:gd name="connsiteX23" fmla="*/ 2454889 w 3139715"/>
              <a:gd name="connsiteY23" fmla="*/ 237764 h 258403"/>
              <a:gd name="connsiteX24" fmla="*/ 2414588 w 3139715"/>
              <a:gd name="connsiteY24" fmla="*/ 237764 h 258403"/>
              <a:gd name="connsiteX25" fmla="*/ 965200 w 3139715"/>
              <a:gd name="connsiteY25" fmla="*/ 177800 h 258403"/>
              <a:gd name="connsiteX26" fmla="*/ 1045803 w 3139715"/>
              <a:gd name="connsiteY26" fmla="*/ 177800 h 258403"/>
              <a:gd name="connsiteX27" fmla="*/ 1045803 w 3139715"/>
              <a:gd name="connsiteY27" fmla="*/ 258403 h 258403"/>
              <a:gd name="connsiteX28" fmla="*/ 1005501 w 3139715"/>
              <a:gd name="connsiteY28" fmla="*/ 258403 h 258403"/>
              <a:gd name="connsiteX29" fmla="*/ 965200 w 3139715"/>
              <a:gd name="connsiteY29" fmla="*/ 258403 h 258403"/>
              <a:gd name="connsiteX30" fmla="*/ 804863 w 3139715"/>
              <a:gd name="connsiteY30" fmla="*/ 177800 h 258403"/>
              <a:gd name="connsiteX31" fmla="*/ 885465 w 3139715"/>
              <a:gd name="connsiteY31" fmla="*/ 177800 h 258403"/>
              <a:gd name="connsiteX32" fmla="*/ 885465 w 3139715"/>
              <a:gd name="connsiteY32" fmla="*/ 258403 h 258403"/>
              <a:gd name="connsiteX33" fmla="*/ 845164 w 3139715"/>
              <a:gd name="connsiteY33" fmla="*/ 258403 h 258403"/>
              <a:gd name="connsiteX34" fmla="*/ 804863 w 3139715"/>
              <a:gd name="connsiteY34" fmla="*/ 258403 h 258403"/>
              <a:gd name="connsiteX35" fmla="*/ 644525 w 3139715"/>
              <a:gd name="connsiteY35" fmla="*/ 177800 h 258403"/>
              <a:gd name="connsiteX36" fmla="*/ 725128 w 3139715"/>
              <a:gd name="connsiteY36" fmla="*/ 177800 h 258403"/>
              <a:gd name="connsiteX37" fmla="*/ 725128 w 3139715"/>
              <a:gd name="connsiteY37" fmla="*/ 258403 h 258403"/>
              <a:gd name="connsiteX38" fmla="*/ 684826 w 3139715"/>
              <a:gd name="connsiteY38" fmla="*/ 258403 h 258403"/>
              <a:gd name="connsiteX39" fmla="*/ 644525 w 3139715"/>
              <a:gd name="connsiteY39" fmla="*/ 258403 h 258403"/>
              <a:gd name="connsiteX40" fmla="*/ 482600 w 3139715"/>
              <a:gd name="connsiteY40" fmla="*/ 177800 h 258403"/>
              <a:gd name="connsiteX41" fmla="*/ 563203 w 3139715"/>
              <a:gd name="connsiteY41" fmla="*/ 177800 h 258403"/>
              <a:gd name="connsiteX42" fmla="*/ 563203 w 3139715"/>
              <a:gd name="connsiteY42" fmla="*/ 258403 h 258403"/>
              <a:gd name="connsiteX43" fmla="*/ 522901 w 3139715"/>
              <a:gd name="connsiteY43" fmla="*/ 258403 h 258403"/>
              <a:gd name="connsiteX44" fmla="*/ 482600 w 3139715"/>
              <a:gd name="connsiteY44" fmla="*/ 258403 h 258403"/>
              <a:gd name="connsiteX45" fmla="*/ 322263 w 3139715"/>
              <a:gd name="connsiteY45" fmla="*/ 177800 h 258403"/>
              <a:gd name="connsiteX46" fmla="*/ 402865 w 3139715"/>
              <a:gd name="connsiteY46" fmla="*/ 177800 h 258403"/>
              <a:gd name="connsiteX47" fmla="*/ 402865 w 3139715"/>
              <a:gd name="connsiteY47" fmla="*/ 258403 h 258403"/>
              <a:gd name="connsiteX48" fmla="*/ 362564 w 3139715"/>
              <a:gd name="connsiteY48" fmla="*/ 258403 h 258403"/>
              <a:gd name="connsiteX49" fmla="*/ 322263 w 3139715"/>
              <a:gd name="connsiteY49" fmla="*/ 258403 h 258403"/>
              <a:gd name="connsiteX50" fmla="*/ 160338 w 3139715"/>
              <a:gd name="connsiteY50" fmla="*/ 177800 h 258403"/>
              <a:gd name="connsiteX51" fmla="*/ 240940 w 3139715"/>
              <a:gd name="connsiteY51" fmla="*/ 177800 h 258403"/>
              <a:gd name="connsiteX52" fmla="*/ 240940 w 3139715"/>
              <a:gd name="connsiteY52" fmla="*/ 258403 h 258403"/>
              <a:gd name="connsiteX53" fmla="*/ 200639 w 3139715"/>
              <a:gd name="connsiteY53" fmla="*/ 258403 h 258403"/>
              <a:gd name="connsiteX54" fmla="*/ 160338 w 3139715"/>
              <a:gd name="connsiteY54" fmla="*/ 258403 h 258403"/>
              <a:gd name="connsiteX55" fmla="*/ 0 w 3139715"/>
              <a:gd name="connsiteY55" fmla="*/ 177800 h 258403"/>
              <a:gd name="connsiteX56" fmla="*/ 80603 w 3139715"/>
              <a:gd name="connsiteY56" fmla="*/ 177800 h 258403"/>
              <a:gd name="connsiteX57" fmla="*/ 80603 w 3139715"/>
              <a:gd name="connsiteY57" fmla="*/ 258403 h 258403"/>
              <a:gd name="connsiteX58" fmla="*/ 40302 w 3139715"/>
              <a:gd name="connsiteY58" fmla="*/ 258403 h 258403"/>
              <a:gd name="connsiteX59" fmla="*/ 0 w 3139715"/>
              <a:gd name="connsiteY59" fmla="*/ 258403 h 258403"/>
              <a:gd name="connsiteX60" fmla="*/ 2254250 w 3139715"/>
              <a:gd name="connsiteY60" fmla="*/ 139700 h 258403"/>
              <a:gd name="connsiteX61" fmla="*/ 2334853 w 3139715"/>
              <a:gd name="connsiteY61" fmla="*/ 139700 h 258403"/>
              <a:gd name="connsiteX62" fmla="*/ 2334853 w 3139715"/>
              <a:gd name="connsiteY62" fmla="*/ 220303 h 258403"/>
              <a:gd name="connsiteX63" fmla="*/ 2294551 w 3139715"/>
              <a:gd name="connsiteY63" fmla="*/ 220303 h 258403"/>
              <a:gd name="connsiteX64" fmla="*/ 2254250 w 3139715"/>
              <a:gd name="connsiteY64" fmla="*/ 220303 h 258403"/>
              <a:gd name="connsiteX65" fmla="*/ 1127125 w 3139715"/>
              <a:gd name="connsiteY65" fmla="*/ 138113 h 258403"/>
              <a:gd name="connsiteX66" fmla="*/ 1207728 w 3139715"/>
              <a:gd name="connsiteY66" fmla="*/ 138113 h 258403"/>
              <a:gd name="connsiteX67" fmla="*/ 1207728 w 3139715"/>
              <a:gd name="connsiteY67" fmla="*/ 218715 h 258403"/>
              <a:gd name="connsiteX68" fmla="*/ 1167426 w 3139715"/>
              <a:gd name="connsiteY68" fmla="*/ 218715 h 258403"/>
              <a:gd name="connsiteX69" fmla="*/ 1127125 w 3139715"/>
              <a:gd name="connsiteY69" fmla="*/ 218715 h 258403"/>
              <a:gd name="connsiteX70" fmla="*/ 2092325 w 3139715"/>
              <a:gd name="connsiteY70" fmla="*/ 107950 h 258403"/>
              <a:gd name="connsiteX71" fmla="*/ 2172928 w 3139715"/>
              <a:gd name="connsiteY71" fmla="*/ 107950 h 258403"/>
              <a:gd name="connsiteX72" fmla="*/ 2172928 w 3139715"/>
              <a:gd name="connsiteY72" fmla="*/ 188553 h 258403"/>
              <a:gd name="connsiteX73" fmla="*/ 2132626 w 3139715"/>
              <a:gd name="connsiteY73" fmla="*/ 188553 h 258403"/>
              <a:gd name="connsiteX74" fmla="*/ 2092325 w 3139715"/>
              <a:gd name="connsiteY74" fmla="*/ 188553 h 258403"/>
              <a:gd name="connsiteX75" fmla="*/ 1287463 w 3139715"/>
              <a:gd name="connsiteY75" fmla="*/ 98425 h 258403"/>
              <a:gd name="connsiteX76" fmla="*/ 1368065 w 3139715"/>
              <a:gd name="connsiteY76" fmla="*/ 98425 h 258403"/>
              <a:gd name="connsiteX77" fmla="*/ 1368065 w 3139715"/>
              <a:gd name="connsiteY77" fmla="*/ 179028 h 258403"/>
              <a:gd name="connsiteX78" fmla="*/ 1327764 w 3139715"/>
              <a:gd name="connsiteY78" fmla="*/ 179028 h 258403"/>
              <a:gd name="connsiteX79" fmla="*/ 1287463 w 3139715"/>
              <a:gd name="connsiteY79" fmla="*/ 179028 h 258403"/>
              <a:gd name="connsiteX80" fmla="*/ 1931988 w 3139715"/>
              <a:gd name="connsiteY80" fmla="*/ 68263 h 258403"/>
              <a:gd name="connsiteX81" fmla="*/ 2012590 w 3139715"/>
              <a:gd name="connsiteY81" fmla="*/ 68263 h 258403"/>
              <a:gd name="connsiteX82" fmla="*/ 2012590 w 3139715"/>
              <a:gd name="connsiteY82" fmla="*/ 148865 h 258403"/>
              <a:gd name="connsiteX83" fmla="*/ 1972289 w 3139715"/>
              <a:gd name="connsiteY83" fmla="*/ 148865 h 258403"/>
              <a:gd name="connsiteX84" fmla="*/ 1931988 w 3139715"/>
              <a:gd name="connsiteY84" fmla="*/ 148865 h 258403"/>
              <a:gd name="connsiteX85" fmla="*/ 1449388 w 3139715"/>
              <a:gd name="connsiteY85" fmla="*/ 57150 h 258403"/>
              <a:gd name="connsiteX86" fmla="*/ 1529990 w 3139715"/>
              <a:gd name="connsiteY86" fmla="*/ 57150 h 258403"/>
              <a:gd name="connsiteX87" fmla="*/ 1529990 w 3139715"/>
              <a:gd name="connsiteY87" fmla="*/ 137753 h 258403"/>
              <a:gd name="connsiteX88" fmla="*/ 1489689 w 3139715"/>
              <a:gd name="connsiteY88" fmla="*/ 137753 h 258403"/>
              <a:gd name="connsiteX89" fmla="*/ 1449388 w 3139715"/>
              <a:gd name="connsiteY89" fmla="*/ 137753 h 258403"/>
              <a:gd name="connsiteX90" fmla="*/ 1609725 w 3139715"/>
              <a:gd name="connsiteY90" fmla="*/ 17463 h 258403"/>
              <a:gd name="connsiteX91" fmla="*/ 1690328 w 3139715"/>
              <a:gd name="connsiteY91" fmla="*/ 17463 h 258403"/>
              <a:gd name="connsiteX92" fmla="*/ 1690328 w 3139715"/>
              <a:gd name="connsiteY92" fmla="*/ 98065 h 258403"/>
              <a:gd name="connsiteX93" fmla="*/ 1650026 w 3139715"/>
              <a:gd name="connsiteY93" fmla="*/ 98065 h 258403"/>
              <a:gd name="connsiteX94" fmla="*/ 1609725 w 3139715"/>
              <a:gd name="connsiteY94" fmla="*/ 98065 h 258403"/>
              <a:gd name="connsiteX95" fmla="*/ 1770063 w 3139715"/>
              <a:gd name="connsiteY95" fmla="*/ 0 h 258403"/>
              <a:gd name="connsiteX96" fmla="*/ 1850665 w 3139715"/>
              <a:gd name="connsiteY96" fmla="*/ 0 h 258403"/>
              <a:gd name="connsiteX97" fmla="*/ 1850665 w 3139715"/>
              <a:gd name="connsiteY97" fmla="*/ 80601 h 258403"/>
              <a:gd name="connsiteX98" fmla="*/ 1810364 w 3139715"/>
              <a:gd name="connsiteY98" fmla="*/ 80601 h 258403"/>
              <a:gd name="connsiteX99" fmla="*/ 1770063 w 3139715"/>
              <a:gd name="connsiteY99" fmla="*/ 80601 h 2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3">
                <a:moveTo>
                  <a:pt x="3059113" y="177800"/>
                </a:moveTo>
                <a:lnTo>
                  <a:pt x="3139715" y="177800"/>
                </a:lnTo>
                <a:lnTo>
                  <a:pt x="3139715" y="258403"/>
                </a:lnTo>
                <a:lnTo>
                  <a:pt x="3099414" y="258403"/>
                </a:lnTo>
                <a:lnTo>
                  <a:pt x="3059113" y="258403"/>
                </a:lnTo>
                <a:close/>
                <a:moveTo>
                  <a:pt x="2897188" y="177800"/>
                </a:moveTo>
                <a:lnTo>
                  <a:pt x="2977790" y="177800"/>
                </a:lnTo>
                <a:lnTo>
                  <a:pt x="2977790" y="258403"/>
                </a:lnTo>
                <a:lnTo>
                  <a:pt x="2937489" y="258403"/>
                </a:lnTo>
                <a:lnTo>
                  <a:pt x="2897188" y="258403"/>
                </a:lnTo>
                <a:close/>
                <a:moveTo>
                  <a:pt x="2736850" y="177800"/>
                </a:moveTo>
                <a:lnTo>
                  <a:pt x="2817453" y="177800"/>
                </a:lnTo>
                <a:lnTo>
                  <a:pt x="2817453" y="258403"/>
                </a:lnTo>
                <a:lnTo>
                  <a:pt x="2777151" y="258403"/>
                </a:lnTo>
                <a:lnTo>
                  <a:pt x="2736850" y="258403"/>
                </a:lnTo>
                <a:close/>
                <a:moveTo>
                  <a:pt x="2576513" y="177800"/>
                </a:moveTo>
                <a:lnTo>
                  <a:pt x="2657115" y="177800"/>
                </a:lnTo>
                <a:lnTo>
                  <a:pt x="2657115" y="258403"/>
                </a:lnTo>
                <a:lnTo>
                  <a:pt x="2616814" y="258403"/>
                </a:lnTo>
                <a:lnTo>
                  <a:pt x="2576513" y="258403"/>
                </a:lnTo>
                <a:close/>
                <a:moveTo>
                  <a:pt x="2414588" y="177800"/>
                </a:moveTo>
                <a:lnTo>
                  <a:pt x="2495190" y="177800"/>
                </a:lnTo>
                <a:lnTo>
                  <a:pt x="2495190" y="237764"/>
                </a:lnTo>
                <a:lnTo>
                  <a:pt x="2454889" y="237764"/>
                </a:lnTo>
                <a:lnTo>
                  <a:pt x="2414588" y="237764"/>
                </a:lnTo>
                <a:close/>
                <a:moveTo>
                  <a:pt x="965200" y="177800"/>
                </a:moveTo>
                <a:lnTo>
                  <a:pt x="1045803" y="177800"/>
                </a:lnTo>
                <a:lnTo>
                  <a:pt x="1045803" y="258403"/>
                </a:lnTo>
                <a:lnTo>
                  <a:pt x="1005501" y="258403"/>
                </a:lnTo>
                <a:lnTo>
                  <a:pt x="965200" y="258403"/>
                </a:lnTo>
                <a:close/>
                <a:moveTo>
                  <a:pt x="804863" y="177800"/>
                </a:moveTo>
                <a:lnTo>
                  <a:pt x="885465" y="177800"/>
                </a:lnTo>
                <a:lnTo>
                  <a:pt x="885465" y="258403"/>
                </a:lnTo>
                <a:lnTo>
                  <a:pt x="845164" y="258403"/>
                </a:lnTo>
                <a:lnTo>
                  <a:pt x="804863" y="258403"/>
                </a:lnTo>
                <a:close/>
                <a:moveTo>
                  <a:pt x="644525" y="177800"/>
                </a:moveTo>
                <a:lnTo>
                  <a:pt x="725128" y="177800"/>
                </a:lnTo>
                <a:lnTo>
                  <a:pt x="725128" y="258403"/>
                </a:lnTo>
                <a:lnTo>
                  <a:pt x="684826" y="258403"/>
                </a:lnTo>
                <a:lnTo>
                  <a:pt x="644525" y="258403"/>
                </a:lnTo>
                <a:close/>
                <a:moveTo>
                  <a:pt x="482600" y="177800"/>
                </a:moveTo>
                <a:lnTo>
                  <a:pt x="563203" y="177800"/>
                </a:lnTo>
                <a:lnTo>
                  <a:pt x="563203" y="258403"/>
                </a:lnTo>
                <a:lnTo>
                  <a:pt x="522901" y="258403"/>
                </a:lnTo>
                <a:lnTo>
                  <a:pt x="482600" y="258403"/>
                </a:lnTo>
                <a:close/>
                <a:moveTo>
                  <a:pt x="322263" y="177800"/>
                </a:moveTo>
                <a:lnTo>
                  <a:pt x="402865" y="177800"/>
                </a:lnTo>
                <a:lnTo>
                  <a:pt x="402865" y="258403"/>
                </a:lnTo>
                <a:lnTo>
                  <a:pt x="362564" y="258403"/>
                </a:lnTo>
                <a:lnTo>
                  <a:pt x="322263" y="258403"/>
                </a:lnTo>
                <a:close/>
                <a:moveTo>
                  <a:pt x="160338" y="177800"/>
                </a:moveTo>
                <a:lnTo>
                  <a:pt x="240940" y="177800"/>
                </a:lnTo>
                <a:lnTo>
                  <a:pt x="240940" y="258403"/>
                </a:lnTo>
                <a:lnTo>
                  <a:pt x="200639" y="258403"/>
                </a:lnTo>
                <a:lnTo>
                  <a:pt x="160338" y="258403"/>
                </a:lnTo>
                <a:close/>
                <a:moveTo>
                  <a:pt x="0" y="177800"/>
                </a:moveTo>
                <a:lnTo>
                  <a:pt x="80603" y="177800"/>
                </a:lnTo>
                <a:lnTo>
                  <a:pt x="80603" y="258403"/>
                </a:lnTo>
                <a:lnTo>
                  <a:pt x="40302" y="258403"/>
                </a:lnTo>
                <a:lnTo>
                  <a:pt x="0" y="258403"/>
                </a:lnTo>
                <a:close/>
                <a:moveTo>
                  <a:pt x="2254250" y="139700"/>
                </a:moveTo>
                <a:lnTo>
                  <a:pt x="2334853" y="139700"/>
                </a:lnTo>
                <a:lnTo>
                  <a:pt x="2334853" y="220303"/>
                </a:lnTo>
                <a:lnTo>
                  <a:pt x="2294551" y="220303"/>
                </a:lnTo>
                <a:lnTo>
                  <a:pt x="2254250" y="220303"/>
                </a:lnTo>
                <a:close/>
                <a:moveTo>
                  <a:pt x="1127125" y="138113"/>
                </a:moveTo>
                <a:lnTo>
                  <a:pt x="1207728" y="138113"/>
                </a:lnTo>
                <a:lnTo>
                  <a:pt x="1207728" y="218715"/>
                </a:lnTo>
                <a:lnTo>
                  <a:pt x="1167426" y="218715"/>
                </a:lnTo>
                <a:lnTo>
                  <a:pt x="1127125" y="218715"/>
                </a:lnTo>
                <a:close/>
                <a:moveTo>
                  <a:pt x="2092325" y="107950"/>
                </a:moveTo>
                <a:lnTo>
                  <a:pt x="2172928" y="107950"/>
                </a:lnTo>
                <a:lnTo>
                  <a:pt x="2172928" y="188553"/>
                </a:lnTo>
                <a:lnTo>
                  <a:pt x="2132626" y="188553"/>
                </a:lnTo>
                <a:lnTo>
                  <a:pt x="2092325" y="188553"/>
                </a:lnTo>
                <a:close/>
                <a:moveTo>
                  <a:pt x="1287463" y="98425"/>
                </a:moveTo>
                <a:lnTo>
                  <a:pt x="1368065" y="98425"/>
                </a:lnTo>
                <a:lnTo>
                  <a:pt x="1368065" y="179028"/>
                </a:lnTo>
                <a:lnTo>
                  <a:pt x="1327764" y="179028"/>
                </a:lnTo>
                <a:lnTo>
                  <a:pt x="1287463" y="179028"/>
                </a:lnTo>
                <a:close/>
                <a:moveTo>
                  <a:pt x="1931988" y="68263"/>
                </a:moveTo>
                <a:lnTo>
                  <a:pt x="2012590" y="68263"/>
                </a:lnTo>
                <a:lnTo>
                  <a:pt x="2012590" y="148865"/>
                </a:lnTo>
                <a:lnTo>
                  <a:pt x="1972289" y="148865"/>
                </a:lnTo>
                <a:lnTo>
                  <a:pt x="1931988" y="148865"/>
                </a:lnTo>
                <a:close/>
                <a:moveTo>
                  <a:pt x="1449388" y="57150"/>
                </a:moveTo>
                <a:lnTo>
                  <a:pt x="1529990" y="57150"/>
                </a:lnTo>
                <a:lnTo>
                  <a:pt x="1529990" y="137753"/>
                </a:lnTo>
                <a:lnTo>
                  <a:pt x="1489689" y="137753"/>
                </a:lnTo>
                <a:lnTo>
                  <a:pt x="1449388" y="137753"/>
                </a:lnTo>
                <a:close/>
                <a:moveTo>
                  <a:pt x="1609725" y="17463"/>
                </a:moveTo>
                <a:lnTo>
                  <a:pt x="1690328" y="17463"/>
                </a:lnTo>
                <a:lnTo>
                  <a:pt x="1690328" y="98065"/>
                </a:lnTo>
                <a:lnTo>
                  <a:pt x="1650026" y="98065"/>
                </a:lnTo>
                <a:lnTo>
                  <a:pt x="1609725" y="98065"/>
                </a:lnTo>
                <a:close/>
                <a:moveTo>
                  <a:pt x="1770063" y="0"/>
                </a:moveTo>
                <a:lnTo>
                  <a:pt x="1850665" y="0"/>
                </a:lnTo>
                <a:lnTo>
                  <a:pt x="1850665" y="80601"/>
                </a:lnTo>
                <a:lnTo>
                  <a:pt x="1810364" y="80601"/>
                </a:lnTo>
                <a:lnTo>
                  <a:pt x="1770063" y="80601"/>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199" name="Freeform 198">
            <a:extLst>
              <a:ext uri="{FF2B5EF4-FFF2-40B4-BE49-F238E27FC236}">
                <a16:creationId xmlns:a16="http://schemas.microsoft.com/office/drawing/2014/main" id="{5F36DAC5-CF1D-E040-A36F-07DCF12143B4}"/>
              </a:ext>
            </a:extLst>
          </p:cNvPr>
          <p:cNvSpPr>
            <a:spLocks noChangeArrowheads="1"/>
          </p:cNvSpPr>
          <p:nvPr/>
        </p:nvSpPr>
        <p:spPr bwMode="auto">
          <a:xfrm>
            <a:off x="4006710" y="3434865"/>
            <a:ext cx="1690937" cy="130617"/>
          </a:xfrm>
          <a:custGeom>
            <a:avLst/>
            <a:gdLst>
              <a:gd name="connsiteX0" fmla="*/ 3059113 w 3139715"/>
              <a:gd name="connsiteY0" fmla="*/ 161925 h 242528"/>
              <a:gd name="connsiteX1" fmla="*/ 3139715 w 3139715"/>
              <a:gd name="connsiteY1" fmla="*/ 161925 h 242528"/>
              <a:gd name="connsiteX2" fmla="*/ 3139715 w 3139715"/>
              <a:gd name="connsiteY2" fmla="*/ 242528 h 242528"/>
              <a:gd name="connsiteX3" fmla="*/ 3099414 w 3139715"/>
              <a:gd name="connsiteY3" fmla="*/ 242528 h 242528"/>
              <a:gd name="connsiteX4" fmla="*/ 3059113 w 3139715"/>
              <a:gd name="connsiteY4" fmla="*/ 242528 h 242528"/>
              <a:gd name="connsiteX5" fmla="*/ 2897188 w 3139715"/>
              <a:gd name="connsiteY5" fmla="*/ 161925 h 242528"/>
              <a:gd name="connsiteX6" fmla="*/ 2977790 w 3139715"/>
              <a:gd name="connsiteY6" fmla="*/ 161925 h 242528"/>
              <a:gd name="connsiteX7" fmla="*/ 2977790 w 3139715"/>
              <a:gd name="connsiteY7" fmla="*/ 242528 h 242528"/>
              <a:gd name="connsiteX8" fmla="*/ 2937489 w 3139715"/>
              <a:gd name="connsiteY8" fmla="*/ 242528 h 242528"/>
              <a:gd name="connsiteX9" fmla="*/ 2897188 w 3139715"/>
              <a:gd name="connsiteY9" fmla="*/ 242528 h 242528"/>
              <a:gd name="connsiteX10" fmla="*/ 2736850 w 3139715"/>
              <a:gd name="connsiteY10" fmla="*/ 161925 h 242528"/>
              <a:gd name="connsiteX11" fmla="*/ 2817453 w 3139715"/>
              <a:gd name="connsiteY11" fmla="*/ 161925 h 242528"/>
              <a:gd name="connsiteX12" fmla="*/ 2817453 w 3139715"/>
              <a:gd name="connsiteY12" fmla="*/ 242528 h 242528"/>
              <a:gd name="connsiteX13" fmla="*/ 2777151 w 3139715"/>
              <a:gd name="connsiteY13" fmla="*/ 242528 h 242528"/>
              <a:gd name="connsiteX14" fmla="*/ 2736850 w 3139715"/>
              <a:gd name="connsiteY14" fmla="*/ 242528 h 242528"/>
              <a:gd name="connsiteX15" fmla="*/ 2576513 w 3139715"/>
              <a:gd name="connsiteY15" fmla="*/ 161925 h 242528"/>
              <a:gd name="connsiteX16" fmla="*/ 2657115 w 3139715"/>
              <a:gd name="connsiteY16" fmla="*/ 161925 h 242528"/>
              <a:gd name="connsiteX17" fmla="*/ 2657115 w 3139715"/>
              <a:gd name="connsiteY17" fmla="*/ 242528 h 242528"/>
              <a:gd name="connsiteX18" fmla="*/ 2616814 w 3139715"/>
              <a:gd name="connsiteY18" fmla="*/ 242528 h 242528"/>
              <a:gd name="connsiteX19" fmla="*/ 2576513 w 3139715"/>
              <a:gd name="connsiteY19" fmla="*/ 242528 h 242528"/>
              <a:gd name="connsiteX20" fmla="*/ 2414588 w 3139715"/>
              <a:gd name="connsiteY20" fmla="*/ 161925 h 242528"/>
              <a:gd name="connsiteX21" fmla="*/ 2495190 w 3139715"/>
              <a:gd name="connsiteY21" fmla="*/ 161925 h 242528"/>
              <a:gd name="connsiteX22" fmla="*/ 2495190 w 3139715"/>
              <a:gd name="connsiteY22" fmla="*/ 242528 h 242528"/>
              <a:gd name="connsiteX23" fmla="*/ 2454889 w 3139715"/>
              <a:gd name="connsiteY23" fmla="*/ 242528 h 242528"/>
              <a:gd name="connsiteX24" fmla="*/ 2414588 w 3139715"/>
              <a:gd name="connsiteY24" fmla="*/ 242528 h 242528"/>
              <a:gd name="connsiteX25" fmla="*/ 2254250 w 3139715"/>
              <a:gd name="connsiteY25" fmla="*/ 161925 h 242528"/>
              <a:gd name="connsiteX26" fmla="*/ 2334853 w 3139715"/>
              <a:gd name="connsiteY26" fmla="*/ 161925 h 242528"/>
              <a:gd name="connsiteX27" fmla="*/ 2334853 w 3139715"/>
              <a:gd name="connsiteY27" fmla="*/ 242528 h 242528"/>
              <a:gd name="connsiteX28" fmla="*/ 2294551 w 3139715"/>
              <a:gd name="connsiteY28" fmla="*/ 242528 h 242528"/>
              <a:gd name="connsiteX29" fmla="*/ 2254250 w 3139715"/>
              <a:gd name="connsiteY29" fmla="*/ 242528 h 242528"/>
              <a:gd name="connsiteX30" fmla="*/ 1287463 w 3139715"/>
              <a:gd name="connsiteY30" fmla="*/ 161925 h 242528"/>
              <a:gd name="connsiteX31" fmla="*/ 1368065 w 3139715"/>
              <a:gd name="connsiteY31" fmla="*/ 161925 h 242528"/>
              <a:gd name="connsiteX32" fmla="*/ 1368065 w 3139715"/>
              <a:gd name="connsiteY32" fmla="*/ 242528 h 242528"/>
              <a:gd name="connsiteX33" fmla="*/ 1327764 w 3139715"/>
              <a:gd name="connsiteY33" fmla="*/ 242528 h 242528"/>
              <a:gd name="connsiteX34" fmla="*/ 1287463 w 3139715"/>
              <a:gd name="connsiteY34" fmla="*/ 242528 h 242528"/>
              <a:gd name="connsiteX35" fmla="*/ 1127125 w 3139715"/>
              <a:gd name="connsiteY35" fmla="*/ 161925 h 242528"/>
              <a:gd name="connsiteX36" fmla="*/ 1207728 w 3139715"/>
              <a:gd name="connsiteY36" fmla="*/ 161925 h 242528"/>
              <a:gd name="connsiteX37" fmla="*/ 1207728 w 3139715"/>
              <a:gd name="connsiteY37" fmla="*/ 242528 h 242528"/>
              <a:gd name="connsiteX38" fmla="*/ 1167426 w 3139715"/>
              <a:gd name="connsiteY38" fmla="*/ 242528 h 242528"/>
              <a:gd name="connsiteX39" fmla="*/ 1127125 w 3139715"/>
              <a:gd name="connsiteY39" fmla="*/ 242528 h 242528"/>
              <a:gd name="connsiteX40" fmla="*/ 965200 w 3139715"/>
              <a:gd name="connsiteY40" fmla="*/ 161925 h 242528"/>
              <a:gd name="connsiteX41" fmla="*/ 1045803 w 3139715"/>
              <a:gd name="connsiteY41" fmla="*/ 161925 h 242528"/>
              <a:gd name="connsiteX42" fmla="*/ 1045803 w 3139715"/>
              <a:gd name="connsiteY42" fmla="*/ 242528 h 242528"/>
              <a:gd name="connsiteX43" fmla="*/ 1005501 w 3139715"/>
              <a:gd name="connsiteY43" fmla="*/ 242528 h 242528"/>
              <a:gd name="connsiteX44" fmla="*/ 965200 w 3139715"/>
              <a:gd name="connsiteY44" fmla="*/ 242528 h 242528"/>
              <a:gd name="connsiteX45" fmla="*/ 804863 w 3139715"/>
              <a:gd name="connsiteY45" fmla="*/ 161925 h 242528"/>
              <a:gd name="connsiteX46" fmla="*/ 885465 w 3139715"/>
              <a:gd name="connsiteY46" fmla="*/ 161925 h 242528"/>
              <a:gd name="connsiteX47" fmla="*/ 885465 w 3139715"/>
              <a:gd name="connsiteY47" fmla="*/ 242528 h 242528"/>
              <a:gd name="connsiteX48" fmla="*/ 845164 w 3139715"/>
              <a:gd name="connsiteY48" fmla="*/ 242528 h 242528"/>
              <a:gd name="connsiteX49" fmla="*/ 804863 w 3139715"/>
              <a:gd name="connsiteY49" fmla="*/ 242528 h 242528"/>
              <a:gd name="connsiteX50" fmla="*/ 644525 w 3139715"/>
              <a:gd name="connsiteY50" fmla="*/ 161925 h 242528"/>
              <a:gd name="connsiteX51" fmla="*/ 725128 w 3139715"/>
              <a:gd name="connsiteY51" fmla="*/ 161925 h 242528"/>
              <a:gd name="connsiteX52" fmla="*/ 725128 w 3139715"/>
              <a:gd name="connsiteY52" fmla="*/ 242528 h 242528"/>
              <a:gd name="connsiteX53" fmla="*/ 684826 w 3139715"/>
              <a:gd name="connsiteY53" fmla="*/ 242528 h 242528"/>
              <a:gd name="connsiteX54" fmla="*/ 644525 w 3139715"/>
              <a:gd name="connsiteY54" fmla="*/ 242528 h 242528"/>
              <a:gd name="connsiteX55" fmla="*/ 482600 w 3139715"/>
              <a:gd name="connsiteY55" fmla="*/ 161925 h 242528"/>
              <a:gd name="connsiteX56" fmla="*/ 563203 w 3139715"/>
              <a:gd name="connsiteY56" fmla="*/ 161925 h 242528"/>
              <a:gd name="connsiteX57" fmla="*/ 563203 w 3139715"/>
              <a:gd name="connsiteY57" fmla="*/ 242528 h 242528"/>
              <a:gd name="connsiteX58" fmla="*/ 522901 w 3139715"/>
              <a:gd name="connsiteY58" fmla="*/ 242528 h 242528"/>
              <a:gd name="connsiteX59" fmla="*/ 482600 w 3139715"/>
              <a:gd name="connsiteY59" fmla="*/ 242528 h 242528"/>
              <a:gd name="connsiteX60" fmla="*/ 322263 w 3139715"/>
              <a:gd name="connsiteY60" fmla="*/ 161925 h 242528"/>
              <a:gd name="connsiteX61" fmla="*/ 402865 w 3139715"/>
              <a:gd name="connsiteY61" fmla="*/ 161925 h 242528"/>
              <a:gd name="connsiteX62" fmla="*/ 402865 w 3139715"/>
              <a:gd name="connsiteY62" fmla="*/ 242528 h 242528"/>
              <a:gd name="connsiteX63" fmla="*/ 362564 w 3139715"/>
              <a:gd name="connsiteY63" fmla="*/ 242528 h 242528"/>
              <a:gd name="connsiteX64" fmla="*/ 322263 w 3139715"/>
              <a:gd name="connsiteY64" fmla="*/ 242528 h 242528"/>
              <a:gd name="connsiteX65" fmla="*/ 160338 w 3139715"/>
              <a:gd name="connsiteY65" fmla="*/ 161925 h 242528"/>
              <a:gd name="connsiteX66" fmla="*/ 240940 w 3139715"/>
              <a:gd name="connsiteY66" fmla="*/ 161925 h 242528"/>
              <a:gd name="connsiteX67" fmla="*/ 240940 w 3139715"/>
              <a:gd name="connsiteY67" fmla="*/ 242528 h 242528"/>
              <a:gd name="connsiteX68" fmla="*/ 200639 w 3139715"/>
              <a:gd name="connsiteY68" fmla="*/ 242528 h 242528"/>
              <a:gd name="connsiteX69" fmla="*/ 160338 w 3139715"/>
              <a:gd name="connsiteY69" fmla="*/ 242528 h 242528"/>
              <a:gd name="connsiteX70" fmla="*/ 0 w 3139715"/>
              <a:gd name="connsiteY70" fmla="*/ 161925 h 242528"/>
              <a:gd name="connsiteX71" fmla="*/ 80603 w 3139715"/>
              <a:gd name="connsiteY71" fmla="*/ 161925 h 242528"/>
              <a:gd name="connsiteX72" fmla="*/ 80603 w 3139715"/>
              <a:gd name="connsiteY72" fmla="*/ 242528 h 242528"/>
              <a:gd name="connsiteX73" fmla="*/ 40302 w 3139715"/>
              <a:gd name="connsiteY73" fmla="*/ 242528 h 242528"/>
              <a:gd name="connsiteX74" fmla="*/ 0 w 3139715"/>
              <a:gd name="connsiteY74" fmla="*/ 242528 h 242528"/>
              <a:gd name="connsiteX75" fmla="*/ 1449388 w 3139715"/>
              <a:gd name="connsiteY75" fmla="*/ 120650 h 242528"/>
              <a:gd name="connsiteX76" fmla="*/ 1529990 w 3139715"/>
              <a:gd name="connsiteY76" fmla="*/ 120650 h 242528"/>
              <a:gd name="connsiteX77" fmla="*/ 1529990 w 3139715"/>
              <a:gd name="connsiteY77" fmla="*/ 201253 h 242528"/>
              <a:gd name="connsiteX78" fmla="*/ 1489689 w 3139715"/>
              <a:gd name="connsiteY78" fmla="*/ 201253 h 242528"/>
              <a:gd name="connsiteX79" fmla="*/ 1449388 w 3139715"/>
              <a:gd name="connsiteY79" fmla="*/ 201253 h 242528"/>
              <a:gd name="connsiteX80" fmla="*/ 2092325 w 3139715"/>
              <a:gd name="connsiteY80" fmla="*/ 100013 h 242528"/>
              <a:gd name="connsiteX81" fmla="*/ 2172928 w 3139715"/>
              <a:gd name="connsiteY81" fmla="*/ 100013 h 242528"/>
              <a:gd name="connsiteX82" fmla="*/ 2172928 w 3139715"/>
              <a:gd name="connsiteY82" fmla="*/ 180615 h 242528"/>
              <a:gd name="connsiteX83" fmla="*/ 2132626 w 3139715"/>
              <a:gd name="connsiteY83" fmla="*/ 180615 h 242528"/>
              <a:gd name="connsiteX84" fmla="*/ 2092325 w 3139715"/>
              <a:gd name="connsiteY84" fmla="*/ 180615 h 242528"/>
              <a:gd name="connsiteX85" fmla="*/ 1931988 w 3139715"/>
              <a:gd name="connsiteY85" fmla="*/ 60325 h 242528"/>
              <a:gd name="connsiteX86" fmla="*/ 2012590 w 3139715"/>
              <a:gd name="connsiteY86" fmla="*/ 60325 h 242528"/>
              <a:gd name="connsiteX87" fmla="*/ 2012590 w 3139715"/>
              <a:gd name="connsiteY87" fmla="*/ 140928 h 242528"/>
              <a:gd name="connsiteX88" fmla="*/ 1972289 w 3139715"/>
              <a:gd name="connsiteY88" fmla="*/ 140928 h 242528"/>
              <a:gd name="connsiteX89" fmla="*/ 1931988 w 3139715"/>
              <a:gd name="connsiteY89" fmla="*/ 140928 h 242528"/>
              <a:gd name="connsiteX90" fmla="*/ 1609725 w 3139715"/>
              <a:gd name="connsiteY90" fmla="*/ 60325 h 242528"/>
              <a:gd name="connsiteX91" fmla="*/ 1690328 w 3139715"/>
              <a:gd name="connsiteY91" fmla="*/ 60325 h 242528"/>
              <a:gd name="connsiteX92" fmla="*/ 1690328 w 3139715"/>
              <a:gd name="connsiteY92" fmla="*/ 140928 h 242528"/>
              <a:gd name="connsiteX93" fmla="*/ 1650026 w 3139715"/>
              <a:gd name="connsiteY93" fmla="*/ 140928 h 242528"/>
              <a:gd name="connsiteX94" fmla="*/ 1609725 w 3139715"/>
              <a:gd name="connsiteY94" fmla="*/ 140928 h 242528"/>
              <a:gd name="connsiteX95" fmla="*/ 1770063 w 3139715"/>
              <a:gd name="connsiteY95" fmla="*/ 0 h 242528"/>
              <a:gd name="connsiteX96" fmla="*/ 1850665 w 3139715"/>
              <a:gd name="connsiteY96" fmla="*/ 0 h 242528"/>
              <a:gd name="connsiteX97" fmla="*/ 1850665 w 3139715"/>
              <a:gd name="connsiteY97" fmla="*/ 80603 h 242528"/>
              <a:gd name="connsiteX98" fmla="*/ 1810364 w 3139715"/>
              <a:gd name="connsiteY98" fmla="*/ 80603 h 242528"/>
              <a:gd name="connsiteX99" fmla="*/ 1770063 w 3139715"/>
              <a:gd name="connsiteY99" fmla="*/ 80603 h 242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42528">
                <a:moveTo>
                  <a:pt x="3059113" y="161925"/>
                </a:moveTo>
                <a:lnTo>
                  <a:pt x="3139715" y="161925"/>
                </a:lnTo>
                <a:lnTo>
                  <a:pt x="3139715" y="242528"/>
                </a:lnTo>
                <a:lnTo>
                  <a:pt x="3099414" y="242528"/>
                </a:lnTo>
                <a:lnTo>
                  <a:pt x="3059113" y="242528"/>
                </a:lnTo>
                <a:close/>
                <a:moveTo>
                  <a:pt x="2897188" y="161925"/>
                </a:moveTo>
                <a:lnTo>
                  <a:pt x="2977790" y="161925"/>
                </a:lnTo>
                <a:lnTo>
                  <a:pt x="2977790" y="242528"/>
                </a:lnTo>
                <a:lnTo>
                  <a:pt x="2937489" y="242528"/>
                </a:lnTo>
                <a:lnTo>
                  <a:pt x="2897188" y="242528"/>
                </a:lnTo>
                <a:close/>
                <a:moveTo>
                  <a:pt x="2736850" y="161925"/>
                </a:moveTo>
                <a:lnTo>
                  <a:pt x="2817453" y="161925"/>
                </a:lnTo>
                <a:lnTo>
                  <a:pt x="2817453" y="242528"/>
                </a:lnTo>
                <a:lnTo>
                  <a:pt x="2777151" y="242528"/>
                </a:lnTo>
                <a:lnTo>
                  <a:pt x="2736850" y="242528"/>
                </a:lnTo>
                <a:close/>
                <a:moveTo>
                  <a:pt x="2576513" y="161925"/>
                </a:moveTo>
                <a:lnTo>
                  <a:pt x="2657115" y="161925"/>
                </a:lnTo>
                <a:lnTo>
                  <a:pt x="2657115" y="242528"/>
                </a:lnTo>
                <a:lnTo>
                  <a:pt x="2616814" y="242528"/>
                </a:lnTo>
                <a:lnTo>
                  <a:pt x="2576513" y="242528"/>
                </a:lnTo>
                <a:close/>
                <a:moveTo>
                  <a:pt x="2414588" y="161925"/>
                </a:moveTo>
                <a:lnTo>
                  <a:pt x="2495190" y="161925"/>
                </a:lnTo>
                <a:lnTo>
                  <a:pt x="2495190" y="242528"/>
                </a:lnTo>
                <a:lnTo>
                  <a:pt x="2454889" y="242528"/>
                </a:lnTo>
                <a:lnTo>
                  <a:pt x="2414588" y="242528"/>
                </a:lnTo>
                <a:close/>
                <a:moveTo>
                  <a:pt x="2254250" y="161925"/>
                </a:moveTo>
                <a:lnTo>
                  <a:pt x="2334853" y="161925"/>
                </a:lnTo>
                <a:lnTo>
                  <a:pt x="2334853" y="242528"/>
                </a:lnTo>
                <a:lnTo>
                  <a:pt x="2294551" y="242528"/>
                </a:lnTo>
                <a:lnTo>
                  <a:pt x="2254250" y="242528"/>
                </a:lnTo>
                <a:close/>
                <a:moveTo>
                  <a:pt x="1287463" y="161925"/>
                </a:moveTo>
                <a:lnTo>
                  <a:pt x="1368065" y="161925"/>
                </a:lnTo>
                <a:lnTo>
                  <a:pt x="1368065" y="242528"/>
                </a:lnTo>
                <a:lnTo>
                  <a:pt x="1327764" y="242528"/>
                </a:lnTo>
                <a:lnTo>
                  <a:pt x="1287463" y="242528"/>
                </a:lnTo>
                <a:close/>
                <a:moveTo>
                  <a:pt x="1127125" y="161925"/>
                </a:moveTo>
                <a:lnTo>
                  <a:pt x="1207728" y="161925"/>
                </a:lnTo>
                <a:lnTo>
                  <a:pt x="1207728" y="242528"/>
                </a:lnTo>
                <a:lnTo>
                  <a:pt x="1167426" y="242528"/>
                </a:lnTo>
                <a:lnTo>
                  <a:pt x="1127125" y="242528"/>
                </a:lnTo>
                <a:close/>
                <a:moveTo>
                  <a:pt x="965200" y="161925"/>
                </a:moveTo>
                <a:lnTo>
                  <a:pt x="1045803" y="161925"/>
                </a:lnTo>
                <a:lnTo>
                  <a:pt x="1045803" y="242528"/>
                </a:lnTo>
                <a:lnTo>
                  <a:pt x="1005501" y="242528"/>
                </a:lnTo>
                <a:lnTo>
                  <a:pt x="965200" y="242528"/>
                </a:lnTo>
                <a:close/>
                <a:moveTo>
                  <a:pt x="804863" y="161925"/>
                </a:moveTo>
                <a:lnTo>
                  <a:pt x="885465" y="161925"/>
                </a:lnTo>
                <a:lnTo>
                  <a:pt x="885465" y="242528"/>
                </a:lnTo>
                <a:lnTo>
                  <a:pt x="845164" y="242528"/>
                </a:lnTo>
                <a:lnTo>
                  <a:pt x="804863" y="242528"/>
                </a:lnTo>
                <a:close/>
                <a:moveTo>
                  <a:pt x="644525" y="161925"/>
                </a:moveTo>
                <a:lnTo>
                  <a:pt x="725128" y="161925"/>
                </a:lnTo>
                <a:lnTo>
                  <a:pt x="725128" y="242528"/>
                </a:lnTo>
                <a:lnTo>
                  <a:pt x="684826" y="242528"/>
                </a:lnTo>
                <a:lnTo>
                  <a:pt x="644525" y="242528"/>
                </a:lnTo>
                <a:close/>
                <a:moveTo>
                  <a:pt x="482600" y="161925"/>
                </a:moveTo>
                <a:lnTo>
                  <a:pt x="563203" y="161925"/>
                </a:lnTo>
                <a:lnTo>
                  <a:pt x="563203" y="242528"/>
                </a:lnTo>
                <a:lnTo>
                  <a:pt x="522901" y="242528"/>
                </a:lnTo>
                <a:lnTo>
                  <a:pt x="482600" y="242528"/>
                </a:lnTo>
                <a:close/>
                <a:moveTo>
                  <a:pt x="322263" y="161925"/>
                </a:moveTo>
                <a:lnTo>
                  <a:pt x="402865" y="161925"/>
                </a:lnTo>
                <a:lnTo>
                  <a:pt x="402865" y="242528"/>
                </a:lnTo>
                <a:lnTo>
                  <a:pt x="362564" y="242528"/>
                </a:lnTo>
                <a:lnTo>
                  <a:pt x="322263" y="242528"/>
                </a:lnTo>
                <a:close/>
                <a:moveTo>
                  <a:pt x="160338" y="161925"/>
                </a:moveTo>
                <a:lnTo>
                  <a:pt x="240940" y="161925"/>
                </a:lnTo>
                <a:lnTo>
                  <a:pt x="240940" y="242528"/>
                </a:lnTo>
                <a:lnTo>
                  <a:pt x="200639" y="242528"/>
                </a:lnTo>
                <a:lnTo>
                  <a:pt x="160338" y="242528"/>
                </a:lnTo>
                <a:close/>
                <a:moveTo>
                  <a:pt x="0" y="161925"/>
                </a:moveTo>
                <a:lnTo>
                  <a:pt x="80603" y="161925"/>
                </a:lnTo>
                <a:lnTo>
                  <a:pt x="80603" y="242528"/>
                </a:lnTo>
                <a:lnTo>
                  <a:pt x="40302" y="242528"/>
                </a:lnTo>
                <a:lnTo>
                  <a:pt x="0" y="242528"/>
                </a:lnTo>
                <a:close/>
                <a:moveTo>
                  <a:pt x="1449388" y="120650"/>
                </a:moveTo>
                <a:lnTo>
                  <a:pt x="1529990" y="120650"/>
                </a:lnTo>
                <a:lnTo>
                  <a:pt x="1529990" y="201253"/>
                </a:lnTo>
                <a:lnTo>
                  <a:pt x="1489689" y="201253"/>
                </a:lnTo>
                <a:lnTo>
                  <a:pt x="1449388" y="201253"/>
                </a:lnTo>
                <a:close/>
                <a:moveTo>
                  <a:pt x="2092325" y="100013"/>
                </a:moveTo>
                <a:lnTo>
                  <a:pt x="2172928" y="100013"/>
                </a:lnTo>
                <a:lnTo>
                  <a:pt x="2172928" y="180615"/>
                </a:lnTo>
                <a:lnTo>
                  <a:pt x="2132626" y="180615"/>
                </a:lnTo>
                <a:lnTo>
                  <a:pt x="2092325" y="180615"/>
                </a:lnTo>
                <a:close/>
                <a:moveTo>
                  <a:pt x="1931988" y="60325"/>
                </a:moveTo>
                <a:lnTo>
                  <a:pt x="2012590" y="60325"/>
                </a:lnTo>
                <a:lnTo>
                  <a:pt x="2012590" y="140928"/>
                </a:lnTo>
                <a:lnTo>
                  <a:pt x="1972289" y="140928"/>
                </a:lnTo>
                <a:lnTo>
                  <a:pt x="1931988" y="140928"/>
                </a:lnTo>
                <a:close/>
                <a:moveTo>
                  <a:pt x="1609725" y="60325"/>
                </a:moveTo>
                <a:lnTo>
                  <a:pt x="1690328" y="60325"/>
                </a:lnTo>
                <a:lnTo>
                  <a:pt x="1690328" y="140928"/>
                </a:lnTo>
                <a:lnTo>
                  <a:pt x="1650026" y="140928"/>
                </a:lnTo>
                <a:lnTo>
                  <a:pt x="1609725" y="140928"/>
                </a:lnTo>
                <a:close/>
                <a:moveTo>
                  <a:pt x="1770063" y="0"/>
                </a:moveTo>
                <a:lnTo>
                  <a:pt x="1850665" y="0"/>
                </a:lnTo>
                <a:lnTo>
                  <a:pt x="1850665" y="80603"/>
                </a:lnTo>
                <a:lnTo>
                  <a:pt x="1810364" y="80603"/>
                </a:lnTo>
                <a:lnTo>
                  <a:pt x="1770063"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00" name="Freeform 199">
            <a:extLst>
              <a:ext uri="{FF2B5EF4-FFF2-40B4-BE49-F238E27FC236}">
                <a16:creationId xmlns:a16="http://schemas.microsoft.com/office/drawing/2014/main" id="{88696B9D-9425-8947-A833-0440594EB7FF}"/>
              </a:ext>
            </a:extLst>
          </p:cNvPr>
          <p:cNvSpPr>
            <a:spLocks noChangeArrowheads="1"/>
          </p:cNvSpPr>
          <p:nvPr/>
        </p:nvSpPr>
        <p:spPr bwMode="auto">
          <a:xfrm>
            <a:off x="4006710" y="3529768"/>
            <a:ext cx="1690937" cy="122066"/>
          </a:xfrm>
          <a:custGeom>
            <a:avLst/>
            <a:gdLst>
              <a:gd name="connsiteX0" fmla="*/ 3059113 w 3139715"/>
              <a:gd name="connsiteY0" fmla="*/ 146050 h 226651"/>
              <a:gd name="connsiteX1" fmla="*/ 3139715 w 3139715"/>
              <a:gd name="connsiteY1" fmla="*/ 146050 h 226651"/>
              <a:gd name="connsiteX2" fmla="*/ 3139715 w 3139715"/>
              <a:gd name="connsiteY2" fmla="*/ 226651 h 226651"/>
              <a:gd name="connsiteX3" fmla="*/ 3099414 w 3139715"/>
              <a:gd name="connsiteY3" fmla="*/ 226651 h 226651"/>
              <a:gd name="connsiteX4" fmla="*/ 3059113 w 3139715"/>
              <a:gd name="connsiteY4" fmla="*/ 226651 h 226651"/>
              <a:gd name="connsiteX5" fmla="*/ 2897188 w 3139715"/>
              <a:gd name="connsiteY5" fmla="*/ 146050 h 226651"/>
              <a:gd name="connsiteX6" fmla="*/ 2977790 w 3139715"/>
              <a:gd name="connsiteY6" fmla="*/ 146050 h 226651"/>
              <a:gd name="connsiteX7" fmla="*/ 2977790 w 3139715"/>
              <a:gd name="connsiteY7" fmla="*/ 226651 h 226651"/>
              <a:gd name="connsiteX8" fmla="*/ 2937489 w 3139715"/>
              <a:gd name="connsiteY8" fmla="*/ 226651 h 226651"/>
              <a:gd name="connsiteX9" fmla="*/ 2897188 w 3139715"/>
              <a:gd name="connsiteY9" fmla="*/ 226651 h 226651"/>
              <a:gd name="connsiteX10" fmla="*/ 2736850 w 3139715"/>
              <a:gd name="connsiteY10" fmla="*/ 146050 h 226651"/>
              <a:gd name="connsiteX11" fmla="*/ 2817453 w 3139715"/>
              <a:gd name="connsiteY11" fmla="*/ 146050 h 226651"/>
              <a:gd name="connsiteX12" fmla="*/ 2817453 w 3139715"/>
              <a:gd name="connsiteY12" fmla="*/ 226651 h 226651"/>
              <a:gd name="connsiteX13" fmla="*/ 2777151 w 3139715"/>
              <a:gd name="connsiteY13" fmla="*/ 226651 h 226651"/>
              <a:gd name="connsiteX14" fmla="*/ 2736850 w 3139715"/>
              <a:gd name="connsiteY14" fmla="*/ 226651 h 226651"/>
              <a:gd name="connsiteX15" fmla="*/ 2576513 w 3139715"/>
              <a:gd name="connsiteY15" fmla="*/ 146050 h 226651"/>
              <a:gd name="connsiteX16" fmla="*/ 2657115 w 3139715"/>
              <a:gd name="connsiteY16" fmla="*/ 146050 h 226651"/>
              <a:gd name="connsiteX17" fmla="*/ 2657115 w 3139715"/>
              <a:gd name="connsiteY17" fmla="*/ 226651 h 226651"/>
              <a:gd name="connsiteX18" fmla="*/ 2616814 w 3139715"/>
              <a:gd name="connsiteY18" fmla="*/ 226651 h 226651"/>
              <a:gd name="connsiteX19" fmla="*/ 2576513 w 3139715"/>
              <a:gd name="connsiteY19" fmla="*/ 226651 h 226651"/>
              <a:gd name="connsiteX20" fmla="*/ 2414588 w 3139715"/>
              <a:gd name="connsiteY20" fmla="*/ 146050 h 226651"/>
              <a:gd name="connsiteX21" fmla="*/ 2495190 w 3139715"/>
              <a:gd name="connsiteY21" fmla="*/ 146050 h 226651"/>
              <a:gd name="connsiteX22" fmla="*/ 2495190 w 3139715"/>
              <a:gd name="connsiteY22" fmla="*/ 226651 h 226651"/>
              <a:gd name="connsiteX23" fmla="*/ 2454889 w 3139715"/>
              <a:gd name="connsiteY23" fmla="*/ 226651 h 226651"/>
              <a:gd name="connsiteX24" fmla="*/ 2414588 w 3139715"/>
              <a:gd name="connsiteY24" fmla="*/ 226651 h 226651"/>
              <a:gd name="connsiteX25" fmla="*/ 1449388 w 3139715"/>
              <a:gd name="connsiteY25" fmla="*/ 146050 h 226651"/>
              <a:gd name="connsiteX26" fmla="*/ 1529990 w 3139715"/>
              <a:gd name="connsiteY26" fmla="*/ 146050 h 226651"/>
              <a:gd name="connsiteX27" fmla="*/ 1529990 w 3139715"/>
              <a:gd name="connsiteY27" fmla="*/ 226651 h 226651"/>
              <a:gd name="connsiteX28" fmla="*/ 1489689 w 3139715"/>
              <a:gd name="connsiteY28" fmla="*/ 226651 h 226651"/>
              <a:gd name="connsiteX29" fmla="*/ 1449388 w 3139715"/>
              <a:gd name="connsiteY29" fmla="*/ 226651 h 226651"/>
              <a:gd name="connsiteX30" fmla="*/ 1287463 w 3139715"/>
              <a:gd name="connsiteY30" fmla="*/ 146050 h 226651"/>
              <a:gd name="connsiteX31" fmla="*/ 1368065 w 3139715"/>
              <a:gd name="connsiteY31" fmla="*/ 146050 h 226651"/>
              <a:gd name="connsiteX32" fmla="*/ 1368065 w 3139715"/>
              <a:gd name="connsiteY32" fmla="*/ 226651 h 226651"/>
              <a:gd name="connsiteX33" fmla="*/ 1327764 w 3139715"/>
              <a:gd name="connsiteY33" fmla="*/ 226651 h 226651"/>
              <a:gd name="connsiteX34" fmla="*/ 1287463 w 3139715"/>
              <a:gd name="connsiteY34" fmla="*/ 226651 h 226651"/>
              <a:gd name="connsiteX35" fmla="*/ 1127125 w 3139715"/>
              <a:gd name="connsiteY35" fmla="*/ 146050 h 226651"/>
              <a:gd name="connsiteX36" fmla="*/ 1207728 w 3139715"/>
              <a:gd name="connsiteY36" fmla="*/ 146050 h 226651"/>
              <a:gd name="connsiteX37" fmla="*/ 1207728 w 3139715"/>
              <a:gd name="connsiteY37" fmla="*/ 226651 h 226651"/>
              <a:gd name="connsiteX38" fmla="*/ 1167426 w 3139715"/>
              <a:gd name="connsiteY38" fmla="*/ 226651 h 226651"/>
              <a:gd name="connsiteX39" fmla="*/ 1127125 w 3139715"/>
              <a:gd name="connsiteY39" fmla="*/ 226651 h 226651"/>
              <a:gd name="connsiteX40" fmla="*/ 965200 w 3139715"/>
              <a:gd name="connsiteY40" fmla="*/ 146050 h 226651"/>
              <a:gd name="connsiteX41" fmla="*/ 1045803 w 3139715"/>
              <a:gd name="connsiteY41" fmla="*/ 146050 h 226651"/>
              <a:gd name="connsiteX42" fmla="*/ 1045803 w 3139715"/>
              <a:gd name="connsiteY42" fmla="*/ 226651 h 226651"/>
              <a:gd name="connsiteX43" fmla="*/ 1005501 w 3139715"/>
              <a:gd name="connsiteY43" fmla="*/ 226651 h 226651"/>
              <a:gd name="connsiteX44" fmla="*/ 965200 w 3139715"/>
              <a:gd name="connsiteY44" fmla="*/ 226651 h 226651"/>
              <a:gd name="connsiteX45" fmla="*/ 804863 w 3139715"/>
              <a:gd name="connsiteY45" fmla="*/ 146050 h 226651"/>
              <a:gd name="connsiteX46" fmla="*/ 885465 w 3139715"/>
              <a:gd name="connsiteY46" fmla="*/ 146050 h 226651"/>
              <a:gd name="connsiteX47" fmla="*/ 885465 w 3139715"/>
              <a:gd name="connsiteY47" fmla="*/ 226651 h 226651"/>
              <a:gd name="connsiteX48" fmla="*/ 845164 w 3139715"/>
              <a:gd name="connsiteY48" fmla="*/ 226651 h 226651"/>
              <a:gd name="connsiteX49" fmla="*/ 804863 w 3139715"/>
              <a:gd name="connsiteY49" fmla="*/ 226651 h 226651"/>
              <a:gd name="connsiteX50" fmla="*/ 644525 w 3139715"/>
              <a:gd name="connsiteY50" fmla="*/ 146050 h 226651"/>
              <a:gd name="connsiteX51" fmla="*/ 725128 w 3139715"/>
              <a:gd name="connsiteY51" fmla="*/ 146050 h 226651"/>
              <a:gd name="connsiteX52" fmla="*/ 725128 w 3139715"/>
              <a:gd name="connsiteY52" fmla="*/ 226651 h 226651"/>
              <a:gd name="connsiteX53" fmla="*/ 684826 w 3139715"/>
              <a:gd name="connsiteY53" fmla="*/ 226651 h 226651"/>
              <a:gd name="connsiteX54" fmla="*/ 644525 w 3139715"/>
              <a:gd name="connsiteY54" fmla="*/ 226651 h 226651"/>
              <a:gd name="connsiteX55" fmla="*/ 482600 w 3139715"/>
              <a:gd name="connsiteY55" fmla="*/ 146050 h 226651"/>
              <a:gd name="connsiteX56" fmla="*/ 563203 w 3139715"/>
              <a:gd name="connsiteY56" fmla="*/ 146050 h 226651"/>
              <a:gd name="connsiteX57" fmla="*/ 563203 w 3139715"/>
              <a:gd name="connsiteY57" fmla="*/ 226651 h 226651"/>
              <a:gd name="connsiteX58" fmla="*/ 522901 w 3139715"/>
              <a:gd name="connsiteY58" fmla="*/ 226651 h 226651"/>
              <a:gd name="connsiteX59" fmla="*/ 482600 w 3139715"/>
              <a:gd name="connsiteY59" fmla="*/ 226651 h 226651"/>
              <a:gd name="connsiteX60" fmla="*/ 322263 w 3139715"/>
              <a:gd name="connsiteY60" fmla="*/ 146050 h 226651"/>
              <a:gd name="connsiteX61" fmla="*/ 402865 w 3139715"/>
              <a:gd name="connsiteY61" fmla="*/ 146050 h 226651"/>
              <a:gd name="connsiteX62" fmla="*/ 402865 w 3139715"/>
              <a:gd name="connsiteY62" fmla="*/ 226651 h 226651"/>
              <a:gd name="connsiteX63" fmla="*/ 362564 w 3139715"/>
              <a:gd name="connsiteY63" fmla="*/ 226651 h 226651"/>
              <a:gd name="connsiteX64" fmla="*/ 322263 w 3139715"/>
              <a:gd name="connsiteY64" fmla="*/ 226651 h 226651"/>
              <a:gd name="connsiteX65" fmla="*/ 160338 w 3139715"/>
              <a:gd name="connsiteY65" fmla="*/ 146050 h 226651"/>
              <a:gd name="connsiteX66" fmla="*/ 240940 w 3139715"/>
              <a:gd name="connsiteY66" fmla="*/ 146050 h 226651"/>
              <a:gd name="connsiteX67" fmla="*/ 240940 w 3139715"/>
              <a:gd name="connsiteY67" fmla="*/ 226651 h 226651"/>
              <a:gd name="connsiteX68" fmla="*/ 200639 w 3139715"/>
              <a:gd name="connsiteY68" fmla="*/ 226651 h 226651"/>
              <a:gd name="connsiteX69" fmla="*/ 160338 w 3139715"/>
              <a:gd name="connsiteY69" fmla="*/ 226651 h 226651"/>
              <a:gd name="connsiteX70" fmla="*/ 0 w 3139715"/>
              <a:gd name="connsiteY70" fmla="*/ 146050 h 226651"/>
              <a:gd name="connsiteX71" fmla="*/ 80603 w 3139715"/>
              <a:gd name="connsiteY71" fmla="*/ 146050 h 226651"/>
              <a:gd name="connsiteX72" fmla="*/ 80603 w 3139715"/>
              <a:gd name="connsiteY72" fmla="*/ 226651 h 226651"/>
              <a:gd name="connsiteX73" fmla="*/ 40302 w 3139715"/>
              <a:gd name="connsiteY73" fmla="*/ 226651 h 226651"/>
              <a:gd name="connsiteX74" fmla="*/ 0 w 3139715"/>
              <a:gd name="connsiteY74" fmla="*/ 226651 h 226651"/>
              <a:gd name="connsiteX75" fmla="*/ 2254250 w 3139715"/>
              <a:gd name="connsiteY75" fmla="*/ 106362 h 226651"/>
              <a:gd name="connsiteX76" fmla="*/ 2334853 w 3139715"/>
              <a:gd name="connsiteY76" fmla="*/ 106362 h 226651"/>
              <a:gd name="connsiteX77" fmla="*/ 2334853 w 3139715"/>
              <a:gd name="connsiteY77" fmla="*/ 186964 h 226651"/>
              <a:gd name="connsiteX78" fmla="*/ 2294551 w 3139715"/>
              <a:gd name="connsiteY78" fmla="*/ 186964 h 226651"/>
              <a:gd name="connsiteX79" fmla="*/ 2254250 w 3139715"/>
              <a:gd name="connsiteY79" fmla="*/ 186964 h 226651"/>
              <a:gd name="connsiteX80" fmla="*/ 1609725 w 3139715"/>
              <a:gd name="connsiteY80" fmla="*/ 106362 h 226651"/>
              <a:gd name="connsiteX81" fmla="*/ 1690328 w 3139715"/>
              <a:gd name="connsiteY81" fmla="*/ 106362 h 226651"/>
              <a:gd name="connsiteX82" fmla="*/ 1690328 w 3139715"/>
              <a:gd name="connsiteY82" fmla="*/ 186964 h 226651"/>
              <a:gd name="connsiteX83" fmla="*/ 1650026 w 3139715"/>
              <a:gd name="connsiteY83" fmla="*/ 186964 h 226651"/>
              <a:gd name="connsiteX84" fmla="*/ 1609725 w 3139715"/>
              <a:gd name="connsiteY84" fmla="*/ 186964 h 226651"/>
              <a:gd name="connsiteX85" fmla="*/ 2092325 w 3139715"/>
              <a:gd name="connsiteY85" fmla="*/ 53975 h 226651"/>
              <a:gd name="connsiteX86" fmla="*/ 2172928 w 3139715"/>
              <a:gd name="connsiteY86" fmla="*/ 53975 h 226651"/>
              <a:gd name="connsiteX87" fmla="*/ 2172928 w 3139715"/>
              <a:gd name="connsiteY87" fmla="*/ 134575 h 226651"/>
              <a:gd name="connsiteX88" fmla="*/ 2132626 w 3139715"/>
              <a:gd name="connsiteY88" fmla="*/ 134575 h 226651"/>
              <a:gd name="connsiteX89" fmla="*/ 2092325 w 3139715"/>
              <a:gd name="connsiteY89" fmla="*/ 134575 h 226651"/>
              <a:gd name="connsiteX90" fmla="*/ 1770063 w 3139715"/>
              <a:gd name="connsiteY90" fmla="*/ 39687 h 226651"/>
              <a:gd name="connsiteX91" fmla="*/ 1850665 w 3139715"/>
              <a:gd name="connsiteY91" fmla="*/ 39687 h 226651"/>
              <a:gd name="connsiteX92" fmla="*/ 1850665 w 3139715"/>
              <a:gd name="connsiteY92" fmla="*/ 120290 h 226651"/>
              <a:gd name="connsiteX93" fmla="*/ 1810364 w 3139715"/>
              <a:gd name="connsiteY93" fmla="*/ 120290 h 226651"/>
              <a:gd name="connsiteX94" fmla="*/ 1770063 w 3139715"/>
              <a:gd name="connsiteY94" fmla="*/ 120290 h 226651"/>
              <a:gd name="connsiteX95" fmla="*/ 1931988 w 3139715"/>
              <a:gd name="connsiteY95" fmla="*/ 0 h 226651"/>
              <a:gd name="connsiteX96" fmla="*/ 2012590 w 3139715"/>
              <a:gd name="connsiteY96" fmla="*/ 0 h 226651"/>
              <a:gd name="connsiteX97" fmla="*/ 2012590 w 3139715"/>
              <a:gd name="connsiteY97" fmla="*/ 80602 h 226651"/>
              <a:gd name="connsiteX98" fmla="*/ 1972289 w 3139715"/>
              <a:gd name="connsiteY98" fmla="*/ 80602 h 226651"/>
              <a:gd name="connsiteX99" fmla="*/ 1931988 w 3139715"/>
              <a:gd name="connsiteY99" fmla="*/ 80602 h 22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6651">
                <a:moveTo>
                  <a:pt x="3059113" y="146050"/>
                </a:moveTo>
                <a:lnTo>
                  <a:pt x="3139715" y="146050"/>
                </a:lnTo>
                <a:lnTo>
                  <a:pt x="3139715" y="226651"/>
                </a:lnTo>
                <a:lnTo>
                  <a:pt x="3099414" y="226651"/>
                </a:lnTo>
                <a:lnTo>
                  <a:pt x="3059113" y="226651"/>
                </a:lnTo>
                <a:close/>
                <a:moveTo>
                  <a:pt x="2897188" y="146050"/>
                </a:moveTo>
                <a:lnTo>
                  <a:pt x="2977790" y="146050"/>
                </a:lnTo>
                <a:lnTo>
                  <a:pt x="2977790" y="226651"/>
                </a:lnTo>
                <a:lnTo>
                  <a:pt x="2937489" y="226651"/>
                </a:lnTo>
                <a:lnTo>
                  <a:pt x="2897188" y="226651"/>
                </a:lnTo>
                <a:close/>
                <a:moveTo>
                  <a:pt x="2736850" y="146050"/>
                </a:moveTo>
                <a:lnTo>
                  <a:pt x="2817453" y="146050"/>
                </a:lnTo>
                <a:lnTo>
                  <a:pt x="2817453" y="226651"/>
                </a:lnTo>
                <a:lnTo>
                  <a:pt x="2777151" y="226651"/>
                </a:lnTo>
                <a:lnTo>
                  <a:pt x="2736850" y="226651"/>
                </a:lnTo>
                <a:close/>
                <a:moveTo>
                  <a:pt x="2576513" y="146050"/>
                </a:moveTo>
                <a:lnTo>
                  <a:pt x="2657115" y="146050"/>
                </a:lnTo>
                <a:lnTo>
                  <a:pt x="2657115" y="226651"/>
                </a:lnTo>
                <a:lnTo>
                  <a:pt x="2616814" y="226651"/>
                </a:lnTo>
                <a:lnTo>
                  <a:pt x="2576513" y="226651"/>
                </a:lnTo>
                <a:close/>
                <a:moveTo>
                  <a:pt x="2414588" y="146050"/>
                </a:moveTo>
                <a:lnTo>
                  <a:pt x="2495190" y="146050"/>
                </a:lnTo>
                <a:lnTo>
                  <a:pt x="2495190" y="226651"/>
                </a:lnTo>
                <a:lnTo>
                  <a:pt x="2454889" y="226651"/>
                </a:lnTo>
                <a:lnTo>
                  <a:pt x="2414588" y="226651"/>
                </a:lnTo>
                <a:close/>
                <a:moveTo>
                  <a:pt x="1449388" y="146050"/>
                </a:moveTo>
                <a:lnTo>
                  <a:pt x="1529990" y="146050"/>
                </a:lnTo>
                <a:lnTo>
                  <a:pt x="1529990" y="226651"/>
                </a:lnTo>
                <a:lnTo>
                  <a:pt x="1489689" y="226651"/>
                </a:lnTo>
                <a:lnTo>
                  <a:pt x="1449388" y="226651"/>
                </a:lnTo>
                <a:close/>
                <a:moveTo>
                  <a:pt x="1287463" y="146050"/>
                </a:moveTo>
                <a:lnTo>
                  <a:pt x="1368065" y="146050"/>
                </a:lnTo>
                <a:lnTo>
                  <a:pt x="1368065" y="226651"/>
                </a:lnTo>
                <a:lnTo>
                  <a:pt x="1327764" y="226651"/>
                </a:lnTo>
                <a:lnTo>
                  <a:pt x="1287463" y="226651"/>
                </a:lnTo>
                <a:close/>
                <a:moveTo>
                  <a:pt x="1127125" y="146050"/>
                </a:moveTo>
                <a:lnTo>
                  <a:pt x="1207728" y="146050"/>
                </a:lnTo>
                <a:lnTo>
                  <a:pt x="1207728" y="226651"/>
                </a:lnTo>
                <a:lnTo>
                  <a:pt x="1167426" y="226651"/>
                </a:lnTo>
                <a:lnTo>
                  <a:pt x="1127125" y="226651"/>
                </a:lnTo>
                <a:close/>
                <a:moveTo>
                  <a:pt x="965200" y="146050"/>
                </a:moveTo>
                <a:lnTo>
                  <a:pt x="1045803" y="146050"/>
                </a:lnTo>
                <a:lnTo>
                  <a:pt x="1045803" y="226651"/>
                </a:lnTo>
                <a:lnTo>
                  <a:pt x="1005501" y="226651"/>
                </a:lnTo>
                <a:lnTo>
                  <a:pt x="965200" y="226651"/>
                </a:lnTo>
                <a:close/>
                <a:moveTo>
                  <a:pt x="804863" y="146050"/>
                </a:moveTo>
                <a:lnTo>
                  <a:pt x="885465" y="146050"/>
                </a:lnTo>
                <a:lnTo>
                  <a:pt x="885465" y="226651"/>
                </a:lnTo>
                <a:lnTo>
                  <a:pt x="845164" y="226651"/>
                </a:lnTo>
                <a:lnTo>
                  <a:pt x="804863" y="226651"/>
                </a:lnTo>
                <a:close/>
                <a:moveTo>
                  <a:pt x="644525" y="146050"/>
                </a:moveTo>
                <a:lnTo>
                  <a:pt x="725128" y="146050"/>
                </a:lnTo>
                <a:lnTo>
                  <a:pt x="725128" y="226651"/>
                </a:lnTo>
                <a:lnTo>
                  <a:pt x="684826" y="226651"/>
                </a:lnTo>
                <a:lnTo>
                  <a:pt x="644525" y="226651"/>
                </a:lnTo>
                <a:close/>
                <a:moveTo>
                  <a:pt x="482600" y="146050"/>
                </a:moveTo>
                <a:lnTo>
                  <a:pt x="563203" y="146050"/>
                </a:lnTo>
                <a:lnTo>
                  <a:pt x="563203" y="226651"/>
                </a:lnTo>
                <a:lnTo>
                  <a:pt x="522901" y="226651"/>
                </a:lnTo>
                <a:lnTo>
                  <a:pt x="482600" y="226651"/>
                </a:lnTo>
                <a:close/>
                <a:moveTo>
                  <a:pt x="322263" y="146050"/>
                </a:moveTo>
                <a:lnTo>
                  <a:pt x="402865" y="146050"/>
                </a:lnTo>
                <a:lnTo>
                  <a:pt x="402865" y="226651"/>
                </a:lnTo>
                <a:lnTo>
                  <a:pt x="362564" y="226651"/>
                </a:lnTo>
                <a:lnTo>
                  <a:pt x="322263" y="226651"/>
                </a:lnTo>
                <a:close/>
                <a:moveTo>
                  <a:pt x="160338" y="146050"/>
                </a:moveTo>
                <a:lnTo>
                  <a:pt x="240940" y="146050"/>
                </a:lnTo>
                <a:lnTo>
                  <a:pt x="240940" y="226651"/>
                </a:lnTo>
                <a:lnTo>
                  <a:pt x="200639" y="226651"/>
                </a:lnTo>
                <a:lnTo>
                  <a:pt x="160338" y="226651"/>
                </a:lnTo>
                <a:close/>
                <a:moveTo>
                  <a:pt x="0" y="146050"/>
                </a:moveTo>
                <a:lnTo>
                  <a:pt x="80603" y="146050"/>
                </a:lnTo>
                <a:lnTo>
                  <a:pt x="80603" y="226651"/>
                </a:lnTo>
                <a:lnTo>
                  <a:pt x="40302" y="226651"/>
                </a:lnTo>
                <a:lnTo>
                  <a:pt x="0" y="226651"/>
                </a:lnTo>
                <a:close/>
                <a:moveTo>
                  <a:pt x="2254250" y="106362"/>
                </a:moveTo>
                <a:lnTo>
                  <a:pt x="2334853" y="106362"/>
                </a:lnTo>
                <a:lnTo>
                  <a:pt x="2334853" y="186964"/>
                </a:lnTo>
                <a:lnTo>
                  <a:pt x="2294551" y="186964"/>
                </a:lnTo>
                <a:lnTo>
                  <a:pt x="2254250" y="186964"/>
                </a:lnTo>
                <a:close/>
                <a:moveTo>
                  <a:pt x="1609725" y="106362"/>
                </a:moveTo>
                <a:lnTo>
                  <a:pt x="1690328" y="106362"/>
                </a:lnTo>
                <a:lnTo>
                  <a:pt x="1690328" y="186964"/>
                </a:lnTo>
                <a:lnTo>
                  <a:pt x="1650026" y="186964"/>
                </a:lnTo>
                <a:lnTo>
                  <a:pt x="1609725" y="186964"/>
                </a:lnTo>
                <a:close/>
                <a:moveTo>
                  <a:pt x="2092325" y="53975"/>
                </a:moveTo>
                <a:lnTo>
                  <a:pt x="2172928" y="53975"/>
                </a:lnTo>
                <a:lnTo>
                  <a:pt x="2172928" y="134575"/>
                </a:lnTo>
                <a:lnTo>
                  <a:pt x="2132626" y="134575"/>
                </a:lnTo>
                <a:lnTo>
                  <a:pt x="2092325" y="134575"/>
                </a:lnTo>
                <a:close/>
                <a:moveTo>
                  <a:pt x="1770063" y="39687"/>
                </a:moveTo>
                <a:lnTo>
                  <a:pt x="1850665" y="39687"/>
                </a:lnTo>
                <a:lnTo>
                  <a:pt x="1850665" y="120290"/>
                </a:lnTo>
                <a:lnTo>
                  <a:pt x="1810364" y="120290"/>
                </a:lnTo>
                <a:lnTo>
                  <a:pt x="1770063" y="120290"/>
                </a:lnTo>
                <a:close/>
                <a:moveTo>
                  <a:pt x="1931988" y="0"/>
                </a:moveTo>
                <a:lnTo>
                  <a:pt x="2012590" y="0"/>
                </a:lnTo>
                <a:lnTo>
                  <a:pt x="2012590" y="80602"/>
                </a:lnTo>
                <a:lnTo>
                  <a:pt x="1972289" y="80602"/>
                </a:lnTo>
                <a:lnTo>
                  <a:pt x="1931988"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01" name="Freeform 200">
            <a:extLst>
              <a:ext uri="{FF2B5EF4-FFF2-40B4-BE49-F238E27FC236}">
                <a16:creationId xmlns:a16="http://schemas.microsoft.com/office/drawing/2014/main" id="{8CDA84B1-BEEA-2144-B12A-4AA30B7EAFE3}"/>
              </a:ext>
            </a:extLst>
          </p:cNvPr>
          <p:cNvSpPr>
            <a:spLocks noChangeArrowheads="1"/>
          </p:cNvSpPr>
          <p:nvPr/>
        </p:nvSpPr>
        <p:spPr bwMode="auto">
          <a:xfrm>
            <a:off x="4006710" y="3617828"/>
            <a:ext cx="1690937" cy="120357"/>
          </a:xfrm>
          <a:custGeom>
            <a:avLst/>
            <a:gdLst>
              <a:gd name="connsiteX0" fmla="*/ 3059113 w 3139715"/>
              <a:gd name="connsiteY0" fmla="*/ 142875 h 223478"/>
              <a:gd name="connsiteX1" fmla="*/ 3139715 w 3139715"/>
              <a:gd name="connsiteY1" fmla="*/ 142875 h 223478"/>
              <a:gd name="connsiteX2" fmla="*/ 3139715 w 3139715"/>
              <a:gd name="connsiteY2" fmla="*/ 223478 h 223478"/>
              <a:gd name="connsiteX3" fmla="*/ 3099414 w 3139715"/>
              <a:gd name="connsiteY3" fmla="*/ 223478 h 223478"/>
              <a:gd name="connsiteX4" fmla="*/ 3059113 w 3139715"/>
              <a:gd name="connsiteY4" fmla="*/ 223478 h 223478"/>
              <a:gd name="connsiteX5" fmla="*/ 2897188 w 3139715"/>
              <a:gd name="connsiteY5" fmla="*/ 142875 h 223478"/>
              <a:gd name="connsiteX6" fmla="*/ 2977790 w 3139715"/>
              <a:gd name="connsiteY6" fmla="*/ 142875 h 223478"/>
              <a:gd name="connsiteX7" fmla="*/ 2977790 w 3139715"/>
              <a:gd name="connsiteY7" fmla="*/ 223478 h 223478"/>
              <a:gd name="connsiteX8" fmla="*/ 2937489 w 3139715"/>
              <a:gd name="connsiteY8" fmla="*/ 223478 h 223478"/>
              <a:gd name="connsiteX9" fmla="*/ 2897188 w 3139715"/>
              <a:gd name="connsiteY9" fmla="*/ 223478 h 223478"/>
              <a:gd name="connsiteX10" fmla="*/ 2736850 w 3139715"/>
              <a:gd name="connsiteY10" fmla="*/ 142875 h 223478"/>
              <a:gd name="connsiteX11" fmla="*/ 2817453 w 3139715"/>
              <a:gd name="connsiteY11" fmla="*/ 142875 h 223478"/>
              <a:gd name="connsiteX12" fmla="*/ 2817453 w 3139715"/>
              <a:gd name="connsiteY12" fmla="*/ 223478 h 223478"/>
              <a:gd name="connsiteX13" fmla="*/ 2777151 w 3139715"/>
              <a:gd name="connsiteY13" fmla="*/ 223478 h 223478"/>
              <a:gd name="connsiteX14" fmla="*/ 2736850 w 3139715"/>
              <a:gd name="connsiteY14" fmla="*/ 223478 h 223478"/>
              <a:gd name="connsiteX15" fmla="*/ 2576513 w 3139715"/>
              <a:gd name="connsiteY15" fmla="*/ 142875 h 223478"/>
              <a:gd name="connsiteX16" fmla="*/ 2657115 w 3139715"/>
              <a:gd name="connsiteY16" fmla="*/ 142875 h 223478"/>
              <a:gd name="connsiteX17" fmla="*/ 2657115 w 3139715"/>
              <a:gd name="connsiteY17" fmla="*/ 223478 h 223478"/>
              <a:gd name="connsiteX18" fmla="*/ 2616814 w 3139715"/>
              <a:gd name="connsiteY18" fmla="*/ 223478 h 223478"/>
              <a:gd name="connsiteX19" fmla="*/ 2576513 w 3139715"/>
              <a:gd name="connsiteY19" fmla="*/ 223478 h 223478"/>
              <a:gd name="connsiteX20" fmla="*/ 2414588 w 3139715"/>
              <a:gd name="connsiteY20" fmla="*/ 142875 h 223478"/>
              <a:gd name="connsiteX21" fmla="*/ 2495190 w 3139715"/>
              <a:gd name="connsiteY21" fmla="*/ 142875 h 223478"/>
              <a:gd name="connsiteX22" fmla="*/ 2495190 w 3139715"/>
              <a:gd name="connsiteY22" fmla="*/ 223478 h 223478"/>
              <a:gd name="connsiteX23" fmla="*/ 2454889 w 3139715"/>
              <a:gd name="connsiteY23" fmla="*/ 223478 h 223478"/>
              <a:gd name="connsiteX24" fmla="*/ 2414588 w 3139715"/>
              <a:gd name="connsiteY24" fmla="*/ 223478 h 223478"/>
              <a:gd name="connsiteX25" fmla="*/ 1609725 w 3139715"/>
              <a:gd name="connsiteY25" fmla="*/ 142875 h 223478"/>
              <a:gd name="connsiteX26" fmla="*/ 1690328 w 3139715"/>
              <a:gd name="connsiteY26" fmla="*/ 142875 h 223478"/>
              <a:gd name="connsiteX27" fmla="*/ 1690328 w 3139715"/>
              <a:gd name="connsiteY27" fmla="*/ 223478 h 223478"/>
              <a:gd name="connsiteX28" fmla="*/ 1650026 w 3139715"/>
              <a:gd name="connsiteY28" fmla="*/ 223478 h 223478"/>
              <a:gd name="connsiteX29" fmla="*/ 1609725 w 3139715"/>
              <a:gd name="connsiteY29" fmla="*/ 223478 h 223478"/>
              <a:gd name="connsiteX30" fmla="*/ 1449388 w 3139715"/>
              <a:gd name="connsiteY30" fmla="*/ 142875 h 223478"/>
              <a:gd name="connsiteX31" fmla="*/ 1529990 w 3139715"/>
              <a:gd name="connsiteY31" fmla="*/ 142875 h 223478"/>
              <a:gd name="connsiteX32" fmla="*/ 1529990 w 3139715"/>
              <a:gd name="connsiteY32" fmla="*/ 223478 h 223478"/>
              <a:gd name="connsiteX33" fmla="*/ 1489689 w 3139715"/>
              <a:gd name="connsiteY33" fmla="*/ 223478 h 223478"/>
              <a:gd name="connsiteX34" fmla="*/ 1449388 w 3139715"/>
              <a:gd name="connsiteY34" fmla="*/ 223478 h 223478"/>
              <a:gd name="connsiteX35" fmla="*/ 1287463 w 3139715"/>
              <a:gd name="connsiteY35" fmla="*/ 142875 h 223478"/>
              <a:gd name="connsiteX36" fmla="*/ 1368065 w 3139715"/>
              <a:gd name="connsiteY36" fmla="*/ 142875 h 223478"/>
              <a:gd name="connsiteX37" fmla="*/ 1368065 w 3139715"/>
              <a:gd name="connsiteY37" fmla="*/ 223478 h 223478"/>
              <a:gd name="connsiteX38" fmla="*/ 1327764 w 3139715"/>
              <a:gd name="connsiteY38" fmla="*/ 223478 h 223478"/>
              <a:gd name="connsiteX39" fmla="*/ 1287463 w 3139715"/>
              <a:gd name="connsiteY39" fmla="*/ 223478 h 223478"/>
              <a:gd name="connsiteX40" fmla="*/ 1127125 w 3139715"/>
              <a:gd name="connsiteY40" fmla="*/ 142875 h 223478"/>
              <a:gd name="connsiteX41" fmla="*/ 1207728 w 3139715"/>
              <a:gd name="connsiteY41" fmla="*/ 142875 h 223478"/>
              <a:gd name="connsiteX42" fmla="*/ 1207728 w 3139715"/>
              <a:gd name="connsiteY42" fmla="*/ 223478 h 223478"/>
              <a:gd name="connsiteX43" fmla="*/ 1167426 w 3139715"/>
              <a:gd name="connsiteY43" fmla="*/ 223478 h 223478"/>
              <a:gd name="connsiteX44" fmla="*/ 1127125 w 3139715"/>
              <a:gd name="connsiteY44" fmla="*/ 223478 h 223478"/>
              <a:gd name="connsiteX45" fmla="*/ 965200 w 3139715"/>
              <a:gd name="connsiteY45" fmla="*/ 142875 h 223478"/>
              <a:gd name="connsiteX46" fmla="*/ 1045803 w 3139715"/>
              <a:gd name="connsiteY46" fmla="*/ 142875 h 223478"/>
              <a:gd name="connsiteX47" fmla="*/ 1045803 w 3139715"/>
              <a:gd name="connsiteY47" fmla="*/ 223478 h 223478"/>
              <a:gd name="connsiteX48" fmla="*/ 1005501 w 3139715"/>
              <a:gd name="connsiteY48" fmla="*/ 223478 h 223478"/>
              <a:gd name="connsiteX49" fmla="*/ 965200 w 3139715"/>
              <a:gd name="connsiteY49" fmla="*/ 223478 h 223478"/>
              <a:gd name="connsiteX50" fmla="*/ 804863 w 3139715"/>
              <a:gd name="connsiteY50" fmla="*/ 142875 h 223478"/>
              <a:gd name="connsiteX51" fmla="*/ 885465 w 3139715"/>
              <a:gd name="connsiteY51" fmla="*/ 142875 h 223478"/>
              <a:gd name="connsiteX52" fmla="*/ 885465 w 3139715"/>
              <a:gd name="connsiteY52" fmla="*/ 223478 h 223478"/>
              <a:gd name="connsiteX53" fmla="*/ 845164 w 3139715"/>
              <a:gd name="connsiteY53" fmla="*/ 223478 h 223478"/>
              <a:gd name="connsiteX54" fmla="*/ 804863 w 3139715"/>
              <a:gd name="connsiteY54" fmla="*/ 223478 h 223478"/>
              <a:gd name="connsiteX55" fmla="*/ 644525 w 3139715"/>
              <a:gd name="connsiteY55" fmla="*/ 142875 h 223478"/>
              <a:gd name="connsiteX56" fmla="*/ 725128 w 3139715"/>
              <a:gd name="connsiteY56" fmla="*/ 142875 h 223478"/>
              <a:gd name="connsiteX57" fmla="*/ 725128 w 3139715"/>
              <a:gd name="connsiteY57" fmla="*/ 223478 h 223478"/>
              <a:gd name="connsiteX58" fmla="*/ 684826 w 3139715"/>
              <a:gd name="connsiteY58" fmla="*/ 223478 h 223478"/>
              <a:gd name="connsiteX59" fmla="*/ 644525 w 3139715"/>
              <a:gd name="connsiteY59" fmla="*/ 223478 h 223478"/>
              <a:gd name="connsiteX60" fmla="*/ 482600 w 3139715"/>
              <a:gd name="connsiteY60" fmla="*/ 142875 h 223478"/>
              <a:gd name="connsiteX61" fmla="*/ 563203 w 3139715"/>
              <a:gd name="connsiteY61" fmla="*/ 142875 h 223478"/>
              <a:gd name="connsiteX62" fmla="*/ 563203 w 3139715"/>
              <a:gd name="connsiteY62" fmla="*/ 223478 h 223478"/>
              <a:gd name="connsiteX63" fmla="*/ 522901 w 3139715"/>
              <a:gd name="connsiteY63" fmla="*/ 223478 h 223478"/>
              <a:gd name="connsiteX64" fmla="*/ 482600 w 3139715"/>
              <a:gd name="connsiteY64" fmla="*/ 223478 h 223478"/>
              <a:gd name="connsiteX65" fmla="*/ 322263 w 3139715"/>
              <a:gd name="connsiteY65" fmla="*/ 142875 h 223478"/>
              <a:gd name="connsiteX66" fmla="*/ 402865 w 3139715"/>
              <a:gd name="connsiteY66" fmla="*/ 142875 h 223478"/>
              <a:gd name="connsiteX67" fmla="*/ 402865 w 3139715"/>
              <a:gd name="connsiteY67" fmla="*/ 223478 h 223478"/>
              <a:gd name="connsiteX68" fmla="*/ 362564 w 3139715"/>
              <a:gd name="connsiteY68" fmla="*/ 223478 h 223478"/>
              <a:gd name="connsiteX69" fmla="*/ 322263 w 3139715"/>
              <a:gd name="connsiteY69" fmla="*/ 223478 h 223478"/>
              <a:gd name="connsiteX70" fmla="*/ 160338 w 3139715"/>
              <a:gd name="connsiteY70" fmla="*/ 142875 h 223478"/>
              <a:gd name="connsiteX71" fmla="*/ 240940 w 3139715"/>
              <a:gd name="connsiteY71" fmla="*/ 142875 h 223478"/>
              <a:gd name="connsiteX72" fmla="*/ 240940 w 3139715"/>
              <a:gd name="connsiteY72" fmla="*/ 223478 h 223478"/>
              <a:gd name="connsiteX73" fmla="*/ 200639 w 3139715"/>
              <a:gd name="connsiteY73" fmla="*/ 223478 h 223478"/>
              <a:gd name="connsiteX74" fmla="*/ 160338 w 3139715"/>
              <a:gd name="connsiteY74" fmla="*/ 223478 h 223478"/>
              <a:gd name="connsiteX75" fmla="*/ 0 w 3139715"/>
              <a:gd name="connsiteY75" fmla="*/ 142875 h 223478"/>
              <a:gd name="connsiteX76" fmla="*/ 80603 w 3139715"/>
              <a:gd name="connsiteY76" fmla="*/ 142875 h 223478"/>
              <a:gd name="connsiteX77" fmla="*/ 80603 w 3139715"/>
              <a:gd name="connsiteY77" fmla="*/ 223478 h 223478"/>
              <a:gd name="connsiteX78" fmla="*/ 40302 w 3139715"/>
              <a:gd name="connsiteY78" fmla="*/ 223478 h 223478"/>
              <a:gd name="connsiteX79" fmla="*/ 0 w 3139715"/>
              <a:gd name="connsiteY79" fmla="*/ 223478 h 223478"/>
              <a:gd name="connsiteX80" fmla="*/ 1770063 w 3139715"/>
              <a:gd name="connsiteY80" fmla="*/ 92075 h 223478"/>
              <a:gd name="connsiteX81" fmla="*/ 1850665 w 3139715"/>
              <a:gd name="connsiteY81" fmla="*/ 92075 h 223478"/>
              <a:gd name="connsiteX82" fmla="*/ 1850665 w 3139715"/>
              <a:gd name="connsiteY82" fmla="*/ 172678 h 223478"/>
              <a:gd name="connsiteX83" fmla="*/ 1810364 w 3139715"/>
              <a:gd name="connsiteY83" fmla="*/ 172678 h 223478"/>
              <a:gd name="connsiteX84" fmla="*/ 1770063 w 3139715"/>
              <a:gd name="connsiteY84" fmla="*/ 172678 h 223478"/>
              <a:gd name="connsiteX85" fmla="*/ 2254250 w 3139715"/>
              <a:gd name="connsiteY85" fmla="*/ 63500 h 223478"/>
              <a:gd name="connsiteX86" fmla="*/ 2334853 w 3139715"/>
              <a:gd name="connsiteY86" fmla="*/ 63500 h 223478"/>
              <a:gd name="connsiteX87" fmla="*/ 2334853 w 3139715"/>
              <a:gd name="connsiteY87" fmla="*/ 144103 h 223478"/>
              <a:gd name="connsiteX88" fmla="*/ 2294551 w 3139715"/>
              <a:gd name="connsiteY88" fmla="*/ 144103 h 223478"/>
              <a:gd name="connsiteX89" fmla="*/ 2254250 w 3139715"/>
              <a:gd name="connsiteY89" fmla="*/ 144103 h 223478"/>
              <a:gd name="connsiteX90" fmla="*/ 1931988 w 3139715"/>
              <a:gd name="connsiteY90" fmla="*/ 22225 h 223478"/>
              <a:gd name="connsiteX91" fmla="*/ 2012590 w 3139715"/>
              <a:gd name="connsiteY91" fmla="*/ 22225 h 223478"/>
              <a:gd name="connsiteX92" fmla="*/ 2012590 w 3139715"/>
              <a:gd name="connsiteY92" fmla="*/ 102828 h 223478"/>
              <a:gd name="connsiteX93" fmla="*/ 1972289 w 3139715"/>
              <a:gd name="connsiteY93" fmla="*/ 102828 h 223478"/>
              <a:gd name="connsiteX94" fmla="*/ 1931988 w 3139715"/>
              <a:gd name="connsiteY94" fmla="*/ 102828 h 223478"/>
              <a:gd name="connsiteX95" fmla="*/ 2092325 w 3139715"/>
              <a:gd name="connsiteY95" fmla="*/ 0 h 223478"/>
              <a:gd name="connsiteX96" fmla="*/ 2172928 w 3139715"/>
              <a:gd name="connsiteY96" fmla="*/ 0 h 223478"/>
              <a:gd name="connsiteX97" fmla="*/ 2172928 w 3139715"/>
              <a:gd name="connsiteY97" fmla="*/ 80603 h 223478"/>
              <a:gd name="connsiteX98" fmla="*/ 2132626 w 3139715"/>
              <a:gd name="connsiteY98" fmla="*/ 80603 h 223478"/>
              <a:gd name="connsiteX99" fmla="*/ 2092325 w 3139715"/>
              <a:gd name="connsiteY99" fmla="*/ 80603 h 22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3478">
                <a:moveTo>
                  <a:pt x="3059113" y="142875"/>
                </a:moveTo>
                <a:lnTo>
                  <a:pt x="3139715" y="142875"/>
                </a:lnTo>
                <a:lnTo>
                  <a:pt x="3139715" y="223478"/>
                </a:lnTo>
                <a:lnTo>
                  <a:pt x="3099414" y="223478"/>
                </a:lnTo>
                <a:lnTo>
                  <a:pt x="3059113" y="223478"/>
                </a:lnTo>
                <a:close/>
                <a:moveTo>
                  <a:pt x="2897188" y="142875"/>
                </a:moveTo>
                <a:lnTo>
                  <a:pt x="2977790" y="142875"/>
                </a:lnTo>
                <a:lnTo>
                  <a:pt x="2977790" y="223478"/>
                </a:lnTo>
                <a:lnTo>
                  <a:pt x="2937489" y="223478"/>
                </a:lnTo>
                <a:lnTo>
                  <a:pt x="2897188" y="223478"/>
                </a:lnTo>
                <a:close/>
                <a:moveTo>
                  <a:pt x="2736850" y="142875"/>
                </a:moveTo>
                <a:lnTo>
                  <a:pt x="2817453" y="142875"/>
                </a:lnTo>
                <a:lnTo>
                  <a:pt x="2817453" y="223478"/>
                </a:lnTo>
                <a:lnTo>
                  <a:pt x="2777151" y="223478"/>
                </a:lnTo>
                <a:lnTo>
                  <a:pt x="2736850" y="223478"/>
                </a:lnTo>
                <a:close/>
                <a:moveTo>
                  <a:pt x="2576513" y="142875"/>
                </a:moveTo>
                <a:lnTo>
                  <a:pt x="2657115" y="142875"/>
                </a:lnTo>
                <a:lnTo>
                  <a:pt x="2657115" y="223478"/>
                </a:lnTo>
                <a:lnTo>
                  <a:pt x="2616814" y="223478"/>
                </a:lnTo>
                <a:lnTo>
                  <a:pt x="2576513" y="223478"/>
                </a:lnTo>
                <a:close/>
                <a:moveTo>
                  <a:pt x="2414588" y="142875"/>
                </a:moveTo>
                <a:lnTo>
                  <a:pt x="2495190" y="142875"/>
                </a:lnTo>
                <a:lnTo>
                  <a:pt x="2495190" y="223478"/>
                </a:lnTo>
                <a:lnTo>
                  <a:pt x="2454889" y="223478"/>
                </a:lnTo>
                <a:lnTo>
                  <a:pt x="2414588" y="223478"/>
                </a:lnTo>
                <a:close/>
                <a:moveTo>
                  <a:pt x="1609725" y="142875"/>
                </a:moveTo>
                <a:lnTo>
                  <a:pt x="1690328" y="142875"/>
                </a:lnTo>
                <a:lnTo>
                  <a:pt x="1690328" y="223478"/>
                </a:lnTo>
                <a:lnTo>
                  <a:pt x="1650026" y="223478"/>
                </a:lnTo>
                <a:lnTo>
                  <a:pt x="1609725" y="223478"/>
                </a:lnTo>
                <a:close/>
                <a:moveTo>
                  <a:pt x="1449388" y="142875"/>
                </a:moveTo>
                <a:lnTo>
                  <a:pt x="1529990" y="142875"/>
                </a:lnTo>
                <a:lnTo>
                  <a:pt x="1529990" y="223478"/>
                </a:lnTo>
                <a:lnTo>
                  <a:pt x="1489689" y="223478"/>
                </a:lnTo>
                <a:lnTo>
                  <a:pt x="1449388" y="223478"/>
                </a:lnTo>
                <a:close/>
                <a:moveTo>
                  <a:pt x="1287463" y="142875"/>
                </a:moveTo>
                <a:lnTo>
                  <a:pt x="1368065" y="142875"/>
                </a:lnTo>
                <a:lnTo>
                  <a:pt x="1368065" y="223478"/>
                </a:lnTo>
                <a:lnTo>
                  <a:pt x="1327764" y="223478"/>
                </a:lnTo>
                <a:lnTo>
                  <a:pt x="1287463" y="223478"/>
                </a:lnTo>
                <a:close/>
                <a:moveTo>
                  <a:pt x="1127125" y="142875"/>
                </a:moveTo>
                <a:lnTo>
                  <a:pt x="1207728" y="142875"/>
                </a:lnTo>
                <a:lnTo>
                  <a:pt x="1207728" y="223478"/>
                </a:lnTo>
                <a:lnTo>
                  <a:pt x="1167426" y="223478"/>
                </a:lnTo>
                <a:lnTo>
                  <a:pt x="1127125" y="223478"/>
                </a:lnTo>
                <a:close/>
                <a:moveTo>
                  <a:pt x="965200" y="142875"/>
                </a:moveTo>
                <a:lnTo>
                  <a:pt x="1045803" y="142875"/>
                </a:lnTo>
                <a:lnTo>
                  <a:pt x="1045803" y="223478"/>
                </a:lnTo>
                <a:lnTo>
                  <a:pt x="1005501" y="223478"/>
                </a:lnTo>
                <a:lnTo>
                  <a:pt x="965200" y="223478"/>
                </a:lnTo>
                <a:close/>
                <a:moveTo>
                  <a:pt x="804863" y="142875"/>
                </a:moveTo>
                <a:lnTo>
                  <a:pt x="885465" y="142875"/>
                </a:lnTo>
                <a:lnTo>
                  <a:pt x="885465" y="223478"/>
                </a:lnTo>
                <a:lnTo>
                  <a:pt x="845164" y="223478"/>
                </a:lnTo>
                <a:lnTo>
                  <a:pt x="804863" y="223478"/>
                </a:lnTo>
                <a:close/>
                <a:moveTo>
                  <a:pt x="644525" y="142875"/>
                </a:moveTo>
                <a:lnTo>
                  <a:pt x="725128" y="142875"/>
                </a:lnTo>
                <a:lnTo>
                  <a:pt x="725128" y="223478"/>
                </a:lnTo>
                <a:lnTo>
                  <a:pt x="684826" y="223478"/>
                </a:lnTo>
                <a:lnTo>
                  <a:pt x="644525" y="223478"/>
                </a:lnTo>
                <a:close/>
                <a:moveTo>
                  <a:pt x="482600" y="142875"/>
                </a:moveTo>
                <a:lnTo>
                  <a:pt x="563203" y="142875"/>
                </a:lnTo>
                <a:lnTo>
                  <a:pt x="563203" y="223478"/>
                </a:lnTo>
                <a:lnTo>
                  <a:pt x="522901" y="223478"/>
                </a:lnTo>
                <a:lnTo>
                  <a:pt x="482600" y="223478"/>
                </a:lnTo>
                <a:close/>
                <a:moveTo>
                  <a:pt x="322263" y="142875"/>
                </a:moveTo>
                <a:lnTo>
                  <a:pt x="402865" y="142875"/>
                </a:lnTo>
                <a:lnTo>
                  <a:pt x="402865" y="223478"/>
                </a:lnTo>
                <a:lnTo>
                  <a:pt x="362564" y="223478"/>
                </a:lnTo>
                <a:lnTo>
                  <a:pt x="322263" y="223478"/>
                </a:lnTo>
                <a:close/>
                <a:moveTo>
                  <a:pt x="160338" y="142875"/>
                </a:moveTo>
                <a:lnTo>
                  <a:pt x="240940" y="142875"/>
                </a:lnTo>
                <a:lnTo>
                  <a:pt x="240940" y="223478"/>
                </a:lnTo>
                <a:lnTo>
                  <a:pt x="200639" y="223478"/>
                </a:lnTo>
                <a:lnTo>
                  <a:pt x="160338" y="223478"/>
                </a:lnTo>
                <a:close/>
                <a:moveTo>
                  <a:pt x="0" y="142875"/>
                </a:moveTo>
                <a:lnTo>
                  <a:pt x="80603" y="142875"/>
                </a:lnTo>
                <a:lnTo>
                  <a:pt x="80603" y="223478"/>
                </a:lnTo>
                <a:lnTo>
                  <a:pt x="40302" y="223478"/>
                </a:lnTo>
                <a:lnTo>
                  <a:pt x="0" y="223478"/>
                </a:lnTo>
                <a:close/>
                <a:moveTo>
                  <a:pt x="1770063" y="92075"/>
                </a:moveTo>
                <a:lnTo>
                  <a:pt x="1850665" y="92075"/>
                </a:lnTo>
                <a:lnTo>
                  <a:pt x="1850665" y="172678"/>
                </a:lnTo>
                <a:lnTo>
                  <a:pt x="1810364" y="172678"/>
                </a:lnTo>
                <a:lnTo>
                  <a:pt x="1770063" y="172678"/>
                </a:lnTo>
                <a:close/>
                <a:moveTo>
                  <a:pt x="2254250" y="63500"/>
                </a:moveTo>
                <a:lnTo>
                  <a:pt x="2334853" y="63500"/>
                </a:lnTo>
                <a:lnTo>
                  <a:pt x="2334853" y="144103"/>
                </a:lnTo>
                <a:lnTo>
                  <a:pt x="2294551" y="144103"/>
                </a:lnTo>
                <a:lnTo>
                  <a:pt x="2254250" y="144103"/>
                </a:lnTo>
                <a:close/>
                <a:moveTo>
                  <a:pt x="1931988" y="22225"/>
                </a:moveTo>
                <a:lnTo>
                  <a:pt x="2012590" y="22225"/>
                </a:lnTo>
                <a:lnTo>
                  <a:pt x="2012590" y="102828"/>
                </a:lnTo>
                <a:lnTo>
                  <a:pt x="1972289" y="102828"/>
                </a:lnTo>
                <a:lnTo>
                  <a:pt x="1931988" y="102828"/>
                </a:lnTo>
                <a:close/>
                <a:moveTo>
                  <a:pt x="2092325" y="0"/>
                </a:moveTo>
                <a:lnTo>
                  <a:pt x="2172928" y="0"/>
                </a:lnTo>
                <a:lnTo>
                  <a:pt x="2172928" y="80603"/>
                </a:lnTo>
                <a:lnTo>
                  <a:pt x="2132626" y="80603"/>
                </a:lnTo>
                <a:lnTo>
                  <a:pt x="2092325"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02" name="Freeform 201">
            <a:extLst>
              <a:ext uri="{FF2B5EF4-FFF2-40B4-BE49-F238E27FC236}">
                <a16:creationId xmlns:a16="http://schemas.microsoft.com/office/drawing/2014/main" id="{6AEBC9C0-9E0A-7F44-A1B1-F219103CE5C3}"/>
              </a:ext>
            </a:extLst>
          </p:cNvPr>
          <p:cNvSpPr>
            <a:spLocks noChangeArrowheads="1"/>
          </p:cNvSpPr>
          <p:nvPr/>
        </p:nvSpPr>
        <p:spPr bwMode="auto">
          <a:xfrm>
            <a:off x="4006710" y="3673402"/>
            <a:ext cx="1690937" cy="151991"/>
          </a:xfrm>
          <a:custGeom>
            <a:avLst/>
            <a:gdLst>
              <a:gd name="connsiteX0" fmla="*/ 3059113 w 3139715"/>
              <a:gd name="connsiteY0" fmla="*/ 201612 h 282214"/>
              <a:gd name="connsiteX1" fmla="*/ 3139715 w 3139715"/>
              <a:gd name="connsiteY1" fmla="*/ 201612 h 282214"/>
              <a:gd name="connsiteX2" fmla="*/ 3139715 w 3139715"/>
              <a:gd name="connsiteY2" fmla="*/ 282214 h 282214"/>
              <a:gd name="connsiteX3" fmla="*/ 3099414 w 3139715"/>
              <a:gd name="connsiteY3" fmla="*/ 282214 h 282214"/>
              <a:gd name="connsiteX4" fmla="*/ 3059113 w 3139715"/>
              <a:gd name="connsiteY4" fmla="*/ 282214 h 282214"/>
              <a:gd name="connsiteX5" fmla="*/ 2897188 w 3139715"/>
              <a:gd name="connsiteY5" fmla="*/ 201612 h 282214"/>
              <a:gd name="connsiteX6" fmla="*/ 2977790 w 3139715"/>
              <a:gd name="connsiteY6" fmla="*/ 201612 h 282214"/>
              <a:gd name="connsiteX7" fmla="*/ 2977790 w 3139715"/>
              <a:gd name="connsiteY7" fmla="*/ 282214 h 282214"/>
              <a:gd name="connsiteX8" fmla="*/ 2937489 w 3139715"/>
              <a:gd name="connsiteY8" fmla="*/ 282214 h 282214"/>
              <a:gd name="connsiteX9" fmla="*/ 2897188 w 3139715"/>
              <a:gd name="connsiteY9" fmla="*/ 282214 h 282214"/>
              <a:gd name="connsiteX10" fmla="*/ 2736850 w 3139715"/>
              <a:gd name="connsiteY10" fmla="*/ 201612 h 282214"/>
              <a:gd name="connsiteX11" fmla="*/ 2817453 w 3139715"/>
              <a:gd name="connsiteY11" fmla="*/ 201612 h 282214"/>
              <a:gd name="connsiteX12" fmla="*/ 2817453 w 3139715"/>
              <a:gd name="connsiteY12" fmla="*/ 282214 h 282214"/>
              <a:gd name="connsiteX13" fmla="*/ 2777151 w 3139715"/>
              <a:gd name="connsiteY13" fmla="*/ 282214 h 282214"/>
              <a:gd name="connsiteX14" fmla="*/ 2736850 w 3139715"/>
              <a:gd name="connsiteY14" fmla="*/ 282214 h 282214"/>
              <a:gd name="connsiteX15" fmla="*/ 1609725 w 3139715"/>
              <a:gd name="connsiteY15" fmla="*/ 201612 h 282214"/>
              <a:gd name="connsiteX16" fmla="*/ 1690328 w 3139715"/>
              <a:gd name="connsiteY16" fmla="*/ 201612 h 282214"/>
              <a:gd name="connsiteX17" fmla="*/ 1690328 w 3139715"/>
              <a:gd name="connsiteY17" fmla="*/ 282214 h 282214"/>
              <a:gd name="connsiteX18" fmla="*/ 1650026 w 3139715"/>
              <a:gd name="connsiteY18" fmla="*/ 282214 h 282214"/>
              <a:gd name="connsiteX19" fmla="*/ 1609725 w 3139715"/>
              <a:gd name="connsiteY19" fmla="*/ 282214 h 282214"/>
              <a:gd name="connsiteX20" fmla="*/ 1449388 w 3139715"/>
              <a:gd name="connsiteY20" fmla="*/ 201612 h 282214"/>
              <a:gd name="connsiteX21" fmla="*/ 1529990 w 3139715"/>
              <a:gd name="connsiteY21" fmla="*/ 201612 h 282214"/>
              <a:gd name="connsiteX22" fmla="*/ 1529990 w 3139715"/>
              <a:gd name="connsiteY22" fmla="*/ 282214 h 282214"/>
              <a:gd name="connsiteX23" fmla="*/ 1489689 w 3139715"/>
              <a:gd name="connsiteY23" fmla="*/ 282214 h 282214"/>
              <a:gd name="connsiteX24" fmla="*/ 1449388 w 3139715"/>
              <a:gd name="connsiteY24" fmla="*/ 282214 h 282214"/>
              <a:gd name="connsiteX25" fmla="*/ 1287463 w 3139715"/>
              <a:gd name="connsiteY25" fmla="*/ 201612 h 282214"/>
              <a:gd name="connsiteX26" fmla="*/ 1368065 w 3139715"/>
              <a:gd name="connsiteY26" fmla="*/ 201612 h 282214"/>
              <a:gd name="connsiteX27" fmla="*/ 1368065 w 3139715"/>
              <a:gd name="connsiteY27" fmla="*/ 282214 h 282214"/>
              <a:gd name="connsiteX28" fmla="*/ 1327764 w 3139715"/>
              <a:gd name="connsiteY28" fmla="*/ 282214 h 282214"/>
              <a:gd name="connsiteX29" fmla="*/ 1287463 w 3139715"/>
              <a:gd name="connsiteY29" fmla="*/ 282214 h 282214"/>
              <a:gd name="connsiteX30" fmla="*/ 1127125 w 3139715"/>
              <a:gd name="connsiteY30" fmla="*/ 201612 h 282214"/>
              <a:gd name="connsiteX31" fmla="*/ 1207728 w 3139715"/>
              <a:gd name="connsiteY31" fmla="*/ 201612 h 282214"/>
              <a:gd name="connsiteX32" fmla="*/ 1207728 w 3139715"/>
              <a:gd name="connsiteY32" fmla="*/ 282214 h 282214"/>
              <a:gd name="connsiteX33" fmla="*/ 1167426 w 3139715"/>
              <a:gd name="connsiteY33" fmla="*/ 282214 h 282214"/>
              <a:gd name="connsiteX34" fmla="*/ 1127125 w 3139715"/>
              <a:gd name="connsiteY34" fmla="*/ 282214 h 282214"/>
              <a:gd name="connsiteX35" fmla="*/ 965200 w 3139715"/>
              <a:gd name="connsiteY35" fmla="*/ 201612 h 282214"/>
              <a:gd name="connsiteX36" fmla="*/ 1045803 w 3139715"/>
              <a:gd name="connsiteY36" fmla="*/ 201612 h 282214"/>
              <a:gd name="connsiteX37" fmla="*/ 1045803 w 3139715"/>
              <a:gd name="connsiteY37" fmla="*/ 282214 h 282214"/>
              <a:gd name="connsiteX38" fmla="*/ 1005501 w 3139715"/>
              <a:gd name="connsiteY38" fmla="*/ 282214 h 282214"/>
              <a:gd name="connsiteX39" fmla="*/ 965200 w 3139715"/>
              <a:gd name="connsiteY39" fmla="*/ 282214 h 282214"/>
              <a:gd name="connsiteX40" fmla="*/ 804863 w 3139715"/>
              <a:gd name="connsiteY40" fmla="*/ 201612 h 282214"/>
              <a:gd name="connsiteX41" fmla="*/ 885465 w 3139715"/>
              <a:gd name="connsiteY41" fmla="*/ 201612 h 282214"/>
              <a:gd name="connsiteX42" fmla="*/ 885465 w 3139715"/>
              <a:gd name="connsiteY42" fmla="*/ 282214 h 282214"/>
              <a:gd name="connsiteX43" fmla="*/ 845164 w 3139715"/>
              <a:gd name="connsiteY43" fmla="*/ 282214 h 282214"/>
              <a:gd name="connsiteX44" fmla="*/ 804863 w 3139715"/>
              <a:gd name="connsiteY44" fmla="*/ 282214 h 282214"/>
              <a:gd name="connsiteX45" fmla="*/ 644525 w 3139715"/>
              <a:gd name="connsiteY45" fmla="*/ 201612 h 282214"/>
              <a:gd name="connsiteX46" fmla="*/ 725128 w 3139715"/>
              <a:gd name="connsiteY46" fmla="*/ 201612 h 282214"/>
              <a:gd name="connsiteX47" fmla="*/ 725128 w 3139715"/>
              <a:gd name="connsiteY47" fmla="*/ 282214 h 282214"/>
              <a:gd name="connsiteX48" fmla="*/ 684826 w 3139715"/>
              <a:gd name="connsiteY48" fmla="*/ 282214 h 282214"/>
              <a:gd name="connsiteX49" fmla="*/ 644525 w 3139715"/>
              <a:gd name="connsiteY49" fmla="*/ 282214 h 282214"/>
              <a:gd name="connsiteX50" fmla="*/ 482600 w 3139715"/>
              <a:gd name="connsiteY50" fmla="*/ 201612 h 282214"/>
              <a:gd name="connsiteX51" fmla="*/ 563203 w 3139715"/>
              <a:gd name="connsiteY51" fmla="*/ 201612 h 282214"/>
              <a:gd name="connsiteX52" fmla="*/ 563203 w 3139715"/>
              <a:gd name="connsiteY52" fmla="*/ 282214 h 282214"/>
              <a:gd name="connsiteX53" fmla="*/ 522901 w 3139715"/>
              <a:gd name="connsiteY53" fmla="*/ 282214 h 282214"/>
              <a:gd name="connsiteX54" fmla="*/ 482600 w 3139715"/>
              <a:gd name="connsiteY54" fmla="*/ 282214 h 282214"/>
              <a:gd name="connsiteX55" fmla="*/ 322263 w 3139715"/>
              <a:gd name="connsiteY55" fmla="*/ 201612 h 282214"/>
              <a:gd name="connsiteX56" fmla="*/ 402865 w 3139715"/>
              <a:gd name="connsiteY56" fmla="*/ 201612 h 282214"/>
              <a:gd name="connsiteX57" fmla="*/ 402865 w 3139715"/>
              <a:gd name="connsiteY57" fmla="*/ 282214 h 282214"/>
              <a:gd name="connsiteX58" fmla="*/ 362564 w 3139715"/>
              <a:gd name="connsiteY58" fmla="*/ 282214 h 282214"/>
              <a:gd name="connsiteX59" fmla="*/ 322263 w 3139715"/>
              <a:gd name="connsiteY59" fmla="*/ 282214 h 282214"/>
              <a:gd name="connsiteX60" fmla="*/ 160338 w 3139715"/>
              <a:gd name="connsiteY60" fmla="*/ 201612 h 282214"/>
              <a:gd name="connsiteX61" fmla="*/ 240940 w 3139715"/>
              <a:gd name="connsiteY61" fmla="*/ 201612 h 282214"/>
              <a:gd name="connsiteX62" fmla="*/ 240940 w 3139715"/>
              <a:gd name="connsiteY62" fmla="*/ 282214 h 282214"/>
              <a:gd name="connsiteX63" fmla="*/ 200639 w 3139715"/>
              <a:gd name="connsiteY63" fmla="*/ 282214 h 282214"/>
              <a:gd name="connsiteX64" fmla="*/ 160338 w 3139715"/>
              <a:gd name="connsiteY64" fmla="*/ 282214 h 282214"/>
              <a:gd name="connsiteX65" fmla="*/ 0 w 3139715"/>
              <a:gd name="connsiteY65" fmla="*/ 201612 h 282214"/>
              <a:gd name="connsiteX66" fmla="*/ 80603 w 3139715"/>
              <a:gd name="connsiteY66" fmla="*/ 201612 h 282214"/>
              <a:gd name="connsiteX67" fmla="*/ 80603 w 3139715"/>
              <a:gd name="connsiteY67" fmla="*/ 282214 h 282214"/>
              <a:gd name="connsiteX68" fmla="*/ 40302 w 3139715"/>
              <a:gd name="connsiteY68" fmla="*/ 282214 h 282214"/>
              <a:gd name="connsiteX69" fmla="*/ 0 w 3139715"/>
              <a:gd name="connsiteY69" fmla="*/ 282214 h 282214"/>
              <a:gd name="connsiteX70" fmla="*/ 2576513 w 3139715"/>
              <a:gd name="connsiteY70" fmla="*/ 187325 h 282214"/>
              <a:gd name="connsiteX71" fmla="*/ 2657115 w 3139715"/>
              <a:gd name="connsiteY71" fmla="*/ 187325 h 282214"/>
              <a:gd name="connsiteX72" fmla="*/ 2657115 w 3139715"/>
              <a:gd name="connsiteY72" fmla="*/ 267926 h 282214"/>
              <a:gd name="connsiteX73" fmla="*/ 2616814 w 3139715"/>
              <a:gd name="connsiteY73" fmla="*/ 267926 h 282214"/>
              <a:gd name="connsiteX74" fmla="*/ 2576513 w 3139715"/>
              <a:gd name="connsiteY74" fmla="*/ 267926 h 282214"/>
              <a:gd name="connsiteX75" fmla="*/ 2414588 w 3139715"/>
              <a:gd name="connsiteY75" fmla="*/ 161925 h 282214"/>
              <a:gd name="connsiteX76" fmla="*/ 2495190 w 3139715"/>
              <a:gd name="connsiteY76" fmla="*/ 161925 h 282214"/>
              <a:gd name="connsiteX77" fmla="*/ 2495190 w 3139715"/>
              <a:gd name="connsiteY77" fmla="*/ 242526 h 282214"/>
              <a:gd name="connsiteX78" fmla="*/ 2454889 w 3139715"/>
              <a:gd name="connsiteY78" fmla="*/ 242526 h 282214"/>
              <a:gd name="connsiteX79" fmla="*/ 2414588 w 3139715"/>
              <a:gd name="connsiteY79" fmla="*/ 242526 h 282214"/>
              <a:gd name="connsiteX80" fmla="*/ 1770063 w 3139715"/>
              <a:gd name="connsiteY80" fmla="*/ 150812 h 282214"/>
              <a:gd name="connsiteX81" fmla="*/ 1850665 w 3139715"/>
              <a:gd name="connsiteY81" fmla="*/ 150812 h 282214"/>
              <a:gd name="connsiteX82" fmla="*/ 1850665 w 3139715"/>
              <a:gd name="connsiteY82" fmla="*/ 231415 h 282214"/>
              <a:gd name="connsiteX83" fmla="*/ 1810364 w 3139715"/>
              <a:gd name="connsiteY83" fmla="*/ 231415 h 282214"/>
              <a:gd name="connsiteX84" fmla="*/ 1770063 w 3139715"/>
              <a:gd name="connsiteY84" fmla="*/ 231415 h 282214"/>
              <a:gd name="connsiteX85" fmla="*/ 2254250 w 3139715"/>
              <a:gd name="connsiteY85" fmla="*/ 80962 h 282214"/>
              <a:gd name="connsiteX86" fmla="*/ 2334853 w 3139715"/>
              <a:gd name="connsiteY86" fmla="*/ 80962 h 282214"/>
              <a:gd name="connsiteX87" fmla="*/ 2334853 w 3139715"/>
              <a:gd name="connsiteY87" fmla="*/ 161565 h 282214"/>
              <a:gd name="connsiteX88" fmla="*/ 2294551 w 3139715"/>
              <a:gd name="connsiteY88" fmla="*/ 161565 h 282214"/>
              <a:gd name="connsiteX89" fmla="*/ 2254250 w 3139715"/>
              <a:gd name="connsiteY89" fmla="*/ 161565 h 282214"/>
              <a:gd name="connsiteX90" fmla="*/ 1931988 w 3139715"/>
              <a:gd name="connsiteY90" fmla="*/ 55562 h 282214"/>
              <a:gd name="connsiteX91" fmla="*/ 2012590 w 3139715"/>
              <a:gd name="connsiteY91" fmla="*/ 55562 h 282214"/>
              <a:gd name="connsiteX92" fmla="*/ 2012590 w 3139715"/>
              <a:gd name="connsiteY92" fmla="*/ 136165 h 282214"/>
              <a:gd name="connsiteX93" fmla="*/ 1972289 w 3139715"/>
              <a:gd name="connsiteY93" fmla="*/ 136165 h 282214"/>
              <a:gd name="connsiteX94" fmla="*/ 1931988 w 3139715"/>
              <a:gd name="connsiteY94" fmla="*/ 136165 h 282214"/>
              <a:gd name="connsiteX95" fmla="*/ 2092325 w 3139715"/>
              <a:gd name="connsiteY95" fmla="*/ 0 h 282214"/>
              <a:gd name="connsiteX96" fmla="*/ 2172928 w 3139715"/>
              <a:gd name="connsiteY96" fmla="*/ 0 h 282214"/>
              <a:gd name="connsiteX97" fmla="*/ 2172928 w 3139715"/>
              <a:gd name="connsiteY97" fmla="*/ 80602 h 282214"/>
              <a:gd name="connsiteX98" fmla="*/ 2132626 w 3139715"/>
              <a:gd name="connsiteY98" fmla="*/ 80602 h 282214"/>
              <a:gd name="connsiteX99" fmla="*/ 2092325 w 3139715"/>
              <a:gd name="connsiteY99" fmla="*/ 80602 h 282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82214">
                <a:moveTo>
                  <a:pt x="3059113" y="201612"/>
                </a:moveTo>
                <a:lnTo>
                  <a:pt x="3139715" y="201612"/>
                </a:lnTo>
                <a:lnTo>
                  <a:pt x="3139715" y="282214"/>
                </a:lnTo>
                <a:lnTo>
                  <a:pt x="3099414" y="282214"/>
                </a:lnTo>
                <a:lnTo>
                  <a:pt x="3059113" y="282214"/>
                </a:lnTo>
                <a:close/>
                <a:moveTo>
                  <a:pt x="2897188" y="201612"/>
                </a:moveTo>
                <a:lnTo>
                  <a:pt x="2977790" y="201612"/>
                </a:lnTo>
                <a:lnTo>
                  <a:pt x="2977790" y="282214"/>
                </a:lnTo>
                <a:lnTo>
                  <a:pt x="2937489" y="282214"/>
                </a:lnTo>
                <a:lnTo>
                  <a:pt x="2897188" y="282214"/>
                </a:lnTo>
                <a:close/>
                <a:moveTo>
                  <a:pt x="2736850" y="201612"/>
                </a:moveTo>
                <a:lnTo>
                  <a:pt x="2817453" y="201612"/>
                </a:lnTo>
                <a:lnTo>
                  <a:pt x="2817453" y="282214"/>
                </a:lnTo>
                <a:lnTo>
                  <a:pt x="2777151" y="282214"/>
                </a:lnTo>
                <a:lnTo>
                  <a:pt x="2736850" y="282214"/>
                </a:lnTo>
                <a:close/>
                <a:moveTo>
                  <a:pt x="1609725" y="201612"/>
                </a:moveTo>
                <a:lnTo>
                  <a:pt x="1690328" y="201612"/>
                </a:lnTo>
                <a:lnTo>
                  <a:pt x="1690328" y="282214"/>
                </a:lnTo>
                <a:lnTo>
                  <a:pt x="1650026" y="282214"/>
                </a:lnTo>
                <a:lnTo>
                  <a:pt x="1609725" y="282214"/>
                </a:lnTo>
                <a:close/>
                <a:moveTo>
                  <a:pt x="1449388" y="201612"/>
                </a:moveTo>
                <a:lnTo>
                  <a:pt x="1529990" y="201612"/>
                </a:lnTo>
                <a:lnTo>
                  <a:pt x="1529990" y="282214"/>
                </a:lnTo>
                <a:lnTo>
                  <a:pt x="1489689" y="282214"/>
                </a:lnTo>
                <a:lnTo>
                  <a:pt x="1449388" y="282214"/>
                </a:lnTo>
                <a:close/>
                <a:moveTo>
                  <a:pt x="1287463" y="201612"/>
                </a:moveTo>
                <a:lnTo>
                  <a:pt x="1368065" y="201612"/>
                </a:lnTo>
                <a:lnTo>
                  <a:pt x="1368065" y="282214"/>
                </a:lnTo>
                <a:lnTo>
                  <a:pt x="1327764" y="282214"/>
                </a:lnTo>
                <a:lnTo>
                  <a:pt x="1287463" y="282214"/>
                </a:lnTo>
                <a:close/>
                <a:moveTo>
                  <a:pt x="1127125" y="201612"/>
                </a:moveTo>
                <a:lnTo>
                  <a:pt x="1207728" y="201612"/>
                </a:lnTo>
                <a:lnTo>
                  <a:pt x="1207728" y="282214"/>
                </a:lnTo>
                <a:lnTo>
                  <a:pt x="1167426" y="282214"/>
                </a:lnTo>
                <a:lnTo>
                  <a:pt x="1127125" y="282214"/>
                </a:lnTo>
                <a:close/>
                <a:moveTo>
                  <a:pt x="965200" y="201612"/>
                </a:moveTo>
                <a:lnTo>
                  <a:pt x="1045803" y="201612"/>
                </a:lnTo>
                <a:lnTo>
                  <a:pt x="1045803" y="282214"/>
                </a:lnTo>
                <a:lnTo>
                  <a:pt x="1005501" y="282214"/>
                </a:lnTo>
                <a:lnTo>
                  <a:pt x="965200" y="282214"/>
                </a:lnTo>
                <a:close/>
                <a:moveTo>
                  <a:pt x="804863" y="201612"/>
                </a:moveTo>
                <a:lnTo>
                  <a:pt x="885465" y="201612"/>
                </a:lnTo>
                <a:lnTo>
                  <a:pt x="885465" y="282214"/>
                </a:lnTo>
                <a:lnTo>
                  <a:pt x="845164" y="282214"/>
                </a:lnTo>
                <a:lnTo>
                  <a:pt x="804863" y="282214"/>
                </a:lnTo>
                <a:close/>
                <a:moveTo>
                  <a:pt x="644525" y="201612"/>
                </a:moveTo>
                <a:lnTo>
                  <a:pt x="725128" y="201612"/>
                </a:lnTo>
                <a:lnTo>
                  <a:pt x="725128" y="282214"/>
                </a:lnTo>
                <a:lnTo>
                  <a:pt x="684826" y="282214"/>
                </a:lnTo>
                <a:lnTo>
                  <a:pt x="644525" y="282214"/>
                </a:lnTo>
                <a:close/>
                <a:moveTo>
                  <a:pt x="482600" y="201612"/>
                </a:moveTo>
                <a:lnTo>
                  <a:pt x="563203" y="201612"/>
                </a:lnTo>
                <a:lnTo>
                  <a:pt x="563203" y="282214"/>
                </a:lnTo>
                <a:lnTo>
                  <a:pt x="522901" y="282214"/>
                </a:lnTo>
                <a:lnTo>
                  <a:pt x="482600" y="282214"/>
                </a:lnTo>
                <a:close/>
                <a:moveTo>
                  <a:pt x="322263" y="201612"/>
                </a:moveTo>
                <a:lnTo>
                  <a:pt x="402865" y="201612"/>
                </a:lnTo>
                <a:lnTo>
                  <a:pt x="402865" y="282214"/>
                </a:lnTo>
                <a:lnTo>
                  <a:pt x="362564" y="282214"/>
                </a:lnTo>
                <a:lnTo>
                  <a:pt x="322263" y="282214"/>
                </a:lnTo>
                <a:close/>
                <a:moveTo>
                  <a:pt x="160338" y="201612"/>
                </a:moveTo>
                <a:lnTo>
                  <a:pt x="240940" y="201612"/>
                </a:lnTo>
                <a:lnTo>
                  <a:pt x="240940" y="282214"/>
                </a:lnTo>
                <a:lnTo>
                  <a:pt x="200639" y="282214"/>
                </a:lnTo>
                <a:lnTo>
                  <a:pt x="160338" y="282214"/>
                </a:lnTo>
                <a:close/>
                <a:moveTo>
                  <a:pt x="0" y="201612"/>
                </a:moveTo>
                <a:lnTo>
                  <a:pt x="80603" y="201612"/>
                </a:lnTo>
                <a:lnTo>
                  <a:pt x="80603" y="282214"/>
                </a:lnTo>
                <a:lnTo>
                  <a:pt x="40302" y="282214"/>
                </a:lnTo>
                <a:lnTo>
                  <a:pt x="0" y="282214"/>
                </a:lnTo>
                <a:close/>
                <a:moveTo>
                  <a:pt x="2576513" y="187325"/>
                </a:moveTo>
                <a:lnTo>
                  <a:pt x="2657115" y="187325"/>
                </a:lnTo>
                <a:lnTo>
                  <a:pt x="2657115" y="267926"/>
                </a:lnTo>
                <a:lnTo>
                  <a:pt x="2616814" y="267926"/>
                </a:lnTo>
                <a:lnTo>
                  <a:pt x="2576513" y="267926"/>
                </a:lnTo>
                <a:close/>
                <a:moveTo>
                  <a:pt x="2414588" y="161925"/>
                </a:moveTo>
                <a:lnTo>
                  <a:pt x="2495190" y="161925"/>
                </a:lnTo>
                <a:lnTo>
                  <a:pt x="2495190" y="242526"/>
                </a:lnTo>
                <a:lnTo>
                  <a:pt x="2454889" y="242526"/>
                </a:lnTo>
                <a:lnTo>
                  <a:pt x="2414588" y="242526"/>
                </a:lnTo>
                <a:close/>
                <a:moveTo>
                  <a:pt x="1770063" y="150812"/>
                </a:moveTo>
                <a:lnTo>
                  <a:pt x="1850665" y="150812"/>
                </a:lnTo>
                <a:lnTo>
                  <a:pt x="1850665" y="231415"/>
                </a:lnTo>
                <a:lnTo>
                  <a:pt x="1810364" y="231415"/>
                </a:lnTo>
                <a:lnTo>
                  <a:pt x="1770063" y="231415"/>
                </a:lnTo>
                <a:close/>
                <a:moveTo>
                  <a:pt x="2254250" y="80962"/>
                </a:moveTo>
                <a:lnTo>
                  <a:pt x="2334853" y="80962"/>
                </a:lnTo>
                <a:lnTo>
                  <a:pt x="2334853" y="161565"/>
                </a:lnTo>
                <a:lnTo>
                  <a:pt x="2294551" y="161565"/>
                </a:lnTo>
                <a:lnTo>
                  <a:pt x="2254250" y="161565"/>
                </a:lnTo>
                <a:close/>
                <a:moveTo>
                  <a:pt x="1931988" y="55562"/>
                </a:moveTo>
                <a:lnTo>
                  <a:pt x="2012590" y="55562"/>
                </a:lnTo>
                <a:lnTo>
                  <a:pt x="2012590" y="136165"/>
                </a:lnTo>
                <a:lnTo>
                  <a:pt x="1972289" y="136165"/>
                </a:lnTo>
                <a:lnTo>
                  <a:pt x="1931988" y="136165"/>
                </a:lnTo>
                <a:close/>
                <a:moveTo>
                  <a:pt x="2092325" y="0"/>
                </a:moveTo>
                <a:lnTo>
                  <a:pt x="2172928" y="0"/>
                </a:lnTo>
                <a:lnTo>
                  <a:pt x="2172928" y="80602"/>
                </a:lnTo>
                <a:lnTo>
                  <a:pt x="2132626" y="80602"/>
                </a:lnTo>
                <a:lnTo>
                  <a:pt x="2092325"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03" name="Freeform 202">
            <a:extLst>
              <a:ext uri="{FF2B5EF4-FFF2-40B4-BE49-F238E27FC236}">
                <a16:creationId xmlns:a16="http://schemas.microsoft.com/office/drawing/2014/main" id="{1154ABB6-1644-554B-8FF4-385937888068}"/>
              </a:ext>
            </a:extLst>
          </p:cNvPr>
          <p:cNvSpPr>
            <a:spLocks noChangeArrowheads="1"/>
          </p:cNvSpPr>
          <p:nvPr/>
        </p:nvSpPr>
        <p:spPr bwMode="auto">
          <a:xfrm>
            <a:off x="4006710" y="3788823"/>
            <a:ext cx="1690937" cy="122922"/>
          </a:xfrm>
          <a:custGeom>
            <a:avLst/>
            <a:gdLst>
              <a:gd name="connsiteX0" fmla="*/ 3059113 w 3139715"/>
              <a:gd name="connsiteY0" fmla="*/ 147638 h 228240"/>
              <a:gd name="connsiteX1" fmla="*/ 3139715 w 3139715"/>
              <a:gd name="connsiteY1" fmla="*/ 147638 h 228240"/>
              <a:gd name="connsiteX2" fmla="*/ 3139715 w 3139715"/>
              <a:gd name="connsiteY2" fmla="*/ 228240 h 228240"/>
              <a:gd name="connsiteX3" fmla="*/ 3099414 w 3139715"/>
              <a:gd name="connsiteY3" fmla="*/ 228240 h 228240"/>
              <a:gd name="connsiteX4" fmla="*/ 3059113 w 3139715"/>
              <a:gd name="connsiteY4" fmla="*/ 228240 h 228240"/>
              <a:gd name="connsiteX5" fmla="*/ 2897188 w 3139715"/>
              <a:gd name="connsiteY5" fmla="*/ 147638 h 228240"/>
              <a:gd name="connsiteX6" fmla="*/ 2977790 w 3139715"/>
              <a:gd name="connsiteY6" fmla="*/ 147638 h 228240"/>
              <a:gd name="connsiteX7" fmla="*/ 2977790 w 3139715"/>
              <a:gd name="connsiteY7" fmla="*/ 228240 h 228240"/>
              <a:gd name="connsiteX8" fmla="*/ 2937489 w 3139715"/>
              <a:gd name="connsiteY8" fmla="*/ 228240 h 228240"/>
              <a:gd name="connsiteX9" fmla="*/ 2897188 w 3139715"/>
              <a:gd name="connsiteY9" fmla="*/ 228240 h 228240"/>
              <a:gd name="connsiteX10" fmla="*/ 2736850 w 3139715"/>
              <a:gd name="connsiteY10" fmla="*/ 147638 h 228240"/>
              <a:gd name="connsiteX11" fmla="*/ 2817453 w 3139715"/>
              <a:gd name="connsiteY11" fmla="*/ 147638 h 228240"/>
              <a:gd name="connsiteX12" fmla="*/ 2817453 w 3139715"/>
              <a:gd name="connsiteY12" fmla="*/ 228240 h 228240"/>
              <a:gd name="connsiteX13" fmla="*/ 2777151 w 3139715"/>
              <a:gd name="connsiteY13" fmla="*/ 228240 h 228240"/>
              <a:gd name="connsiteX14" fmla="*/ 2736850 w 3139715"/>
              <a:gd name="connsiteY14" fmla="*/ 228240 h 228240"/>
              <a:gd name="connsiteX15" fmla="*/ 1770063 w 3139715"/>
              <a:gd name="connsiteY15" fmla="*/ 147638 h 228240"/>
              <a:gd name="connsiteX16" fmla="*/ 1850665 w 3139715"/>
              <a:gd name="connsiteY16" fmla="*/ 147638 h 228240"/>
              <a:gd name="connsiteX17" fmla="*/ 1850665 w 3139715"/>
              <a:gd name="connsiteY17" fmla="*/ 228240 h 228240"/>
              <a:gd name="connsiteX18" fmla="*/ 1810364 w 3139715"/>
              <a:gd name="connsiteY18" fmla="*/ 228240 h 228240"/>
              <a:gd name="connsiteX19" fmla="*/ 1770063 w 3139715"/>
              <a:gd name="connsiteY19" fmla="*/ 228240 h 228240"/>
              <a:gd name="connsiteX20" fmla="*/ 1609725 w 3139715"/>
              <a:gd name="connsiteY20" fmla="*/ 147638 h 228240"/>
              <a:gd name="connsiteX21" fmla="*/ 1690328 w 3139715"/>
              <a:gd name="connsiteY21" fmla="*/ 147638 h 228240"/>
              <a:gd name="connsiteX22" fmla="*/ 1690328 w 3139715"/>
              <a:gd name="connsiteY22" fmla="*/ 228240 h 228240"/>
              <a:gd name="connsiteX23" fmla="*/ 1650026 w 3139715"/>
              <a:gd name="connsiteY23" fmla="*/ 228240 h 228240"/>
              <a:gd name="connsiteX24" fmla="*/ 1609725 w 3139715"/>
              <a:gd name="connsiteY24" fmla="*/ 228240 h 228240"/>
              <a:gd name="connsiteX25" fmla="*/ 1449388 w 3139715"/>
              <a:gd name="connsiteY25" fmla="*/ 147638 h 228240"/>
              <a:gd name="connsiteX26" fmla="*/ 1529990 w 3139715"/>
              <a:gd name="connsiteY26" fmla="*/ 147638 h 228240"/>
              <a:gd name="connsiteX27" fmla="*/ 1529990 w 3139715"/>
              <a:gd name="connsiteY27" fmla="*/ 228240 h 228240"/>
              <a:gd name="connsiteX28" fmla="*/ 1489689 w 3139715"/>
              <a:gd name="connsiteY28" fmla="*/ 228240 h 228240"/>
              <a:gd name="connsiteX29" fmla="*/ 1449388 w 3139715"/>
              <a:gd name="connsiteY29" fmla="*/ 228240 h 228240"/>
              <a:gd name="connsiteX30" fmla="*/ 1287463 w 3139715"/>
              <a:gd name="connsiteY30" fmla="*/ 147638 h 228240"/>
              <a:gd name="connsiteX31" fmla="*/ 1368065 w 3139715"/>
              <a:gd name="connsiteY31" fmla="*/ 147638 h 228240"/>
              <a:gd name="connsiteX32" fmla="*/ 1368065 w 3139715"/>
              <a:gd name="connsiteY32" fmla="*/ 228240 h 228240"/>
              <a:gd name="connsiteX33" fmla="*/ 1327764 w 3139715"/>
              <a:gd name="connsiteY33" fmla="*/ 228240 h 228240"/>
              <a:gd name="connsiteX34" fmla="*/ 1287463 w 3139715"/>
              <a:gd name="connsiteY34" fmla="*/ 228240 h 228240"/>
              <a:gd name="connsiteX35" fmla="*/ 1127125 w 3139715"/>
              <a:gd name="connsiteY35" fmla="*/ 147638 h 228240"/>
              <a:gd name="connsiteX36" fmla="*/ 1207728 w 3139715"/>
              <a:gd name="connsiteY36" fmla="*/ 147638 h 228240"/>
              <a:gd name="connsiteX37" fmla="*/ 1207728 w 3139715"/>
              <a:gd name="connsiteY37" fmla="*/ 228240 h 228240"/>
              <a:gd name="connsiteX38" fmla="*/ 1167426 w 3139715"/>
              <a:gd name="connsiteY38" fmla="*/ 228240 h 228240"/>
              <a:gd name="connsiteX39" fmla="*/ 1127125 w 3139715"/>
              <a:gd name="connsiteY39" fmla="*/ 228240 h 228240"/>
              <a:gd name="connsiteX40" fmla="*/ 965200 w 3139715"/>
              <a:gd name="connsiteY40" fmla="*/ 147638 h 228240"/>
              <a:gd name="connsiteX41" fmla="*/ 1045803 w 3139715"/>
              <a:gd name="connsiteY41" fmla="*/ 147638 h 228240"/>
              <a:gd name="connsiteX42" fmla="*/ 1045803 w 3139715"/>
              <a:gd name="connsiteY42" fmla="*/ 228240 h 228240"/>
              <a:gd name="connsiteX43" fmla="*/ 1005501 w 3139715"/>
              <a:gd name="connsiteY43" fmla="*/ 228240 h 228240"/>
              <a:gd name="connsiteX44" fmla="*/ 965200 w 3139715"/>
              <a:gd name="connsiteY44" fmla="*/ 228240 h 228240"/>
              <a:gd name="connsiteX45" fmla="*/ 804863 w 3139715"/>
              <a:gd name="connsiteY45" fmla="*/ 147638 h 228240"/>
              <a:gd name="connsiteX46" fmla="*/ 885465 w 3139715"/>
              <a:gd name="connsiteY46" fmla="*/ 147638 h 228240"/>
              <a:gd name="connsiteX47" fmla="*/ 885465 w 3139715"/>
              <a:gd name="connsiteY47" fmla="*/ 228240 h 228240"/>
              <a:gd name="connsiteX48" fmla="*/ 845164 w 3139715"/>
              <a:gd name="connsiteY48" fmla="*/ 228240 h 228240"/>
              <a:gd name="connsiteX49" fmla="*/ 804863 w 3139715"/>
              <a:gd name="connsiteY49" fmla="*/ 228240 h 228240"/>
              <a:gd name="connsiteX50" fmla="*/ 644525 w 3139715"/>
              <a:gd name="connsiteY50" fmla="*/ 147638 h 228240"/>
              <a:gd name="connsiteX51" fmla="*/ 725128 w 3139715"/>
              <a:gd name="connsiteY51" fmla="*/ 147638 h 228240"/>
              <a:gd name="connsiteX52" fmla="*/ 725128 w 3139715"/>
              <a:gd name="connsiteY52" fmla="*/ 228240 h 228240"/>
              <a:gd name="connsiteX53" fmla="*/ 684826 w 3139715"/>
              <a:gd name="connsiteY53" fmla="*/ 228240 h 228240"/>
              <a:gd name="connsiteX54" fmla="*/ 644525 w 3139715"/>
              <a:gd name="connsiteY54" fmla="*/ 228240 h 228240"/>
              <a:gd name="connsiteX55" fmla="*/ 482600 w 3139715"/>
              <a:gd name="connsiteY55" fmla="*/ 147638 h 228240"/>
              <a:gd name="connsiteX56" fmla="*/ 563203 w 3139715"/>
              <a:gd name="connsiteY56" fmla="*/ 147638 h 228240"/>
              <a:gd name="connsiteX57" fmla="*/ 563203 w 3139715"/>
              <a:gd name="connsiteY57" fmla="*/ 228240 h 228240"/>
              <a:gd name="connsiteX58" fmla="*/ 522901 w 3139715"/>
              <a:gd name="connsiteY58" fmla="*/ 228240 h 228240"/>
              <a:gd name="connsiteX59" fmla="*/ 482600 w 3139715"/>
              <a:gd name="connsiteY59" fmla="*/ 228240 h 228240"/>
              <a:gd name="connsiteX60" fmla="*/ 322263 w 3139715"/>
              <a:gd name="connsiteY60" fmla="*/ 147638 h 228240"/>
              <a:gd name="connsiteX61" fmla="*/ 402865 w 3139715"/>
              <a:gd name="connsiteY61" fmla="*/ 147638 h 228240"/>
              <a:gd name="connsiteX62" fmla="*/ 402865 w 3139715"/>
              <a:gd name="connsiteY62" fmla="*/ 228240 h 228240"/>
              <a:gd name="connsiteX63" fmla="*/ 362564 w 3139715"/>
              <a:gd name="connsiteY63" fmla="*/ 228240 h 228240"/>
              <a:gd name="connsiteX64" fmla="*/ 322263 w 3139715"/>
              <a:gd name="connsiteY64" fmla="*/ 228240 h 228240"/>
              <a:gd name="connsiteX65" fmla="*/ 160338 w 3139715"/>
              <a:gd name="connsiteY65" fmla="*/ 147638 h 228240"/>
              <a:gd name="connsiteX66" fmla="*/ 240940 w 3139715"/>
              <a:gd name="connsiteY66" fmla="*/ 147638 h 228240"/>
              <a:gd name="connsiteX67" fmla="*/ 240940 w 3139715"/>
              <a:gd name="connsiteY67" fmla="*/ 228240 h 228240"/>
              <a:gd name="connsiteX68" fmla="*/ 200639 w 3139715"/>
              <a:gd name="connsiteY68" fmla="*/ 228240 h 228240"/>
              <a:gd name="connsiteX69" fmla="*/ 160338 w 3139715"/>
              <a:gd name="connsiteY69" fmla="*/ 228240 h 228240"/>
              <a:gd name="connsiteX70" fmla="*/ 0 w 3139715"/>
              <a:gd name="connsiteY70" fmla="*/ 147638 h 228240"/>
              <a:gd name="connsiteX71" fmla="*/ 80603 w 3139715"/>
              <a:gd name="connsiteY71" fmla="*/ 147638 h 228240"/>
              <a:gd name="connsiteX72" fmla="*/ 80603 w 3139715"/>
              <a:gd name="connsiteY72" fmla="*/ 228240 h 228240"/>
              <a:gd name="connsiteX73" fmla="*/ 40302 w 3139715"/>
              <a:gd name="connsiteY73" fmla="*/ 228240 h 228240"/>
              <a:gd name="connsiteX74" fmla="*/ 0 w 3139715"/>
              <a:gd name="connsiteY74" fmla="*/ 228240 h 228240"/>
              <a:gd name="connsiteX75" fmla="*/ 2576513 w 3139715"/>
              <a:gd name="connsiteY75" fmla="*/ 107950 h 228240"/>
              <a:gd name="connsiteX76" fmla="*/ 2657115 w 3139715"/>
              <a:gd name="connsiteY76" fmla="*/ 107950 h 228240"/>
              <a:gd name="connsiteX77" fmla="*/ 2657115 w 3139715"/>
              <a:gd name="connsiteY77" fmla="*/ 188553 h 228240"/>
              <a:gd name="connsiteX78" fmla="*/ 2616814 w 3139715"/>
              <a:gd name="connsiteY78" fmla="*/ 188553 h 228240"/>
              <a:gd name="connsiteX79" fmla="*/ 2576513 w 3139715"/>
              <a:gd name="connsiteY79" fmla="*/ 188553 h 228240"/>
              <a:gd name="connsiteX80" fmla="*/ 1931988 w 3139715"/>
              <a:gd name="connsiteY80" fmla="*/ 107950 h 228240"/>
              <a:gd name="connsiteX81" fmla="*/ 2012590 w 3139715"/>
              <a:gd name="connsiteY81" fmla="*/ 107950 h 228240"/>
              <a:gd name="connsiteX82" fmla="*/ 2012590 w 3139715"/>
              <a:gd name="connsiteY82" fmla="*/ 188553 h 228240"/>
              <a:gd name="connsiteX83" fmla="*/ 1972289 w 3139715"/>
              <a:gd name="connsiteY83" fmla="*/ 188553 h 228240"/>
              <a:gd name="connsiteX84" fmla="*/ 1931988 w 3139715"/>
              <a:gd name="connsiteY84" fmla="*/ 188553 h 228240"/>
              <a:gd name="connsiteX85" fmla="*/ 2414588 w 3139715"/>
              <a:gd name="connsiteY85" fmla="*/ 52388 h 228240"/>
              <a:gd name="connsiteX86" fmla="*/ 2495190 w 3139715"/>
              <a:gd name="connsiteY86" fmla="*/ 52388 h 228240"/>
              <a:gd name="connsiteX87" fmla="*/ 2495190 w 3139715"/>
              <a:gd name="connsiteY87" fmla="*/ 132988 h 228240"/>
              <a:gd name="connsiteX88" fmla="*/ 2454889 w 3139715"/>
              <a:gd name="connsiteY88" fmla="*/ 132988 h 228240"/>
              <a:gd name="connsiteX89" fmla="*/ 2414588 w 3139715"/>
              <a:gd name="connsiteY89" fmla="*/ 132988 h 228240"/>
              <a:gd name="connsiteX90" fmla="*/ 2092325 w 3139715"/>
              <a:gd name="connsiteY90" fmla="*/ 41275 h 228240"/>
              <a:gd name="connsiteX91" fmla="*/ 2172928 w 3139715"/>
              <a:gd name="connsiteY91" fmla="*/ 41275 h 228240"/>
              <a:gd name="connsiteX92" fmla="*/ 2172928 w 3139715"/>
              <a:gd name="connsiteY92" fmla="*/ 121878 h 228240"/>
              <a:gd name="connsiteX93" fmla="*/ 2132626 w 3139715"/>
              <a:gd name="connsiteY93" fmla="*/ 121878 h 228240"/>
              <a:gd name="connsiteX94" fmla="*/ 2092325 w 3139715"/>
              <a:gd name="connsiteY94" fmla="*/ 121878 h 228240"/>
              <a:gd name="connsiteX95" fmla="*/ 2254250 w 3139715"/>
              <a:gd name="connsiteY95" fmla="*/ 0 h 228240"/>
              <a:gd name="connsiteX96" fmla="*/ 2334853 w 3139715"/>
              <a:gd name="connsiteY96" fmla="*/ 0 h 228240"/>
              <a:gd name="connsiteX97" fmla="*/ 2334853 w 3139715"/>
              <a:gd name="connsiteY97" fmla="*/ 80601 h 228240"/>
              <a:gd name="connsiteX98" fmla="*/ 2294551 w 3139715"/>
              <a:gd name="connsiteY98" fmla="*/ 80601 h 228240"/>
              <a:gd name="connsiteX99" fmla="*/ 2254250 w 3139715"/>
              <a:gd name="connsiteY99" fmla="*/ 80601 h 22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8240">
                <a:moveTo>
                  <a:pt x="3059113" y="147638"/>
                </a:moveTo>
                <a:lnTo>
                  <a:pt x="3139715" y="147638"/>
                </a:lnTo>
                <a:lnTo>
                  <a:pt x="3139715" y="228240"/>
                </a:lnTo>
                <a:lnTo>
                  <a:pt x="3099414" y="228240"/>
                </a:lnTo>
                <a:lnTo>
                  <a:pt x="3059113" y="228240"/>
                </a:lnTo>
                <a:close/>
                <a:moveTo>
                  <a:pt x="2897188" y="147638"/>
                </a:moveTo>
                <a:lnTo>
                  <a:pt x="2977790" y="147638"/>
                </a:lnTo>
                <a:lnTo>
                  <a:pt x="2977790" y="228240"/>
                </a:lnTo>
                <a:lnTo>
                  <a:pt x="2937489" y="228240"/>
                </a:lnTo>
                <a:lnTo>
                  <a:pt x="2897188" y="228240"/>
                </a:lnTo>
                <a:close/>
                <a:moveTo>
                  <a:pt x="2736850" y="147638"/>
                </a:moveTo>
                <a:lnTo>
                  <a:pt x="2817453" y="147638"/>
                </a:lnTo>
                <a:lnTo>
                  <a:pt x="2817453" y="228240"/>
                </a:lnTo>
                <a:lnTo>
                  <a:pt x="2777151" y="228240"/>
                </a:lnTo>
                <a:lnTo>
                  <a:pt x="2736850" y="228240"/>
                </a:lnTo>
                <a:close/>
                <a:moveTo>
                  <a:pt x="1770063" y="147638"/>
                </a:moveTo>
                <a:lnTo>
                  <a:pt x="1850665" y="147638"/>
                </a:lnTo>
                <a:lnTo>
                  <a:pt x="1850665" y="228240"/>
                </a:lnTo>
                <a:lnTo>
                  <a:pt x="1810364" y="228240"/>
                </a:lnTo>
                <a:lnTo>
                  <a:pt x="1770063" y="228240"/>
                </a:lnTo>
                <a:close/>
                <a:moveTo>
                  <a:pt x="1609725" y="147638"/>
                </a:moveTo>
                <a:lnTo>
                  <a:pt x="1690328" y="147638"/>
                </a:lnTo>
                <a:lnTo>
                  <a:pt x="1690328" y="228240"/>
                </a:lnTo>
                <a:lnTo>
                  <a:pt x="1650026" y="228240"/>
                </a:lnTo>
                <a:lnTo>
                  <a:pt x="1609725" y="228240"/>
                </a:lnTo>
                <a:close/>
                <a:moveTo>
                  <a:pt x="1449388" y="147638"/>
                </a:moveTo>
                <a:lnTo>
                  <a:pt x="1529990" y="147638"/>
                </a:lnTo>
                <a:lnTo>
                  <a:pt x="1529990" y="228240"/>
                </a:lnTo>
                <a:lnTo>
                  <a:pt x="1489689" y="228240"/>
                </a:lnTo>
                <a:lnTo>
                  <a:pt x="1449388" y="228240"/>
                </a:lnTo>
                <a:close/>
                <a:moveTo>
                  <a:pt x="1287463" y="147638"/>
                </a:moveTo>
                <a:lnTo>
                  <a:pt x="1368065" y="147638"/>
                </a:lnTo>
                <a:lnTo>
                  <a:pt x="1368065" y="228240"/>
                </a:lnTo>
                <a:lnTo>
                  <a:pt x="1327764" y="228240"/>
                </a:lnTo>
                <a:lnTo>
                  <a:pt x="1287463" y="228240"/>
                </a:lnTo>
                <a:close/>
                <a:moveTo>
                  <a:pt x="1127125" y="147638"/>
                </a:moveTo>
                <a:lnTo>
                  <a:pt x="1207728" y="147638"/>
                </a:lnTo>
                <a:lnTo>
                  <a:pt x="1207728" y="228240"/>
                </a:lnTo>
                <a:lnTo>
                  <a:pt x="1167426" y="228240"/>
                </a:lnTo>
                <a:lnTo>
                  <a:pt x="1127125" y="228240"/>
                </a:lnTo>
                <a:close/>
                <a:moveTo>
                  <a:pt x="965200" y="147638"/>
                </a:moveTo>
                <a:lnTo>
                  <a:pt x="1045803" y="147638"/>
                </a:lnTo>
                <a:lnTo>
                  <a:pt x="1045803" y="228240"/>
                </a:lnTo>
                <a:lnTo>
                  <a:pt x="1005501" y="228240"/>
                </a:lnTo>
                <a:lnTo>
                  <a:pt x="965200" y="228240"/>
                </a:lnTo>
                <a:close/>
                <a:moveTo>
                  <a:pt x="804863" y="147638"/>
                </a:moveTo>
                <a:lnTo>
                  <a:pt x="885465" y="147638"/>
                </a:lnTo>
                <a:lnTo>
                  <a:pt x="885465" y="228240"/>
                </a:lnTo>
                <a:lnTo>
                  <a:pt x="845164" y="228240"/>
                </a:lnTo>
                <a:lnTo>
                  <a:pt x="804863" y="228240"/>
                </a:lnTo>
                <a:close/>
                <a:moveTo>
                  <a:pt x="644525" y="147638"/>
                </a:moveTo>
                <a:lnTo>
                  <a:pt x="725128" y="147638"/>
                </a:lnTo>
                <a:lnTo>
                  <a:pt x="725128" y="228240"/>
                </a:lnTo>
                <a:lnTo>
                  <a:pt x="684826" y="228240"/>
                </a:lnTo>
                <a:lnTo>
                  <a:pt x="644525" y="228240"/>
                </a:lnTo>
                <a:close/>
                <a:moveTo>
                  <a:pt x="482600" y="147638"/>
                </a:moveTo>
                <a:lnTo>
                  <a:pt x="563203" y="147638"/>
                </a:lnTo>
                <a:lnTo>
                  <a:pt x="563203" y="228240"/>
                </a:lnTo>
                <a:lnTo>
                  <a:pt x="522901" y="228240"/>
                </a:lnTo>
                <a:lnTo>
                  <a:pt x="482600" y="228240"/>
                </a:lnTo>
                <a:close/>
                <a:moveTo>
                  <a:pt x="322263" y="147638"/>
                </a:moveTo>
                <a:lnTo>
                  <a:pt x="402865" y="147638"/>
                </a:lnTo>
                <a:lnTo>
                  <a:pt x="402865" y="228240"/>
                </a:lnTo>
                <a:lnTo>
                  <a:pt x="362564" y="228240"/>
                </a:lnTo>
                <a:lnTo>
                  <a:pt x="322263" y="228240"/>
                </a:lnTo>
                <a:close/>
                <a:moveTo>
                  <a:pt x="160338" y="147638"/>
                </a:moveTo>
                <a:lnTo>
                  <a:pt x="240940" y="147638"/>
                </a:lnTo>
                <a:lnTo>
                  <a:pt x="240940" y="228240"/>
                </a:lnTo>
                <a:lnTo>
                  <a:pt x="200639" y="228240"/>
                </a:lnTo>
                <a:lnTo>
                  <a:pt x="160338" y="228240"/>
                </a:lnTo>
                <a:close/>
                <a:moveTo>
                  <a:pt x="0" y="147638"/>
                </a:moveTo>
                <a:lnTo>
                  <a:pt x="80603" y="147638"/>
                </a:lnTo>
                <a:lnTo>
                  <a:pt x="80603" y="228240"/>
                </a:lnTo>
                <a:lnTo>
                  <a:pt x="40302" y="228240"/>
                </a:lnTo>
                <a:lnTo>
                  <a:pt x="0" y="228240"/>
                </a:lnTo>
                <a:close/>
                <a:moveTo>
                  <a:pt x="2576513" y="107950"/>
                </a:moveTo>
                <a:lnTo>
                  <a:pt x="2657115" y="107950"/>
                </a:lnTo>
                <a:lnTo>
                  <a:pt x="2657115" y="188553"/>
                </a:lnTo>
                <a:lnTo>
                  <a:pt x="2616814" y="188553"/>
                </a:lnTo>
                <a:lnTo>
                  <a:pt x="2576513" y="188553"/>
                </a:lnTo>
                <a:close/>
                <a:moveTo>
                  <a:pt x="1931988" y="107950"/>
                </a:moveTo>
                <a:lnTo>
                  <a:pt x="2012590" y="107950"/>
                </a:lnTo>
                <a:lnTo>
                  <a:pt x="2012590" y="188553"/>
                </a:lnTo>
                <a:lnTo>
                  <a:pt x="1972289" y="188553"/>
                </a:lnTo>
                <a:lnTo>
                  <a:pt x="1931988" y="188553"/>
                </a:lnTo>
                <a:close/>
                <a:moveTo>
                  <a:pt x="2414588" y="52388"/>
                </a:moveTo>
                <a:lnTo>
                  <a:pt x="2495190" y="52388"/>
                </a:lnTo>
                <a:lnTo>
                  <a:pt x="2495190" y="132988"/>
                </a:lnTo>
                <a:lnTo>
                  <a:pt x="2454889" y="132988"/>
                </a:lnTo>
                <a:lnTo>
                  <a:pt x="2414588" y="132988"/>
                </a:lnTo>
                <a:close/>
                <a:moveTo>
                  <a:pt x="2092325" y="41275"/>
                </a:moveTo>
                <a:lnTo>
                  <a:pt x="2172928" y="41275"/>
                </a:lnTo>
                <a:lnTo>
                  <a:pt x="2172928" y="121878"/>
                </a:lnTo>
                <a:lnTo>
                  <a:pt x="2132626" y="121878"/>
                </a:lnTo>
                <a:lnTo>
                  <a:pt x="2092325" y="121878"/>
                </a:lnTo>
                <a:close/>
                <a:moveTo>
                  <a:pt x="2254250" y="0"/>
                </a:moveTo>
                <a:lnTo>
                  <a:pt x="2334853" y="0"/>
                </a:lnTo>
                <a:lnTo>
                  <a:pt x="2334853" y="80601"/>
                </a:lnTo>
                <a:lnTo>
                  <a:pt x="2294551" y="80601"/>
                </a:lnTo>
                <a:lnTo>
                  <a:pt x="2254250" y="80601"/>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04" name="Freeform 203">
            <a:extLst>
              <a:ext uri="{FF2B5EF4-FFF2-40B4-BE49-F238E27FC236}">
                <a16:creationId xmlns:a16="http://schemas.microsoft.com/office/drawing/2014/main" id="{3DC7E3CC-20F3-C443-BC27-F2F3927E862D}"/>
              </a:ext>
            </a:extLst>
          </p:cNvPr>
          <p:cNvSpPr>
            <a:spLocks noChangeArrowheads="1"/>
          </p:cNvSpPr>
          <p:nvPr/>
        </p:nvSpPr>
        <p:spPr bwMode="auto">
          <a:xfrm>
            <a:off x="4006710" y="3882870"/>
            <a:ext cx="1690937" cy="116081"/>
          </a:xfrm>
          <a:custGeom>
            <a:avLst/>
            <a:gdLst>
              <a:gd name="connsiteX0" fmla="*/ 3059113 w 3139715"/>
              <a:gd name="connsiteY0" fmla="*/ 134938 h 215539"/>
              <a:gd name="connsiteX1" fmla="*/ 3139715 w 3139715"/>
              <a:gd name="connsiteY1" fmla="*/ 134938 h 215539"/>
              <a:gd name="connsiteX2" fmla="*/ 3139715 w 3139715"/>
              <a:gd name="connsiteY2" fmla="*/ 215539 h 215539"/>
              <a:gd name="connsiteX3" fmla="*/ 3099414 w 3139715"/>
              <a:gd name="connsiteY3" fmla="*/ 215539 h 215539"/>
              <a:gd name="connsiteX4" fmla="*/ 3059113 w 3139715"/>
              <a:gd name="connsiteY4" fmla="*/ 215539 h 215539"/>
              <a:gd name="connsiteX5" fmla="*/ 2897188 w 3139715"/>
              <a:gd name="connsiteY5" fmla="*/ 134938 h 215539"/>
              <a:gd name="connsiteX6" fmla="*/ 2977790 w 3139715"/>
              <a:gd name="connsiteY6" fmla="*/ 134938 h 215539"/>
              <a:gd name="connsiteX7" fmla="*/ 2977790 w 3139715"/>
              <a:gd name="connsiteY7" fmla="*/ 215539 h 215539"/>
              <a:gd name="connsiteX8" fmla="*/ 2937489 w 3139715"/>
              <a:gd name="connsiteY8" fmla="*/ 215539 h 215539"/>
              <a:gd name="connsiteX9" fmla="*/ 2897188 w 3139715"/>
              <a:gd name="connsiteY9" fmla="*/ 215539 h 215539"/>
              <a:gd name="connsiteX10" fmla="*/ 1770063 w 3139715"/>
              <a:gd name="connsiteY10" fmla="*/ 134938 h 215539"/>
              <a:gd name="connsiteX11" fmla="*/ 1850665 w 3139715"/>
              <a:gd name="connsiteY11" fmla="*/ 134938 h 215539"/>
              <a:gd name="connsiteX12" fmla="*/ 1850665 w 3139715"/>
              <a:gd name="connsiteY12" fmla="*/ 215539 h 215539"/>
              <a:gd name="connsiteX13" fmla="*/ 1810364 w 3139715"/>
              <a:gd name="connsiteY13" fmla="*/ 215539 h 215539"/>
              <a:gd name="connsiteX14" fmla="*/ 1770063 w 3139715"/>
              <a:gd name="connsiteY14" fmla="*/ 215539 h 215539"/>
              <a:gd name="connsiteX15" fmla="*/ 1609725 w 3139715"/>
              <a:gd name="connsiteY15" fmla="*/ 134938 h 215539"/>
              <a:gd name="connsiteX16" fmla="*/ 1690328 w 3139715"/>
              <a:gd name="connsiteY16" fmla="*/ 134938 h 215539"/>
              <a:gd name="connsiteX17" fmla="*/ 1690328 w 3139715"/>
              <a:gd name="connsiteY17" fmla="*/ 215539 h 215539"/>
              <a:gd name="connsiteX18" fmla="*/ 1650026 w 3139715"/>
              <a:gd name="connsiteY18" fmla="*/ 215539 h 215539"/>
              <a:gd name="connsiteX19" fmla="*/ 1609725 w 3139715"/>
              <a:gd name="connsiteY19" fmla="*/ 215539 h 215539"/>
              <a:gd name="connsiteX20" fmla="*/ 1449388 w 3139715"/>
              <a:gd name="connsiteY20" fmla="*/ 134938 h 215539"/>
              <a:gd name="connsiteX21" fmla="*/ 1529990 w 3139715"/>
              <a:gd name="connsiteY21" fmla="*/ 134938 h 215539"/>
              <a:gd name="connsiteX22" fmla="*/ 1529990 w 3139715"/>
              <a:gd name="connsiteY22" fmla="*/ 215539 h 215539"/>
              <a:gd name="connsiteX23" fmla="*/ 1489689 w 3139715"/>
              <a:gd name="connsiteY23" fmla="*/ 215539 h 215539"/>
              <a:gd name="connsiteX24" fmla="*/ 1449388 w 3139715"/>
              <a:gd name="connsiteY24" fmla="*/ 215539 h 215539"/>
              <a:gd name="connsiteX25" fmla="*/ 1287463 w 3139715"/>
              <a:gd name="connsiteY25" fmla="*/ 134938 h 215539"/>
              <a:gd name="connsiteX26" fmla="*/ 1368065 w 3139715"/>
              <a:gd name="connsiteY26" fmla="*/ 134938 h 215539"/>
              <a:gd name="connsiteX27" fmla="*/ 1368065 w 3139715"/>
              <a:gd name="connsiteY27" fmla="*/ 215539 h 215539"/>
              <a:gd name="connsiteX28" fmla="*/ 1327764 w 3139715"/>
              <a:gd name="connsiteY28" fmla="*/ 215539 h 215539"/>
              <a:gd name="connsiteX29" fmla="*/ 1287463 w 3139715"/>
              <a:gd name="connsiteY29" fmla="*/ 215539 h 215539"/>
              <a:gd name="connsiteX30" fmla="*/ 1127125 w 3139715"/>
              <a:gd name="connsiteY30" fmla="*/ 134938 h 215539"/>
              <a:gd name="connsiteX31" fmla="*/ 1207728 w 3139715"/>
              <a:gd name="connsiteY31" fmla="*/ 134938 h 215539"/>
              <a:gd name="connsiteX32" fmla="*/ 1207728 w 3139715"/>
              <a:gd name="connsiteY32" fmla="*/ 215539 h 215539"/>
              <a:gd name="connsiteX33" fmla="*/ 1167426 w 3139715"/>
              <a:gd name="connsiteY33" fmla="*/ 215539 h 215539"/>
              <a:gd name="connsiteX34" fmla="*/ 1127125 w 3139715"/>
              <a:gd name="connsiteY34" fmla="*/ 215539 h 215539"/>
              <a:gd name="connsiteX35" fmla="*/ 965200 w 3139715"/>
              <a:gd name="connsiteY35" fmla="*/ 134938 h 215539"/>
              <a:gd name="connsiteX36" fmla="*/ 1045803 w 3139715"/>
              <a:gd name="connsiteY36" fmla="*/ 134938 h 215539"/>
              <a:gd name="connsiteX37" fmla="*/ 1045803 w 3139715"/>
              <a:gd name="connsiteY37" fmla="*/ 215539 h 215539"/>
              <a:gd name="connsiteX38" fmla="*/ 1005501 w 3139715"/>
              <a:gd name="connsiteY38" fmla="*/ 215539 h 215539"/>
              <a:gd name="connsiteX39" fmla="*/ 965200 w 3139715"/>
              <a:gd name="connsiteY39" fmla="*/ 215539 h 215539"/>
              <a:gd name="connsiteX40" fmla="*/ 804863 w 3139715"/>
              <a:gd name="connsiteY40" fmla="*/ 134938 h 215539"/>
              <a:gd name="connsiteX41" fmla="*/ 885465 w 3139715"/>
              <a:gd name="connsiteY41" fmla="*/ 134938 h 215539"/>
              <a:gd name="connsiteX42" fmla="*/ 885465 w 3139715"/>
              <a:gd name="connsiteY42" fmla="*/ 215539 h 215539"/>
              <a:gd name="connsiteX43" fmla="*/ 845164 w 3139715"/>
              <a:gd name="connsiteY43" fmla="*/ 215539 h 215539"/>
              <a:gd name="connsiteX44" fmla="*/ 804863 w 3139715"/>
              <a:gd name="connsiteY44" fmla="*/ 215539 h 215539"/>
              <a:gd name="connsiteX45" fmla="*/ 644525 w 3139715"/>
              <a:gd name="connsiteY45" fmla="*/ 134938 h 215539"/>
              <a:gd name="connsiteX46" fmla="*/ 725128 w 3139715"/>
              <a:gd name="connsiteY46" fmla="*/ 134938 h 215539"/>
              <a:gd name="connsiteX47" fmla="*/ 725128 w 3139715"/>
              <a:gd name="connsiteY47" fmla="*/ 215539 h 215539"/>
              <a:gd name="connsiteX48" fmla="*/ 684826 w 3139715"/>
              <a:gd name="connsiteY48" fmla="*/ 215539 h 215539"/>
              <a:gd name="connsiteX49" fmla="*/ 644525 w 3139715"/>
              <a:gd name="connsiteY49" fmla="*/ 215539 h 215539"/>
              <a:gd name="connsiteX50" fmla="*/ 482600 w 3139715"/>
              <a:gd name="connsiteY50" fmla="*/ 134938 h 215539"/>
              <a:gd name="connsiteX51" fmla="*/ 563203 w 3139715"/>
              <a:gd name="connsiteY51" fmla="*/ 134938 h 215539"/>
              <a:gd name="connsiteX52" fmla="*/ 563203 w 3139715"/>
              <a:gd name="connsiteY52" fmla="*/ 215539 h 215539"/>
              <a:gd name="connsiteX53" fmla="*/ 522901 w 3139715"/>
              <a:gd name="connsiteY53" fmla="*/ 215539 h 215539"/>
              <a:gd name="connsiteX54" fmla="*/ 482600 w 3139715"/>
              <a:gd name="connsiteY54" fmla="*/ 215539 h 215539"/>
              <a:gd name="connsiteX55" fmla="*/ 322263 w 3139715"/>
              <a:gd name="connsiteY55" fmla="*/ 134938 h 215539"/>
              <a:gd name="connsiteX56" fmla="*/ 402865 w 3139715"/>
              <a:gd name="connsiteY56" fmla="*/ 134938 h 215539"/>
              <a:gd name="connsiteX57" fmla="*/ 402865 w 3139715"/>
              <a:gd name="connsiteY57" fmla="*/ 215539 h 215539"/>
              <a:gd name="connsiteX58" fmla="*/ 362564 w 3139715"/>
              <a:gd name="connsiteY58" fmla="*/ 215539 h 215539"/>
              <a:gd name="connsiteX59" fmla="*/ 322263 w 3139715"/>
              <a:gd name="connsiteY59" fmla="*/ 215539 h 215539"/>
              <a:gd name="connsiteX60" fmla="*/ 160338 w 3139715"/>
              <a:gd name="connsiteY60" fmla="*/ 134938 h 215539"/>
              <a:gd name="connsiteX61" fmla="*/ 240940 w 3139715"/>
              <a:gd name="connsiteY61" fmla="*/ 134938 h 215539"/>
              <a:gd name="connsiteX62" fmla="*/ 240940 w 3139715"/>
              <a:gd name="connsiteY62" fmla="*/ 215539 h 215539"/>
              <a:gd name="connsiteX63" fmla="*/ 200639 w 3139715"/>
              <a:gd name="connsiteY63" fmla="*/ 215539 h 215539"/>
              <a:gd name="connsiteX64" fmla="*/ 160338 w 3139715"/>
              <a:gd name="connsiteY64" fmla="*/ 215539 h 215539"/>
              <a:gd name="connsiteX65" fmla="*/ 0 w 3139715"/>
              <a:gd name="connsiteY65" fmla="*/ 134938 h 215539"/>
              <a:gd name="connsiteX66" fmla="*/ 80603 w 3139715"/>
              <a:gd name="connsiteY66" fmla="*/ 134938 h 215539"/>
              <a:gd name="connsiteX67" fmla="*/ 80603 w 3139715"/>
              <a:gd name="connsiteY67" fmla="*/ 215539 h 215539"/>
              <a:gd name="connsiteX68" fmla="*/ 40302 w 3139715"/>
              <a:gd name="connsiteY68" fmla="*/ 215539 h 215539"/>
              <a:gd name="connsiteX69" fmla="*/ 0 w 3139715"/>
              <a:gd name="connsiteY69" fmla="*/ 215539 h 215539"/>
              <a:gd name="connsiteX70" fmla="*/ 2736850 w 3139715"/>
              <a:gd name="connsiteY70" fmla="*/ 106363 h 215539"/>
              <a:gd name="connsiteX71" fmla="*/ 2817453 w 3139715"/>
              <a:gd name="connsiteY71" fmla="*/ 106363 h 215539"/>
              <a:gd name="connsiteX72" fmla="*/ 2817453 w 3139715"/>
              <a:gd name="connsiteY72" fmla="*/ 186965 h 215539"/>
              <a:gd name="connsiteX73" fmla="*/ 2777151 w 3139715"/>
              <a:gd name="connsiteY73" fmla="*/ 186965 h 215539"/>
              <a:gd name="connsiteX74" fmla="*/ 2736850 w 3139715"/>
              <a:gd name="connsiteY74" fmla="*/ 186965 h 215539"/>
              <a:gd name="connsiteX75" fmla="*/ 1931988 w 3139715"/>
              <a:gd name="connsiteY75" fmla="*/ 106363 h 215539"/>
              <a:gd name="connsiteX76" fmla="*/ 2012590 w 3139715"/>
              <a:gd name="connsiteY76" fmla="*/ 106363 h 215539"/>
              <a:gd name="connsiteX77" fmla="*/ 2012590 w 3139715"/>
              <a:gd name="connsiteY77" fmla="*/ 186965 h 215539"/>
              <a:gd name="connsiteX78" fmla="*/ 1972289 w 3139715"/>
              <a:gd name="connsiteY78" fmla="*/ 186965 h 215539"/>
              <a:gd name="connsiteX79" fmla="*/ 1931988 w 3139715"/>
              <a:gd name="connsiteY79" fmla="*/ 186965 h 215539"/>
              <a:gd name="connsiteX80" fmla="*/ 2092325 w 3139715"/>
              <a:gd name="connsiteY80" fmla="*/ 80963 h 215539"/>
              <a:gd name="connsiteX81" fmla="*/ 2172928 w 3139715"/>
              <a:gd name="connsiteY81" fmla="*/ 80963 h 215539"/>
              <a:gd name="connsiteX82" fmla="*/ 2172928 w 3139715"/>
              <a:gd name="connsiteY82" fmla="*/ 161565 h 215539"/>
              <a:gd name="connsiteX83" fmla="*/ 2132626 w 3139715"/>
              <a:gd name="connsiteY83" fmla="*/ 161565 h 215539"/>
              <a:gd name="connsiteX84" fmla="*/ 2092325 w 3139715"/>
              <a:gd name="connsiteY84" fmla="*/ 161565 h 215539"/>
              <a:gd name="connsiteX85" fmla="*/ 2576513 w 3139715"/>
              <a:gd name="connsiteY85" fmla="*/ 53975 h 215539"/>
              <a:gd name="connsiteX86" fmla="*/ 2657115 w 3139715"/>
              <a:gd name="connsiteY86" fmla="*/ 53975 h 215539"/>
              <a:gd name="connsiteX87" fmla="*/ 2657115 w 3139715"/>
              <a:gd name="connsiteY87" fmla="*/ 134578 h 215539"/>
              <a:gd name="connsiteX88" fmla="*/ 2616814 w 3139715"/>
              <a:gd name="connsiteY88" fmla="*/ 134578 h 215539"/>
              <a:gd name="connsiteX89" fmla="*/ 2576513 w 3139715"/>
              <a:gd name="connsiteY89" fmla="*/ 134578 h 215539"/>
              <a:gd name="connsiteX90" fmla="*/ 2254250 w 3139715"/>
              <a:gd name="connsiteY90" fmla="*/ 26988 h 215539"/>
              <a:gd name="connsiteX91" fmla="*/ 2334853 w 3139715"/>
              <a:gd name="connsiteY91" fmla="*/ 26988 h 215539"/>
              <a:gd name="connsiteX92" fmla="*/ 2334853 w 3139715"/>
              <a:gd name="connsiteY92" fmla="*/ 107590 h 215539"/>
              <a:gd name="connsiteX93" fmla="*/ 2294551 w 3139715"/>
              <a:gd name="connsiteY93" fmla="*/ 107590 h 215539"/>
              <a:gd name="connsiteX94" fmla="*/ 2254250 w 3139715"/>
              <a:gd name="connsiteY94" fmla="*/ 107590 h 215539"/>
              <a:gd name="connsiteX95" fmla="*/ 2414588 w 3139715"/>
              <a:gd name="connsiteY95" fmla="*/ 0 h 215539"/>
              <a:gd name="connsiteX96" fmla="*/ 2495190 w 3139715"/>
              <a:gd name="connsiteY96" fmla="*/ 0 h 215539"/>
              <a:gd name="connsiteX97" fmla="*/ 2495190 w 3139715"/>
              <a:gd name="connsiteY97" fmla="*/ 80603 h 215539"/>
              <a:gd name="connsiteX98" fmla="*/ 2454889 w 3139715"/>
              <a:gd name="connsiteY98" fmla="*/ 80603 h 215539"/>
              <a:gd name="connsiteX99" fmla="*/ 2414588 w 3139715"/>
              <a:gd name="connsiteY99" fmla="*/ 80603 h 21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5539">
                <a:moveTo>
                  <a:pt x="3059113" y="134938"/>
                </a:moveTo>
                <a:lnTo>
                  <a:pt x="3139715" y="134938"/>
                </a:lnTo>
                <a:lnTo>
                  <a:pt x="3139715" y="215539"/>
                </a:lnTo>
                <a:lnTo>
                  <a:pt x="3099414" y="215539"/>
                </a:lnTo>
                <a:lnTo>
                  <a:pt x="3059113" y="215539"/>
                </a:lnTo>
                <a:close/>
                <a:moveTo>
                  <a:pt x="2897188" y="134938"/>
                </a:moveTo>
                <a:lnTo>
                  <a:pt x="2977790" y="134938"/>
                </a:lnTo>
                <a:lnTo>
                  <a:pt x="2977790" y="215539"/>
                </a:lnTo>
                <a:lnTo>
                  <a:pt x="2937489" y="215539"/>
                </a:lnTo>
                <a:lnTo>
                  <a:pt x="2897188" y="215539"/>
                </a:lnTo>
                <a:close/>
                <a:moveTo>
                  <a:pt x="1770063" y="134938"/>
                </a:moveTo>
                <a:lnTo>
                  <a:pt x="1850665" y="134938"/>
                </a:lnTo>
                <a:lnTo>
                  <a:pt x="1850665" y="215539"/>
                </a:lnTo>
                <a:lnTo>
                  <a:pt x="1810364" y="215539"/>
                </a:lnTo>
                <a:lnTo>
                  <a:pt x="1770063" y="215539"/>
                </a:lnTo>
                <a:close/>
                <a:moveTo>
                  <a:pt x="1609725" y="134938"/>
                </a:moveTo>
                <a:lnTo>
                  <a:pt x="1690328" y="134938"/>
                </a:lnTo>
                <a:lnTo>
                  <a:pt x="1690328" y="215539"/>
                </a:lnTo>
                <a:lnTo>
                  <a:pt x="1650026" y="215539"/>
                </a:lnTo>
                <a:lnTo>
                  <a:pt x="1609725" y="215539"/>
                </a:lnTo>
                <a:close/>
                <a:moveTo>
                  <a:pt x="1449388" y="134938"/>
                </a:moveTo>
                <a:lnTo>
                  <a:pt x="1529990" y="134938"/>
                </a:lnTo>
                <a:lnTo>
                  <a:pt x="1529990" y="215539"/>
                </a:lnTo>
                <a:lnTo>
                  <a:pt x="1489689" y="215539"/>
                </a:lnTo>
                <a:lnTo>
                  <a:pt x="1449388" y="215539"/>
                </a:lnTo>
                <a:close/>
                <a:moveTo>
                  <a:pt x="1287463" y="134938"/>
                </a:moveTo>
                <a:lnTo>
                  <a:pt x="1368065" y="134938"/>
                </a:lnTo>
                <a:lnTo>
                  <a:pt x="1368065" y="215539"/>
                </a:lnTo>
                <a:lnTo>
                  <a:pt x="1327764" y="215539"/>
                </a:lnTo>
                <a:lnTo>
                  <a:pt x="1287463" y="215539"/>
                </a:lnTo>
                <a:close/>
                <a:moveTo>
                  <a:pt x="1127125" y="134938"/>
                </a:moveTo>
                <a:lnTo>
                  <a:pt x="1207728" y="134938"/>
                </a:lnTo>
                <a:lnTo>
                  <a:pt x="1207728" y="215539"/>
                </a:lnTo>
                <a:lnTo>
                  <a:pt x="1167426" y="215539"/>
                </a:lnTo>
                <a:lnTo>
                  <a:pt x="1127125" y="215539"/>
                </a:lnTo>
                <a:close/>
                <a:moveTo>
                  <a:pt x="965200" y="134938"/>
                </a:moveTo>
                <a:lnTo>
                  <a:pt x="1045803" y="134938"/>
                </a:lnTo>
                <a:lnTo>
                  <a:pt x="1045803" y="215539"/>
                </a:lnTo>
                <a:lnTo>
                  <a:pt x="1005501" y="215539"/>
                </a:lnTo>
                <a:lnTo>
                  <a:pt x="965200" y="215539"/>
                </a:lnTo>
                <a:close/>
                <a:moveTo>
                  <a:pt x="804863" y="134938"/>
                </a:moveTo>
                <a:lnTo>
                  <a:pt x="885465" y="134938"/>
                </a:lnTo>
                <a:lnTo>
                  <a:pt x="885465" y="215539"/>
                </a:lnTo>
                <a:lnTo>
                  <a:pt x="845164" y="215539"/>
                </a:lnTo>
                <a:lnTo>
                  <a:pt x="804863" y="215539"/>
                </a:lnTo>
                <a:close/>
                <a:moveTo>
                  <a:pt x="644525" y="134938"/>
                </a:moveTo>
                <a:lnTo>
                  <a:pt x="725128" y="134938"/>
                </a:lnTo>
                <a:lnTo>
                  <a:pt x="725128" y="215539"/>
                </a:lnTo>
                <a:lnTo>
                  <a:pt x="684826" y="215539"/>
                </a:lnTo>
                <a:lnTo>
                  <a:pt x="644525" y="215539"/>
                </a:lnTo>
                <a:close/>
                <a:moveTo>
                  <a:pt x="482600" y="134938"/>
                </a:moveTo>
                <a:lnTo>
                  <a:pt x="563203" y="134938"/>
                </a:lnTo>
                <a:lnTo>
                  <a:pt x="563203" y="215539"/>
                </a:lnTo>
                <a:lnTo>
                  <a:pt x="522901" y="215539"/>
                </a:lnTo>
                <a:lnTo>
                  <a:pt x="482600" y="215539"/>
                </a:lnTo>
                <a:close/>
                <a:moveTo>
                  <a:pt x="322263" y="134938"/>
                </a:moveTo>
                <a:lnTo>
                  <a:pt x="402865" y="134938"/>
                </a:lnTo>
                <a:lnTo>
                  <a:pt x="402865" y="215539"/>
                </a:lnTo>
                <a:lnTo>
                  <a:pt x="362564" y="215539"/>
                </a:lnTo>
                <a:lnTo>
                  <a:pt x="322263" y="215539"/>
                </a:lnTo>
                <a:close/>
                <a:moveTo>
                  <a:pt x="160338" y="134938"/>
                </a:moveTo>
                <a:lnTo>
                  <a:pt x="240940" y="134938"/>
                </a:lnTo>
                <a:lnTo>
                  <a:pt x="240940" y="215539"/>
                </a:lnTo>
                <a:lnTo>
                  <a:pt x="200639" y="215539"/>
                </a:lnTo>
                <a:lnTo>
                  <a:pt x="160338" y="215539"/>
                </a:lnTo>
                <a:close/>
                <a:moveTo>
                  <a:pt x="0" y="134938"/>
                </a:moveTo>
                <a:lnTo>
                  <a:pt x="80603" y="134938"/>
                </a:lnTo>
                <a:lnTo>
                  <a:pt x="80603" y="215539"/>
                </a:lnTo>
                <a:lnTo>
                  <a:pt x="40302" y="215539"/>
                </a:lnTo>
                <a:lnTo>
                  <a:pt x="0" y="215539"/>
                </a:lnTo>
                <a:close/>
                <a:moveTo>
                  <a:pt x="2736850" y="106363"/>
                </a:moveTo>
                <a:lnTo>
                  <a:pt x="2817453" y="106363"/>
                </a:lnTo>
                <a:lnTo>
                  <a:pt x="2817453" y="186965"/>
                </a:lnTo>
                <a:lnTo>
                  <a:pt x="2777151" y="186965"/>
                </a:lnTo>
                <a:lnTo>
                  <a:pt x="2736850" y="186965"/>
                </a:lnTo>
                <a:close/>
                <a:moveTo>
                  <a:pt x="1931988" y="106363"/>
                </a:moveTo>
                <a:lnTo>
                  <a:pt x="2012590" y="106363"/>
                </a:lnTo>
                <a:lnTo>
                  <a:pt x="2012590" y="186965"/>
                </a:lnTo>
                <a:lnTo>
                  <a:pt x="1972289" y="186965"/>
                </a:lnTo>
                <a:lnTo>
                  <a:pt x="1931988" y="186965"/>
                </a:lnTo>
                <a:close/>
                <a:moveTo>
                  <a:pt x="2092325" y="80963"/>
                </a:moveTo>
                <a:lnTo>
                  <a:pt x="2172928" y="80963"/>
                </a:lnTo>
                <a:lnTo>
                  <a:pt x="2172928" y="161565"/>
                </a:lnTo>
                <a:lnTo>
                  <a:pt x="2132626" y="161565"/>
                </a:lnTo>
                <a:lnTo>
                  <a:pt x="2092325" y="161565"/>
                </a:lnTo>
                <a:close/>
                <a:moveTo>
                  <a:pt x="2576513" y="53975"/>
                </a:moveTo>
                <a:lnTo>
                  <a:pt x="2657115" y="53975"/>
                </a:lnTo>
                <a:lnTo>
                  <a:pt x="2657115" y="134578"/>
                </a:lnTo>
                <a:lnTo>
                  <a:pt x="2616814" y="134578"/>
                </a:lnTo>
                <a:lnTo>
                  <a:pt x="2576513" y="134578"/>
                </a:lnTo>
                <a:close/>
                <a:moveTo>
                  <a:pt x="2254250" y="26988"/>
                </a:moveTo>
                <a:lnTo>
                  <a:pt x="2334853" y="26988"/>
                </a:lnTo>
                <a:lnTo>
                  <a:pt x="2334853" y="107590"/>
                </a:lnTo>
                <a:lnTo>
                  <a:pt x="2294551" y="107590"/>
                </a:lnTo>
                <a:lnTo>
                  <a:pt x="2254250" y="107590"/>
                </a:lnTo>
                <a:close/>
                <a:moveTo>
                  <a:pt x="2414588" y="0"/>
                </a:moveTo>
                <a:lnTo>
                  <a:pt x="2495190" y="0"/>
                </a:lnTo>
                <a:lnTo>
                  <a:pt x="2495190" y="80603"/>
                </a:lnTo>
                <a:lnTo>
                  <a:pt x="2454889" y="80603"/>
                </a:lnTo>
                <a:lnTo>
                  <a:pt x="2414588"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05" name="Freeform 204">
            <a:extLst>
              <a:ext uri="{FF2B5EF4-FFF2-40B4-BE49-F238E27FC236}">
                <a16:creationId xmlns:a16="http://schemas.microsoft.com/office/drawing/2014/main" id="{CC9EDBCC-3933-034B-8D3E-822DCC3AF05D}"/>
              </a:ext>
            </a:extLst>
          </p:cNvPr>
          <p:cNvSpPr>
            <a:spLocks noChangeArrowheads="1"/>
          </p:cNvSpPr>
          <p:nvPr/>
        </p:nvSpPr>
        <p:spPr bwMode="auto">
          <a:xfrm>
            <a:off x="4006710" y="3970076"/>
            <a:ext cx="1690937" cy="115227"/>
          </a:xfrm>
          <a:custGeom>
            <a:avLst/>
            <a:gdLst>
              <a:gd name="connsiteX0" fmla="*/ 3059113 w 3139715"/>
              <a:gd name="connsiteY0" fmla="*/ 133350 h 213953"/>
              <a:gd name="connsiteX1" fmla="*/ 3139715 w 3139715"/>
              <a:gd name="connsiteY1" fmla="*/ 133350 h 213953"/>
              <a:gd name="connsiteX2" fmla="*/ 3139715 w 3139715"/>
              <a:gd name="connsiteY2" fmla="*/ 213953 h 213953"/>
              <a:gd name="connsiteX3" fmla="*/ 3099414 w 3139715"/>
              <a:gd name="connsiteY3" fmla="*/ 213953 h 213953"/>
              <a:gd name="connsiteX4" fmla="*/ 3059113 w 3139715"/>
              <a:gd name="connsiteY4" fmla="*/ 213953 h 213953"/>
              <a:gd name="connsiteX5" fmla="*/ 1931988 w 3139715"/>
              <a:gd name="connsiteY5" fmla="*/ 133350 h 213953"/>
              <a:gd name="connsiteX6" fmla="*/ 2012590 w 3139715"/>
              <a:gd name="connsiteY6" fmla="*/ 133350 h 213953"/>
              <a:gd name="connsiteX7" fmla="*/ 2012590 w 3139715"/>
              <a:gd name="connsiteY7" fmla="*/ 213953 h 213953"/>
              <a:gd name="connsiteX8" fmla="*/ 1972289 w 3139715"/>
              <a:gd name="connsiteY8" fmla="*/ 213953 h 213953"/>
              <a:gd name="connsiteX9" fmla="*/ 1931988 w 3139715"/>
              <a:gd name="connsiteY9" fmla="*/ 213953 h 213953"/>
              <a:gd name="connsiteX10" fmla="*/ 1770063 w 3139715"/>
              <a:gd name="connsiteY10" fmla="*/ 133350 h 213953"/>
              <a:gd name="connsiteX11" fmla="*/ 1850665 w 3139715"/>
              <a:gd name="connsiteY11" fmla="*/ 133350 h 213953"/>
              <a:gd name="connsiteX12" fmla="*/ 1850665 w 3139715"/>
              <a:gd name="connsiteY12" fmla="*/ 213953 h 213953"/>
              <a:gd name="connsiteX13" fmla="*/ 1810364 w 3139715"/>
              <a:gd name="connsiteY13" fmla="*/ 213953 h 213953"/>
              <a:gd name="connsiteX14" fmla="*/ 1770063 w 3139715"/>
              <a:gd name="connsiteY14" fmla="*/ 213953 h 213953"/>
              <a:gd name="connsiteX15" fmla="*/ 1609725 w 3139715"/>
              <a:gd name="connsiteY15" fmla="*/ 133350 h 213953"/>
              <a:gd name="connsiteX16" fmla="*/ 1690328 w 3139715"/>
              <a:gd name="connsiteY16" fmla="*/ 133350 h 213953"/>
              <a:gd name="connsiteX17" fmla="*/ 1690328 w 3139715"/>
              <a:gd name="connsiteY17" fmla="*/ 213953 h 213953"/>
              <a:gd name="connsiteX18" fmla="*/ 1650026 w 3139715"/>
              <a:gd name="connsiteY18" fmla="*/ 213953 h 213953"/>
              <a:gd name="connsiteX19" fmla="*/ 1609725 w 3139715"/>
              <a:gd name="connsiteY19" fmla="*/ 213953 h 213953"/>
              <a:gd name="connsiteX20" fmla="*/ 1449388 w 3139715"/>
              <a:gd name="connsiteY20" fmla="*/ 133350 h 213953"/>
              <a:gd name="connsiteX21" fmla="*/ 1529990 w 3139715"/>
              <a:gd name="connsiteY21" fmla="*/ 133350 h 213953"/>
              <a:gd name="connsiteX22" fmla="*/ 1529990 w 3139715"/>
              <a:gd name="connsiteY22" fmla="*/ 213953 h 213953"/>
              <a:gd name="connsiteX23" fmla="*/ 1489689 w 3139715"/>
              <a:gd name="connsiteY23" fmla="*/ 213953 h 213953"/>
              <a:gd name="connsiteX24" fmla="*/ 1449388 w 3139715"/>
              <a:gd name="connsiteY24" fmla="*/ 213953 h 213953"/>
              <a:gd name="connsiteX25" fmla="*/ 1287463 w 3139715"/>
              <a:gd name="connsiteY25" fmla="*/ 133350 h 213953"/>
              <a:gd name="connsiteX26" fmla="*/ 1368065 w 3139715"/>
              <a:gd name="connsiteY26" fmla="*/ 133350 h 213953"/>
              <a:gd name="connsiteX27" fmla="*/ 1368065 w 3139715"/>
              <a:gd name="connsiteY27" fmla="*/ 213953 h 213953"/>
              <a:gd name="connsiteX28" fmla="*/ 1327764 w 3139715"/>
              <a:gd name="connsiteY28" fmla="*/ 213953 h 213953"/>
              <a:gd name="connsiteX29" fmla="*/ 1287463 w 3139715"/>
              <a:gd name="connsiteY29" fmla="*/ 213953 h 213953"/>
              <a:gd name="connsiteX30" fmla="*/ 1127125 w 3139715"/>
              <a:gd name="connsiteY30" fmla="*/ 133350 h 213953"/>
              <a:gd name="connsiteX31" fmla="*/ 1207728 w 3139715"/>
              <a:gd name="connsiteY31" fmla="*/ 133350 h 213953"/>
              <a:gd name="connsiteX32" fmla="*/ 1207728 w 3139715"/>
              <a:gd name="connsiteY32" fmla="*/ 213953 h 213953"/>
              <a:gd name="connsiteX33" fmla="*/ 1167426 w 3139715"/>
              <a:gd name="connsiteY33" fmla="*/ 213953 h 213953"/>
              <a:gd name="connsiteX34" fmla="*/ 1127125 w 3139715"/>
              <a:gd name="connsiteY34" fmla="*/ 213953 h 213953"/>
              <a:gd name="connsiteX35" fmla="*/ 965200 w 3139715"/>
              <a:gd name="connsiteY35" fmla="*/ 133350 h 213953"/>
              <a:gd name="connsiteX36" fmla="*/ 1045803 w 3139715"/>
              <a:gd name="connsiteY36" fmla="*/ 133350 h 213953"/>
              <a:gd name="connsiteX37" fmla="*/ 1045803 w 3139715"/>
              <a:gd name="connsiteY37" fmla="*/ 213953 h 213953"/>
              <a:gd name="connsiteX38" fmla="*/ 1005501 w 3139715"/>
              <a:gd name="connsiteY38" fmla="*/ 213953 h 213953"/>
              <a:gd name="connsiteX39" fmla="*/ 965200 w 3139715"/>
              <a:gd name="connsiteY39" fmla="*/ 213953 h 213953"/>
              <a:gd name="connsiteX40" fmla="*/ 804863 w 3139715"/>
              <a:gd name="connsiteY40" fmla="*/ 133350 h 213953"/>
              <a:gd name="connsiteX41" fmla="*/ 885465 w 3139715"/>
              <a:gd name="connsiteY41" fmla="*/ 133350 h 213953"/>
              <a:gd name="connsiteX42" fmla="*/ 885465 w 3139715"/>
              <a:gd name="connsiteY42" fmla="*/ 213953 h 213953"/>
              <a:gd name="connsiteX43" fmla="*/ 845164 w 3139715"/>
              <a:gd name="connsiteY43" fmla="*/ 213953 h 213953"/>
              <a:gd name="connsiteX44" fmla="*/ 804863 w 3139715"/>
              <a:gd name="connsiteY44" fmla="*/ 213953 h 213953"/>
              <a:gd name="connsiteX45" fmla="*/ 644525 w 3139715"/>
              <a:gd name="connsiteY45" fmla="*/ 133350 h 213953"/>
              <a:gd name="connsiteX46" fmla="*/ 725128 w 3139715"/>
              <a:gd name="connsiteY46" fmla="*/ 133350 h 213953"/>
              <a:gd name="connsiteX47" fmla="*/ 725128 w 3139715"/>
              <a:gd name="connsiteY47" fmla="*/ 213953 h 213953"/>
              <a:gd name="connsiteX48" fmla="*/ 684826 w 3139715"/>
              <a:gd name="connsiteY48" fmla="*/ 213953 h 213953"/>
              <a:gd name="connsiteX49" fmla="*/ 644525 w 3139715"/>
              <a:gd name="connsiteY49" fmla="*/ 213953 h 213953"/>
              <a:gd name="connsiteX50" fmla="*/ 482600 w 3139715"/>
              <a:gd name="connsiteY50" fmla="*/ 133350 h 213953"/>
              <a:gd name="connsiteX51" fmla="*/ 563203 w 3139715"/>
              <a:gd name="connsiteY51" fmla="*/ 133350 h 213953"/>
              <a:gd name="connsiteX52" fmla="*/ 563203 w 3139715"/>
              <a:gd name="connsiteY52" fmla="*/ 213953 h 213953"/>
              <a:gd name="connsiteX53" fmla="*/ 522901 w 3139715"/>
              <a:gd name="connsiteY53" fmla="*/ 213953 h 213953"/>
              <a:gd name="connsiteX54" fmla="*/ 482600 w 3139715"/>
              <a:gd name="connsiteY54" fmla="*/ 213953 h 213953"/>
              <a:gd name="connsiteX55" fmla="*/ 322263 w 3139715"/>
              <a:gd name="connsiteY55" fmla="*/ 133350 h 213953"/>
              <a:gd name="connsiteX56" fmla="*/ 402865 w 3139715"/>
              <a:gd name="connsiteY56" fmla="*/ 133350 h 213953"/>
              <a:gd name="connsiteX57" fmla="*/ 402865 w 3139715"/>
              <a:gd name="connsiteY57" fmla="*/ 213953 h 213953"/>
              <a:gd name="connsiteX58" fmla="*/ 362564 w 3139715"/>
              <a:gd name="connsiteY58" fmla="*/ 213953 h 213953"/>
              <a:gd name="connsiteX59" fmla="*/ 322263 w 3139715"/>
              <a:gd name="connsiteY59" fmla="*/ 213953 h 213953"/>
              <a:gd name="connsiteX60" fmla="*/ 160338 w 3139715"/>
              <a:gd name="connsiteY60" fmla="*/ 133350 h 213953"/>
              <a:gd name="connsiteX61" fmla="*/ 240940 w 3139715"/>
              <a:gd name="connsiteY61" fmla="*/ 133350 h 213953"/>
              <a:gd name="connsiteX62" fmla="*/ 240940 w 3139715"/>
              <a:gd name="connsiteY62" fmla="*/ 213953 h 213953"/>
              <a:gd name="connsiteX63" fmla="*/ 200639 w 3139715"/>
              <a:gd name="connsiteY63" fmla="*/ 213953 h 213953"/>
              <a:gd name="connsiteX64" fmla="*/ 160338 w 3139715"/>
              <a:gd name="connsiteY64" fmla="*/ 213953 h 213953"/>
              <a:gd name="connsiteX65" fmla="*/ 0 w 3139715"/>
              <a:gd name="connsiteY65" fmla="*/ 133350 h 213953"/>
              <a:gd name="connsiteX66" fmla="*/ 80603 w 3139715"/>
              <a:gd name="connsiteY66" fmla="*/ 133350 h 213953"/>
              <a:gd name="connsiteX67" fmla="*/ 80603 w 3139715"/>
              <a:gd name="connsiteY67" fmla="*/ 213953 h 213953"/>
              <a:gd name="connsiteX68" fmla="*/ 40302 w 3139715"/>
              <a:gd name="connsiteY68" fmla="*/ 213953 h 213953"/>
              <a:gd name="connsiteX69" fmla="*/ 0 w 3139715"/>
              <a:gd name="connsiteY69" fmla="*/ 213953 h 213953"/>
              <a:gd name="connsiteX70" fmla="*/ 2897188 w 3139715"/>
              <a:gd name="connsiteY70" fmla="*/ 120650 h 213953"/>
              <a:gd name="connsiteX71" fmla="*/ 2977790 w 3139715"/>
              <a:gd name="connsiteY71" fmla="*/ 120650 h 213953"/>
              <a:gd name="connsiteX72" fmla="*/ 2977790 w 3139715"/>
              <a:gd name="connsiteY72" fmla="*/ 201253 h 213953"/>
              <a:gd name="connsiteX73" fmla="*/ 2937489 w 3139715"/>
              <a:gd name="connsiteY73" fmla="*/ 201253 h 213953"/>
              <a:gd name="connsiteX74" fmla="*/ 2897188 w 3139715"/>
              <a:gd name="connsiteY74" fmla="*/ 201253 h 213953"/>
              <a:gd name="connsiteX75" fmla="*/ 2092325 w 3139715"/>
              <a:gd name="connsiteY75" fmla="*/ 120650 h 213953"/>
              <a:gd name="connsiteX76" fmla="*/ 2172928 w 3139715"/>
              <a:gd name="connsiteY76" fmla="*/ 120650 h 213953"/>
              <a:gd name="connsiteX77" fmla="*/ 2172928 w 3139715"/>
              <a:gd name="connsiteY77" fmla="*/ 201253 h 213953"/>
              <a:gd name="connsiteX78" fmla="*/ 2132626 w 3139715"/>
              <a:gd name="connsiteY78" fmla="*/ 201253 h 213953"/>
              <a:gd name="connsiteX79" fmla="*/ 2092325 w 3139715"/>
              <a:gd name="connsiteY79" fmla="*/ 201253 h 213953"/>
              <a:gd name="connsiteX80" fmla="*/ 2254250 w 3139715"/>
              <a:gd name="connsiteY80" fmla="*/ 80963 h 213953"/>
              <a:gd name="connsiteX81" fmla="*/ 2334853 w 3139715"/>
              <a:gd name="connsiteY81" fmla="*/ 80963 h 213953"/>
              <a:gd name="connsiteX82" fmla="*/ 2334853 w 3139715"/>
              <a:gd name="connsiteY82" fmla="*/ 161565 h 213953"/>
              <a:gd name="connsiteX83" fmla="*/ 2294551 w 3139715"/>
              <a:gd name="connsiteY83" fmla="*/ 161565 h 213953"/>
              <a:gd name="connsiteX84" fmla="*/ 2254250 w 3139715"/>
              <a:gd name="connsiteY84" fmla="*/ 161565 h 213953"/>
              <a:gd name="connsiteX85" fmla="*/ 2736850 w 3139715"/>
              <a:gd name="connsiteY85" fmla="*/ 52388 h 213953"/>
              <a:gd name="connsiteX86" fmla="*/ 2817453 w 3139715"/>
              <a:gd name="connsiteY86" fmla="*/ 52388 h 213953"/>
              <a:gd name="connsiteX87" fmla="*/ 2817453 w 3139715"/>
              <a:gd name="connsiteY87" fmla="*/ 132990 h 213953"/>
              <a:gd name="connsiteX88" fmla="*/ 2777151 w 3139715"/>
              <a:gd name="connsiteY88" fmla="*/ 132990 h 213953"/>
              <a:gd name="connsiteX89" fmla="*/ 2736850 w 3139715"/>
              <a:gd name="connsiteY89" fmla="*/ 132990 h 213953"/>
              <a:gd name="connsiteX90" fmla="*/ 2414588 w 3139715"/>
              <a:gd name="connsiteY90" fmla="*/ 52388 h 213953"/>
              <a:gd name="connsiteX91" fmla="*/ 2495190 w 3139715"/>
              <a:gd name="connsiteY91" fmla="*/ 52388 h 213953"/>
              <a:gd name="connsiteX92" fmla="*/ 2495190 w 3139715"/>
              <a:gd name="connsiteY92" fmla="*/ 132990 h 213953"/>
              <a:gd name="connsiteX93" fmla="*/ 2454889 w 3139715"/>
              <a:gd name="connsiteY93" fmla="*/ 132990 h 213953"/>
              <a:gd name="connsiteX94" fmla="*/ 2414588 w 3139715"/>
              <a:gd name="connsiteY94" fmla="*/ 132990 h 213953"/>
              <a:gd name="connsiteX95" fmla="*/ 2576513 w 3139715"/>
              <a:gd name="connsiteY95" fmla="*/ 0 h 213953"/>
              <a:gd name="connsiteX96" fmla="*/ 2657115 w 3139715"/>
              <a:gd name="connsiteY96" fmla="*/ 0 h 213953"/>
              <a:gd name="connsiteX97" fmla="*/ 2657115 w 3139715"/>
              <a:gd name="connsiteY97" fmla="*/ 80603 h 213953"/>
              <a:gd name="connsiteX98" fmla="*/ 2616814 w 3139715"/>
              <a:gd name="connsiteY98" fmla="*/ 80603 h 213953"/>
              <a:gd name="connsiteX99" fmla="*/ 2576513 w 3139715"/>
              <a:gd name="connsiteY99" fmla="*/ 80603 h 213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3">
                <a:moveTo>
                  <a:pt x="3059113" y="133350"/>
                </a:moveTo>
                <a:lnTo>
                  <a:pt x="3139715" y="133350"/>
                </a:lnTo>
                <a:lnTo>
                  <a:pt x="3139715" y="213953"/>
                </a:lnTo>
                <a:lnTo>
                  <a:pt x="3099414" y="213953"/>
                </a:lnTo>
                <a:lnTo>
                  <a:pt x="3059113" y="213953"/>
                </a:lnTo>
                <a:close/>
                <a:moveTo>
                  <a:pt x="1931988" y="133350"/>
                </a:moveTo>
                <a:lnTo>
                  <a:pt x="2012590" y="133350"/>
                </a:lnTo>
                <a:lnTo>
                  <a:pt x="2012590" y="213953"/>
                </a:lnTo>
                <a:lnTo>
                  <a:pt x="1972289" y="213953"/>
                </a:lnTo>
                <a:lnTo>
                  <a:pt x="1931988" y="213953"/>
                </a:lnTo>
                <a:close/>
                <a:moveTo>
                  <a:pt x="1770063" y="133350"/>
                </a:moveTo>
                <a:lnTo>
                  <a:pt x="1850665" y="133350"/>
                </a:lnTo>
                <a:lnTo>
                  <a:pt x="1850665" y="213953"/>
                </a:lnTo>
                <a:lnTo>
                  <a:pt x="1810364" y="213953"/>
                </a:lnTo>
                <a:lnTo>
                  <a:pt x="1770063" y="213953"/>
                </a:lnTo>
                <a:close/>
                <a:moveTo>
                  <a:pt x="1609725" y="133350"/>
                </a:moveTo>
                <a:lnTo>
                  <a:pt x="1690328" y="133350"/>
                </a:lnTo>
                <a:lnTo>
                  <a:pt x="1690328" y="213953"/>
                </a:lnTo>
                <a:lnTo>
                  <a:pt x="1650026" y="213953"/>
                </a:lnTo>
                <a:lnTo>
                  <a:pt x="1609725" y="213953"/>
                </a:lnTo>
                <a:close/>
                <a:moveTo>
                  <a:pt x="1449388" y="133350"/>
                </a:moveTo>
                <a:lnTo>
                  <a:pt x="1529990" y="133350"/>
                </a:lnTo>
                <a:lnTo>
                  <a:pt x="1529990" y="213953"/>
                </a:lnTo>
                <a:lnTo>
                  <a:pt x="1489689" y="213953"/>
                </a:lnTo>
                <a:lnTo>
                  <a:pt x="1449388" y="213953"/>
                </a:lnTo>
                <a:close/>
                <a:moveTo>
                  <a:pt x="1287463" y="133350"/>
                </a:moveTo>
                <a:lnTo>
                  <a:pt x="1368065" y="133350"/>
                </a:lnTo>
                <a:lnTo>
                  <a:pt x="1368065" y="213953"/>
                </a:lnTo>
                <a:lnTo>
                  <a:pt x="1327764" y="213953"/>
                </a:lnTo>
                <a:lnTo>
                  <a:pt x="1287463" y="213953"/>
                </a:lnTo>
                <a:close/>
                <a:moveTo>
                  <a:pt x="1127125" y="133350"/>
                </a:moveTo>
                <a:lnTo>
                  <a:pt x="1207728" y="133350"/>
                </a:lnTo>
                <a:lnTo>
                  <a:pt x="1207728" y="213953"/>
                </a:lnTo>
                <a:lnTo>
                  <a:pt x="1167426" y="213953"/>
                </a:lnTo>
                <a:lnTo>
                  <a:pt x="1127125" y="213953"/>
                </a:lnTo>
                <a:close/>
                <a:moveTo>
                  <a:pt x="965200" y="133350"/>
                </a:moveTo>
                <a:lnTo>
                  <a:pt x="1045803" y="133350"/>
                </a:lnTo>
                <a:lnTo>
                  <a:pt x="1045803" y="213953"/>
                </a:lnTo>
                <a:lnTo>
                  <a:pt x="1005501" y="213953"/>
                </a:lnTo>
                <a:lnTo>
                  <a:pt x="965200" y="213953"/>
                </a:lnTo>
                <a:close/>
                <a:moveTo>
                  <a:pt x="804863" y="133350"/>
                </a:moveTo>
                <a:lnTo>
                  <a:pt x="885465" y="133350"/>
                </a:lnTo>
                <a:lnTo>
                  <a:pt x="885465" y="213953"/>
                </a:lnTo>
                <a:lnTo>
                  <a:pt x="845164" y="213953"/>
                </a:lnTo>
                <a:lnTo>
                  <a:pt x="804863" y="213953"/>
                </a:lnTo>
                <a:close/>
                <a:moveTo>
                  <a:pt x="644525" y="133350"/>
                </a:moveTo>
                <a:lnTo>
                  <a:pt x="725128" y="133350"/>
                </a:lnTo>
                <a:lnTo>
                  <a:pt x="725128" y="213953"/>
                </a:lnTo>
                <a:lnTo>
                  <a:pt x="684826" y="213953"/>
                </a:lnTo>
                <a:lnTo>
                  <a:pt x="644525" y="213953"/>
                </a:lnTo>
                <a:close/>
                <a:moveTo>
                  <a:pt x="482600" y="133350"/>
                </a:moveTo>
                <a:lnTo>
                  <a:pt x="563203" y="133350"/>
                </a:lnTo>
                <a:lnTo>
                  <a:pt x="563203" y="213953"/>
                </a:lnTo>
                <a:lnTo>
                  <a:pt x="522901" y="213953"/>
                </a:lnTo>
                <a:lnTo>
                  <a:pt x="482600" y="213953"/>
                </a:lnTo>
                <a:close/>
                <a:moveTo>
                  <a:pt x="322263" y="133350"/>
                </a:moveTo>
                <a:lnTo>
                  <a:pt x="402865" y="133350"/>
                </a:lnTo>
                <a:lnTo>
                  <a:pt x="402865" y="213953"/>
                </a:lnTo>
                <a:lnTo>
                  <a:pt x="362564" y="213953"/>
                </a:lnTo>
                <a:lnTo>
                  <a:pt x="322263" y="213953"/>
                </a:lnTo>
                <a:close/>
                <a:moveTo>
                  <a:pt x="160338" y="133350"/>
                </a:moveTo>
                <a:lnTo>
                  <a:pt x="240940" y="133350"/>
                </a:lnTo>
                <a:lnTo>
                  <a:pt x="240940" y="213953"/>
                </a:lnTo>
                <a:lnTo>
                  <a:pt x="200639" y="213953"/>
                </a:lnTo>
                <a:lnTo>
                  <a:pt x="160338" y="213953"/>
                </a:lnTo>
                <a:close/>
                <a:moveTo>
                  <a:pt x="0" y="133350"/>
                </a:moveTo>
                <a:lnTo>
                  <a:pt x="80603" y="133350"/>
                </a:lnTo>
                <a:lnTo>
                  <a:pt x="80603" y="213953"/>
                </a:lnTo>
                <a:lnTo>
                  <a:pt x="40302" y="213953"/>
                </a:lnTo>
                <a:lnTo>
                  <a:pt x="0" y="213953"/>
                </a:lnTo>
                <a:close/>
                <a:moveTo>
                  <a:pt x="2897188" y="120650"/>
                </a:moveTo>
                <a:lnTo>
                  <a:pt x="2977790" y="120650"/>
                </a:lnTo>
                <a:lnTo>
                  <a:pt x="2977790" y="201253"/>
                </a:lnTo>
                <a:lnTo>
                  <a:pt x="2937489" y="201253"/>
                </a:lnTo>
                <a:lnTo>
                  <a:pt x="2897188" y="201253"/>
                </a:lnTo>
                <a:close/>
                <a:moveTo>
                  <a:pt x="2092325" y="120650"/>
                </a:moveTo>
                <a:lnTo>
                  <a:pt x="2172928" y="120650"/>
                </a:lnTo>
                <a:lnTo>
                  <a:pt x="2172928" y="201253"/>
                </a:lnTo>
                <a:lnTo>
                  <a:pt x="2132626" y="201253"/>
                </a:lnTo>
                <a:lnTo>
                  <a:pt x="2092325" y="201253"/>
                </a:lnTo>
                <a:close/>
                <a:moveTo>
                  <a:pt x="2254250" y="80963"/>
                </a:moveTo>
                <a:lnTo>
                  <a:pt x="2334853" y="80963"/>
                </a:lnTo>
                <a:lnTo>
                  <a:pt x="2334853" y="161565"/>
                </a:lnTo>
                <a:lnTo>
                  <a:pt x="2294551" y="161565"/>
                </a:lnTo>
                <a:lnTo>
                  <a:pt x="2254250" y="161565"/>
                </a:lnTo>
                <a:close/>
                <a:moveTo>
                  <a:pt x="2736850" y="52388"/>
                </a:moveTo>
                <a:lnTo>
                  <a:pt x="2817453" y="52388"/>
                </a:lnTo>
                <a:lnTo>
                  <a:pt x="2817453" y="132990"/>
                </a:lnTo>
                <a:lnTo>
                  <a:pt x="2777151" y="132990"/>
                </a:lnTo>
                <a:lnTo>
                  <a:pt x="2736850" y="132990"/>
                </a:lnTo>
                <a:close/>
                <a:moveTo>
                  <a:pt x="2414588" y="52388"/>
                </a:moveTo>
                <a:lnTo>
                  <a:pt x="2495190" y="52388"/>
                </a:lnTo>
                <a:lnTo>
                  <a:pt x="2495190" y="132990"/>
                </a:lnTo>
                <a:lnTo>
                  <a:pt x="2454889" y="132990"/>
                </a:lnTo>
                <a:lnTo>
                  <a:pt x="2414588" y="132990"/>
                </a:lnTo>
                <a:close/>
                <a:moveTo>
                  <a:pt x="2576513" y="0"/>
                </a:moveTo>
                <a:lnTo>
                  <a:pt x="2657115" y="0"/>
                </a:lnTo>
                <a:lnTo>
                  <a:pt x="2657115" y="80603"/>
                </a:lnTo>
                <a:lnTo>
                  <a:pt x="2616814" y="80603"/>
                </a:lnTo>
                <a:lnTo>
                  <a:pt x="2576513"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06" name="Freeform 205">
            <a:extLst>
              <a:ext uri="{FF2B5EF4-FFF2-40B4-BE49-F238E27FC236}">
                <a16:creationId xmlns:a16="http://schemas.microsoft.com/office/drawing/2014/main" id="{B0243444-EA62-6F49-9FF7-D0ABD40DA477}"/>
              </a:ext>
            </a:extLst>
          </p:cNvPr>
          <p:cNvSpPr>
            <a:spLocks noChangeArrowheads="1"/>
          </p:cNvSpPr>
          <p:nvPr/>
        </p:nvSpPr>
        <p:spPr bwMode="auto">
          <a:xfrm>
            <a:off x="4006710" y="4056429"/>
            <a:ext cx="1690937" cy="115227"/>
          </a:xfrm>
          <a:custGeom>
            <a:avLst/>
            <a:gdLst>
              <a:gd name="connsiteX0" fmla="*/ 3059113 w 3139715"/>
              <a:gd name="connsiteY0" fmla="*/ 133350 h 213952"/>
              <a:gd name="connsiteX1" fmla="*/ 3139715 w 3139715"/>
              <a:gd name="connsiteY1" fmla="*/ 133350 h 213952"/>
              <a:gd name="connsiteX2" fmla="*/ 3139715 w 3139715"/>
              <a:gd name="connsiteY2" fmla="*/ 213952 h 213952"/>
              <a:gd name="connsiteX3" fmla="*/ 3099414 w 3139715"/>
              <a:gd name="connsiteY3" fmla="*/ 213952 h 213952"/>
              <a:gd name="connsiteX4" fmla="*/ 3059113 w 3139715"/>
              <a:gd name="connsiteY4" fmla="*/ 213952 h 213952"/>
              <a:gd name="connsiteX5" fmla="*/ 2254250 w 3139715"/>
              <a:gd name="connsiteY5" fmla="*/ 133350 h 213952"/>
              <a:gd name="connsiteX6" fmla="*/ 2334853 w 3139715"/>
              <a:gd name="connsiteY6" fmla="*/ 133350 h 213952"/>
              <a:gd name="connsiteX7" fmla="*/ 2334853 w 3139715"/>
              <a:gd name="connsiteY7" fmla="*/ 213952 h 213952"/>
              <a:gd name="connsiteX8" fmla="*/ 2294551 w 3139715"/>
              <a:gd name="connsiteY8" fmla="*/ 213952 h 213952"/>
              <a:gd name="connsiteX9" fmla="*/ 2254250 w 3139715"/>
              <a:gd name="connsiteY9" fmla="*/ 213952 h 213952"/>
              <a:gd name="connsiteX10" fmla="*/ 2092325 w 3139715"/>
              <a:gd name="connsiteY10" fmla="*/ 133350 h 213952"/>
              <a:gd name="connsiteX11" fmla="*/ 2172928 w 3139715"/>
              <a:gd name="connsiteY11" fmla="*/ 133350 h 213952"/>
              <a:gd name="connsiteX12" fmla="*/ 2172928 w 3139715"/>
              <a:gd name="connsiteY12" fmla="*/ 213952 h 213952"/>
              <a:gd name="connsiteX13" fmla="*/ 2132626 w 3139715"/>
              <a:gd name="connsiteY13" fmla="*/ 213952 h 213952"/>
              <a:gd name="connsiteX14" fmla="*/ 2092325 w 3139715"/>
              <a:gd name="connsiteY14" fmla="*/ 213952 h 213952"/>
              <a:gd name="connsiteX15" fmla="*/ 1931988 w 3139715"/>
              <a:gd name="connsiteY15" fmla="*/ 133350 h 213952"/>
              <a:gd name="connsiteX16" fmla="*/ 2012590 w 3139715"/>
              <a:gd name="connsiteY16" fmla="*/ 133350 h 213952"/>
              <a:gd name="connsiteX17" fmla="*/ 2012590 w 3139715"/>
              <a:gd name="connsiteY17" fmla="*/ 213952 h 213952"/>
              <a:gd name="connsiteX18" fmla="*/ 1972289 w 3139715"/>
              <a:gd name="connsiteY18" fmla="*/ 213952 h 213952"/>
              <a:gd name="connsiteX19" fmla="*/ 1931988 w 3139715"/>
              <a:gd name="connsiteY19" fmla="*/ 213952 h 213952"/>
              <a:gd name="connsiteX20" fmla="*/ 1770063 w 3139715"/>
              <a:gd name="connsiteY20" fmla="*/ 133350 h 213952"/>
              <a:gd name="connsiteX21" fmla="*/ 1850665 w 3139715"/>
              <a:gd name="connsiteY21" fmla="*/ 133350 h 213952"/>
              <a:gd name="connsiteX22" fmla="*/ 1850665 w 3139715"/>
              <a:gd name="connsiteY22" fmla="*/ 213952 h 213952"/>
              <a:gd name="connsiteX23" fmla="*/ 1810364 w 3139715"/>
              <a:gd name="connsiteY23" fmla="*/ 213952 h 213952"/>
              <a:gd name="connsiteX24" fmla="*/ 1770063 w 3139715"/>
              <a:gd name="connsiteY24" fmla="*/ 213952 h 213952"/>
              <a:gd name="connsiteX25" fmla="*/ 1609725 w 3139715"/>
              <a:gd name="connsiteY25" fmla="*/ 133350 h 213952"/>
              <a:gd name="connsiteX26" fmla="*/ 1690328 w 3139715"/>
              <a:gd name="connsiteY26" fmla="*/ 133350 h 213952"/>
              <a:gd name="connsiteX27" fmla="*/ 1690328 w 3139715"/>
              <a:gd name="connsiteY27" fmla="*/ 213952 h 213952"/>
              <a:gd name="connsiteX28" fmla="*/ 1650026 w 3139715"/>
              <a:gd name="connsiteY28" fmla="*/ 213952 h 213952"/>
              <a:gd name="connsiteX29" fmla="*/ 1609725 w 3139715"/>
              <a:gd name="connsiteY29" fmla="*/ 213952 h 213952"/>
              <a:gd name="connsiteX30" fmla="*/ 1449388 w 3139715"/>
              <a:gd name="connsiteY30" fmla="*/ 133350 h 213952"/>
              <a:gd name="connsiteX31" fmla="*/ 1529990 w 3139715"/>
              <a:gd name="connsiteY31" fmla="*/ 133350 h 213952"/>
              <a:gd name="connsiteX32" fmla="*/ 1529990 w 3139715"/>
              <a:gd name="connsiteY32" fmla="*/ 213952 h 213952"/>
              <a:gd name="connsiteX33" fmla="*/ 1489689 w 3139715"/>
              <a:gd name="connsiteY33" fmla="*/ 213952 h 213952"/>
              <a:gd name="connsiteX34" fmla="*/ 1449388 w 3139715"/>
              <a:gd name="connsiteY34" fmla="*/ 213952 h 213952"/>
              <a:gd name="connsiteX35" fmla="*/ 1287463 w 3139715"/>
              <a:gd name="connsiteY35" fmla="*/ 133350 h 213952"/>
              <a:gd name="connsiteX36" fmla="*/ 1368065 w 3139715"/>
              <a:gd name="connsiteY36" fmla="*/ 133350 h 213952"/>
              <a:gd name="connsiteX37" fmla="*/ 1368065 w 3139715"/>
              <a:gd name="connsiteY37" fmla="*/ 213952 h 213952"/>
              <a:gd name="connsiteX38" fmla="*/ 1327764 w 3139715"/>
              <a:gd name="connsiteY38" fmla="*/ 213952 h 213952"/>
              <a:gd name="connsiteX39" fmla="*/ 1287463 w 3139715"/>
              <a:gd name="connsiteY39" fmla="*/ 213952 h 213952"/>
              <a:gd name="connsiteX40" fmla="*/ 1127125 w 3139715"/>
              <a:gd name="connsiteY40" fmla="*/ 133350 h 213952"/>
              <a:gd name="connsiteX41" fmla="*/ 1207728 w 3139715"/>
              <a:gd name="connsiteY41" fmla="*/ 133350 h 213952"/>
              <a:gd name="connsiteX42" fmla="*/ 1207728 w 3139715"/>
              <a:gd name="connsiteY42" fmla="*/ 213952 h 213952"/>
              <a:gd name="connsiteX43" fmla="*/ 1167426 w 3139715"/>
              <a:gd name="connsiteY43" fmla="*/ 213952 h 213952"/>
              <a:gd name="connsiteX44" fmla="*/ 1127125 w 3139715"/>
              <a:gd name="connsiteY44" fmla="*/ 213952 h 213952"/>
              <a:gd name="connsiteX45" fmla="*/ 965200 w 3139715"/>
              <a:gd name="connsiteY45" fmla="*/ 133350 h 213952"/>
              <a:gd name="connsiteX46" fmla="*/ 1045803 w 3139715"/>
              <a:gd name="connsiteY46" fmla="*/ 133350 h 213952"/>
              <a:gd name="connsiteX47" fmla="*/ 1045803 w 3139715"/>
              <a:gd name="connsiteY47" fmla="*/ 213952 h 213952"/>
              <a:gd name="connsiteX48" fmla="*/ 1005501 w 3139715"/>
              <a:gd name="connsiteY48" fmla="*/ 213952 h 213952"/>
              <a:gd name="connsiteX49" fmla="*/ 965200 w 3139715"/>
              <a:gd name="connsiteY49" fmla="*/ 213952 h 213952"/>
              <a:gd name="connsiteX50" fmla="*/ 804863 w 3139715"/>
              <a:gd name="connsiteY50" fmla="*/ 133350 h 213952"/>
              <a:gd name="connsiteX51" fmla="*/ 885465 w 3139715"/>
              <a:gd name="connsiteY51" fmla="*/ 133350 h 213952"/>
              <a:gd name="connsiteX52" fmla="*/ 885465 w 3139715"/>
              <a:gd name="connsiteY52" fmla="*/ 213952 h 213952"/>
              <a:gd name="connsiteX53" fmla="*/ 845164 w 3139715"/>
              <a:gd name="connsiteY53" fmla="*/ 213952 h 213952"/>
              <a:gd name="connsiteX54" fmla="*/ 804863 w 3139715"/>
              <a:gd name="connsiteY54" fmla="*/ 213952 h 213952"/>
              <a:gd name="connsiteX55" fmla="*/ 644525 w 3139715"/>
              <a:gd name="connsiteY55" fmla="*/ 133350 h 213952"/>
              <a:gd name="connsiteX56" fmla="*/ 725128 w 3139715"/>
              <a:gd name="connsiteY56" fmla="*/ 133350 h 213952"/>
              <a:gd name="connsiteX57" fmla="*/ 725128 w 3139715"/>
              <a:gd name="connsiteY57" fmla="*/ 213952 h 213952"/>
              <a:gd name="connsiteX58" fmla="*/ 684826 w 3139715"/>
              <a:gd name="connsiteY58" fmla="*/ 213952 h 213952"/>
              <a:gd name="connsiteX59" fmla="*/ 644525 w 3139715"/>
              <a:gd name="connsiteY59" fmla="*/ 213952 h 213952"/>
              <a:gd name="connsiteX60" fmla="*/ 482600 w 3139715"/>
              <a:gd name="connsiteY60" fmla="*/ 133350 h 213952"/>
              <a:gd name="connsiteX61" fmla="*/ 563203 w 3139715"/>
              <a:gd name="connsiteY61" fmla="*/ 133350 h 213952"/>
              <a:gd name="connsiteX62" fmla="*/ 563203 w 3139715"/>
              <a:gd name="connsiteY62" fmla="*/ 213952 h 213952"/>
              <a:gd name="connsiteX63" fmla="*/ 522901 w 3139715"/>
              <a:gd name="connsiteY63" fmla="*/ 213952 h 213952"/>
              <a:gd name="connsiteX64" fmla="*/ 482600 w 3139715"/>
              <a:gd name="connsiteY64" fmla="*/ 213952 h 213952"/>
              <a:gd name="connsiteX65" fmla="*/ 322263 w 3139715"/>
              <a:gd name="connsiteY65" fmla="*/ 133350 h 213952"/>
              <a:gd name="connsiteX66" fmla="*/ 402865 w 3139715"/>
              <a:gd name="connsiteY66" fmla="*/ 133350 h 213952"/>
              <a:gd name="connsiteX67" fmla="*/ 402865 w 3139715"/>
              <a:gd name="connsiteY67" fmla="*/ 213952 h 213952"/>
              <a:gd name="connsiteX68" fmla="*/ 362564 w 3139715"/>
              <a:gd name="connsiteY68" fmla="*/ 213952 h 213952"/>
              <a:gd name="connsiteX69" fmla="*/ 322263 w 3139715"/>
              <a:gd name="connsiteY69" fmla="*/ 213952 h 213952"/>
              <a:gd name="connsiteX70" fmla="*/ 160338 w 3139715"/>
              <a:gd name="connsiteY70" fmla="*/ 133350 h 213952"/>
              <a:gd name="connsiteX71" fmla="*/ 240940 w 3139715"/>
              <a:gd name="connsiteY71" fmla="*/ 133350 h 213952"/>
              <a:gd name="connsiteX72" fmla="*/ 240940 w 3139715"/>
              <a:gd name="connsiteY72" fmla="*/ 213952 h 213952"/>
              <a:gd name="connsiteX73" fmla="*/ 200639 w 3139715"/>
              <a:gd name="connsiteY73" fmla="*/ 213952 h 213952"/>
              <a:gd name="connsiteX74" fmla="*/ 160338 w 3139715"/>
              <a:gd name="connsiteY74" fmla="*/ 213952 h 213952"/>
              <a:gd name="connsiteX75" fmla="*/ 0 w 3139715"/>
              <a:gd name="connsiteY75" fmla="*/ 133350 h 213952"/>
              <a:gd name="connsiteX76" fmla="*/ 80603 w 3139715"/>
              <a:gd name="connsiteY76" fmla="*/ 133350 h 213952"/>
              <a:gd name="connsiteX77" fmla="*/ 80603 w 3139715"/>
              <a:gd name="connsiteY77" fmla="*/ 213952 h 213952"/>
              <a:gd name="connsiteX78" fmla="*/ 40302 w 3139715"/>
              <a:gd name="connsiteY78" fmla="*/ 213952 h 213952"/>
              <a:gd name="connsiteX79" fmla="*/ 0 w 3139715"/>
              <a:gd name="connsiteY79" fmla="*/ 213952 h 213952"/>
              <a:gd name="connsiteX80" fmla="*/ 2897188 w 3139715"/>
              <a:gd name="connsiteY80" fmla="*/ 93662 h 213952"/>
              <a:gd name="connsiteX81" fmla="*/ 2977790 w 3139715"/>
              <a:gd name="connsiteY81" fmla="*/ 93662 h 213952"/>
              <a:gd name="connsiteX82" fmla="*/ 2977790 w 3139715"/>
              <a:gd name="connsiteY82" fmla="*/ 174265 h 213952"/>
              <a:gd name="connsiteX83" fmla="*/ 2937489 w 3139715"/>
              <a:gd name="connsiteY83" fmla="*/ 174265 h 213952"/>
              <a:gd name="connsiteX84" fmla="*/ 2897188 w 3139715"/>
              <a:gd name="connsiteY84" fmla="*/ 174265 h 213952"/>
              <a:gd name="connsiteX85" fmla="*/ 2414588 w 3139715"/>
              <a:gd name="connsiteY85" fmla="*/ 93662 h 213952"/>
              <a:gd name="connsiteX86" fmla="*/ 2495190 w 3139715"/>
              <a:gd name="connsiteY86" fmla="*/ 93662 h 213952"/>
              <a:gd name="connsiteX87" fmla="*/ 2495190 w 3139715"/>
              <a:gd name="connsiteY87" fmla="*/ 174265 h 213952"/>
              <a:gd name="connsiteX88" fmla="*/ 2454889 w 3139715"/>
              <a:gd name="connsiteY88" fmla="*/ 174265 h 213952"/>
              <a:gd name="connsiteX89" fmla="*/ 2414588 w 3139715"/>
              <a:gd name="connsiteY89" fmla="*/ 174265 h 213952"/>
              <a:gd name="connsiteX90" fmla="*/ 2736850 w 3139715"/>
              <a:gd name="connsiteY90" fmla="*/ 39687 h 213952"/>
              <a:gd name="connsiteX91" fmla="*/ 2817453 w 3139715"/>
              <a:gd name="connsiteY91" fmla="*/ 39687 h 213952"/>
              <a:gd name="connsiteX92" fmla="*/ 2817453 w 3139715"/>
              <a:gd name="connsiteY92" fmla="*/ 120290 h 213952"/>
              <a:gd name="connsiteX93" fmla="*/ 2777151 w 3139715"/>
              <a:gd name="connsiteY93" fmla="*/ 120290 h 213952"/>
              <a:gd name="connsiteX94" fmla="*/ 2736850 w 3139715"/>
              <a:gd name="connsiteY94" fmla="*/ 120290 h 213952"/>
              <a:gd name="connsiteX95" fmla="*/ 2576513 w 3139715"/>
              <a:gd name="connsiteY95" fmla="*/ 0 h 213952"/>
              <a:gd name="connsiteX96" fmla="*/ 2657115 w 3139715"/>
              <a:gd name="connsiteY96" fmla="*/ 0 h 213952"/>
              <a:gd name="connsiteX97" fmla="*/ 2657115 w 3139715"/>
              <a:gd name="connsiteY97" fmla="*/ 80602 h 213952"/>
              <a:gd name="connsiteX98" fmla="*/ 2616814 w 3139715"/>
              <a:gd name="connsiteY98" fmla="*/ 80602 h 213952"/>
              <a:gd name="connsiteX99" fmla="*/ 2576513 w 3139715"/>
              <a:gd name="connsiteY99" fmla="*/ 80602 h 21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2">
                <a:moveTo>
                  <a:pt x="3059113" y="133350"/>
                </a:moveTo>
                <a:lnTo>
                  <a:pt x="3139715" y="133350"/>
                </a:lnTo>
                <a:lnTo>
                  <a:pt x="3139715" y="213952"/>
                </a:lnTo>
                <a:lnTo>
                  <a:pt x="3099414" y="213952"/>
                </a:lnTo>
                <a:lnTo>
                  <a:pt x="3059113" y="213952"/>
                </a:lnTo>
                <a:close/>
                <a:moveTo>
                  <a:pt x="2254250" y="133350"/>
                </a:moveTo>
                <a:lnTo>
                  <a:pt x="2334853" y="133350"/>
                </a:lnTo>
                <a:lnTo>
                  <a:pt x="2334853" y="213952"/>
                </a:lnTo>
                <a:lnTo>
                  <a:pt x="2294551" y="213952"/>
                </a:lnTo>
                <a:lnTo>
                  <a:pt x="2254250" y="213952"/>
                </a:lnTo>
                <a:close/>
                <a:moveTo>
                  <a:pt x="2092325" y="133350"/>
                </a:moveTo>
                <a:lnTo>
                  <a:pt x="2172928" y="133350"/>
                </a:lnTo>
                <a:lnTo>
                  <a:pt x="2172928" y="213952"/>
                </a:lnTo>
                <a:lnTo>
                  <a:pt x="2132626" y="213952"/>
                </a:lnTo>
                <a:lnTo>
                  <a:pt x="2092325" y="213952"/>
                </a:lnTo>
                <a:close/>
                <a:moveTo>
                  <a:pt x="1931988" y="133350"/>
                </a:moveTo>
                <a:lnTo>
                  <a:pt x="2012590" y="133350"/>
                </a:lnTo>
                <a:lnTo>
                  <a:pt x="2012590" y="213952"/>
                </a:lnTo>
                <a:lnTo>
                  <a:pt x="1972289" y="213952"/>
                </a:lnTo>
                <a:lnTo>
                  <a:pt x="1931988" y="213952"/>
                </a:lnTo>
                <a:close/>
                <a:moveTo>
                  <a:pt x="1770063" y="133350"/>
                </a:moveTo>
                <a:lnTo>
                  <a:pt x="1850665" y="133350"/>
                </a:lnTo>
                <a:lnTo>
                  <a:pt x="1850665" y="213952"/>
                </a:lnTo>
                <a:lnTo>
                  <a:pt x="1810364" y="213952"/>
                </a:lnTo>
                <a:lnTo>
                  <a:pt x="1770063" y="213952"/>
                </a:lnTo>
                <a:close/>
                <a:moveTo>
                  <a:pt x="1609725" y="133350"/>
                </a:moveTo>
                <a:lnTo>
                  <a:pt x="1690328" y="133350"/>
                </a:lnTo>
                <a:lnTo>
                  <a:pt x="1690328" y="213952"/>
                </a:lnTo>
                <a:lnTo>
                  <a:pt x="1650026" y="213952"/>
                </a:lnTo>
                <a:lnTo>
                  <a:pt x="1609725" y="213952"/>
                </a:lnTo>
                <a:close/>
                <a:moveTo>
                  <a:pt x="1449388" y="133350"/>
                </a:moveTo>
                <a:lnTo>
                  <a:pt x="1529990" y="133350"/>
                </a:lnTo>
                <a:lnTo>
                  <a:pt x="1529990" y="213952"/>
                </a:lnTo>
                <a:lnTo>
                  <a:pt x="1489689" y="213952"/>
                </a:lnTo>
                <a:lnTo>
                  <a:pt x="1449388" y="213952"/>
                </a:lnTo>
                <a:close/>
                <a:moveTo>
                  <a:pt x="1287463" y="133350"/>
                </a:moveTo>
                <a:lnTo>
                  <a:pt x="1368065" y="133350"/>
                </a:lnTo>
                <a:lnTo>
                  <a:pt x="1368065" y="213952"/>
                </a:lnTo>
                <a:lnTo>
                  <a:pt x="1327764" y="213952"/>
                </a:lnTo>
                <a:lnTo>
                  <a:pt x="1287463" y="213952"/>
                </a:lnTo>
                <a:close/>
                <a:moveTo>
                  <a:pt x="1127125" y="133350"/>
                </a:moveTo>
                <a:lnTo>
                  <a:pt x="1207728" y="133350"/>
                </a:lnTo>
                <a:lnTo>
                  <a:pt x="1207728" y="213952"/>
                </a:lnTo>
                <a:lnTo>
                  <a:pt x="1167426" y="213952"/>
                </a:lnTo>
                <a:lnTo>
                  <a:pt x="1127125" y="213952"/>
                </a:lnTo>
                <a:close/>
                <a:moveTo>
                  <a:pt x="965200" y="133350"/>
                </a:moveTo>
                <a:lnTo>
                  <a:pt x="1045803" y="133350"/>
                </a:lnTo>
                <a:lnTo>
                  <a:pt x="1045803" y="213952"/>
                </a:lnTo>
                <a:lnTo>
                  <a:pt x="1005501" y="213952"/>
                </a:lnTo>
                <a:lnTo>
                  <a:pt x="965200" y="213952"/>
                </a:lnTo>
                <a:close/>
                <a:moveTo>
                  <a:pt x="804863" y="133350"/>
                </a:moveTo>
                <a:lnTo>
                  <a:pt x="885465" y="133350"/>
                </a:lnTo>
                <a:lnTo>
                  <a:pt x="885465" y="213952"/>
                </a:lnTo>
                <a:lnTo>
                  <a:pt x="845164" y="213952"/>
                </a:lnTo>
                <a:lnTo>
                  <a:pt x="804863" y="213952"/>
                </a:lnTo>
                <a:close/>
                <a:moveTo>
                  <a:pt x="644525" y="133350"/>
                </a:moveTo>
                <a:lnTo>
                  <a:pt x="725128" y="133350"/>
                </a:lnTo>
                <a:lnTo>
                  <a:pt x="725128" y="213952"/>
                </a:lnTo>
                <a:lnTo>
                  <a:pt x="684826" y="213952"/>
                </a:lnTo>
                <a:lnTo>
                  <a:pt x="644525" y="213952"/>
                </a:lnTo>
                <a:close/>
                <a:moveTo>
                  <a:pt x="482600" y="133350"/>
                </a:moveTo>
                <a:lnTo>
                  <a:pt x="563203" y="133350"/>
                </a:lnTo>
                <a:lnTo>
                  <a:pt x="563203" y="213952"/>
                </a:lnTo>
                <a:lnTo>
                  <a:pt x="522901" y="213952"/>
                </a:lnTo>
                <a:lnTo>
                  <a:pt x="482600" y="213952"/>
                </a:lnTo>
                <a:close/>
                <a:moveTo>
                  <a:pt x="322263" y="133350"/>
                </a:moveTo>
                <a:lnTo>
                  <a:pt x="402865" y="133350"/>
                </a:lnTo>
                <a:lnTo>
                  <a:pt x="402865" y="213952"/>
                </a:lnTo>
                <a:lnTo>
                  <a:pt x="362564" y="213952"/>
                </a:lnTo>
                <a:lnTo>
                  <a:pt x="322263" y="213952"/>
                </a:lnTo>
                <a:close/>
                <a:moveTo>
                  <a:pt x="160338" y="133350"/>
                </a:moveTo>
                <a:lnTo>
                  <a:pt x="240940" y="133350"/>
                </a:lnTo>
                <a:lnTo>
                  <a:pt x="240940" y="213952"/>
                </a:lnTo>
                <a:lnTo>
                  <a:pt x="200639" y="213952"/>
                </a:lnTo>
                <a:lnTo>
                  <a:pt x="160338" y="213952"/>
                </a:lnTo>
                <a:close/>
                <a:moveTo>
                  <a:pt x="0" y="133350"/>
                </a:moveTo>
                <a:lnTo>
                  <a:pt x="80603" y="133350"/>
                </a:lnTo>
                <a:lnTo>
                  <a:pt x="80603" y="213952"/>
                </a:lnTo>
                <a:lnTo>
                  <a:pt x="40302" y="213952"/>
                </a:lnTo>
                <a:lnTo>
                  <a:pt x="0" y="213952"/>
                </a:lnTo>
                <a:close/>
                <a:moveTo>
                  <a:pt x="2897188" y="93662"/>
                </a:moveTo>
                <a:lnTo>
                  <a:pt x="2977790" y="93662"/>
                </a:lnTo>
                <a:lnTo>
                  <a:pt x="2977790" y="174265"/>
                </a:lnTo>
                <a:lnTo>
                  <a:pt x="2937489" y="174265"/>
                </a:lnTo>
                <a:lnTo>
                  <a:pt x="2897188" y="174265"/>
                </a:lnTo>
                <a:close/>
                <a:moveTo>
                  <a:pt x="2414588" y="93662"/>
                </a:moveTo>
                <a:lnTo>
                  <a:pt x="2495190" y="93662"/>
                </a:lnTo>
                <a:lnTo>
                  <a:pt x="2495190" y="174265"/>
                </a:lnTo>
                <a:lnTo>
                  <a:pt x="2454889" y="174265"/>
                </a:lnTo>
                <a:lnTo>
                  <a:pt x="2414588" y="174265"/>
                </a:lnTo>
                <a:close/>
                <a:moveTo>
                  <a:pt x="2736850" y="39687"/>
                </a:moveTo>
                <a:lnTo>
                  <a:pt x="2817453" y="39687"/>
                </a:lnTo>
                <a:lnTo>
                  <a:pt x="2817453" y="120290"/>
                </a:lnTo>
                <a:lnTo>
                  <a:pt x="2777151" y="120290"/>
                </a:lnTo>
                <a:lnTo>
                  <a:pt x="2736850" y="120290"/>
                </a:lnTo>
                <a:close/>
                <a:moveTo>
                  <a:pt x="2576513" y="0"/>
                </a:moveTo>
                <a:lnTo>
                  <a:pt x="2657115" y="0"/>
                </a:lnTo>
                <a:lnTo>
                  <a:pt x="2657115" y="80602"/>
                </a:lnTo>
                <a:lnTo>
                  <a:pt x="2616814" y="80602"/>
                </a:lnTo>
                <a:lnTo>
                  <a:pt x="2576513"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07" name="Freeform 206">
            <a:extLst>
              <a:ext uri="{FF2B5EF4-FFF2-40B4-BE49-F238E27FC236}">
                <a16:creationId xmlns:a16="http://schemas.microsoft.com/office/drawing/2014/main" id="{EAF6B605-71AD-9142-90DA-8CA3B6289FFE}"/>
              </a:ext>
            </a:extLst>
          </p:cNvPr>
          <p:cNvSpPr>
            <a:spLocks noChangeArrowheads="1"/>
          </p:cNvSpPr>
          <p:nvPr/>
        </p:nvSpPr>
        <p:spPr bwMode="auto">
          <a:xfrm>
            <a:off x="4006710" y="4150475"/>
            <a:ext cx="1690937" cy="108387"/>
          </a:xfrm>
          <a:custGeom>
            <a:avLst/>
            <a:gdLst>
              <a:gd name="connsiteX0" fmla="*/ 3059113 w 3139715"/>
              <a:gd name="connsiteY0" fmla="*/ 120650 h 201252"/>
              <a:gd name="connsiteX1" fmla="*/ 3139715 w 3139715"/>
              <a:gd name="connsiteY1" fmla="*/ 120650 h 201252"/>
              <a:gd name="connsiteX2" fmla="*/ 3139715 w 3139715"/>
              <a:gd name="connsiteY2" fmla="*/ 201252 h 201252"/>
              <a:gd name="connsiteX3" fmla="*/ 3099414 w 3139715"/>
              <a:gd name="connsiteY3" fmla="*/ 201252 h 201252"/>
              <a:gd name="connsiteX4" fmla="*/ 3059113 w 3139715"/>
              <a:gd name="connsiteY4" fmla="*/ 201252 h 201252"/>
              <a:gd name="connsiteX5" fmla="*/ 2254250 w 3139715"/>
              <a:gd name="connsiteY5" fmla="*/ 120650 h 201252"/>
              <a:gd name="connsiteX6" fmla="*/ 2334853 w 3139715"/>
              <a:gd name="connsiteY6" fmla="*/ 120650 h 201252"/>
              <a:gd name="connsiteX7" fmla="*/ 2334853 w 3139715"/>
              <a:gd name="connsiteY7" fmla="*/ 201252 h 201252"/>
              <a:gd name="connsiteX8" fmla="*/ 2294551 w 3139715"/>
              <a:gd name="connsiteY8" fmla="*/ 201252 h 201252"/>
              <a:gd name="connsiteX9" fmla="*/ 2254250 w 3139715"/>
              <a:gd name="connsiteY9" fmla="*/ 201252 h 201252"/>
              <a:gd name="connsiteX10" fmla="*/ 2092325 w 3139715"/>
              <a:gd name="connsiteY10" fmla="*/ 120650 h 201252"/>
              <a:gd name="connsiteX11" fmla="*/ 2172928 w 3139715"/>
              <a:gd name="connsiteY11" fmla="*/ 120650 h 201252"/>
              <a:gd name="connsiteX12" fmla="*/ 2172928 w 3139715"/>
              <a:gd name="connsiteY12" fmla="*/ 201252 h 201252"/>
              <a:gd name="connsiteX13" fmla="*/ 2132626 w 3139715"/>
              <a:gd name="connsiteY13" fmla="*/ 201252 h 201252"/>
              <a:gd name="connsiteX14" fmla="*/ 2092325 w 3139715"/>
              <a:gd name="connsiteY14" fmla="*/ 201252 h 201252"/>
              <a:gd name="connsiteX15" fmla="*/ 1931988 w 3139715"/>
              <a:gd name="connsiteY15" fmla="*/ 120650 h 201252"/>
              <a:gd name="connsiteX16" fmla="*/ 2012590 w 3139715"/>
              <a:gd name="connsiteY16" fmla="*/ 120650 h 201252"/>
              <a:gd name="connsiteX17" fmla="*/ 2012590 w 3139715"/>
              <a:gd name="connsiteY17" fmla="*/ 201252 h 201252"/>
              <a:gd name="connsiteX18" fmla="*/ 1972289 w 3139715"/>
              <a:gd name="connsiteY18" fmla="*/ 201252 h 201252"/>
              <a:gd name="connsiteX19" fmla="*/ 1931988 w 3139715"/>
              <a:gd name="connsiteY19" fmla="*/ 201252 h 201252"/>
              <a:gd name="connsiteX20" fmla="*/ 1770063 w 3139715"/>
              <a:gd name="connsiteY20" fmla="*/ 120650 h 201252"/>
              <a:gd name="connsiteX21" fmla="*/ 1850665 w 3139715"/>
              <a:gd name="connsiteY21" fmla="*/ 120650 h 201252"/>
              <a:gd name="connsiteX22" fmla="*/ 1850665 w 3139715"/>
              <a:gd name="connsiteY22" fmla="*/ 201252 h 201252"/>
              <a:gd name="connsiteX23" fmla="*/ 1810364 w 3139715"/>
              <a:gd name="connsiteY23" fmla="*/ 201252 h 201252"/>
              <a:gd name="connsiteX24" fmla="*/ 1770063 w 3139715"/>
              <a:gd name="connsiteY24" fmla="*/ 201252 h 201252"/>
              <a:gd name="connsiteX25" fmla="*/ 1609725 w 3139715"/>
              <a:gd name="connsiteY25" fmla="*/ 120650 h 201252"/>
              <a:gd name="connsiteX26" fmla="*/ 1690328 w 3139715"/>
              <a:gd name="connsiteY26" fmla="*/ 120650 h 201252"/>
              <a:gd name="connsiteX27" fmla="*/ 1690328 w 3139715"/>
              <a:gd name="connsiteY27" fmla="*/ 201252 h 201252"/>
              <a:gd name="connsiteX28" fmla="*/ 1650026 w 3139715"/>
              <a:gd name="connsiteY28" fmla="*/ 201252 h 201252"/>
              <a:gd name="connsiteX29" fmla="*/ 1609725 w 3139715"/>
              <a:gd name="connsiteY29" fmla="*/ 201252 h 201252"/>
              <a:gd name="connsiteX30" fmla="*/ 1449388 w 3139715"/>
              <a:gd name="connsiteY30" fmla="*/ 120650 h 201252"/>
              <a:gd name="connsiteX31" fmla="*/ 1529990 w 3139715"/>
              <a:gd name="connsiteY31" fmla="*/ 120650 h 201252"/>
              <a:gd name="connsiteX32" fmla="*/ 1529990 w 3139715"/>
              <a:gd name="connsiteY32" fmla="*/ 201252 h 201252"/>
              <a:gd name="connsiteX33" fmla="*/ 1489689 w 3139715"/>
              <a:gd name="connsiteY33" fmla="*/ 201252 h 201252"/>
              <a:gd name="connsiteX34" fmla="*/ 1449388 w 3139715"/>
              <a:gd name="connsiteY34" fmla="*/ 201252 h 201252"/>
              <a:gd name="connsiteX35" fmla="*/ 1287463 w 3139715"/>
              <a:gd name="connsiteY35" fmla="*/ 120650 h 201252"/>
              <a:gd name="connsiteX36" fmla="*/ 1368065 w 3139715"/>
              <a:gd name="connsiteY36" fmla="*/ 120650 h 201252"/>
              <a:gd name="connsiteX37" fmla="*/ 1368065 w 3139715"/>
              <a:gd name="connsiteY37" fmla="*/ 201252 h 201252"/>
              <a:gd name="connsiteX38" fmla="*/ 1327764 w 3139715"/>
              <a:gd name="connsiteY38" fmla="*/ 201252 h 201252"/>
              <a:gd name="connsiteX39" fmla="*/ 1287463 w 3139715"/>
              <a:gd name="connsiteY39" fmla="*/ 201252 h 201252"/>
              <a:gd name="connsiteX40" fmla="*/ 1127125 w 3139715"/>
              <a:gd name="connsiteY40" fmla="*/ 120650 h 201252"/>
              <a:gd name="connsiteX41" fmla="*/ 1207728 w 3139715"/>
              <a:gd name="connsiteY41" fmla="*/ 120650 h 201252"/>
              <a:gd name="connsiteX42" fmla="*/ 1207728 w 3139715"/>
              <a:gd name="connsiteY42" fmla="*/ 201252 h 201252"/>
              <a:gd name="connsiteX43" fmla="*/ 1167426 w 3139715"/>
              <a:gd name="connsiteY43" fmla="*/ 201252 h 201252"/>
              <a:gd name="connsiteX44" fmla="*/ 1127125 w 3139715"/>
              <a:gd name="connsiteY44" fmla="*/ 201252 h 201252"/>
              <a:gd name="connsiteX45" fmla="*/ 965200 w 3139715"/>
              <a:gd name="connsiteY45" fmla="*/ 120650 h 201252"/>
              <a:gd name="connsiteX46" fmla="*/ 1045803 w 3139715"/>
              <a:gd name="connsiteY46" fmla="*/ 120650 h 201252"/>
              <a:gd name="connsiteX47" fmla="*/ 1045803 w 3139715"/>
              <a:gd name="connsiteY47" fmla="*/ 201252 h 201252"/>
              <a:gd name="connsiteX48" fmla="*/ 1005501 w 3139715"/>
              <a:gd name="connsiteY48" fmla="*/ 201252 h 201252"/>
              <a:gd name="connsiteX49" fmla="*/ 965200 w 3139715"/>
              <a:gd name="connsiteY49" fmla="*/ 201252 h 201252"/>
              <a:gd name="connsiteX50" fmla="*/ 804863 w 3139715"/>
              <a:gd name="connsiteY50" fmla="*/ 120650 h 201252"/>
              <a:gd name="connsiteX51" fmla="*/ 885465 w 3139715"/>
              <a:gd name="connsiteY51" fmla="*/ 120650 h 201252"/>
              <a:gd name="connsiteX52" fmla="*/ 885465 w 3139715"/>
              <a:gd name="connsiteY52" fmla="*/ 201252 h 201252"/>
              <a:gd name="connsiteX53" fmla="*/ 845164 w 3139715"/>
              <a:gd name="connsiteY53" fmla="*/ 201252 h 201252"/>
              <a:gd name="connsiteX54" fmla="*/ 804863 w 3139715"/>
              <a:gd name="connsiteY54" fmla="*/ 201252 h 201252"/>
              <a:gd name="connsiteX55" fmla="*/ 644525 w 3139715"/>
              <a:gd name="connsiteY55" fmla="*/ 120650 h 201252"/>
              <a:gd name="connsiteX56" fmla="*/ 725128 w 3139715"/>
              <a:gd name="connsiteY56" fmla="*/ 120650 h 201252"/>
              <a:gd name="connsiteX57" fmla="*/ 725128 w 3139715"/>
              <a:gd name="connsiteY57" fmla="*/ 201252 h 201252"/>
              <a:gd name="connsiteX58" fmla="*/ 684826 w 3139715"/>
              <a:gd name="connsiteY58" fmla="*/ 201252 h 201252"/>
              <a:gd name="connsiteX59" fmla="*/ 644525 w 3139715"/>
              <a:gd name="connsiteY59" fmla="*/ 201252 h 201252"/>
              <a:gd name="connsiteX60" fmla="*/ 482600 w 3139715"/>
              <a:gd name="connsiteY60" fmla="*/ 120650 h 201252"/>
              <a:gd name="connsiteX61" fmla="*/ 563203 w 3139715"/>
              <a:gd name="connsiteY61" fmla="*/ 120650 h 201252"/>
              <a:gd name="connsiteX62" fmla="*/ 563203 w 3139715"/>
              <a:gd name="connsiteY62" fmla="*/ 201252 h 201252"/>
              <a:gd name="connsiteX63" fmla="*/ 522901 w 3139715"/>
              <a:gd name="connsiteY63" fmla="*/ 201252 h 201252"/>
              <a:gd name="connsiteX64" fmla="*/ 482600 w 3139715"/>
              <a:gd name="connsiteY64" fmla="*/ 201252 h 201252"/>
              <a:gd name="connsiteX65" fmla="*/ 322263 w 3139715"/>
              <a:gd name="connsiteY65" fmla="*/ 120650 h 201252"/>
              <a:gd name="connsiteX66" fmla="*/ 402865 w 3139715"/>
              <a:gd name="connsiteY66" fmla="*/ 120650 h 201252"/>
              <a:gd name="connsiteX67" fmla="*/ 402865 w 3139715"/>
              <a:gd name="connsiteY67" fmla="*/ 201252 h 201252"/>
              <a:gd name="connsiteX68" fmla="*/ 362564 w 3139715"/>
              <a:gd name="connsiteY68" fmla="*/ 201252 h 201252"/>
              <a:gd name="connsiteX69" fmla="*/ 322263 w 3139715"/>
              <a:gd name="connsiteY69" fmla="*/ 201252 h 201252"/>
              <a:gd name="connsiteX70" fmla="*/ 160338 w 3139715"/>
              <a:gd name="connsiteY70" fmla="*/ 120650 h 201252"/>
              <a:gd name="connsiteX71" fmla="*/ 240940 w 3139715"/>
              <a:gd name="connsiteY71" fmla="*/ 120650 h 201252"/>
              <a:gd name="connsiteX72" fmla="*/ 240940 w 3139715"/>
              <a:gd name="connsiteY72" fmla="*/ 201252 h 201252"/>
              <a:gd name="connsiteX73" fmla="*/ 200639 w 3139715"/>
              <a:gd name="connsiteY73" fmla="*/ 201252 h 201252"/>
              <a:gd name="connsiteX74" fmla="*/ 160338 w 3139715"/>
              <a:gd name="connsiteY74" fmla="*/ 201252 h 201252"/>
              <a:gd name="connsiteX75" fmla="*/ 0 w 3139715"/>
              <a:gd name="connsiteY75" fmla="*/ 120650 h 201252"/>
              <a:gd name="connsiteX76" fmla="*/ 80603 w 3139715"/>
              <a:gd name="connsiteY76" fmla="*/ 120650 h 201252"/>
              <a:gd name="connsiteX77" fmla="*/ 80603 w 3139715"/>
              <a:gd name="connsiteY77" fmla="*/ 201252 h 201252"/>
              <a:gd name="connsiteX78" fmla="*/ 40302 w 3139715"/>
              <a:gd name="connsiteY78" fmla="*/ 201252 h 201252"/>
              <a:gd name="connsiteX79" fmla="*/ 0 w 3139715"/>
              <a:gd name="connsiteY79" fmla="*/ 201252 h 201252"/>
              <a:gd name="connsiteX80" fmla="*/ 2414588 w 3139715"/>
              <a:gd name="connsiteY80" fmla="*/ 79375 h 201252"/>
              <a:gd name="connsiteX81" fmla="*/ 2495190 w 3139715"/>
              <a:gd name="connsiteY81" fmla="*/ 79375 h 201252"/>
              <a:gd name="connsiteX82" fmla="*/ 2495190 w 3139715"/>
              <a:gd name="connsiteY82" fmla="*/ 159977 h 201252"/>
              <a:gd name="connsiteX83" fmla="*/ 2454889 w 3139715"/>
              <a:gd name="connsiteY83" fmla="*/ 159977 h 201252"/>
              <a:gd name="connsiteX84" fmla="*/ 2414588 w 3139715"/>
              <a:gd name="connsiteY84" fmla="*/ 159977 h 201252"/>
              <a:gd name="connsiteX85" fmla="*/ 2897188 w 3139715"/>
              <a:gd name="connsiteY85" fmla="*/ 71437 h 201252"/>
              <a:gd name="connsiteX86" fmla="*/ 2977790 w 3139715"/>
              <a:gd name="connsiteY86" fmla="*/ 71437 h 201252"/>
              <a:gd name="connsiteX87" fmla="*/ 2977790 w 3139715"/>
              <a:gd name="connsiteY87" fmla="*/ 152040 h 201252"/>
              <a:gd name="connsiteX88" fmla="*/ 2937489 w 3139715"/>
              <a:gd name="connsiteY88" fmla="*/ 152040 h 201252"/>
              <a:gd name="connsiteX89" fmla="*/ 2897188 w 3139715"/>
              <a:gd name="connsiteY89" fmla="*/ 152040 h 201252"/>
              <a:gd name="connsiteX90" fmla="*/ 2736850 w 3139715"/>
              <a:gd name="connsiteY90" fmla="*/ 39687 h 201252"/>
              <a:gd name="connsiteX91" fmla="*/ 2817453 w 3139715"/>
              <a:gd name="connsiteY91" fmla="*/ 39687 h 201252"/>
              <a:gd name="connsiteX92" fmla="*/ 2817453 w 3139715"/>
              <a:gd name="connsiteY92" fmla="*/ 120290 h 201252"/>
              <a:gd name="connsiteX93" fmla="*/ 2777151 w 3139715"/>
              <a:gd name="connsiteY93" fmla="*/ 120290 h 201252"/>
              <a:gd name="connsiteX94" fmla="*/ 2736850 w 3139715"/>
              <a:gd name="connsiteY94" fmla="*/ 120290 h 201252"/>
              <a:gd name="connsiteX95" fmla="*/ 2576513 w 3139715"/>
              <a:gd name="connsiteY95" fmla="*/ 0 h 201252"/>
              <a:gd name="connsiteX96" fmla="*/ 2657115 w 3139715"/>
              <a:gd name="connsiteY96" fmla="*/ 0 h 201252"/>
              <a:gd name="connsiteX97" fmla="*/ 2657115 w 3139715"/>
              <a:gd name="connsiteY97" fmla="*/ 80602 h 201252"/>
              <a:gd name="connsiteX98" fmla="*/ 2616814 w 3139715"/>
              <a:gd name="connsiteY98" fmla="*/ 80602 h 201252"/>
              <a:gd name="connsiteX99" fmla="*/ 2576513 w 3139715"/>
              <a:gd name="connsiteY99" fmla="*/ 80602 h 20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2">
                <a:moveTo>
                  <a:pt x="3059113" y="120650"/>
                </a:moveTo>
                <a:lnTo>
                  <a:pt x="3139715" y="120650"/>
                </a:lnTo>
                <a:lnTo>
                  <a:pt x="3139715" y="201252"/>
                </a:lnTo>
                <a:lnTo>
                  <a:pt x="3099414" y="201252"/>
                </a:lnTo>
                <a:lnTo>
                  <a:pt x="3059113" y="201252"/>
                </a:lnTo>
                <a:close/>
                <a:moveTo>
                  <a:pt x="2254250" y="120650"/>
                </a:moveTo>
                <a:lnTo>
                  <a:pt x="2334853" y="120650"/>
                </a:lnTo>
                <a:lnTo>
                  <a:pt x="2334853" y="201252"/>
                </a:lnTo>
                <a:lnTo>
                  <a:pt x="2294551" y="201252"/>
                </a:lnTo>
                <a:lnTo>
                  <a:pt x="2254250" y="201252"/>
                </a:lnTo>
                <a:close/>
                <a:moveTo>
                  <a:pt x="2092325" y="120650"/>
                </a:moveTo>
                <a:lnTo>
                  <a:pt x="2172928" y="120650"/>
                </a:lnTo>
                <a:lnTo>
                  <a:pt x="2172928" y="201252"/>
                </a:lnTo>
                <a:lnTo>
                  <a:pt x="2132626" y="201252"/>
                </a:lnTo>
                <a:lnTo>
                  <a:pt x="2092325" y="201252"/>
                </a:lnTo>
                <a:close/>
                <a:moveTo>
                  <a:pt x="1931988" y="120650"/>
                </a:moveTo>
                <a:lnTo>
                  <a:pt x="2012590" y="120650"/>
                </a:lnTo>
                <a:lnTo>
                  <a:pt x="2012590" y="201252"/>
                </a:lnTo>
                <a:lnTo>
                  <a:pt x="1972289" y="201252"/>
                </a:lnTo>
                <a:lnTo>
                  <a:pt x="1931988" y="201252"/>
                </a:lnTo>
                <a:close/>
                <a:moveTo>
                  <a:pt x="1770063" y="120650"/>
                </a:moveTo>
                <a:lnTo>
                  <a:pt x="1850665" y="120650"/>
                </a:lnTo>
                <a:lnTo>
                  <a:pt x="1850665" y="201252"/>
                </a:lnTo>
                <a:lnTo>
                  <a:pt x="1810364" y="201252"/>
                </a:lnTo>
                <a:lnTo>
                  <a:pt x="1770063" y="201252"/>
                </a:lnTo>
                <a:close/>
                <a:moveTo>
                  <a:pt x="1609725" y="120650"/>
                </a:moveTo>
                <a:lnTo>
                  <a:pt x="1690328" y="120650"/>
                </a:lnTo>
                <a:lnTo>
                  <a:pt x="1690328" y="201252"/>
                </a:lnTo>
                <a:lnTo>
                  <a:pt x="1650026" y="201252"/>
                </a:lnTo>
                <a:lnTo>
                  <a:pt x="1609725" y="201252"/>
                </a:lnTo>
                <a:close/>
                <a:moveTo>
                  <a:pt x="1449388" y="120650"/>
                </a:moveTo>
                <a:lnTo>
                  <a:pt x="1529990" y="120650"/>
                </a:lnTo>
                <a:lnTo>
                  <a:pt x="1529990" y="201252"/>
                </a:lnTo>
                <a:lnTo>
                  <a:pt x="1489689" y="201252"/>
                </a:lnTo>
                <a:lnTo>
                  <a:pt x="1449388" y="201252"/>
                </a:lnTo>
                <a:close/>
                <a:moveTo>
                  <a:pt x="1287463" y="120650"/>
                </a:moveTo>
                <a:lnTo>
                  <a:pt x="1368065" y="120650"/>
                </a:lnTo>
                <a:lnTo>
                  <a:pt x="1368065" y="201252"/>
                </a:lnTo>
                <a:lnTo>
                  <a:pt x="1327764" y="201252"/>
                </a:lnTo>
                <a:lnTo>
                  <a:pt x="1287463" y="201252"/>
                </a:lnTo>
                <a:close/>
                <a:moveTo>
                  <a:pt x="1127125" y="120650"/>
                </a:moveTo>
                <a:lnTo>
                  <a:pt x="1207728" y="120650"/>
                </a:lnTo>
                <a:lnTo>
                  <a:pt x="1207728" y="201252"/>
                </a:lnTo>
                <a:lnTo>
                  <a:pt x="1167426" y="201252"/>
                </a:lnTo>
                <a:lnTo>
                  <a:pt x="1127125" y="201252"/>
                </a:lnTo>
                <a:close/>
                <a:moveTo>
                  <a:pt x="965200" y="120650"/>
                </a:moveTo>
                <a:lnTo>
                  <a:pt x="1045803" y="120650"/>
                </a:lnTo>
                <a:lnTo>
                  <a:pt x="1045803" y="201252"/>
                </a:lnTo>
                <a:lnTo>
                  <a:pt x="1005501" y="201252"/>
                </a:lnTo>
                <a:lnTo>
                  <a:pt x="965200" y="201252"/>
                </a:lnTo>
                <a:close/>
                <a:moveTo>
                  <a:pt x="804863" y="120650"/>
                </a:moveTo>
                <a:lnTo>
                  <a:pt x="885465" y="120650"/>
                </a:lnTo>
                <a:lnTo>
                  <a:pt x="885465" y="201252"/>
                </a:lnTo>
                <a:lnTo>
                  <a:pt x="845164" y="201252"/>
                </a:lnTo>
                <a:lnTo>
                  <a:pt x="804863" y="201252"/>
                </a:lnTo>
                <a:close/>
                <a:moveTo>
                  <a:pt x="644525" y="120650"/>
                </a:moveTo>
                <a:lnTo>
                  <a:pt x="725128" y="120650"/>
                </a:lnTo>
                <a:lnTo>
                  <a:pt x="725128" y="201252"/>
                </a:lnTo>
                <a:lnTo>
                  <a:pt x="684826" y="201252"/>
                </a:lnTo>
                <a:lnTo>
                  <a:pt x="644525" y="201252"/>
                </a:lnTo>
                <a:close/>
                <a:moveTo>
                  <a:pt x="482600" y="120650"/>
                </a:moveTo>
                <a:lnTo>
                  <a:pt x="563203" y="120650"/>
                </a:lnTo>
                <a:lnTo>
                  <a:pt x="563203" y="201252"/>
                </a:lnTo>
                <a:lnTo>
                  <a:pt x="522901" y="201252"/>
                </a:lnTo>
                <a:lnTo>
                  <a:pt x="482600" y="201252"/>
                </a:lnTo>
                <a:close/>
                <a:moveTo>
                  <a:pt x="322263" y="120650"/>
                </a:moveTo>
                <a:lnTo>
                  <a:pt x="402865" y="120650"/>
                </a:lnTo>
                <a:lnTo>
                  <a:pt x="402865" y="201252"/>
                </a:lnTo>
                <a:lnTo>
                  <a:pt x="362564" y="201252"/>
                </a:lnTo>
                <a:lnTo>
                  <a:pt x="322263" y="201252"/>
                </a:lnTo>
                <a:close/>
                <a:moveTo>
                  <a:pt x="160338" y="120650"/>
                </a:moveTo>
                <a:lnTo>
                  <a:pt x="240940" y="120650"/>
                </a:lnTo>
                <a:lnTo>
                  <a:pt x="240940" y="201252"/>
                </a:lnTo>
                <a:lnTo>
                  <a:pt x="200639" y="201252"/>
                </a:lnTo>
                <a:lnTo>
                  <a:pt x="160338" y="201252"/>
                </a:lnTo>
                <a:close/>
                <a:moveTo>
                  <a:pt x="0" y="120650"/>
                </a:moveTo>
                <a:lnTo>
                  <a:pt x="80603" y="120650"/>
                </a:lnTo>
                <a:lnTo>
                  <a:pt x="80603" y="201252"/>
                </a:lnTo>
                <a:lnTo>
                  <a:pt x="40302" y="201252"/>
                </a:lnTo>
                <a:lnTo>
                  <a:pt x="0" y="201252"/>
                </a:lnTo>
                <a:close/>
                <a:moveTo>
                  <a:pt x="2414588" y="79375"/>
                </a:moveTo>
                <a:lnTo>
                  <a:pt x="2495190" y="79375"/>
                </a:lnTo>
                <a:lnTo>
                  <a:pt x="2495190" y="159977"/>
                </a:lnTo>
                <a:lnTo>
                  <a:pt x="2454889" y="159977"/>
                </a:lnTo>
                <a:lnTo>
                  <a:pt x="2414588" y="159977"/>
                </a:lnTo>
                <a:close/>
                <a:moveTo>
                  <a:pt x="2897188" y="71437"/>
                </a:moveTo>
                <a:lnTo>
                  <a:pt x="2977790" y="71437"/>
                </a:lnTo>
                <a:lnTo>
                  <a:pt x="2977790" y="152040"/>
                </a:lnTo>
                <a:lnTo>
                  <a:pt x="2937489" y="152040"/>
                </a:lnTo>
                <a:lnTo>
                  <a:pt x="2897188" y="152040"/>
                </a:lnTo>
                <a:close/>
                <a:moveTo>
                  <a:pt x="2736850" y="39687"/>
                </a:moveTo>
                <a:lnTo>
                  <a:pt x="2817453" y="39687"/>
                </a:lnTo>
                <a:lnTo>
                  <a:pt x="2817453" y="120290"/>
                </a:lnTo>
                <a:lnTo>
                  <a:pt x="2777151" y="120290"/>
                </a:lnTo>
                <a:lnTo>
                  <a:pt x="2736850" y="120290"/>
                </a:lnTo>
                <a:close/>
                <a:moveTo>
                  <a:pt x="2576513" y="0"/>
                </a:moveTo>
                <a:lnTo>
                  <a:pt x="2657115" y="0"/>
                </a:lnTo>
                <a:lnTo>
                  <a:pt x="2657115" y="80602"/>
                </a:lnTo>
                <a:lnTo>
                  <a:pt x="2616814" y="80602"/>
                </a:lnTo>
                <a:lnTo>
                  <a:pt x="2576513"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08" name="Freeform 207">
            <a:extLst>
              <a:ext uri="{FF2B5EF4-FFF2-40B4-BE49-F238E27FC236}">
                <a16:creationId xmlns:a16="http://schemas.microsoft.com/office/drawing/2014/main" id="{789250E7-502A-ED4D-88E2-A404EA03C156}"/>
              </a:ext>
            </a:extLst>
          </p:cNvPr>
          <p:cNvSpPr>
            <a:spLocks noChangeArrowheads="1"/>
          </p:cNvSpPr>
          <p:nvPr/>
        </p:nvSpPr>
        <p:spPr bwMode="auto">
          <a:xfrm>
            <a:off x="4006710" y="4236828"/>
            <a:ext cx="1690937" cy="108388"/>
          </a:xfrm>
          <a:custGeom>
            <a:avLst/>
            <a:gdLst>
              <a:gd name="connsiteX0" fmla="*/ 3059113 w 3139715"/>
              <a:gd name="connsiteY0" fmla="*/ 120650 h 201253"/>
              <a:gd name="connsiteX1" fmla="*/ 3139715 w 3139715"/>
              <a:gd name="connsiteY1" fmla="*/ 120650 h 201253"/>
              <a:gd name="connsiteX2" fmla="*/ 3139715 w 3139715"/>
              <a:gd name="connsiteY2" fmla="*/ 201253 h 201253"/>
              <a:gd name="connsiteX3" fmla="*/ 3099414 w 3139715"/>
              <a:gd name="connsiteY3" fmla="*/ 201253 h 201253"/>
              <a:gd name="connsiteX4" fmla="*/ 3059113 w 3139715"/>
              <a:gd name="connsiteY4" fmla="*/ 201253 h 201253"/>
              <a:gd name="connsiteX5" fmla="*/ 2414588 w 3139715"/>
              <a:gd name="connsiteY5" fmla="*/ 120650 h 201253"/>
              <a:gd name="connsiteX6" fmla="*/ 2495190 w 3139715"/>
              <a:gd name="connsiteY6" fmla="*/ 120650 h 201253"/>
              <a:gd name="connsiteX7" fmla="*/ 2495190 w 3139715"/>
              <a:gd name="connsiteY7" fmla="*/ 201253 h 201253"/>
              <a:gd name="connsiteX8" fmla="*/ 2454889 w 3139715"/>
              <a:gd name="connsiteY8" fmla="*/ 201253 h 201253"/>
              <a:gd name="connsiteX9" fmla="*/ 2414588 w 3139715"/>
              <a:gd name="connsiteY9" fmla="*/ 201253 h 201253"/>
              <a:gd name="connsiteX10" fmla="*/ 2254250 w 3139715"/>
              <a:gd name="connsiteY10" fmla="*/ 120650 h 201253"/>
              <a:gd name="connsiteX11" fmla="*/ 2334853 w 3139715"/>
              <a:gd name="connsiteY11" fmla="*/ 120650 h 201253"/>
              <a:gd name="connsiteX12" fmla="*/ 2334853 w 3139715"/>
              <a:gd name="connsiteY12" fmla="*/ 201253 h 201253"/>
              <a:gd name="connsiteX13" fmla="*/ 2294551 w 3139715"/>
              <a:gd name="connsiteY13" fmla="*/ 201253 h 201253"/>
              <a:gd name="connsiteX14" fmla="*/ 2254250 w 3139715"/>
              <a:gd name="connsiteY14" fmla="*/ 201253 h 201253"/>
              <a:gd name="connsiteX15" fmla="*/ 2092325 w 3139715"/>
              <a:gd name="connsiteY15" fmla="*/ 120650 h 201253"/>
              <a:gd name="connsiteX16" fmla="*/ 2172928 w 3139715"/>
              <a:gd name="connsiteY16" fmla="*/ 120650 h 201253"/>
              <a:gd name="connsiteX17" fmla="*/ 2172928 w 3139715"/>
              <a:gd name="connsiteY17" fmla="*/ 201253 h 201253"/>
              <a:gd name="connsiteX18" fmla="*/ 2132626 w 3139715"/>
              <a:gd name="connsiteY18" fmla="*/ 201253 h 201253"/>
              <a:gd name="connsiteX19" fmla="*/ 2092325 w 3139715"/>
              <a:gd name="connsiteY19" fmla="*/ 201253 h 201253"/>
              <a:gd name="connsiteX20" fmla="*/ 1931988 w 3139715"/>
              <a:gd name="connsiteY20" fmla="*/ 120650 h 201253"/>
              <a:gd name="connsiteX21" fmla="*/ 2012590 w 3139715"/>
              <a:gd name="connsiteY21" fmla="*/ 120650 h 201253"/>
              <a:gd name="connsiteX22" fmla="*/ 2012590 w 3139715"/>
              <a:gd name="connsiteY22" fmla="*/ 201253 h 201253"/>
              <a:gd name="connsiteX23" fmla="*/ 1972289 w 3139715"/>
              <a:gd name="connsiteY23" fmla="*/ 201253 h 201253"/>
              <a:gd name="connsiteX24" fmla="*/ 1931988 w 3139715"/>
              <a:gd name="connsiteY24" fmla="*/ 201253 h 201253"/>
              <a:gd name="connsiteX25" fmla="*/ 1770063 w 3139715"/>
              <a:gd name="connsiteY25" fmla="*/ 120650 h 201253"/>
              <a:gd name="connsiteX26" fmla="*/ 1850665 w 3139715"/>
              <a:gd name="connsiteY26" fmla="*/ 120650 h 201253"/>
              <a:gd name="connsiteX27" fmla="*/ 1850665 w 3139715"/>
              <a:gd name="connsiteY27" fmla="*/ 201253 h 201253"/>
              <a:gd name="connsiteX28" fmla="*/ 1810364 w 3139715"/>
              <a:gd name="connsiteY28" fmla="*/ 201253 h 201253"/>
              <a:gd name="connsiteX29" fmla="*/ 1770063 w 3139715"/>
              <a:gd name="connsiteY29" fmla="*/ 201253 h 201253"/>
              <a:gd name="connsiteX30" fmla="*/ 1609725 w 3139715"/>
              <a:gd name="connsiteY30" fmla="*/ 120650 h 201253"/>
              <a:gd name="connsiteX31" fmla="*/ 1690328 w 3139715"/>
              <a:gd name="connsiteY31" fmla="*/ 120650 h 201253"/>
              <a:gd name="connsiteX32" fmla="*/ 1690328 w 3139715"/>
              <a:gd name="connsiteY32" fmla="*/ 201253 h 201253"/>
              <a:gd name="connsiteX33" fmla="*/ 1650026 w 3139715"/>
              <a:gd name="connsiteY33" fmla="*/ 201253 h 201253"/>
              <a:gd name="connsiteX34" fmla="*/ 1609725 w 3139715"/>
              <a:gd name="connsiteY34" fmla="*/ 201253 h 201253"/>
              <a:gd name="connsiteX35" fmla="*/ 1449388 w 3139715"/>
              <a:gd name="connsiteY35" fmla="*/ 120650 h 201253"/>
              <a:gd name="connsiteX36" fmla="*/ 1529990 w 3139715"/>
              <a:gd name="connsiteY36" fmla="*/ 120650 h 201253"/>
              <a:gd name="connsiteX37" fmla="*/ 1529990 w 3139715"/>
              <a:gd name="connsiteY37" fmla="*/ 201253 h 201253"/>
              <a:gd name="connsiteX38" fmla="*/ 1489689 w 3139715"/>
              <a:gd name="connsiteY38" fmla="*/ 201253 h 201253"/>
              <a:gd name="connsiteX39" fmla="*/ 1449388 w 3139715"/>
              <a:gd name="connsiteY39" fmla="*/ 201253 h 201253"/>
              <a:gd name="connsiteX40" fmla="*/ 1287463 w 3139715"/>
              <a:gd name="connsiteY40" fmla="*/ 120650 h 201253"/>
              <a:gd name="connsiteX41" fmla="*/ 1368065 w 3139715"/>
              <a:gd name="connsiteY41" fmla="*/ 120650 h 201253"/>
              <a:gd name="connsiteX42" fmla="*/ 1368065 w 3139715"/>
              <a:gd name="connsiteY42" fmla="*/ 201253 h 201253"/>
              <a:gd name="connsiteX43" fmla="*/ 1327764 w 3139715"/>
              <a:gd name="connsiteY43" fmla="*/ 201253 h 201253"/>
              <a:gd name="connsiteX44" fmla="*/ 1287463 w 3139715"/>
              <a:gd name="connsiteY44" fmla="*/ 201253 h 201253"/>
              <a:gd name="connsiteX45" fmla="*/ 1127125 w 3139715"/>
              <a:gd name="connsiteY45" fmla="*/ 120650 h 201253"/>
              <a:gd name="connsiteX46" fmla="*/ 1207728 w 3139715"/>
              <a:gd name="connsiteY46" fmla="*/ 120650 h 201253"/>
              <a:gd name="connsiteX47" fmla="*/ 1207728 w 3139715"/>
              <a:gd name="connsiteY47" fmla="*/ 201253 h 201253"/>
              <a:gd name="connsiteX48" fmla="*/ 1167426 w 3139715"/>
              <a:gd name="connsiteY48" fmla="*/ 201253 h 201253"/>
              <a:gd name="connsiteX49" fmla="*/ 1127125 w 3139715"/>
              <a:gd name="connsiteY49" fmla="*/ 201253 h 201253"/>
              <a:gd name="connsiteX50" fmla="*/ 965200 w 3139715"/>
              <a:gd name="connsiteY50" fmla="*/ 120650 h 201253"/>
              <a:gd name="connsiteX51" fmla="*/ 1045803 w 3139715"/>
              <a:gd name="connsiteY51" fmla="*/ 120650 h 201253"/>
              <a:gd name="connsiteX52" fmla="*/ 1045803 w 3139715"/>
              <a:gd name="connsiteY52" fmla="*/ 201253 h 201253"/>
              <a:gd name="connsiteX53" fmla="*/ 1005501 w 3139715"/>
              <a:gd name="connsiteY53" fmla="*/ 201253 h 201253"/>
              <a:gd name="connsiteX54" fmla="*/ 965200 w 3139715"/>
              <a:gd name="connsiteY54" fmla="*/ 201253 h 201253"/>
              <a:gd name="connsiteX55" fmla="*/ 804863 w 3139715"/>
              <a:gd name="connsiteY55" fmla="*/ 120650 h 201253"/>
              <a:gd name="connsiteX56" fmla="*/ 885465 w 3139715"/>
              <a:gd name="connsiteY56" fmla="*/ 120650 h 201253"/>
              <a:gd name="connsiteX57" fmla="*/ 885465 w 3139715"/>
              <a:gd name="connsiteY57" fmla="*/ 201253 h 201253"/>
              <a:gd name="connsiteX58" fmla="*/ 845164 w 3139715"/>
              <a:gd name="connsiteY58" fmla="*/ 201253 h 201253"/>
              <a:gd name="connsiteX59" fmla="*/ 804863 w 3139715"/>
              <a:gd name="connsiteY59" fmla="*/ 201253 h 201253"/>
              <a:gd name="connsiteX60" fmla="*/ 644525 w 3139715"/>
              <a:gd name="connsiteY60" fmla="*/ 120650 h 201253"/>
              <a:gd name="connsiteX61" fmla="*/ 725128 w 3139715"/>
              <a:gd name="connsiteY61" fmla="*/ 120650 h 201253"/>
              <a:gd name="connsiteX62" fmla="*/ 725128 w 3139715"/>
              <a:gd name="connsiteY62" fmla="*/ 201253 h 201253"/>
              <a:gd name="connsiteX63" fmla="*/ 684826 w 3139715"/>
              <a:gd name="connsiteY63" fmla="*/ 201253 h 201253"/>
              <a:gd name="connsiteX64" fmla="*/ 644525 w 3139715"/>
              <a:gd name="connsiteY64" fmla="*/ 201253 h 201253"/>
              <a:gd name="connsiteX65" fmla="*/ 482600 w 3139715"/>
              <a:gd name="connsiteY65" fmla="*/ 120650 h 201253"/>
              <a:gd name="connsiteX66" fmla="*/ 563203 w 3139715"/>
              <a:gd name="connsiteY66" fmla="*/ 120650 h 201253"/>
              <a:gd name="connsiteX67" fmla="*/ 563203 w 3139715"/>
              <a:gd name="connsiteY67" fmla="*/ 201253 h 201253"/>
              <a:gd name="connsiteX68" fmla="*/ 522901 w 3139715"/>
              <a:gd name="connsiteY68" fmla="*/ 201253 h 201253"/>
              <a:gd name="connsiteX69" fmla="*/ 482600 w 3139715"/>
              <a:gd name="connsiteY69" fmla="*/ 201253 h 201253"/>
              <a:gd name="connsiteX70" fmla="*/ 322263 w 3139715"/>
              <a:gd name="connsiteY70" fmla="*/ 120650 h 201253"/>
              <a:gd name="connsiteX71" fmla="*/ 402865 w 3139715"/>
              <a:gd name="connsiteY71" fmla="*/ 120650 h 201253"/>
              <a:gd name="connsiteX72" fmla="*/ 402865 w 3139715"/>
              <a:gd name="connsiteY72" fmla="*/ 201253 h 201253"/>
              <a:gd name="connsiteX73" fmla="*/ 362564 w 3139715"/>
              <a:gd name="connsiteY73" fmla="*/ 201253 h 201253"/>
              <a:gd name="connsiteX74" fmla="*/ 322263 w 3139715"/>
              <a:gd name="connsiteY74" fmla="*/ 201253 h 201253"/>
              <a:gd name="connsiteX75" fmla="*/ 160338 w 3139715"/>
              <a:gd name="connsiteY75" fmla="*/ 120650 h 201253"/>
              <a:gd name="connsiteX76" fmla="*/ 240940 w 3139715"/>
              <a:gd name="connsiteY76" fmla="*/ 120650 h 201253"/>
              <a:gd name="connsiteX77" fmla="*/ 240940 w 3139715"/>
              <a:gd name="connsiteY77" fmla="*/ 201253 h 201253"/>
              <a:gd name="connsiteX78" fmla="*/ 200639 w 3139715"/>
              <a:gd name="connsiteY78" fmla="*/ 201253 h 201253"/>
              <a:gd name="connsiteX79" fmla="*/ 160338 w 3139715"/>
              <a:gd name="connsiteY79" fmla="*/ 201253 h 201253"/>
              <a:gd name="connsiteX80" fmla="*/ 0 w 3139715"/>
              <a:gd name="connsiteY80" fmla="*/ 120650 h 201253"/>
              <a:gd name="connsiteX81" fmla="*/ 80603 w 3139715"/>
              <a:gd name="connsiteY81" fmla="*/ 120650 h 201253"/>
              <a:gd name="connsiteX82" fmla="*/ 80603 w 3139715"/>
              <a:gd name="connsiteY82" fmla="*/ 201253 h 201253"/>
              <a:gd name="connsiteX83" fmla="*/ 40302 w 3139715"/>
              <a:gd name="connsiteY83" fmla="*/ 201253 h 201253"/>
              <a:gd name="connsiteX84" fmla="*/ 0 w 3139715"/>
              <a:gd name="connsiteY84" fmla="*/ 201253 h 201253"/>
              <a:gd name="connsiteX85" fmla="*/ 2576513 w 3139715"/>
              <a:gd name="connsiteY85" fmla="*/ 71438 h 201253"/>
              <a:gd name="connsiteX86" fmla="*/ 2657115 w 3139715"/>
              <a:gd name="connsiteY86" fmla="*/ 71438 h 201253"/>
              <a:gd name="connsiteX87" fmla="*/ 2657115 w 3139715"/>
              <a:gd name="connsiteY87" fmla="*/ 152040 h 201253"/>
              <a:gd name="connsiteX88" fmla="*/ 2616814 w 3139715"/>
              <a:gd name="connsiteY88" fmla="*/ 152040 h 201253"/>
              <a:gd name="connsiteX89" fmla="*/ 2576513 w 3139715"/>
              <a:gd name="connsiteY89" fmla="*/ 152040 h 201253"/>
              <a:gd name="connsiteX90" fmla="*/ 2897188 w 3139715"/>
              <a:gd name="connsiteY90" fmla="*/ 39688 h 201253"/>
              <a:gd name="connsiteX91" fmla="*/ 2977790 w 3139715"/>
              <a:gd name="connsiteY91" fmla="*/ 39688 h 201253"/>
              <a:gd name="connsiteX92" fmla="*/ 2977790 w 3139715"/>
              <a:gd name="connsiteY92" fmla="*/ 120290 h 201253"/>
              <a:gd name="connsiteX93" fmla="*/ 2937489 w 3139715"/>
              <a:gd name="connsiteY93" fmla="*/ 120290 h 201253"/>
              <a:gd name="connsiteX94" fmla="*/ 2897188 w 3139715"/>
              <a:gd name="connsiteY94" fmla="*/ 120290 h 201253"/>
              <a:gd name="connsiteX95" fmla="*/ 2736850 w 3139715"/>
              <a:gd name="connsiteY95" fmla="*/ 0 h 201253"/>
              <a:gd name="connsiteX96" fmla="*/ 2817453 w 3139715"/>
              <a:gd name="connsiteY96" fmla="*/ 0 h 201253"/>
              <a:gd name="connsiteX97" fmla="*/ 2817453 w 3139715"/>
              <a:gd name="connsiteY97" fmla="*/ 80603 h 201253"/>
              <a:gd name="connsiteX98" fmla="*/ 2777151 w 3139715"/>
              <a:gd name="connsiteY98" fmla="*/ 80603 h 201253"/>
              <a:gd name="connsiteX99" fmla="*/ 2736850 w 3139715"/>
              <a:gd name="connsiteY99" fmla="*/ 80603 h 20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3">
                <a:moveTo>
                  <a:pt x="3059113" y="120650"/>
                </a:moveTo>
                <a:lnTo>
                  <a:pt x="3139715" y="120650"/>
                </a:lnTo>
                <a:lnTo>
                  <a:pt x="3139715" y="201253"/>
                </a:lnTo>
                <a:lnTo>
                  <a:pt x="3099414" y="201253"/>
                </a:lnTo>
                <a:lnTo>
                  <a:pt x="3059113" y="201253"/>
                </a:lnTo>
                <a:close/>
                <a:moveTo>
                  <a:pt x="2414588" y="120650"/>
                </a:moveTo>
                <a:lnTo>
                  <a:pt x="2495190" y="120650"/>
                </a:lnTo>
                <a:lnTo>
                  <a:pt x="2495190" y="201253"/>
                </a:lnTo>
                <a:lnTo>
                  <a:pt x="2454889" y="201253"/>
                </a:lnTo>
                <a:lnTo>
                  <a:pt x="2414588" y="201253"/>
                </a:lnTo>
                <a:close/>
                <a:moveTo>
                  <a:pt x="2254250" y="120650"/>
                </a:moveTo>
                <a:lnTo>
                  <a:pt x="2334853" y="120650"/>
                </a:lnTo>
                <a:lnTo>
                  <a:pt x="2334853" y="201253"/>
                </a:lnTo>
                <a:lnTo>
                  <a:pt x="2294551" y="201253"/>
                </a:lnTo>
                <a:lnTo>
                  <a:pt x="2254250" y="201253"/>
                </a:lnTo>
                <a:close/>
                <a:moveTo>
                  <a:pt x="2092325" y="120650"/>
                </a:moveTo>
                <a:lnTo>
                  <a:pt x="2172928" y="120650"/>
                </a:lnTo>
                <a:lnTo>
                  <a:pt x="2172928" y="201253"/>
                </a:lnTo>
                <a:lnTo>
                  <a:pt x="2132626" y="201253"/>
                </a:lnTo>
                <a:lnTo>
                  <a:pt x="2092325" y="201253"/>
                </a:lnTo>
                <a:close/>
                <a:moveTo>
                  <a:pt x="1931988" y="120650"/>
                </a:moveTo>
                <a:lnTo>
                  <a:pt x="2012590" y="120650"/>
                </a:lnTo>
                <a:lnTo>
                  <a:pt x="2012590" y="201253"/>
                </a:lnTo>
                <a:lnTo>
                  <a:pt x="1972289" y="201253"/>
                </a:lnTo>
                <a:lnTo>
                  <a:pt x="1931988" y="201253"/>
                </a:lnTo>
                <a:close/>
                <a:moveTo>
                  <a:pt x="1770063" y="120650"/>
                </a:moveTo>
                <a:lnTo>
                  <a:pt x="1850665" y="120650"/>
                </a:lnTo>
                <a:lnTo>
                  <a:pt x="1850665" y="201253"/>
                </a:lnTo>
                <a:lnTo>
                  <a:pt x="1810364" y="201253"/>
                </a:lnTo>
                <a:lnTo>
                  <a:pt x="1770063" y="201253"/>
                </a:lnTo>
                <a:close/>
                <a:moveTo>
                  <a:pt x="1609725" y="120650"/>
                </a:moveTo>
                <a:lnTo>
                  <a:pt x="1690328" y="120650"/>
                </a:lnTo>
                <a:lnTo>
                  <a:pt x="1690328" y="201253"/>
                </a:lnTo>
                <a:lnTo>
                  <a:pt x="1650026" y="201253"/>
                </a:lnTo>
                <a:lnTo>
                  <a:pt x="1609725" y="201253"/>
                </a:lnTo>
                <a:close/>
                <a:moveTo>
                  <a:pt x="1449388" y="120650"/>
                </a:moveTo>
                <a:lnTo>
                  <a:pt x="1529990" y="120650"/>
                </a:lnTo>
                <a:lnTo>
                  <a:pt x="1529990" y="201253"/>
                </a:lnTo>
                <a:lnTo>
                  <a:pt x="1489689" y="201253"/>
                </a:lnTo>
                <a:lnTo>
                  <a:pt x="1449388" y="201253"/>
                </a:lnTo>
                <a:close/>
                <a:moveTo>
                  <a:pt x="1287463" y="120650"/>
                </a:moveTo>
                <a:lnTo>
                  <a:pt x="1368065" y="120650"/>
                </a:lnTo>
                <a:lnTo>
                  <a:pt x="1368065" y="201253"/>
                </a:lnTo>
                <a:lnTo>
                  <a:pt x="1327764" y="201253"/>
                </a:lnTo>
                <a:lnTo>
                  <a:pt x="1287463" y="201253"/>
                </a:lnTo>
                <a:close/>
                <a:moveTo>
                  <a:pt x="1127125" y="120650"/>
                </a:moveTo>
                <a:lnTo>
                  <a:pt x="1207728" y="120650"/>
                </a:lnTo>
                <a:lnTo>
                  <a:pt x="1207728" y="201253"/>
                </a:lnTo>
                <a:lnTo>
                  <a:pt x="1167426" y="201253"/>
                </a:lnTo>
                <a:lnTo>
                  <a:pt x="1127125" y="201253"/>
                </a:lnTo>
                <a:close/>
                <a:moveTo>
                  <a:pt x="965200" y="120650"/>
                </a:moveTo>
                <a:lnTo>
                  <a:pt x="1045803" y="120650"/>
                </a:lnTo>
                <a:lnTo>
                  <a:pt x="1045803" y="201253"/>
                </a:lnTo>
                <a:lnTo>
                  <a:pt x="1005501" y="201253"/>
                </a:lnTo>
                <a:lnTo>
                  <a:pt x="965200" y="201253"/>
                </a:lnTo>
                <a:close/>
                <a:moveTo>
                  <a:pt x="804863" y="120650"/>
                </a:moveTo>
                <a:lnTo>
                  <a:pt x="885465" y="120650"/>
                </a:lnTo>
                <a:lnTo>
                  <a:pt x="885465" y="201253"/>
                </a:lnTo>
                <a:lnTo>
                  <a:pt x="845164" y="201253"/>
                </a:lnTo>
                <a:lnTo>
                  <a:pt x="804863" y="201253"/>
                </a:lnTo>
                <a:close/>
                <a:moveTo>
                  <a:pt x="644525" y="120650"/>
                </a:moveTo>
                <a:lnTo>
                  <a:pt x="725128" y="120650"/>
                </a:lnTo>
                <a:lnTo>
                  <a:pt x="725128" y="201253"/>
                </a:lnTo>
                <a:lnTo>
                  <a:pt x="684826" y="201253"/>
                </a:lnTo>
                <a:lnTo>
                  <a:pt x="644525" y="201253"/>
                </a:lnTo>
                <a:close/>
                <a:moveTo>
                  <a:pt x="482600" y="120650"/>
                </a:moveTo>
                <a:lnTo>
                  <a:pt x="563203" y="120650"/>
                </a:lnTo>
                <a:lnTo>
                  <a:pt x="563203" y="201253"/>
                </a:lnTo>
                <a:lnTo>
                  <a:pt x="522901" y="201253"/>
                </a:lnTo>
                <a:lnTo>
                  <a:pt x="482600" y="201253"/>
                </a:lnTo>
                <a:close/>
                <a:moveTo>
                  <a:pt x="322263" y="120650"/>
                </a:moveTo>
                <a:lnTo>
                  <a:pt x="402865" y="120650"/>
                </a:lnTo>
                <a:lnTo>
                  <a:pt x="402865" y="201253"/>
                </a:lnTo>
                <a:lnTo>
                  <a:pt x="362564" y="201253"/>
                </a:lnTo>
                <a:lnTo>
                  <a:pt x="322263" y="201253"/>
                </a:lnTo>
                <a:close/>
                <a:moveTo>
                  <a:pt x="160338" y="120650"/>
                </a:moveTo>
                <a:lnTo>
                  <a:pt x="240940" y="120650"/>
                </a:lnTo>
                <a:lnTo>
                  <a:pt x="240940" y="201253"/>
                </a:lnTo>
                <a:lnTo>
                  <a:pt x="200639" y="201253"/>
                </a:lnTo>
                <a:lnTo>
                  <a:pt x="160338" y="201253"/>
                </a:lnTo>
                <a:close/>
                <a:moveTo>
                  <a:pt x="0" y="120650"/>
                </a:moveTo>
                <a:lnTo>
                  <a:pt x="80603" y="120650"/>
                </a:lnTo>
                <a:lnTo>
                  <a:pt x="80603" y="201253"/>
                </a:lnTo>
                <a:lnTo>
                  <a:pt x="40302" y="201253"/>
                </a:lnTo>
                <a:lnTo>
                  <a:pt x="0" y="201253"/>
                </a:lnTo>
                <a:close/>
                <a:moveTo>
                  <a:pt x="2576513" y="71438"/>
                </a:moveTo>
                <a:lnTo>
                  <a:pt x="2657115" y="71438"/>
                </a:lnTo>
                <a:lnTo>
                  <a:pt x="2657115" y="152040"/>
                </a:lnTo>
                <a:lnTo>
                  <a:pt x="2616814" y="152040"/>
                </a:lnTo>
                <a:lnTo>
                  <a:pt x="2576513" y="152040"/>
                </a:lnTo>
                <a:close/>
                <a:moveTo>
                  <a:pt x="2897188" y="39688"/>
                </a:moveTo>
                <a:lnTo>
                  <a:pt x="2977790" y="39688"/>
                </a:lnTo>
                <a:lnTo>
                  <a:pt x="2977790" y="120290"/>
                </a:lnTo>
                <a:lnTo>
                  <a:pt x="2937489" y="120290"/>
                </a:lnTo>
                <a:lnTo>
                  <a:pt x="2897188" y="120290"/>
                </a:lnTo>
                <a:close/>
                <a:moveTo>
                  <a:pt x="2736850" y="0"/>
                </a:moveTo>
                <a:lnTo>
                  <a:pt x="2817453" y="0"/>
                </a:lnTo>
                <a:lnTo>
                  <a:pt x="2817453" y="80603"/>
                </a:lnTo>
                <a:lnTo>
                  <a:pt x="2777151" y="80603"/>
                </a:lnTo>
                <a:lnTo>
                  <a:pt x="2736850"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09" name="Freeform 208">
            <a:extLst>
              <a:ext uri="{FF2B5EF4-FFF2-40B4-BE49-F238E27FC236}">
                <a16:creationId xmlns:a16="http://schemas.microsoft.com/office/drawing/2014/main" id="{9A696F00-552C-AA4C-B051-FCE7A8CE3A77}"/>
              </a:ext>
            </a:extLst>
          </p:cNvPr>
          <p:cNvSpPr>
            <a:spLocks noChangeArrowheads="1"/>
          </p:cNvSpPr>
          <p:nvPr/>
        </p:nvSpPr>
        <p:spPr bwMode="auto">
          <a:xfrm>
            <a:off x="4006710" y="4330019"/>
            <a:ext cx="1690937" cy="101547"/>
          </a:xfrm>
          <a:custGeom>
            <a:avLst/>
            <a:gdLst>
              <a:gd name="connsiteX0" fmla="*/ 3059113 w 3139715"/>
              <a:gd name="connsiteY0" fmla="*/ 107950 h 188552"/>
              <a:gd name="connsiteX1" fmla="*/ 3139715 w 3139715"/>
              <a:gd name="connsiteY1" fmla="*/ 107950 h 188552"/>
              <a:gd name="connsiteX2" fmla="*/ 3139715 w 3139715"/>
              <a:gd name="connsiteY2" fmla="*/ 188552 h 188552"/>
              <a:gd name="connsiteX3" fmla="*/ 3099414 w 3139715"/>
              <a:gd name="connsiteY3" fmla="*/ 188552 h 188552"/>
              <a:gd name="connsiteX4" fmla="*/ 3059113 w 3139715"/>
              <a:gd name="connsiteY4" fmla="*/ 188552 h 188552"/>
              <a:gd name="connsiteX5" fmla="*/ 2414588 w 3139715"/>
              <a:gd name="connsiteY5" fmla="*/ 107950 h 188552"/>
              <a:gd name="connsiteX6" fmla="*/ 2495190 w 3139715"/>
              <a:gd name="connsiteY6" fmla="*/ 107950 h 188552"/>
              <a:gd name="connsiteX7" fmla="*/ 2495190 w 3139715"/>
              <a:gd name="connsiteY7" fmla="*/ 188552 h 188552"/>
              <a:gd name="connsiteX8" fmla="*/ 2454889 w 3139715"/>
              <a:gd name="connsiteY8" fmla="*/ 188552 h 188552"/>
              <a:gd name="connsiteX9" fmla="*/ 2414588 w 3139715"/>
              <a:gd name="connsiteY9" fmla="*/ 188552 h 188552"/>
              <a:gd name="connsiteX10" fmla="*/ 2254250 w 3139715"/>
              <a:gd name="connsiteY10" fmla="*/ 107950 h 188552"/>
              <a:gd name="connsiteX11" fmla="*/ 2334853 w 3139715"/>
              <a:gd name="connsiteY11" fmla="*/ 107950 h 188552"/>
              <a:gd name="connsiteX12" fmla="*/ 2334853 w 3139715"/>
              <a:gd name="connsiteY12" fmla="*/ 188552 h 188552"/>
              <a:gd name="connsiteX13" fmla="*/ 2294551 w 3139715"/>
              <a:gd name="connsiteY13" fmla="*/ 188552 h 188552"/>
              <a:gd name="connsiteX14" fmla="*/ 2254250 w 3139715"/>
              <a:gd name="connsiteY14" fmla="*/ 188552 h 188552"/>
              <a:gd name="connsiteX15" fmla="*/ 2092325 w 3139715"/>
              <a:gd name="connsiteY15" fmla="*/ 107950 h 188552"/>
              <a:gd name="connsiteX16" fmla="*/ 2172928 w 3139715"/>
              <a:gd name="connsiteY16" fmla="*/ 107950 h 188552"/>
              <a:gd name="connsiteX17" fmla="*/ 2172928 w 3139715"/>
              <a:gd name="connsiteY17" fmla="*/ 188552 h 188552"/>
              <a:gd name="connsiteX18" fmla="*/ 2132626 w 3139715"/>
              <a:gd name="connsiteY18" fmla="*/ 188552 h 188552"/>
              <a:gd name="connsiteX19" fmla="*/ 2092325 w 3139715"/>
              <a:gd name="connsiteY19" fmla="*/ 188552 h 188552"/>
              <a:gd name="connsiteX20" fmla="*/ 1931988 w 3139715"/>
              <a:gd name="connsiteY20" fmla="*/ 107950 h 188552"/>
              <a:gd name="connsiteX21" fmla="*/ 2012590 w 3139715"/>
              <a:gd name="connsiteY21" fmla="*/ 107950 h 188552"/>
              <a:gd name="connsiteX22" fmla="*/ 2012590 w 3139715"/>
              <a:gd name="connsiteY22" fmla="*/ 188552 h 188552"/>
              <a:gd name="connsiteX23" fmla="*/ 1972289 w 3139715"/>
              <a:gd name="connsiteY23" fmla="*/ 188552 h 188552"/>
              <a:gd name="connsiteX24" fmla="*/ 1931988 w 3139715"/>
              <a:gd name="connsiteY24" fmla="*/ 188552 h 188552"/>
              <a:gd name="connsiteX25" fmla="*/ 1770063 w 3139715"/>
              <a:gd name="connsiteY25" fmla="*/ 107950 h 188552"/>
              <a:gd name="connsiteX26" fmla="*/ 1850665 w 3139715"/>
              <a:gd name="connsiteY26" fmla="*/ 107950 h 188552"/>
              <a:gd name="connsiteX27" fmla="*/ 1850665 w 3139715"/>
              <a:gd name="connsiteY27" fmla="*/ 188552 h 188552"/>
              <a:gd name="connsiteX28" fmla="*/ 1810364 w 3139715"/>
              <a:gd name="connsiteY28" fmla="*/ 188552 h 188552"/>
              <a:gd name="connsiteX29" fmla="*/ 1770063 w 3139715"/>
              <a:gd name="connsiteY29" fmla="*/ 188552 h 188552"/>
              <a:gd name="connsiteX30" fmla="*/ 1609725 w 3139715"/>
              <a:gd name="connsiteY30" fmla="*/ 107950 h 188552"/>
              <a:gd name="connsiteX31" fmla="*/ 1690328 w 3139715"/>
              <a:gd name="connsiteY31" fmla="*/ 107950 h 188552"/>
              <a:gd name="connsiteX32" fmla="*/ 1690328 w 3139715"/>
              <a:gd name="connsiteY32" fmla="*/ 188552 h 188552"/>
              <a:gd name="connsiteX33" fmla="*/ 1650026 w 3139715"/>
              <a:gd name="connsiteY33" fmla="*/ 188552 h 188552"/>
              <a:gd name="connsiteX34" fmla="*/ 1609725 w 3139715"/>
              <a:gd name="connsiteY34" fmla="*/ 188552 h 188552"/>
              <a:gd name="connsiteX35" fmla="*/ 1449388 w 3139715"/>
              <a:gd name="connsiteY35" fmla="*/ 107950 h 188552"/>
              <a:gd name="connsiteX36" fmla="*/ 1529990 w 3139715"/>
              <a:gd name="connsiteY36" fmla="*/ 107950 h 188552"/>
              <a:gd name="connsiteX37" fmla="*/ 1529990 w 3139715"/>
              <a:gd name="connsiteY37" fmla="*/ 188552 h 188552"/>
              <a:gd name="connsiteX38" fmla="*/ 1489689 w 3139715"/>
              <a:gd name="connsiteY38" fmla="*/ 188552 h 188552"/>
              <a:gd name="connsiteX39" fmla="*/ 1449388 w 3139715"/>
              <a:gd name="connsiteY39" fmla="*/ 188552 h 188552"/>
              <a:gd name="connsiteX40" fmla="*/ 1287463 w 3139715"/>
              <a:gd name="connsiteY40" fmla="*/ 107950 h 188552"/>
              <a:gd name="connsiteX41" fmla="*/ 1368065 w 3139715"/>
              <a:gd name="connsiteY41" fmla="*/ 107950 h 188552"/>
              <a:gd name="connsiteX42" fmla="*/ 1368065 w 3139715"/>
              <a:gd name="connsiteY42" fmla="*/ 188552 h 188552"/>
              <a:gd name="connsiteX43" fmla="*/ 1327764 w 3139715"/>
              <a:gd name="connsiteY43" fmla="*/ 188552 h 188552"/>
              <a:gd name="connsiteX44" fmla="*/ 1287463 w 3139715"/>
              <a:gd name="connsiteY44" fmla="*/ 188552 h 188552"/>
              <a:gd name="connsiteX45" fmla="*/ 1127125 w 3139715"/>
              <a:gd name="connsiteY45" fmla="*/ 107950 h 188552"/>
              <a:gd name="connsiteX46" fmla="*/ 1207728 w 3139715"/>
              <a:gd name="connsiteY46" fmla="*/ 107950 h 188552"/>
              <a:gd name="connsiteX47" fmla="*/ 1207728 w 3139715"/>
              <a:gd name="connsiteY47" fmla="*/ 188552 h 188552"/>
              <a:gd name="connsiteX48" fmla="*/ 1167426 w 3139715"/>
              <a:gd name="connsiteY48" fmla="*/ 188552 h 188552"/>
              <a:gd name="connsiteX49" fmla="*/ 1127125 w 3139715"/>
              <a:gd name="connsiteY49" fmla="*/ 188552 h 188552"/>
              <a:gd name="connsiteX50" fmla="*/ 965200 w 3139715"/>
              <a:gd name="connsiteY50" fmla="*/ 107950 h 188552"/>
              <a:gd name="connsiteX51" fmla="*/ 1045803 w 3139715"/>
              <a:gd name="connsiteY51" fmla="*/ 107950 h 188552"/>
              <a:gd name="connsiteX52" fmla="*/ 1045803 w 3139715"/>
              <a:gd name="connsiteY52" fmla="*/ 188552 h 188552"/>
              <a:gd name="connsiteX53" fmla="*/ 1005501 w 3139715"/>
              <a:gd name="connsiteY53" fmla="*/ 188552 h 188552"/>
              <a:gd name="connsiteX54" fmla="*/ 965200 w 3139715"/>
              <a:gd name="connsiteY54" fmla="*/ 188552 h 188552"/>
              <a:gd name="connsiteX55" fmla="*/ 804863 w 3139715"/>
              <a:gd name="connsiteY55" fmla="*/ 107950 h 188552"/>
              <a:gd name="connsiteX56" fmla="*/ 885465 w 3139715"/>
              <a:gd name="connsiteY56" fmla="*/ 107950 h 188552"/>
              <a:gd name="connsiteX57" fmla="*/ 885465 w 3139715"/>
              <a:gd name="connsiteY57" fmla="*/ 188552 h 188552"/>
              <a:gd name="connsiteX58" fmla="*/ 845164 w 3139715"/>
              <a:gd name="connsiteY58" fmla="*/ 188552 h 188552"/>
              <a:gd name="connsiteX59" fmla="*/ 804863 w 3139715"/>
              <a:gd name="connsiteY59" fmla="*/ 188552 h 188552"/>
              <a:gd name="connsiteX60" fmla="*/ 644525 w 3139715"/>
              <a:gd name="connsiteY60" fmla="*/ 107950 h 188552"/>
              <a:gd name="connsiteX61" fmla="*/ 725128 w 3139715"/>
              <a:gd name="connsiteY61" fmla="*/ 107950 h 188552"/>
              <a:gd name="connsiteX62" fmla="*/ 725128 w 3139715"/>
              <a:gd name="connsiteY62" fmla="*/ 188552 h 188552"/>
              <a:gd name="connsiteX63" fmla="*/ 684826 w 3139715"/>
              <a:gd name="connsiteY63" fmla="*/ 188552 h 188552"/>
              <a:gd name="connsiteX64" fmla="*/ 644525 w 3139715"/>
              <a:gd name="connsiteY64" fmla="*/ 188552 h 188552"/>
              <a:gd name="connsiteX65" fmla="*/ 482600 w 3139715"/>
              <a:gd name="connsiteY65" fmla="*/ 107950 h 188552"/>
              <a:gd name="connsiteX66" fmla="*/ 563203 w 3139715"/>
              <a:gd name="connsiteY66" fmla="*/ 107950 h 188552"/>
              <a:gd name="connsiteX67" fmla="*/ 563203 w 3139715"/>
              <a:gd name="connsiteY67" fmla="*/ 188552 h 188552"/>
              <a:gd name="connsiteX68" fmla="*/ 522901 w 3139715"/>
              <a:gd name="connsiteY68" fmla="*/ 188552 h 188552"/>
              <a:gd name="connsiteX69" fmla="*/ 482600 w 3139715"/>
              <a:gd name="connsiteY69" fmla="*/ 188552 h 188552"/>
              <a:gd name="connsiteX70" fmla="*/ 322263 w 3139715"/>
              <a:gd name="connsiteY70" fmla="*/ 107950 h 188552"/>
              <a:gd name="connsiteX71" fmla="*/ 402865 w 3139715"/>
              <a:gd name="connsiteY71" fmla="*/ 107950 h 188552"/>
              <a:gd name="connsiteX72" fmla="*/ 402865 w 3139715"/>
              <a:gd name="connsiteY72" fmla="*/ 188552 h 188552"/>
              <a:gd name="connsiteX73" fmla="*/ 362564 w 3139715"/>
              <a:gd name="connsiteY73" fmla="*/ 188552 h 188552"/>
              <a:gd name="connsiteX74" fmla="*/ 322263 w 3139715"/>
              <a:gd name="connsiteY74" fmla="*/ 188552 h 188552"/>
              <a:gd name="connsiteX75" fmla="*/ 160338 w 3139715"/>
              <a:gd name="connsiteY75" fmla="*/ 107950 h 188552"/>
              <a:gd name="connsiteX76" fmla="*/ 240940 w 3139715"/>
              <a:gd name="connsiteY76" fmla="*/ 107950 h 188552"/>
              <a:gd name="connsiteX77" fmla="*/ 240940 w 3139715"/>
              <a:gd name="connsiteY77" fmla="*/ 188552 h 188552"/>
              <a:gd name="connsiteX78" fmla="*/ 200639 w 3139715"/>
              <a:gd name="connsiteY78" fmla="*/ 188552 h 188552"/>
              <a:gd name="connsiteX79" fmla="*/ 160338 w 3139715"/>
              <a:gd name="connsiteY79" fmla="*/ 188552 h 188552"/>
              <a:gd name="connsiteX80" fmla="*/ 0 w 3139715"/>
              <a:gd name="connsiteY80" fmla="*/ 107950 h 188552"/>
              <a:gd name="connsiteX81" fmla="*/ 80603 w 3139715"/>
              <a:gd name="connsiteY81" fmla="*/ 107950 h 188552"/>
              <a:gd name="connsiteX82" fmla="*/ 80603 w 3139715"/>
              <a:gd name="connsiteY82" fmla="*/ 188552 h 188552"/>
              <a:gd name="connsiteX83" fmla="*/ 40302 w 3139715"/>
              <a:gd name="connsiteY83" fmla="*/ 188552 h 188552"/>
              <a:gd name="connsiteX84" fmla="*/ 0 w 3139715"/>
              <a:gd name="connsiteY84" fmla="*/ 188552 h 188552"/>
              <a:gd name="connsiteX85" fmla="*/ 2897188 w 3139715"/>
              <a:gd name="connsiteY85" fmla="*/ 52387 h 188552"/>
              <a:gd name="connsiteX86" fmla="*/ 2977790 w 3139715"/>
              <a:gd name="connsiteY86" fmla="*/ 52387 h 188552"/>
              <a:gd name="connsiteX87" fmla="*/ 2977790 w 3139715"/>
              <a:gd name="connsiteY87" fmla="*/ 132990 h 188552"/>
              <a:gd name="connsiteX88" fmla="*/ 2937489 w 3139715"/>
              <a:gd name="connsiteY88" fmla="*/ 132990 h 188552"/>
              <a:gd name="connsiteX89" fmla="*/ 2897188 w 3139715"/>
              <a:gd name="connsiteY89" fmla="*/ 132990 h 188552"/>
              <a:gd name="connsiteX90" fmla="*/ 2576513 w 3139715"/>
              <a:gd name="connsiteY90" fmla="*/ 52387 h 188552"/>
              <a:gd name="connsiteX91" fmla="*/ 2657115 w 3139715"/>
              <a:gd name="connsiteY91" fmla="*/ 52387 h 188552"/>
              <a:gd name="connsiteX92" fmla="*/ 2657115 w 3139715"/>
              <a:gd name="connsiteY92" fmla="*/ 132990 h 188552"/>
              <a:gd name="connsiteX93" fmla="*/ 2616814 w 3139715"/>
              <a:gd name="connsiteY93" fmla="*/ 132990 h 188552"/>
              <a:gd name="connsiteX94" fmla="*/ 2576513 w 3139715"/>
              <a:gd name="connsiteY94" fmla="*/ 132990 h 188552"/>
              <a:gd name="connsiteX95" fmla="*/ 2736850 w 3139715"/>
              <a:gd name="connsiteY95" fmla="*/ 0 h 188552"/>
              <a:gd name="connsiteX96" fmla="*/ 2817453 w 3139715"/>
              <a:gd name="connsiteY96" fmla="*/ 0 h 188552"/>
              <a:gd name="connsiteX97" fmla="*/ 2817453 w 3139715"/>
              <a:gd name="connsiteY97" fmla="*/ 80602 h 188552"/>
              <a:gd name="connsiteX98" fmla="*/ 2777151 w 3139715"/>
              <a:gd name="connsiteY98" fmla="*/ 80602 h 188552"/>
              <a:gd name="connsiteX99" fmla="*/ 2736850 w 3139715"/>
              <a:gd name="connsiteY99" fmla="*/ 80602 h 18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88552">
                <a:moveTo>
                  <a:pt x="3059113" y="107950"/>
                </a:moveTo>
                <a:lnTo>
                  <a:pt x="3139715" y="107950"/>
                </a:lnTo>
                <a:lnTo>
                  <a:pt x="3139715" y="188552"/>
                </a:lnTo>
                <a:lnTo>
                  <a:pt x="3099414" y="188552"/>
                </a:lnTo>
                <a:lnTo>
                  <a:pt x="3059113" y="188552"/>
                </a:lnTo>
                <a:close/>
                <a:moveTo>
                  <a:pt x="2414588" y="107950"/>
                </a:moveTo>
                <a:lnTo>
                  <a:pt x="2495190" y="107950"/>
                </a:lnTo>
                <a:lnTo>
                  <a:pt x="2495190" y="188552"/>
                </a:lnTo>
                <a:lnTo>
                  <a:pt x="2454889" y="188552"/>
                </a:lnTo>
                <a:lnTo>
                  <a:pt x="2414588" y="188552"/>
                </a:lnTo>
                <a:close/>
                <a:moveTo>
                  <a:pt x="2254250" y="107950"/>
                </a:moveTo>
                <a:lnTo>
                  <a:pt x="2334853" y="107950"/>
                </a:lnTo>
                <a:lnTo>
                  <a:pt x="2334853" y="188552"/>
                </a:lnTo>
                <a:lnTo>
                  <a:pt x="2294551" y="188552"/>
                </a:lnTo>
                <a:lnTo>
                  <a:pt x="2254250" y="188552"/>
                </a:lnTo>
                <a:close/>
                <a:moveTo>
                  <a:pt x="2092325" y="107950"/>
                </a:moveTo>
                <a:lnTo>
                  <a:pt x="2172928" y="107950"/>
                </a:lnTo>
                <a:lnTo>
                  <a:pt x="2172928" y="188552"/>
                </a:lnTo>
                <a:lnTo>
                  <a:pt x="2132626" y="188552"/>
                </a:lnTo>
                <a:lnTo>
                  <a:pt x="2092325" y="188552"/>
                </a:lnTo>
                <a:close/>
                <a:moveTo>
                  <a:pt x="1931988" y="107950"/>
                </a:moveTo>
                <a:lnTo>
                  <a:pt x="2012590" y="107950"/>
                </a:lnTo>
                <a:lnTo>
                  <a:pt x="2012590" y="188552"/>
                </a:lnTo>
                <a:lnTo>
                  <a:pt x="1972289" y="188552"/>
                </a:lnTo>
                <a:lnTo>
                  <a:pt x="1931988" y="188552"/>
                </a:lnTo>
                <a:close/>
                <a:moveTo>
                  <a:pt x="1770063" y="107950"/>
                </a:moveTo>
                <a:lnTo>
                  <a:pt x="1850665" y="107950"/>
                </a:lnTo>
                <a:lnTo>
                  <a:pt x="1850665" y="188552"/>
                </a:lnTo>
                <a:lnTo>
                  <a:pt x="1810364" y="188552"/>
                </a:lnTo>
                <a:lnTo>
                  <a:pt x="1770063" y="188552"/>
                </a:lnTo>
                <a:close/>
                <a:moveTo>
                  <a:pt x="1609725" y="107950"/>
                </a:moveTo>
                <a:lnTo>
                  <a:pt x="1690328" y="107950"/>
                </a:lnTo>
                <a:lnTo>
                  <a:pt x="1690328" y="188552"/>
                </a:lnTo>
                <a:lnTo>
                  <a:pt x="1650026" y="188552"/>
                </a:lnTo>
                <a:lnTo>
                  <a:pt x="1609725" y="188552"/>
                </a:lnTo>
                <a:close/>
                <a:moveTo>
                  <a:pt x="1449388" y="107950"/>
                </a:moveTo>
                <a:lnTo>
                  <a:pt x="1529990" y="107950"/>
                </a:lnTo>
                <a:lnTo>
                  <a:pt x="1529990" y="188552"/>
                </a:lnTo>
                <a:lnTo>
                  <a:pt x="1489689" y="188552"/>
                </a:lnTo>
                <a:lnTo>
                  <a:pt x="1449388" y="188552"/>
                </a:lnTo>
                <a:close/>
                <a:moveTo>
                  <a:pt x="1287463" y="107950"/>
                </a:moveTo>
                <a:lnTo>
                  <a:pt x="1368065" y="107950"/>
                </a:lnTo>
                <a:lnTo>
                  <a:pt x="1368065" y="188552"/>
                </a:lnTo>
                <a:lnTo>
                  <a:pt x="1327764" y="188552"/>
                </a:lnTo>
                <a:lnTo>
                  <a:pt x="1287463" y="188552"/>
                </a:lnTo>
                <a:close/>
                <a:moveTo>
                  <a:pt x="1127125" y="107950"/>
                </a:moveTo>
                <a:lnTo>
                  <a:pt x="1207728" y="107950"/>
                </a:lnTo>
                <a:lnTo>
                  <a:pt x="1207728" y="188552"/>
                </a:lnTo>
                <a:lnTo>
                  <a:pt x="1167426" y="188552"/>
                </a:lnTo>
                <a:lnTo>
                  <a:pt x="1127125" y="188552"/>
                </a:lnTo>
                <a:close/>
                <a:moveTo>
                  <a:pt x="965200" y="107950"/>
                </a:moveTo>
                <a:lnTo>
                  <a:pt x="1045803" y="107950"/>
                </a:lnTo>
                <a:lnTo>
                  <a:pt x="1045803" y="188552"/>
                </a:lnTo>
                <a:lnTo>
                  <a:pt x="1005501" y="188552"/>
                </a:lnTo>
                <a:lnTo>
                  <a:pt x="965200" y="188552"/>
                </a:lnTo>
                <a:close/>
                <a:moveTo>
                  <a:pt x="804863" y="107950"/>
                </a:moveTo>
                <a:lnTo>
                  <a:pt x="885465" y="107950"/>
                </a:lnTo>
                <a:lnTo>
                  <a:pt x="885465" y="188552"/>
                </a:lnTo>
                <a:lnTo>
                  <a:pt x="845164" y="188552"/>
                </a:lnTo>
                <a:lnTo>
                  <a:pt x="804863" y="188552"/>
                </a:lnTo>
                <a:close/>
                <a:moveTo>
                  <a:pt x="644525" y="107950"/>
                </a:moveTo>
                <a:lnTo>
                  <a:pt x="725128" y="107950"/>
                </a:lnTo>
                <a:lnTo>
                  <a:pt x="725128" y="188552"/>
                </a:lnTo>
                <a:lnTo>
                  <a:pt x="684826" y="188552"/>
                </a:lnTo>
                <a:lnTo>
                  <a:pt x="644525" y="188552"/>
                </a:lnTo>
                <a:close/>
                <a:moveTo>
                  <a:pt x="482600" y="107950"/>
                </a:moveTo>
                <a:lnTo>
                  <a:pt x="563203" y="107950"/>
                </a:lnTo>
                <a:lnTo>
                  <a:pt x="563203" y="188552"/>
                </a:lnTo>
                <a:lnTo>
                  <a:pt x="522901" y="188552"/>
                </a:lnTo>
                <a:lnTo>
                  <a:pt x="482600" y="188552"/>
                </a:lnTo>
                <a:close/>
                <a:moveTo>
                  <a:pt x="322263" y="107950"/>
                </a:moveTo>
                <a:lnTo>
                  <a:pt x="402865" y="107950"/>
                </a:lnTo>
                <a:lnTo>
                  <a:pt x="402865" y="188552"/>
                </a:lnTo>
                <a:lnTo>
                  <a:pt x="362564" y="188552"/>
                </a:lnTo>
                <a:lnTo>
                  <a:pt x="322263" y="188552"/>
                </a:lnTo>
                <a:close/>
                <a:moveTo>
                  <a:pt x="160338" y="107950"/>
                </a:moveTo>
                <a:lnTo>
                  <a:pt x="240940" y="107950"/>
                </a:lnTo>
                <a:lnTo>
                  <a:pt x="240940" y="188552"/>
                </a:lnTo>
                <a:lnTo>
                  <a:pt x="200639" y="188552"/>
                </a:lnTo>
                <a:lnTo>
                  <a:pt x="160338" y="188552"/>
                </a:lnTo>
                <a:close/>
                <a:moveTo>
                  <a:pt x="0" y="107950"/>
                </a:moveTo>
                <a:lnTo>
                  <a:pt x="80603" y="107950"/>
                </a:lnTo>
                <a:lnTo>
                  <a:pt x="80603" y="188552"/>
                </a:lnTo>
                <a:lnTo>
                  <a:pt x="40302" y="188552"/>
                </a:lnTo>
                <a:lnTo>
                  <a:pt x="0" y="188552"/>
                </a:lnTo>
                <a:close/>
                <a:moveTo>
                  <a:pt x="2897188" y="52387"/>
                </a:moveTo>
                <a:lnTo>
                  <a:pt x="2977790" y="52387"/>
                </a:lnTo>
                <a:lnTo>
                  <a:pt x="2977790" y="132990"/>
                </a:lnTo>
                <a:lnTo>
                  <a:pt x="2937489" y="132990"/>
                </a:lnTo>
                <a:lnTo>
                  <a:pt x="2897188" y="132990"/>
                </a:lnTo>
                <a:close/>
                <a:moveTo>
                  <a:pt x="2576513" y="52387"/>
                </a:moveTo>
                <a:lnTo>
                  <a:pt x="2657115" y="52387"/>
                </a:lnTo>
                <a:lnTo>
                  <a:pt x="2657115" y="132990"/>
                </a:lnTo>
                <a:lnTo>
                  <a:pt x="2616814" y="132990"/>
                </a:lnTo>
                <a:lnTo>
                  <a:pt x="2576513" y="132990"/>
                </a:lnTo>
                <a:close/>
                <a:moveTo>
                  <a:pt x="2736850" y="0"/>
                </a:moveTo>
                <a:lnTo>
                  <a:pt x="2817453" y="0"/>
                </a:lnTo>
                <a:lnTo>
                  <a:pt x="2817453" y="80602"/>
                </a:lnTo>
                <a:lnTo>
                  <a:pt x="2777151" y="80602"/>
                </a:lnTo>
                <a:lnTo>
                  <a:pt x="2736850"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11" name="Freeform 210">
            <a:extLst>
              <a:ext uri="{FF2B5EF4-FFF2-40B4-BE49-F238E27FC236}">
                <a16:creationId xmlns:a16="http://schemas.microsoft.com/office/drawing/2014/main" id="{A5945718-E9E5-B447-BB99-5B796303B4A7}"/>
              </a:ext>
            </a:extLst>
          </p:cNvPr>
          <p:cNvSpPr>
            <a:spLocks noChangeArrowheads="1"/>
          </p:cNvSpPr>
          <p:nvPr/>
        </p:nvSpPr>
        <p:spPr bwMode="auto">
          <a:xfrm rot="16200000">
            <a:off x="3168656" y="3543447"/>
            <a:ext cx="1690937" cy="85303"/>
          </a:xfrm>
          <a:custGeom>
            <a:avLst/>
            <a:gdLst>
              <a:gd name="connsiteX0" fmla="*/ 3059113 w 3139715"/>
              <a:gd name="connsiteY0" fmla="*/ 77788 h 158390"/>
              <a:gd name="connsiteX1" fmla="*/ 3139715 w 3139715"/>
              <a:gd name="connsiteY1" fmla="*/ 77788 h 158390"/>
              <a:gd name="connsiteX2" fmla="*/ 3139715 w 3139715"/>
              <a:gd name="connsiteY2" fmla="*/ 158390 h 158390"/>
              <a:gd name="connsiteX3" fmla="*/ 3099414 w 3139715"/>
              <a:gd name="connsiteY3" fmla="*/ 158390 h 158390"/>
              <a:gd name="connsiteX4" fmla="*/ 3059113 w 3139715"/>
              <a:gd name="connsiteY4" fmla="*/ 158390 h 158390"/>
              <a:gd name="connsiteX5" fmla="*/ 2897188 w 3139715"/>
              <a:gd name="connsiteY5" fmla="*/ 77788 h 158390"/>
              <a:gd name="connsiteX6" fmla="*/ 2977790 w 3139715"/>
              <a:gd name="connsiteY6" fmla="*/ 77788 h 158390"/>
              <a:gd name="connsiteX7" fmla="*/ 2977790 w 3139715"/>
              <a:gd name="connsiteY7" fmla="*/ 158390 h 158390"/>
              <a:gd name="connsiteX8" fmla="*/ 2937489 w 3139715"/>
              <a:gd name="connsiteY8" fmla="*/ 158390 h 158390"/>
              <a:gd name="connsiteX9" fmla="*/ 2897188 w 3139715"/>
              <a:gd name="connsiteY9" fmla="*/ 158390 h 158390"/>
              <a:gd name="connsiteX10" fmla="*/ 2736850 w 3139715"/>
              <a:gd name="connsiteY10" fmla="*/ 77788 h 158390"/>
              <a:gd name="connsiteX11" fmla="*/ 2817453 w 3139715"/>
              <a:gd name="connsiteY11" fmla="*/ 77788 h 158390"/>
              <a:gd name="connsiteX12" fmla="*/ 2817453 w 3139715"/>
              <a:gd name="connsiteY12" fmla="*/ 158390 h 158390"/>
              <a:gd name="connsiteX13" fmla="*/ 2777151 w 3139715"/>
              <a:gd name="connsiteY13" fmla="*/ 158390 h 158390"/>
              <a:gd name="connsiteX14" fmla="*/ 2736850 w 3139715"/>
              <a:gd name="connsiteY14" fmla="*/ 158390 h 158390"/>
              <a:gd name="connsiteX15" fmla="*/ 2576513 w 3139715"/>
              <a:gd name="connsiteY15" fmla="*/ 77788 h 158390"/>
              <a:gd name="connsiteX16" fmla="*/ 2657115 w 3139715"/>
              <a:gd name="connsiteY16" fmla="*/ 77788 h 158390"/>
              <a:gd name="connsiteX17" fmla="*/ 2657115 w 3139715"/>
              <a:gd name="connsiteY17" fmla="*/ 158390 h 158390"/>
              <a:gd name="connsiteX18" fmla="*/ 2616814 w 3139715"/>
              <a:gd name="connsiteY18" fmla="*/ 158390 h 158390"/>
              <a:gd name="connsiteX19" fmla="*/ 2576513 w 3139715"/>
              <a:gd name="connsiteY19" fmla="*/ 158390 h 158390"/>
              <a:gd name="connsiteX20" fmla="*/ 2414588 w 3139715"/>
              <a:gd name="connsiteY20" fmla="*/ 77788 h 158390"/>
              <a:gd name="connsiteX21" fmla="*/ 2495190 w 3139715"/>
              <a:gd name="connsiteY21" fmla="*/ 77788 h 158390"/>
              <a:gd name="connsiteX22" fmla="*/ 2495190 w 3139715"/>
              <a:gd name="connsiteY22" fmla="*/ 158390 h 158390"/>
              <a:gd name="connsiteX23" fmla="*/ 2454889 w 3139715"/>
              <a:gd name="connsiteY23" fmla="*/ 158390 h 158390"/>
              <a:gd name="connsiteX24" fmla="*/ 2414588 w 3139715"/>
              <a:gd name="connsiteY24" fmla="*/ 158390 h 158390"/>
              <a:gd name="connsiteX25" fmla="*/ 2254250 w 3139715"/>
              <a:gd name="connsiteY25" fmla="*/ 77788 h 158390"/>
              <a:gd name="connsiteX26" fmla="*/ 2334853 w 3139715"/>
              <a:gd name="connsiteY26" fmla="*/ 77788 h 158390"/>
              <a:gd name="connsiteX27" fmla="*/ 2334853 w 3139715"/>
              <a:gd name="connsiteY27" fmla="*/ 158390 h 158390"/>
              <a:gd name="connsiteX28" fmla="*/ 2294551 w 3139715"/>
              <a:gd name="connsiteY28" fmla="*/ 158390 h 158390"/>
              <a:gd name="connsiteX29" fmla="*/ 2254250 w 3139715"/>
              <a:gd name="connsiteY29" fmla="*/ 158390 h 158390"/>
              <a:gd name="connsiteX30" fmla="*/ 2092325 w 3139715"/>
              <a:gd name="connsiteY30" fmla="*/ 77788 h 158390"/>
              <a:gd name="connsiteX31" fmla="*/ 2172928 w 3139715"/>
              <a:gd name="connsiteY31" fmla="*/ 77788 h 158390"/>
              <a:gd name="connsiteX32" fmla="*/ 2172928 w 3139715"/>
              <a:gd name="connsiteY32" fmla="*/ 158390 h 158390"/>
              <a:gd name="connsiteX33" fmla="*/ 2132626 w 3139715"/>
              <a:gd name="connsiteY33" fmla="*/ 158390 h 158390"/>
              <a:gd name="connsiteX34" fmla="*/ 2092325 w 3139715"/>
              <a:gd name="connsiteY34" fmla="*/ 158390 h 158390"/>
              <a:gd name="connsiteX35" fmla="*/ 1931988 w 3139715"/>
              <a:gd name="connsiteY35" fmla="*/ 77788 h 158390"/>
              <a:gd name="connsiteX36" fmla="*/ 2012590 w 3139715"/>
              <a:gd name="connsiteY36" fmla="*/ 77788 h 158390"/>
              <a:gd name="connsiteX37" fmla="*/ 2012590 w 3139715"/>
              <a:gd name="connsiteY37" fmla="*/ 158390 h 158390"/>
              <a:gd name="connsiteX38" fmla="*/ 1972289 w 3139715"/>
              <a:gd name="connsiteY38" fmla="*/ 158390 h 158390"/>
              <a:gd name="connsiteX39" fmla="*/ 1931988 w 3139715"/>
              <a:gd name="connsiteY39" fmla="*/ 158390 h 158390"/>
              <a:gd name="connsiteX40" fmla="*/ 1770063 w 3139715"/>
              <a:gd name="connsiteY40" fmla="*/ 77788 h 158390"/>
              <a:gd name="connsiteX41" fmla="*/ 1850665 w 3139715"/>
              <a:gd name="connsiteY41" fmla="*/ 77788 h 158390"/>
              <a:gd name="connsiteX42" fmla="*/ 1850665 w 3139715"/>
              <a:gd name="connsiteY42" fmla="*/ 158390 h 158390"/>
              <a:gd name="connsiteX43" fmla="*/ 1810364 w 3139715"/>
              <a:gd name="connsiteY43" fmla="*/ 158390 h 158390"/>
              <a:gd name="connsiteX44" fmla="*/ 1770063 w 3139715"/>
              <a:gd name="connsiteY44" fmla="*/ 158390 h 158390"/>
              <a:gd name="connsiteX45" fmla="*/ 1609725 w 3139715"/>
              <a:gd name="connsiteY45" fmla="*/ 77788 h 158390"/>
              <a:gd name="connsiteX46" fmla="*/ 1690328 w 3139715"/>
              <a:gd name="connsiteY46" fmla="*/ 77788 h 158390"/>
              <a:gd name="connsiteX47" fmla="*/ 1690328 w 3139715"/>
              <a:gd name="connsiteY47" fmla="*/ 158390 h 158390"/>
              <a:gd name="connsiteX48" fmla="*/ 1650026 w 3139715"/>
              <a:gd name="connsiteY48" fmla="*/ 158390 h 158390"/>
              <a:gd name="connsiteX49" fmla="*/ 1609725 w 3139715"/>
              <a:gd name="connsiteY49" fmla="*/ 158390 h 158390"/>
              <a:gd name="connsiteX50" fmla="*/ 1449388 w 3139715"/>
              <a:gd name="connsiteY50" fmla="*/ 77788 h 158390"/>
              <a:gd name="connsiteX51" fmla="*/ 1529990 w 3139715"/>
              <a:gd name="connsiteY51" fmla="*/ 77788 h 158390"/>
              <a:gd name="connsiteX52" fmla="*/ 1529990 w 3139715"/>
              <a:gd name="connsiteY52" fmla="*/ 158390 h 158390"/>
              <a:gd name="connsiteX53" fmla="*/ 1489689 w 3139715"/>
              <a:gd name="connsiteY53" fmla="*/ 158390 h 158390"/>
              <a:gd name="connsiteX54" fmla="*/ 1449388 w 3139715"/>
              <a:gd name="connsiteY54" fmla="*/ 158390 h 158390"/>
              <a:gd name="connsiteX55" fmla="*/ 1287463 w 3139715"/>
              <a:gd name="connsiteY55" fmla="*/ 77788 h 158390"/>
              <a:gd name="connsiteX56" fmla="*/ 1368065 w 3139715"/>
              <a:gd name="connsiteY56" fmla="*/ 77788 h 158390"/>
              <a:gd name="connsiteX57" fmla="*/ 1368065 w 3139715"/>
              <a:gd name="connsiteY57" fmla="*/ 158390 h 158390"/>
              <a:gd name="connsiteX58" fmla="*/ 1327764 w 3139715"/>
              <a:gd name="connsiteY58" fmla="*/ 158390 h 158390"/>
              <a:gd name="connsiteX59" fmla="*/ 1287463 w 3139715"/>
              <a:gd name="connsiteY59" fmla="*/ 158390 h 158390"/>
              <a:gd name="connsiteX60" fmla="*/ 0 w 3139715"/>
              <a:gd name="connsiteY60" fmla="*/ 77788 h 158390"/>
              <a:gd name="connsiteX61" fmla="*/ 80603 w 3139715"/>
              <a:gd name="connsiteY61" fmla="*/ 77788 h 158390"/>
              <a:gd name="connsiteX62" fmla="*/ 80603 w 3139715"/>
              <a:gd name="connsiteY62" fmla="*/ 158390 h 158390"/>
              <a:gd name="connsiteX63" fmla="*/ 40302 w 3139715"/>
              <a:gd name="connsiteY63" fmla="*/ 158390 h 158390"/>
              <a:gd name="connsiteX64" fmla="*/ 0 w 3139715"/>
              <a:gd name="connsiteY64" fmla="*/ 158390 h 158390"/>
              <a:gd name="connsiteX65" fmla="*/ 160338 w 3139715"/>
              <a:gd name="connsiteY65" fmla="*/ 69850 h 158390"/>
              <a:gd name="connsiteX66" fmla="*/ 240940 w 3139715"/>
              <a:gd name="connsiteY66" fmla="*/ 69850 h 158390"/>
              <a:gd name="connsiteX67" fmla="*/ 240940 w 3139715"/>
              <a:gd name="connsiteY67" fmla="*/ 150453 h 158390"/>
              <a:gd name="connsiteX68" fmla="*/ 200639 w 3139715"/>
              <a:gd name="connsiteY68" fmla="*/ 150453 h 158390"/>
              <a:gd name="connsiteX69" fmla="*/ 160338 w 3139715"/>
              <a:gd name="connsiteY69" fmla="*/ 150453 h 158390"/>
              <a:gd name="connsiteX70" fmla="*/ 1127125 w 3139715"/>
              <a:gd name="connsiteY70" fmla="*/ 63500 h 158390"/>
              <a:gd name="connsiteX71" fmla="*/ 1207728 w 3139715"/>
              <a:gd name="connsiteY71" fmla="*/ 63500 h 158390"/>
              <a:gd name="connsiteX72" fmla="*/ 1207728 w 3139715"/>
              <a:gd name="connsiteY72" fmla="*/ 144103 h 158390"/>
              <a:gd name="connsiteX73" fmla="*/ 1167426 w 3139715"/>
              <a:gd name="connsiteY73" fmla="*/ 144103 h 158390"/>
              <a:gd name="connsiteX74" fmla="*/ 1127125 w 3139715"/>
              <a:gd name="connsiteY74" fmla="*/ 144103 h 158390"/>
              <a:gd name="connsiteX75" fmla="*/ 322263 w 3139715"/>
              <a:gd name="connsiteY75" fmla="*/ 47625 h 158390"/>
              <a:gd name="connsiteX76" fmla="*/ 402865 w 3139715"/>
              <a:gd name="connsiteY76" fmla="*/ 47625 h 158390"/>
              <a:gd name="connsiteX77" fmla="*/ 402865 w 3139715"/>
              <a:gd name="connsiteY77" fmla="*/ 128228 h 158390"/>
              <a:gd name="connsiteX78" fmla="*/ 362564 w 3139715"/>
              <a:gd name="connsiteY78" fmla="*/ 128228 h 158390"/>
              <a:gd name="connsiteX79" fmla="*/ 322263 w 3139715"/>
              <a:gd name="connsiteY79" fmla="*/ 128228 h 158390"/>
              <a:gd name="connsiteX80" fmla="*/ 965200 w 3139715"/>
              <a:gd name="connsiteY80" fmla="*/ 41275 h 158390"/>
              <a:gd name="connsiteX81" fmla="*/ 1045803 w 3139715"/>
              <a:gd name="connsiteY81" fmla="*/ 41275 h 158390"/>
              <a:gd name="connsiteX82" fmla="*/ 1045803 w 3139715"/>
              <a:gd name="connsiteY82" fmla="*/ 121878 h 158390"/>
              <a:gd name="connsiteX83" fmla="*/ 1005501 w 3139715"/>
              <a:gd name="connsiteY83" fmla="*/ 121878 h 158390"/>
              <a:gd name="connsiteX84" fmla="*/ 965200 w 3139715"/>
              <a:gd name="connsiteY84" fmla="*/ 121878 h 158390"/>
              <a:gd name="connsiteX85" fmla="*/ 482600 w 3139715"/>
              <a:gd name="connsiteY85" fmla="*/ 33338 h 158390"/>
              <a:gd name="connsiteX86" fmla="*/ 563203 w 3139715"/>
              <a:gd name="connsiteY86" fmla="*/ 33338 h 158390"/>
              <a:gd name="connsiteX87" fmla="*/ 563203 w 3139715"/>
              <a:gd name="connsiteY87" fmla="*/ 113939 h 158390"/>
              <a:gd name="connsiteX88" fmla="*/ 522901 w 3139715"/>
              <a:gd name="connsiteY88" fmla="*/ 113939 h 158390"/>
              <a:gd name="connsiteX89" fmla="*/ 482600 w 3139715"/>
              <a:gd name="connsiteY89" fmla="*/ 113939 h 158390"/>
              <a:gd name="connsiteX90" fmla="*/ 804863 w 3139715"/>
              <a:gd name="connsiteY90" fmla="*/ 22225 h 158390"/>
              <a:gd name="connsiteX91" fmla="*/ 885465 w 3139715"/>
              <a:gd name="connsiteY91" fmla="*/ 22225 h 158390"/>
              <a:gd name="connsiteX92" fmla="*/ 885465 w 3139715"/>
              <a:gd name="connsiteY92" fmla="*/ 102828 h 158390"/>
              <a:gd name="connsiteX93" fmla="*/ 845164 w 3139715"/>
              <a:gd name="connsiteY93" fmla="*/ 102828 h 158390"/>
              <a:gd name="connsiteX94" fmla="*/ 804863 w 3139715"/>
              <a:gd name="connsiteY94" fmla="*/ 102828 h 158390"/>
              <a:gd name="connsiteX95" fmla="*/ 644525 w 3139715"/>
              <a:gd name="connsiteY95" fmla="*/ 0 h 158390"/>
              <a:gd name="connsiteX96" fmla="*/ 725128 w 3139715"/>
              <a:gd name="connsiteY96" fmla="*/ 0 h 158390"/>
              <a:gd name="connsiteX97" fmla="*/ 725128 w 3139715"/>
              <a:gd name="connsiteY97" fmla="*/ 80603 h 158390"/>
              <a:gd name="connsiteX98" fmla="*/ 684826 w 3139715"/>
              <a:gd name="connsiteY98" fmla="*/ 80603 h 158390"/>
              <a:gd name="connsiteX99" fmla="*/ 644525 w 3139715"/>
              <a:gd name="connsiteY99" fmla="*/ 80603 h 15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58390">
                <a:moveTo>
                  <a:pt x="3059113" y="77788"/>
                </a:moveTo>
                <a:lnTo>
                  <a:pt x="3139715" y="77788"/>
                </a:lnTo>
                <a:lnTo>
                  <a:pt x="3139715" y="158390"/>
                </a:lnTo>
                <a:lnTo>
                  <a:pt x="3099414" y="158390"/>
                </a:lnTo>
                <a:lnTo>
                  <a:pt x="3059113" y="158390"/>
                </a:lnTo>
                <a:close/>
                <a:moveTo>
                  <a:pt x="2897188" y="77788"/>
                </a:moveTo>
                <a:lnTo>
                  <a:pt x="2977790" y="77788"/>
                </a:lnTo>
                <a:lnTo>
                  <a:pt x="2977790" y="158390"/>
                </a:lnTo>
                <a:lnTo>
                  <a:pt x="2937489" y="158390"/>
                </a:lnTo>
                <a:lnTo>
                  <a:pt x="2897188" y="158390"/>
                </a:lnTo>
                <a:close/>
                <a:moveTo>
                  <a:pt x="2736850" y="77788"/>
                </a:moveTo>
                <a:lnTo>
                  <a:pt x="2817453" y="77788"/>
                </a:lnTo>
                <a:lnTo>
                  <a:pt x="2817453" y="158390"/>
                </a:lnTo>
                <a:lnTo>
                  <a:pt x="2777151" y="158390"/>
                </a:lnTo>
                <a:lnTo>
                  <a:pt x="2736850" y="158390"/>
                </a:lnTo>
                <a:close/>
                <a:moveTo>
                  <a:pt x="2576513" y="77788"/>
                </a:moveTo>
                <a:lnTo>
                  <a:pt x="2657115" y="77788"/>
                </a:lnTo>
                <a:lnTo>
                  <a:pt x="2657115" y="158390"/>
                </a:lnTo>
                <a:lnTo>
                  <a:pt x="2616814" y="158390"/>
                </a:lnTo>
                <a:lnTo>
                  <a:pt x="2576513" y="158390"/>
                </a:lnTo>
                <a:close/>
                <a:moveTo>
                  <a:pt x="2414588" y="77788"/>
                </a:moveTo>
                <a:lnTo>
                  <a:pt x="2495190" y="77788"/>
                </a:lnTo>
                <a:lnTo>
                  <a:pt x="2495190" y="158390"/>
                </a:lnTo>
                <a:lnTo>
                  <a:pt x="2454889" y="158390"/>
                </a:lnTo>
                <a:lnTo>
                  <a:pt x="2414588" y="158390"/>
                </a:lnTo>
                <a:close/>
                <a:moveTo>
                  <a:pt x="2254250" y="77788"/>
                </a:moveTo>
                <a:lnTo>
                  <a:pt x="2334853" y="77788"/>
                </a:lnTo>
                <a:lnTo>
                  <a:pt x="2334853" y="158390"/>
                </a:lnTo>
                <a:lnTo>
                  <a:pt x="2294551" y="158390"/>
                </a:lnTo>
                <a:lnTo>
                  <a:pt x="2254250" y="158390"/>
                </a:lnTo>
                <a:close/>
                <a:moveTo>
                  <a:pt x="2092325" y="77788"/>
                </a:moveTo>
                <a:lnTo>
                  <a:pt x="2172928" y="77788"/>
                </a:lnTo>
                <a:lnTo>
                  <a:pt x="2172928" y="158390"/>
                </a:lnTo>
                <a:lnTo>
                  <a:pt x="2132626" y="158390"/>
                </a:lnTo>
                <a:lnTo>
                  <a:pt x="2092325" y="158390"/>
                </a:lnTo>
                <a:close/>
                <a:moveTo>
                  <a:pt x="1931988" y="77788"/>
                </a:moveTo>
                <a:lnTo>
                  <a:pt x="2012590" y="77788"/>
                </a:lnTo>
                <a:lnTo>
                  <a:pt x="2012590" y="158390"/>
                </a:lnTo>
                <a:lnTo>
                  <a:pt x="1972289" y="158390"/>
                </a:lnTo>
                <a:lnTo>
                  <a:pt x="1931988" y="158390"/>
                </a:lnTo>
                <a:close/>
                <a:moveTo>
                  <a:pt x="1770063" y="77788"/>
                </a:moveTo>
                <a:lnTo>
                  <a:pt x="1850665" y="77788"/>
                </a:lnTo>
                <a:lnTo>
                  <a:pt x="1850665" y="158390"/>
                </a:lnTo>
                <a:lnTo>
                  <a:pt x="1810364" y="158390"/>
                </a:lnTo>
                <a:lnTo>
                  <a:pt x="1770063" y="158390"/>
                </a:lnTo>
                <a:close/>
                <a:moveTo>
                  <a:pt x="1609725" y="77788"/>
                </a:moveTo>
                <a:lnTo>
                  <a:pt x="1690328" y="77788"/>
                </a:lnTo>
                <a:lnTo>
                  <a:pt x="1690328" y="158390"/>
                </a:lnTo>
                <a:lnTo>
                  <a:pt x="1650026" y="158390"/>
                </a:lnTo>
                <a:lnTo>
                  <a:pt x="1609725" y="158390"/>
                </a:lnTo>
                <a:close/>
                <a:moveTo>
                  <a:pt x="1449388" y="77788"/>
                </a:moveTo>
                <a:lnTo>
                  <a:pt x="1529990" y="77788"/>
                </a:lnTo>
                <a:lnTo>
                  <a:pt x="1529990" y="158390"/>
                </a:lnTo>
                <a:lnTo>
                  <a:pt x="1489689" y="158390"/>
                </a:lnTo>
                <a:lnTo>
                  <a:pt x="1449388" y="158390"/>
                </a:lnTo>
                <a:close/>
                <a:moveTo>
                  <a:pt x="1287463" y="77788"/>
                </a:moveTo>
                <a:lnTo>
                  <a:pt x="1368065" y="77788"/>
                </a:lnTo>
                <a:lnTo>
                  <a:pt x="1368065" y="158390"/>
                </a:lnTo>
                <a:lnTo>
                  <a:pt x="1327764" y="158390"/>
                </a:lnTo>
                <a:lnTo>
                  <a:pt x="1287463" y="158390"/>
                </a:lnTo>
                <a:close/>
                <a:moveTo>
                  <a:pt x="0" y="77788"/>
                </a:moveTo>
                <a:lnTo>
                  <a:pt x="80603" y="77788"/>
                </a:lnTo>
                <a:lnTo>
                  <a:pt x="80603" y="158390"/>
                </a:lnTo>
                <a:lnTo>
                  <a:pt x="40302" y="158390"/>
                </a:lnTo>
                <a:lnTo>
                  <a:pt x="0" y="158390"/>
                </a:lnTo>
                <a:close/>
                <a:moveTo>
                  <a:pt x="160338" y="69850"/>
                </a:moveTo>
                <a:lnTo>
                  <a:pt x="240940" y="69850"/>
                </a:lnTo>
                <a:lnTo>
                  <a:pt x="240940" y="150453"/>
                </a:lnTo>
                <a:lnTo>
                  <a:pt x="200639" y="150453"/>
                </a:lnTo>
                <a:lnTo>
                  <a:pt x="160338" y="150453"/>
                </a:lnTo>
                <a:close/>
                <a:moveTo>
                  <a:pt x="1127125" y="63500"/>
                </a:moveTo>
                <a:lnTo>
                  <a:pt x="1207728" y="63500"/>
                </a:lnTo>
                <a:lnTo>
                  <a:pt x="1207728" y="144103"/>
                </a:lnTo>
                <a:lnTo>
                  <a:pt x="1167426" y="144103"/>
                </a:lnTo>
                <a:lnTo>
                  <a:pt x="1127125" y="144103"/>
                </a:lnTo>
                <a:close/>
                <a:moveTo>
                  <a:pt x="322263" y="47625"/>
                </a:moveTo>
                <a:lnTo>
                  <a:pt x="402865" y="47625"/>
                </a:lnTo>
                <a:lnTo>
                  <a:pt x="402865" y="128228"/>
                </a:lnTo>
                <a:lnTo>
                  <a:pt x="362564" y="128228"/>
                </a:lnTo>
                <a:lnTo>
                  <a:pt x="322263" y="128228"/>
                </a:lnTo>
                <a:close/>
                <a:moveTo>
                  <a:pt x="965200" y="41275"/>
                </a:moveTo>
                <a:lnTo>
                  <a:pt x="1045803" y="41275"/>
                </a:lnTo>
                <a:lnTo>
                  <a:pt x="1045803" y="121878"/>
                </a:lnTo>
                <a:lnTo>
                  <a:pt x="1005501" y="121878"/>
                </a:lnTo>
                <a:lnTo>
                  <a:pt x="965200" y="121878"/>
                </a:lnTo>
                <a:close/>
                <a:moveTo>
                  <a:pt x="482600" y="33338"/>
                </a:moveTo>
                <a:lnTo>
                  <a:pt x="563203" y="33338"/>
                </a:lnTo>
                <a:lnTo>
                  <a:pt x="563203" y="113939"/>
                </a:lnTo>
                <a:lnTo>
                  <a:pt x="522901" y="113939"/>
                </a:lnTo>
                <a:lnTo>
                  <a:pt x="482600" y="113939"/>
                </a:lnTo>
                <a:close/>
                <a:moveTo>
                  <a:pt x="804863" y="22225"/>
                </a:moveTo>
                <a:lnTo>
                  <a:pt x="885465" y="22225"/>
                </a:lnTo>
                <a:lnTo>
                  <a:pt x="885465" y="102828"/>
                </a:lnTo>
                <a:lnTo>
                  <a:pt x="845164" y="102828"/>
                </a:lnTo>
                <a:lnTo>
                  <a:pt x="804863" y="102828"/>
                </a:lnTo>
                <a:close/>
                <a:moveTo>
                  <a:pt x="644525" y="0"/>
                </a:moveTo>
                <a:lnTo>
                  <a:pt x="725128" y="0"/>
                </a:lnTo>
                <a:lnTo>
                  <a:pt x="725128" y="80603"/>
                </a:lnTo>
                <a:lnTo>
                  <a:pt x="684826" y="80603"/>
                </a:lnTo>
                <a:lnTo>
                  <a:pt x="644525"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12" name="Freeform 211">
            <a:extLst>
              <a:ext uri="{FF2B5EF4-FFF2-40B4-BE49-F238E27FC236}">
                <a16:creationId xmlns:a16="http://schemas.microsoft.com/office/drawing/2014/main" id="{1EA7612F-A68B-424C-905F-12D5679B2B27}"/>
              </a:ext>
            </a:extLst>
          </p:cNvPr>
          <p:cNvSpPr>
            <a:spLocks noChangeArrowheads="1"/>
          </p:cNvSpPr>
          <p:nvPr/>
        </p:nvSpPr>
        <p:spPr bwMode="auto">
          <a:xfrm rot="16200000">
            <a:off x="3256291" y="3543875"/>
            <a:ext cx="1690937" cy="84448"/>
          </a:xfrm>
          <a:custGeom>
            <a:avLst/>
            <a:gdLst>
              <a:gd name="connsiteX0" fmla="*/ 3059113 w 3139715"/>
              <a:gd name="connsiteY0" fmla="*/ 76200 h 156802"/>
              <a:gd name="connsiteX1" fmla="*/ 3139715 w 3139715"/>
              <a:gd name="connsiteY1" fmla="*/ 76200 h 156802"/>
              <a:gd name="connsiteX2" fmla="*/ 3139715 w 3139715"/>
              <a:gd name="connsiteY2" fmla="*/ 156802 h 156802"/>
              <a:gd name="connsiteX3" fmla="*/ 3099414 w 3139715"/>
              <a:gd name="connsiteY3" fmla="*/ 156802 h 156802"/>
              <a:gd name="connsiteX4" fmla="*/ 3059113 w 3139715"/>
              <a:gd name="connsiteY4" fmla="*/ 156802 h 156802"/>
              <a:gd name="connsiteX5" fmla="*/ 2897188 w 3139715"/>
              <a:gd name="connsiteY5" fmla="*/ 76200 h 156802"/>
              <a:gd name="connsiteX6" fmla="*/ 2977790 w 3139715"/>
              <a:gd name="connsiteY6" fmla="*/ 76200 h 156802"/>
              <a:gd name="connsiteX7" fmla="*/ 2977790 w 3139715"/>
              <a:gd name="connsiteY7" fmla="*/ 156802 h 156802"/>
              <a:gd name="connsiteX8" fmla="*/ 2937489 w 3139715"/>
              <a:gd name="connsiteY8" fmla="*/ 156802 h 156802"/>
              <a:gd name="connsiteX9" fmla="*/ 2897188 w 3139715"/>
              <a:gd name="connsiteY9" fmla="*/ 156802 h 156802"/>
              <a:gd name="connsiteX10" fmla="*/ 2736850 w 3139715"/>
              <a:gd name="connsiteY10" fmla="*/ 76200 h 156802"/>
              <a:gd name="connsiteX11" fmla="*/ 2817453 w 3139715"/>
              <a:gd name="connsiteY11" fmla="*/ 76200 h 156802"/>
              <a:gd name="connsiteX12" fmla="*/ 2817453 w 3139715"/>
              <a:gd name="connsiteY12" fmla="*/ 156802 h 156802"/>
              <a:gd name="connsiteX13" fmla="*/ 2777152 w 3139715"/>
              <a:gd name="connsiteY13" fmla="*/ 156802 h 156802"/>
              <a:gd name="connsiteX14" fmla="*/ 2736850 w 3139715"/>
              <a:gd name="connsiteY14" fmla="*/ 156802 h 156802"/>
              <a:gd name="connsiteX15" fmla="*/ 2576513 w 3139715"/>
              <a:gd name="connsiteY15" fmla="*/ 76200 h 156802"/>
              <a:gd name="connsiteX16" fmla="*/ 2657115 w 3139715"/>
              <a:gd name="connsiteY16" fmla="*/ 76200 h 156802"/>
              <a:gd name="connsiteX17" fmla="*/ 2657115 w 3139715"/>
              <a:gd name="connsiteY17" fmla="*/ 156802 h 156802"/>
              <a:gd name="connsiteX18" fmla="*/ 2616814 w 3139715"/>
              <a:gd name="connsiteY18" fmla="*/ 156802 h 156802"/>
              <a:gd name="connsiteX19" fmla="*/ 2576513 w 3139715"/>
              <a:gd name="connsiteY19" fmla="*/ 156802 h 156802"/>
              <a:gd name="connsiteX20" fmla="*/ 2414588 w 3139715"/>
              <a:gd name="connsiteY20" fmla="*/ 76200 h 156802"/>
              <a:gd name="connsiteX21" fmla="*/ 2495190 w 3139715"/>
              <a:gd name="connsiteY21" fmla="*/ 76200 h 156802"/>
              <a:gd name="connsiteX22" fmla="*/ 2495190 w 3139715"/>
              <a:gd name="connsiteY22" fmla="*/ 156802 h 156802"/>
              <a:gd name="connsiteX23" fmla="*/ 2454889 w 3139715"/>
              <a:gd name="connsiteY23" fmla="*/ 156802 h 156802"/>
              <a:gd name="connsiteX24" fmla="*/ 2414588 w 3139715"/>
              <a:gd name="connsiteY24" fmla="*/ 156802 h 156802"/>
              <a:gd name="connsiteX25" fmla="*/ 2254250 w 3139715"/>
              <a:gd name="connsiteY25" fmla="*/ 76200 h 156802"/>
              <a:gd name="connsiteX26" fmla="*/ 2334853 w 3139715"/>
              <a:gd name="connsiteY26" fmla="*/ 76200 h 156802"/>
              <a:gd name="connsiteX27" fmla="*/ 2334853 w 3139715"/>
              <a:gd name="connsiteY27" fmla="*/ 156802 h 156802"/>
              <a:gd name="connsiteX28" fmla="*/ 2294552 w 3139715"/>
              <a:gd name="connsiteY28" fmla="*/ 156802 h 156802"/>
              <a:gd name="connsiteX29" fmla="*/ 2254250 w 3139715"/>
              <a:gd name="connsiteY29" fmla="*/ 156802 h 156802"/>
              <a:gd name="connsiteX30" fmla="*/ 2092325 w 3139715"/>
              <a:gd name="connsiteY30" fmla="*/ 76200 h 156802"/>
              <a:gd name="connsiteX31" fmla="*/ 2172928 w 3139715"/>
              <a:gd name="connsiteY31" fmla="*/ 76200 h 156802"/>
              <a:gd name="connsiteX32" fmla="*/ 2172928 w 3139715"/>
              <a:gd name="connsiteY32" fmla="*/ 156802 h 156802"/>
              <a:gd name="connsiteX33" fmla="*/ 2132627 w 3139715"/>
              <a:gd name="connsiteY33" fmla="*/ 156802 h 156802"/>
              <a:gd name="connsiteX34" fmla="*/ 2092325 w 3139715"/>
              <a:gd name="connsiteY34" fmla="*/ 156802 h 156802"/>
              <a:gd name="connsiteX35" fmla="*/ 1931988 w 3139715"/>
              <a:gd name="connsiteY35" fmla="*/ 76200 h 156802"/>
              <a:gd name="connsiteX36" fmla="*/ 2012590 w 3139715"/>
              <a:gd name="connsiteY36" fmla="*/ 76200 h 156802"/>
              <a:gd name="connsiteX37" fmla="*/ 2012590 w 3139715"/>
              <a:gd name="connsiteY37" fmla="*/ 156802 h 156802"/>
              <a:gd name="connsiteX38" fmla="*/ 1972289 w 3139715"/>
              <a:gd name="connsiteY38" fmla="*/ 156802 h 156802"/>
              <a:gd name="connsiteX39" fmla="*/ 1931988 w 3139715"/>
              <a:gd name="connsiteY39" fmla="*/ 156802 h 156802"/>
              <a:gd name="connsiteX40" fmla="*/ 1770063 w 3139715"/>
              <a:gd name="connsiteY40" fmla="*/ 76200 h 156802"/>
              <a:gd name="connsiteX41" fmla="*/ 1850665 w 3139715"/>
              <a:gd name="connsiteY41" fmla="*/ 76200 h 156802"/>
              <a:gd name="connsiteX42" fmla="*/ 1850665 w 3139715"/>
              <a:gd name="connsiteY42" fmla="*/ 156802 h 156802"/>
              <a:gd name="connsiteX43" fmla="*/ 1810364 w 3139715"/>
              <a:gd name="connsiteY43" fmla="*/ 156802 h 156802"/>
              <a:gd name="connsiteX44" fmla="*/ 1770063 w 3139715"/>
              <a:gd name="connsiteY44" fmla="*/ 156802 h 156802"/>
              <a:gd name="connsiteX45" fmla="*/ 1609725 w 3139715"/>
              <a:gd name="connsiteY45" fmla="*/ 76200 h 156802"/>
              <a:gd name="connsiteX46" fmla="*/ 1690328 w 3139715"/>
              <a:gd name="connsiteY46" fmla="*/ 76200 h 156802"/>
              <a:gd name="connsiteX47" fmla="*/ 1690328 w 3139715"/>
              <a:gd name="connsiteY47" fmla="*/ 156802 h 156802"/>
              <a:gd name="connsiteX48" fmla="*/ 1650027 w 3139715"/>
              <a:gd name="connsiteY48" fmla="*/ 156802 h 156802"/>
              <a:gd name="connsiteX49" fmla="*/ 1609725 w 3139715"/>
              <a:gd name="connsiteY49" fmla="*/ 156802 h 156802"/>
              <a:gd name="connsiteX50" fmla="*/ 322263 w 3139715"/>
              <a:gd name="connsiteY50" fmla="*/ 76200 h 156802"/>
              <a:gd name="connsiteX51" fmla="*/ 402865 w 3139715"/>
              <a:gd name="connsiteY51" fmla="*/ 76200 h 156802"/>
              <a:gd name="connsiteX52" fmla="*/ 402865 w 3139715"/>
              <a:gd name="connsiteY52" fmla="*/ 156802 h 156802"/>
              <a:gd name="connsiteX53" fmla="*/ 362564 w 3139715"/>
              <a:gd name="connsiteY53" fmla="*/ 156802 h 156802"/>
              <a:gd name="connsiteX54" fmla="*/ 322263 w 3139715"/>
              <a:gd name="connsiteY54" fmla="*/ 156802 h 156802"/>
              <a:gd name="connsiteX55" fmla="*/ 160338 w 3139715"/>
              <a:gd name="connsiteY55" fmla="*/ 76200 h 156802"/>
              <a:gd name="connsiteX56" fmla="*/ 240940 w 3139715"/>
              <a:gd name="connsiteY56" fmla="*/ 76200 h 156802"/>
              <a:gd name="connsiteX57" fmla="*/ 240940 w 3139715"/>
              <a:gd name="connsiteY57" fmla="*/ 156802 h 156802"/>
              <a:gd name="connsiteX58" fmla="*/ 200639 w 3139715"/>
              <a:gd name="connsiteY58" fmla="*/ 156802 h 156802"/>
              <a:gd name="connsiteX59" fmla="*/ 160338 w 3139715"/>
              <a:gd name="connsiteY59" fmla="*/ 156802 h 156802"/>
              <a:gd name="connsiteX60" fmla="*/ 0 w 3139715"/>
              <a:gd name="connsiteY60" fmla="*/ 76200 h 156802"/>
              <a:gd name="connsiteX61" fmla="*/ 80603 w 3139715"/>
              <a:gd name="connsiteY61" fmla="*/ 76200 h 156802"/>
              <a:gd name="connsiteX62" fmla="*/ 80603 w 3139715"/>
              <a:gd name="connsiteY62" fmla="*/ 156802 h 156802"/>
              <a:gd name="connsiteX63" fmla="*/ 40302 w 3139715"/>
              <a:gd name="connsiteY63" fmla="*/ 156802 h 156802"/>
              <a:gd name="connsiteX64" fmla="*/ 0 w 3139715"/>
              <a:gd name="connsiteY64" fmla="*/ 156802 h 156802"/>
              <a:gd name="connsiteX65" fmla="*/ 1449388 w 3139715"/>
              <a:gd name="connsiteY65" fmla="*/ 60325 h 156802"/>
              <a:gd name="connsiteX66" fmla="*/ 1529990 w 3139715"/>
              <a:gd name="connsiteY66" fmla="*/ 60325 h 156802"/>
              <a:gd name="connsiteX67" fmla="*/ 1529990 w 3139715"/>
              <a:gd name="connsiteY67" fmla="*/ 140927 h 156802"/>
              <a:gd name="connsiteX68" fmla="*/ 1489689 w 3139715"/>
              <a:gd name="connsiteY68" fmla="*/ 140927 h 156802"/>
              <a:gd name="connsiteX69" fmla="*/ 1449388 w 3139715"/>
              <a:gd name="connsiteY69" fmla="*/ 140927 h 156802"/>
              <a:gd name="connsiteX70" fmla="*/ 1287463 w 3139715"/>
              <a:gd name="connsiteY70" fmla="*/ 57150 h 156802"/>
              <a:gd name="connsiteX71" fmla="*/ 1368065 w 3139715"/>
              <a:gd name="connsiteY71" fmla="*/ 57150 h 156802"/>
              <a:gd name="connsiteX72" fmla="*/ 1368065 w 3139715"/>
              <a:gd name="connsiteY72" fmla="*/ 137752 h 156802"/>
              <a:gd name="connsiteX73" fmla="*/ 1327764 w 3139715"/>
              <a:gd name="connsiteY73" fmla="*/ 137752 h 156802"/>
              <a:gd name="connsiteX74" fmla="*/ 1287463 w 3139715"/>
              <a:gd name="connsiteY74" fmla="*/ 137752 h 156802"/>
              <a:gd name="connsiteX75" fmla="*/ 482600 w 3139715"/>
              <a:gd name="connsiteY75" fmla="*/ 49212 h 156802"/>
              <a:gd name="connsiteX76" fmla="*/ 563203 w 3139715"/>
              <a:gd name="connsiteY76" fmla="*/ 49212 h 156802"/>
              <a:gd name="connsiteX77" fmla="*/ 563203 w 3139715"/>
              <a:gd name="connsiteY77" fmla="*/ 129815 h 156802"/>
              <a:gd name="connsiteX78" fmla="*/ 522902 w 3139715"/>
              <a:gd name="connsiteY78" fmla="*/ 129815 h 156802"/>
              <a:gd name="connsiteX79" fmla="*/ 482600 w 3139715"/>
              <a:gd name="connsiteY79" fmla="*/ 129815 h 156802"/>
              <a:gd name="connsiteX80" fmla="*/ 1127125 w 3139715"/>
              <a:gd name="connsiteY80" fmla="*/ 41275 h 156802"/>
              <a:gd name="connsiteX81" fmla="*/ 1207728 w 3139715"/>
              <a:gd name="connsiteY81" fmla="*/ 41275 h 156802"/>
              <a:gd name="connsiteX82" fmla="*/ 1207728 w 3139715"/>
              <a:gd name="connsiteY82" fmla="*/ 121877 h 156802"/>
              <a:gd name="connsiteX83" fmla="*/ 1167427 w 3139715"/>
              <a:gd name="connsiteY83" fmla="*/ 121877 h 156802"/>
              <a:gd name="connsiteX84" fmla="*/ 1127125 w 3139715"/>
              <a:gd name="connsiteY84" fmla="*/ 121877 h 156802"/>
              <a:gd name="connsiteX85" fmla="*/ 965200 w 3139715"/>
              <a:gd name="connsiteY85" fmla="*/ 26987 h 156802"/>
              <a:gd name="connsiteX86" fmla="*/ 1045803 w 3139715"/>
              <a:gd name="connsiteY86" fmla="*/ 26987 h 156802"/>
              <a:gd name="connsiteX87" fmla="*/ 1045803 w 3139715"/>
              <a:gd name="connsiteY87" fmla="*/ 107590 h 156802"/>
              <a:gd name="connsiteX88" fmla="*/ 1005502 w 3139715"/>
              <a:gd name="connsiteY88" fmla="*/ 107590 h 156802"/>
              <a:gd name="connsiteX89" fmla="*/ 965200 w 3139715"/>
              <a:gd name="connsiteY89" fmla="*/ 107590 h 156802"/>
              <a:gd name="connsiteX90" fmla="*/ 644525 w 3139715"/>
              <a:gd name="connsiteY90" fmla="*/ 11112 h 156802"/>
              <a:gd name="connsiteX91" fmla="*/ 725128 w 3139715"/>
              <a:gd name="connsiteY91" fmla="*/ 11112 h 156802"/>
              <a:gd name="connsiteX92" fmla="*/ 725128 w 3139715"/>
              <a:gd name="connsiteY92" fmla="*/ 91715 h 156802"/>
              <a:gd name="connsiteX93" fmla="*/ 684827 w 3139715"/>
              <a:gd name="connsiteY93" fmla="*/ 91715 h 156802"/>
              <a:gd name="connsiteX94" fmla="*/ 644525 w 3139715"/>
              <a:gd name="connsiteY94" fmla="*/ 91715 h 156802"/>
              <a:gd name="connsiteX95" fmla="*/ 804863 w 3139715"/>
              <a:gd name="connsiteY95" fmla="*/ 0 h 156802"/>
              <a:gd name="connsiteX96" fmla="*/ 885465 w 3139715"/>
              <a:gd name="connsiteY96" fmla="*/ 0 h 156802"/>
              <a:gd name="connsiteX97" fmla="*/ 885465 w 3139715"/>
              <a:gd name="connsiteY97" fmla="*/ 80602 h 156802"/>
              <a:gd name="connsiteX98" fmla="*/ 845164 w 3139715"/>
              <a:gd name="connsiteY98" fmla="*/ 80602 h 156802"/>
              <a:gd name="connsiteX99" fmla="*/ 804863 w 3139715"/>
              <a:gd name="connsiteY99" fmla="*/ 80602 h 15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56802">
                <a:moveTo>
                  <a:pt x="3059113" y="76200"/>
                </a:moveTo>
                <a:lnTo>
                  <a:pt x="3139715" y="76200"/>
                </a:lnTo>
                <a:lnTo>
                  <a:pt x="3139715" y="156802"/>
                </a:lnTo>
                <a:lnTo>
                  <a:pt x="3099414" y="156802"/>
                </a:lnTo>
                <a:lnTo>
                  <a:pt x="3059113" y="156802"/>
                </a:lnTo>
                <a:close/>
                <a:moveTo>
                  <a:pt x="2897188" y="76200"/>
                </a:moveTo>
                <a:lnTo>
                  <a:pt x="2977790" y="76200"/>
                </a:lnTo>
                <a:lnTo>
                  <a:pt x="2977790" y="156802"/>
                </a:lnTo>
                <a:lnTo>
                  <a:pt x="2937489" y="156802"/>
                </a:lnTo>
                <a:lnTo>
                  <a:pt x="2897188" y="156802"/>
                </a:lnTo>
                <a:close/>
                <a:moveTo>
                  <a:pt x="2736850" y="76200"/>
                </a:moveTo>
                <a:lnTo>
                  <a:pt x="2817453" y="76200"/>
                </a:lnTo>
                <a:lnTo>
                  <a:pt x="2817453" y="156802"/>
                </a:lnTo>
                <a:lnTo>
                  <a:pt x="2777152" y="156802"/>
                </a:lnTo>
                <a:lnTo>
                  <a:pt x="2736850" y="156802"/>
                </a:lnTo>
                <a:close/>
                <a:moveTo>
                  <a:pt x="2576513" y="76200"/>
                </a:moveTo>
                <a:lnTo>
                  <a:pt x="2657115" y="76200"/>
                </a:lnTo>
                <a:lnTo>
                  <a:pt x="2657115" y="156802"/>
                </a:lnTo>
                <a:lnTo>
                  <a:pt x="2616814" y="156802"/>
                </a:lnTo>
                <a:lnTo>
                  <a:pt x="2576513" y="156802"/>
                </a:lnTo>
                <a:close/>
                <a:moveTo>
                  <a:pt x="2414588" y="76200"/>
                </a:moveTo>
                <a:lnTo>
                  <a:pt x="2495190" y="76200"/>
                </a:lnTo>
                <a:lnTo>
                  <a:pt x="2495190" y="156802"/>
                </a:lnTo>
                <a:lnTo>
                  <a:pt x="2454889" y="156802"/>
                </a:lnTo>
                <a:lnTo>
                  <a:pt x="2414588" y="156802"/>
                </a:lnTo>
                <a:close/>
                <a:moveTo>
                  <a:pt x="2254250" y="76200"/>
                </a:moveTo>
                <a:lnTo>
                  <a:pt x="2334853" y="76200"/>
                </a:lnTo>
                <a:lnTo>
                  <a:pt x="2334853" y="156802"/>
                </a:lnTo>
                <a:lnTo>
                  <a:pt x="2294552" y="156802"/>
                </a:lnTo>
                <a:lnTo>
                  <a:pt x="2254250" y="156802"/>
                </a:lnTo>
                <a:close/>
                <a:moveTo>
                  <a:pt x="2092325" y="76200"/>
                </a:moveTo>
                <a:lnTo>
                  <a:pt x="2172928" y="76200"/>
                </a:lnTo>
                <a:lnTo>
                  <a:pt x="2172928" y="156802"/>
                </a:lnTo>
                <a:lnTo>
                  <a:pt x="2132627" y="156802"/>
                </a:lnTo>
                <a:lnTo>
                  <a:pt x="2092325" y="156802"/>
                </a:lnTo>
                <a:close/>
                <a:moveTo>
                  <a:pt x="1931988" y="76200"/>
                </a:moveTo>
                <a:lnTo>
                  <a:pt x="2012590" y="76200"/>
                </a:lnTo>
                <a:lnTo>
                  <a:pt x="2012590" y="156802"/>
                </a:lnTo>
                <a:lnTo>
                  <a:pt x="1972289" y="156802"/>
                </a:lnTo>
                <a:lnTo>
                  <a:pt x="1931988" y="156802"/>
                </a:lnTo>
                <a:close/>
                <a:moveTo>
                  <a:pt x="1770063" y="76200"/>
                </a:moveTo>
                <a:lnTo>
                  <a:pt x="1850665" y="76200"/>
                </a:lnTo>
                <a:lnTo>
                  <a:pt x="1850665" y="156802"/>
                </a:lnTo>
                <a:lnTo>
                  <a:pt x="1810364" y="156802"/>
                </a:lnTo>
                <a:lnTo>
                  <a:pt x="1770063" y="156802"/>
                </a:lnTo>
                <a:close/>
                <a:moveTo>
                  <a:pt x="1609725" y="76200"/>
                </a:moveTo>
                <a:lnTo>
                  <a:pt x="1690328" y="76200"/>
                </a:lnTo>
                <a:lnTo>
                  <a:pt x="1690328" y="156802"/>
                </a:lnTo>
                <a:lnTo>
                  <a:pt x="1650027" y="156802"/>
                </a:lnTo>
                <a:lnTo>
                  <a:pt x="1609725" y="156802"/>
                </a:lnTo>
                <a:close/>
                <a:moveTo>
                  <a:pt x="322263" y="76200"/>
                </a:moveTo>
                <a:lnTo>
                  <a:pt x="402865" y="76200"/>
                </a:lnTo>
                <a:lnTo>
                  <a:pt x="402865" y="156802"/>
                </a:lnTo>
                <a:lnTo>
                  <a:pt x="362564" y="156802"/>
                </a:lnTo>
                <a:lnTo>
                  <a:pt x="322263" y="156802"/>
                </a:lnTo>
                <a:close/>
                <a:moveTo>
                  <a:pt x="160338" y="76200"/>
                </a:moveTo>
                <a:lnTo>
                  <a:pt x="240940" y="76200"/>
                </a:lnTo>
                <a:lnTo>
                  <a:pt x="240940" y="156802"/>
                </a:lnTo>
                <a:lnTo>
                  <a:pt x="200639" y="156802"/>
                </a:lnTo>
                <a:lnTo>
                  <a:pt x="160338" y="156802"/>
                </a:lnTo>
                <a:close/>
                <a:moveTo>
                  <a:pt x="0" y="76200"/>
                </a:moveTo>
                <a:lnTo>
                  <a:pt x="80603" y="76200"/>
                </a:lnTo>
                <a:lnTo>
                  <a:pt x="80603" y="156802"/>
                </a:lnTo>
                <a:lnTo>
                  <a:pt x="40302" y="156802"/>
                </a:lnTo>
                <a:lnTo>
                  <a:pt x="0" y="156802"/>
                </a:lnTo>
                <a:close/>
                <a:moveTo>
                  <a:pt x="1449388" y="60325"/>
                </a:moveTo>
                <a:lnTo>
                  <a:pt x="1529990" y="60325"/>
                </a:lnTo>
                <a:lnTo>
                  <a:pt x="1529990" y="140927"/>
                </a:lnTo>
                <a:lnTo>
                  <a:pt x="1489689" y="140927"/>
                </a:lnTo>
                <a:lnTo>
                  <a:pt x="1449388" y="140927"/>
                </a:lnTo>
                <a:close/>
                <a:moveTo>
                  <a:pt x="1287463" y="57150"/>
                </a:moveTo>
                <a:lnTo>
                  <a:pt x="1368065" y="57150"/>
                </a:lnTo>
                <a:lnTo>
                  <a:pt x="1368065" y="137752"/>
                </a:lnTo>
                <a:lnTo>
                  <a:pt x="1327764" y="137752"/>
                </a:lnTo>
                <a:lnTo>
                  <a:pt x="1287463" y="137752"/>
                </a:lnTo>
                <a:close/>
                <a:moveTo>
                  <a:pt x="482600" y="49212"/>
                </a:moveTo>
                <a:lnTo>
                  <a:pt x="563203" y="49212"/>
                </a:lnTo>
                <a:lnTo>
                  <a:pt x="563203" y="129815"/>
                </a:lnTo>
                <a:lnTo>
                  <a:pt x="522902" y="129815"/>
                </a:lnTo>
                <a:lnTo>
                  <a:pt x="482600" y="129815"/>
                </a:lnTo>
                <a:close/>
                <a:moveTo>
                  <a:pt x="1127125" y="41275"/>
                </a:moveTo>
                <a:lnTo>
                  <a:pt x="1207728" y="41275"/>
                </a:lnTo>
                <a:lnTo>
                  <a:pt x="1207728" y="121877"/>
                </a:lnTo>
                <a:lnTo>
                  <a:pt x="1167427" y="121877"/>
                </a:lnTo>
                <a:lnTo>
                  <a:pt x="1127125" y="121877"/>
                </a:lnTo>
                <a:close/>
                <a:moveTo>
                  <a:pt x="965200" y="26987"/>
                </a:moveTo>
                <a:lnTo>
                  <a:pt x="1045803" y="26987"/>
                </a:lnTo>
                <a:lnTo>
                  <a:pt x="1045803" y="107590"/>
                </a:lnTo>
                <a:lnTo>
                  <a:pt x="1005502" y="107590"/>
                </a:lnTo>
                <a:lnTo>
                  <a:pt x="965200" y="107590"/>
                </a:lnTo>
                <a:close/>
                <a:moveTo>
                  <a:pt x="644525" y="11112"/>
                </a:moveTo>
                <a:lnTo>
                  <a:pt x="725128" y="11112"/>
                </a:lnTo>
                <a:lnTo>
                  <a:pt x="725128" y="91715"/>
                </a:lnTo>
                <a:lnTo>
                  <a:pt x="684827" y="91715"/>
                </a:lnTo>
                <a:lnTo>
                  <a:pt x="644525" y="91715"/>
                </a:lnTo>
                <a:close/>
                <a:moveTo>
                  <a:pt x="804863" y="0"/>
                </a:moveTo>
                <a:lnTo>
                  <a:pt x="885465" y="0"/>
                </a:lnTo>
                <a:lnTo>
                  <a:pt x="885465" y="80602"/>
                </a:lnTo>
                <a:lnTo>
                  <a:pt x="845164" y="80602"/>
                </a:lnTo>
                <a:lnTo>
                  <a:pt x="804863"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13" name="Freeform 212">
            <a:extLst>
              <a:ext uri="{FF2B5EF4-FFF2-40B4-BE49-F238E27FC236}">
                <a16:creationId xmlns:a16="http://schemas.microsoft.com/office/drawing/2014/main" id="{50E395EC-3A20-8744-8C4A-027022BBDDE1}"/>
              </a:ext>
            </a:extLst>
          </p:cNvPr>
          <p:cNvSpPr>
            <a:spLocks noChangeArrowheads="1"/>
          </p:cNvSpPr>
          <p:nvPr/>
        </p:nvSpPr>
        <p:spPr bwMode="auto">
          <a:xfrm rot="16200000">
            <a:off x="3337940" y="3539172"/>
            <a:ext cx="1690937" cy="93853"/>
          </a:xfrm>
          <a:custGeom>
            <a:avLst/>
            <a:gdLst>
              <a:gd name="connsiteX0" fmla="*/ 3059113 w 3139715"/>
              <a:gd name="connsiteY0" fmla="*/ 93662 h 174265"/>
              <a:gd name="connsiteX1" fmla="*/ 3139715 w 3139715"/>
              <a:gd name="connsiteY1" fmla="*/ 93662 h 174265"/>
              <a:gd name="connsiteX2" fmla="*/ 3139715 w 3139715"/>
              <a:gd name="connsiteY2" fmla="*/ 174265 h 174265"/>
              <a:gd name="connsiteX3" fmla="*/ 3099414 w 3139715"/>
              <a:gd name="connsiteY3" fmla="*/ 174265 h 174265"/>
              <a:gd name="connsiteX4" fmla="*/ 3059113 w 3139715"/>
              <a:gd name="connsiteY4" fmla="*/ 174265 h 174265"/>
              <a:gd name="connsiteX5" fmla="*/ 2897188 w 3139715"/>
              <a:gd name="connsiteY5" fmla="*/ 93662 h 174265"/>
              <a:gd name="connsiteX6" fmla="*/ 2977790 w 3139715"/>
              <a:gd name="connsiteY6" fmla="*/ 93662 h 174265"/>
              <a:gd name="connsiteX7" fmla="*/ 2977790 w 3139715"/>
              <a:gd name="connsiteY7" fmla="*/ 174265 h 174265"/>
              <a:gd name="connsiteX8" fmla="*/ 2937489 w 3139715"/>
              <a:gd name="connsiteY8" fmla="*/ 174265 h 174265"/>
              <a:gd name="connsiteX9" fmla="*/ 2897188 w 3139715"/>
              <a:gd name="connsiteY9" fmla="*/ 174265 h 174265"/>
              <a:gd name="connsiteX10" fmla="*/ 2736850 w 3139715"/>
              <a:gd name="connsiteY10" fmla="*/ 93662 h 174265"/>
              <a:gd name="connsiteX11" fmla="*/ 2817453 w 3139715"/>
              <a:gd name="connsiteY11" fmla="*/ 93662 h 174265"/>
              <a:gd name="connsiteX12" fmla="*/ 2817453 w 3139715"/>
              <a:gd name="connsiteY12" fmla="*/ 174265 h 174265"/>
              <a:gd name="connsiteX13" fmla="*/ 2777151 w 3139715"/>
              <a:gd name="connsiteY13" fmla="*/ 174265 h 174265"/>
              <a:gd name="connsiteX14" fmla="*/ 2736850 w 3139715"/>
              <a:gd name="connsiteY14" fmla="*/ 174265 h 174265"/>
              <a:gd name="connsiteX15" fmla="*/ 2576513 w 3139715"/>
              <a:gd name="connsiteY15" fmla="*/ 93662 h 174265"/>
              <a:gd name="connsiteX16" fmla="*/ 2657115 w 3139715"/>
              <a:gd name="connsiteY16" fmla="*/ 93662 h 174265"/>
              <a:gd name="connsiteX17" fmla="*/ 2657115 w 3139715"/>
              <a:gd name="connsiteY17" fmla="*/ 174265 h 174265"/>
              <a:gd name="connsiteX18" fmla="*/ 2616814 w 3139715"/>
              <a:gd name="connsiteY18" fmla="*/ 174265 h 174265"/>
              <a:gd name="connsiteX19" fmla="*/ 2576513 w 3139715"/>
              <a:gd name="connsiteY19" fmla="*/ 174265 h 174265"/>
              <a:gd name="connsiteX20" fmla="*/ 2414588 w 3139715"/>
              <a:gd name="connsiteY20" fmla="*/ 93662 h 174265"/>
              <a:gd name="connsiteX21" fmla="*/ 2495190 w 3139715"/>
              <a:gd name="connsiteY21" fmla="*/ 93662 h 174265"/>
              <a:gd name="connsiteX22" fmla="*/ 2495190 w 3139715"/>
              <a:gd name="connsiteY22" fmla="*/ 174265 h 174265"/>
              <a:gd name="connsiteX23" fmla="*/ 2454889 w 3139715"/>
              <a:gd name="connsiteY23" fmla="*/ 174265 h 174265"/>
              <a:gd name="connsiteX24" fmla="*/ 2414588 w 3139715"/>
              <a:gd name="connsiteY24" fmla="*/ 174265 h 174265"/>
              <a:gd name="connsiteX25" fmla="*/ 2254250 w 3139715"/>
              <a:gd name="connsiteY25" fmla="*/ 93662 h 174265"/>
              <a:gd name="connsiteX26" fmla="*/ 2334853 w 3139715"/>
              <a:gd name="connsiteY26" fmla="*/ 93662 h 174265"/>
              <a:gd name="connsiteX27" fmla="*/ 2334853 w 3139715"/>
              <a:gd name="connsiteY27" fmla="*/ 174265 h 174265"/>
              <a:gd name="connsiteX28" fmla="*/ 2294551 w 3139715"/>
              <a:gd name="connsiteY28" fmla="*/ 174265 h 174265"/>
              <a:gd name="connsiteX29" fmla="*/ 2254250 w 3139715"/>
              <a:gd name="connsiteY29" fmla="*/ 174265 h 174265"/>
              <a:gd name="connsiteX30" fmla="*/ 482600 w 3139715"/>
              <a:gd name="connsiteY30" fmla="*/ 93662 h 174265"/>
              <a:gd name="connsiteX31" fmla="*/ 563203 w 3139715"/>
              <a:gd name="connsiteY31" fmla="*/ 93662 h 174265"/>
              <a:gd name="connsiteX32" fmla="*/ 563203 w 3139715"/>
              <a:gd name="connsiteY32" fmla="*/ 174265 h 174265"/>
              <a:gd name="connsiteX33" fmla="*/ 522901 w 3139715"/>
              <a:gd name="connsiteY33" fmla="*/ 174265 h 174265"/>
              <a:gd name="connsiteX34" fmla="*/ 482600 w 3139715"/>
              <a:gd name="connsiteY34" fmla="*/ 174265 h 174265"/>
              <a:gd name="connsiteX35" fmla="*/ 322263 w 3139715"/>
              <a:gd name="connsiteY35" fmla="*/ 93662 h 174265"/>
              <a:gd name="connsiteX36" fmla="*/ 402865 w 3139715"/>
              <a:gd name="connsiteY36" fmla="*/ 93662 h 174265"/>
              <a:gd name="connsiteX37" fmla="*/ 402865 w 3139715"/>
              <a:gd name="connsiteY37" fmla="*/ 174265 h 174265"/>
              <a:gd name="connsiteX38" fmla="*/ 362564 w 3139715"/>
              <a:gd name="connsiteY38" fmla="*/ 174265 h 174265"/>
              <a:gd name="connsiteX39" fmla="*/ 322263 w 3139715"/>
              <a:gd name="connsiteY39" fmla="*/ 174265 h 174265"/>
              <a:gd name="connsiteX40" fmla="*/ 160338 w 3139715"/>
              <a:gd name="connsiteY40" fmla="*/ 93662 h 174265"/>
              <a:gd name="connsiteX41" fmla="*/ 240940 w 3139715"/>
              <a:gd name="connsiteY41" fmla="*/ 93662 h 174265"/>
              <a:gd name="connsiteX42" fmla="*/ 240940 w 3139715"/>
              <a:gd name="connsiteY42" fmla="*/ 174265 h 174265"/>
              <a:gd name="connsiteX43" fmla="*/ 200639 w 3139715"/>
              <a:gd name="connsiteY43" fmla="*/ 174265 h 174265"/>
              <a:gd name="connsiteX44" fmla="*/ 160338 w 3139715"/>
              <a:gd name="connsiteY44" fmla="*/ 174265 h 174265"/>
              <a:gd name="connsiteX45" fmla="*/ 0 w 3139715"/>
              <a:gd name="connsiteY45" fmla="*/ 93662 h 174265"/>
              <a:gd name="connsiteX46" fmla="*/ 80603 w 3139715"/>
              <a:gd name="connsiteY46" fmla="*/ 93662 h 174265"/>
              <a:gd name="connsiteX47" fmla="*/ 80603 w 3139715"/>
              <a:gd name="connsiteY47" fmla="*/ 174265 h 174265"/>
              <a:gd name="connsiteX48" fmla="*/ 40302 w 3139715"/>
              <a:gd name="connsiteY48" fmla="*/ 174265 h 174265"/>
              <a:gd name="connsiteX49" fmla="*/ 0 w 3139715"/>
              <a:gd name="connsiteY49" fmla="*/ 174265 h 174265"/>
              <a:gd name="connsiteX50" fmla="*/ 2092325 w 3139715"/>
              <a:gd name="connsiteY50" fmla="*/ 85725 h 174265"/>
              <a:gd name="connsiteX51" fmla="*/ 2172928 w 3139715"/>
              <a:gd name="connsiteY51" fmla="*/ 85725 h 174265"/>
              <a:gd name="connsiteX52" fmla="*/ 2172928 w 3139715"/>
              <a:gd name="connsiteY52" fmla="*/ 166327 h 174265"/>
              <a:gd name="connsiteX53" fmla="*/ 2132626 w 3139715"/>
              <a:gd name="connsiteY53" fmla="*/ 166327 h 174265"/>
              <a:gd name="connsiteX54" fmla="*/ 2092325 w 3139715"/>
              <a:gd name="connsiteY54" fmla="*/ 166327 h 174265"/>
              <a:gd name="connsiteX55" fmla="*/ 1931988 w 3139715"/>
              <a:gd name="connsiteY55" fmla="*/ 79375 h 174265"/>
              <a:gd name="connsiteX56" fmla="*/ 2012590 w 3139715"/>
              <a:gd name="connsiteY56" fmla="*/ 79375 h 174265"/>
              <a:gd name="connsiteX57" fmla="*/ 2012590 w 3139715"/>
              <a:gd name="connsiteY57" fmla="*/ 159977 h 174265"/>
              <a:gd name="connsiteX58" fmla="*/ 1972289 w 3139715"/>
              <a:gd name="connsiteY58" fmla="*/ 159977 h 174265"/>
              <a:gd name="connsiteX59" fmla="*/ 1931988 w 3139715"/>
              <a:gd name="connsiteY59" fmla="*/ 159977 h 174265"/>
              <a:gd name="connsiteX60" fmla="*/ 1770063 w 3139715"/>
              <a:gd name="connsiteY60" fmla="*/ 63500 h 174265"/>
              <a:gd name="connsiteX61" fmla="*/ 1850665 w 3139715"/>
              <a:gd name="connsiteY61" fmla="*/ 63500 h 174265"/>
              <a:gd name="connsiteX62" fmla="*/ 1850665 w 3139715"/>
              <a:gd name="connsiteY62" fmla="*/ 144101 h 174265"/>
              <a:gd name="connsiteX63" fmla="*/ 1810364 w 3139715"/>
              <a:gd name="connsiteY63" fmla="*/ 144101 h 174265"/>
              <a:gd name="connsiteX64" fmla="*/ 1770063 w 3139715"/>
              <a:gd name="connsiteY64" fmla="*/ 144101 h 174265"/>
              <a:gd name="connsiteX65" fmla="*/ 1609725 w 3139715"/>
              <a:gd name="connsiteY65" fmla="*/ 63500 h 174265"/>
              <a:gd name="connsiteX66" fmla="*/ 1690328 w 3139715"/>
              <a:gd name="connsiteY66" fmla="*/ 63500 h 174265"/>
              <a:gd name="connsiteX67" fmla="*/ 1690328 w 3139715"/>
              <a:gd name="connsiteY67" fmla="*/ 144101 h 174265"/>
              <a:gd name="connsiteX68" fmla="*/ 1650026 w 3139715"/>
              <a:gd name="connsiteY68" fmla="*/ 144101 h 174265"/>
              <a:gd name="connsiteX69" fmla="*/ 1609725 w 3139715"/>
              <a:gd name="connsiteY69" fmla="*/ 144101 h 174265"/>
              <a:gd name="connsiteX70" fmla="*/ 1449388 w 3139715"/>
              <a:gd name="connsiteY70" fmla="*/ 52387 h 174265"/>
              <a:gd name="connsiteX71" fmla="*/ 1529990 w 3139715"/>
              <a:gd name="connsiteY71" fmla="*/ 52387 h 174265"/>
              <a:gd name="connsiteX72" fmla="*/ 1529990 w 3139715"/>
              <a:gd name="connsiteY72" fmla="*/ 132990 h 174265"/>
              <a:gd name="connsiteX73" fmla="*/ 1489689 w 3139715"/>
              <a:gd name="connsiteY73" fmla="*/ 132990 h 174265"/>
              <a:gd name="connsiteX74" fmla="*/ 1449388 w 3139715"/>
              <a:gd name="connsiteY74" fmla="*/ 132990 h 174265"/>
              <a:gd name="connsiteX75" fmla="*/ 644525 w 3139715"/>
              <a:gd name="connsiteY75" fmla="*/ 52387 h 174265"/>
              <a:gd name="connsiteX76" fmla="*/ 725128 w 3139715"/>
              <a:gd name="connsiteY76" fmla="*/ 52387 h 174265"/>
              <a:gd name="connsiteX77" fmla="*/ 725128 w 3139715"/>
              <a:gd name="connsiteY77" fmla="*/ 132990 h 174265"/>
              <a:gd name="connsiteX78" fmla="*/ 684826 w 3139715"/>
              <a:gd name="connsiteY78" fmla="*/ 132990 h 174265"/>
              <a:gd name="connsiteX79" fmla="*/ 644525 w 3139715"/>
              <a:gd name="connsiteY79" fmla="*/ 132990 h 174265"/>
              <a:gd name="connsiteX80" fmla="*/ 1287463 w 3139715"/>
              <a:gd name="connsiteY80" fmla="*/ 38100 h 174265"/>
              <a:gd name="connsiteX81" fmla="*/ 1368065 w 3139715"/>
              <a:gd name="connsiteY81" fmla="*/ 38100 h 174265"/>
              <a:gd name="connsiteX82" fmla="*/ 1368065 w 3139715"/>
              <a:gd name="connsiteY82" fmla="*/ 118702 h 174265"/>
              <a:gd name="connsiteX83" fmla="*/ 1327764 w 3139715"/>
              <a:gd name="connsiteY83" fmla="*/ 118702 h 174265"/>
              <a:gd name="connsiteX84" fmla="*/ 1287463 w 3139715"/>
              <a:gd name="connsiteY84" fmla="*/ 118702 h 174265"/>
              <a:gd name="connsiteX85" fmla="*/ 1127125 w 3139715"/>
              <a:gd name="connsiteY85" fmla="*/ 23812 h 174265"/>
              <a:gd name="connsiteX86" fmla="*/ 1207728 w 3139715"/>
              <a:gd name="connsiteY86" fmla="*/ 23812 h 174265"/>
              <a:gd name="connsiteX87" fmla="*/ 1207728 w 3139715"/>
              <a:gd name="connsiteY87" fmla="*/ 104414 h 174265"/>
              <a:gd name="connsiteX88" fmla="*/ 1167426 w 3139715"/>
              <a:gd name="connsiteY88" fmla="*/ 104414 h 174265"/>
              <a:gd name="connsiteX89" fmla="*/ 1127125 w 3139715"/>
              <a:gd name="connsiteY89" fmla="*/ 104414 h 174265"/>
              <a:gd name="connsiteX90" fmla="*/ 804863 w 3139715"/>
              <a:gd name="connsiteY90" fmla="*/ 23812 h 174265"/>
              <a:gd name="connsiteX91" fmla="*/ 885465 w 3139715"/>
              <a:gd name="connsiteY91" fmla="*/ 23812 h 174265"/>
              <a:gd name="connsiteX92" fmla="*/ 885465 w 3139715"/>
              <a:gd name="connsiteY92" fmla="*/ 104414 h 174265"/>
              <a:gd name="connsiteX93" fmla="*/ 845164 w 3139715"/>
              <a:gd name="connsiteY93" fmla="*/ 104414 h 174265"/>
              <a:gd name="connsiteX94" fmla="*/ 804863 w 3139715"/>
              <a:gd name="connsiteY94" fmla="*/ 104414 h 174265"/>
              <a:gd name="connsiteX95" fmla="*/ 965200 w 3139715"/>
              <a:gd name="connsiteY95" fmla="*/ 0 h 174265"/>
              <a:gd name="connsiteX96" fmla="*/ 1045803 w 3139715"/>
              <a:gd name="connsiteY96" fmla="*/ 0 h 174265"/>
              <a:gd name="connsiteX97" fmla="*/ 1045803 w 3139715"/>
              <a:gd name="connsiteY97" fmla="*/ 80602 h 174265"/>
              <a:gd name="connsiteX98" fmla="*/ 1005501 w 3139715"/>
              <a:gd name="connsiteY98" fmla="*/ 80602 h 174265"/>
              <a:gd name="connsiteX99" fmla="*/ 965200 w 3139715"/>
              <a:gd name="connsiteY99" fmla="*/ 80602 h 17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74265">
                <a:moveTo>
                  <a:pt x="3059113" y="93662"/>
                </a:moveTo>
                <a:lnTo>
                  <a:pt x="3139715" y="93662"/>
                </a:lnTo>
                <a:lnTo>
                  <a:pt x="3139715" y="174265"/>
                </a:lnTo>
                <a:lnTo>
                  <a:pt x="3099414" y="174265"/>
                </a:lnTo>
                <a:lnTo>
                  <a:pt x="3059113" y="174265"/>
                </a:lnTo>
                <a:close/>
                <a:moveTo>
                  <a:pt x="2897188" y="93662"/>
                </a:moveTo>
                <a:lnTo>
                  <a:pt x="2977790" y="93662"/>
                </a:lnTo>
                <a:lnTo>
                  <a:pt x="2977790" y="174265"/>
                </a:lnTo>
                <a:lnTo>
                  <a:pt x="2937489" y="174265"/>
                </a:lnTo>
                <a:lnTo>
                  <a:pt x="2897188" y="174265"/>
                </a:lnTo>
                <a:close/>
                <a:moveTo>
                  <a:pt x="2736850" y="93662"/>
                </a:moveTo>
                <a:lnTo>
                  <a:pt x="2817453" y="93662"/>
                </a:lnTo>
                <a:lnTo>
                  <a:pt x="2817453" y="174265"/>
                </a:lnTo>
                <a:lnTo>
                  <a:pt x="2777151" y="174265"/>
                </a:lnTo>
                <a:lnTo>
                  <a:pt x="2736850" y="174265"/>
                </a:lnTo>
                <a:close/>
                <a:moveTo>
                  <a:pt x="2576513" y="93662"/>
                </a:moveTo>
                <a:lnTo>
                  <a:pt x="2657115" y="93662"/>
                </a:lnTo>
                <a:lnTo>
                  <a:pt x="2657115" y="174265"/>
                </a:lnTo>
                <a:lnTo>
                  <a:pt x="2616814" y="174265"/>
                </a:lnTo>
                <a:lnTo>
                  <a:pt x="2576513" y="174265"/>
                </a:lnTo>
                <a:close/>
                <a:moveTo>
                  <a:pt x="2414588" y="93662"/>
                </a:moveTo>
                <a:lnTo>
                  <a:pt x="2495190" y="93662"/>
                </a:lnTo>
                <a:lnTo>
                  <a:pt x="2495190" y="174265"/>
                </a:lnTo>
                <a:lnTo>
                  <a:pt x="2454889" y="174265"/>
                </a:lnTo>
                <a:lnTo>
                  <a:pt x="2414588" y="174265"/>
                </a:lnTo>
                <a:close/>
                <a:moveTo>
                  <a:pt x="2254250" y="93662"/>
                </a:moveTo>
                <a:lnTo>
                  <a:pt x="2334853" y="93662"/>
                </a:lnTo>
                <a:lnTo>
                  <a:pt x="2334853" y="174265"/>
                </a:lnTo>
                <a:lnTo>
                  <a:pt x="2294551" y="174265"/>
                </a:lnTo>
                <a:lnTo>
                  <a:pt x="2254250" y="174265"/>
                </a:lnTo>
                <a:close/>
                <a:moveTo>
                  <a:pt x="482600" y="93662"/>
                </a:moveTo>
                <a:lnTo>
                  <a:pt x="563203" y="93662"/>
                </a:lnTo>
                <a:lnTo>
                  <a:pt x="563203" y="174265"/>
                </a:lnTo>
                <a:lnTo>
                  <a:pt x="522901" y="174265"/>
                </a:lnTo>
                <a:lnTo>
                  <a:pt x="482600" y="174265"/>
                </a:lnTo>
                <a:close/>
                <a:moveTo>
                  <a:pt x="322263" y="93662"/>
                </a:moveTo>
                <a:lnTo>
                  <a:pt x="402865" y="93662"/>
                </a:lnTo>
                <a:lnTo>
                  <a:pt x="402865" y="174265"/>
                </a:lnTo>
                <a:lnTo>
                  <a:pt x="362564" y="174265"/>
                </a:lnTo>
                <a:lnTo>
                  <a:pt x="322263" y="174265"/>
                </a:lnTo>
                <a:close/>
                <a:moveTo>
                  <a:pt x="160338" y="93662"/>
                </a:moveTo>
                <a:lnTo>
                  <a:pt x="240940" y="93662"/>
                </a:lnTo>
                <a:lnTo>
                  <a:pt x="240940" y="174265"/>
                </a:lnTo>
                <a:lnTo>
                  <a:pt x="200639" y="174265"/>
                </a:lnTo>
                <a:lnTo>
                  <a:pt x="160338" y="174265"/>
                </a:lnTo>
                <a:close/>
                <a:moveTo>
                  <a:pt x="0" y="93662"/>
                </a:moveTo>
                <a:lnTo>
                  <a:pt x="80603" y="93662"/>
                </a:lnTo>
                <a:lnTo>
                  <a:pt x="80603" y="174265"/>
                </a:lnTo>
                <a:lnTo>
                  <a:pt x="40302" y="174265"/>
                </a:lnTo>
                <a:lnTo>
                  <a:pt x="0" y="174265"/>
                </a:lnTo>
                <a:close/>
                <a:moveTo>
                  <a:pt x="2092325" y="85725"/>
                </a:moveTo>
                <a:lnTo>
                  <a:pt x="2172928" y="85725"/>
                </a:lnTo>
                <a:lnTo>
                  <a:pt x="2172928" y="166327"/>
                </a:lnTo>
                <a:lnTo>
                  <a:pt x="2132626" y="166327"/>
                </a:lnTo>
                <a:lnTo>
                  <a:pt x="2092325" y="166327"/>
                </a:lnTo>
                <a:close/>
                <a:moveTo>
                  <a:pt x="1931988" y="79375"/>
                </a:moveTo>
                <a:lnTo>
                  <a:pt x="2012590" y="79375"/>
                </a:lnTo>
                <a:lnTo>
                  <a:pt x="2012590" y="159977"/>
                </a:lnTo>
                <a:lnTo>
                  <a:pt x="1972289" y="159977"/>
                </a:lnTo>
                <a:lnTo>
                  <a:pt x="1931988" y="159977"/>
                </a:lnTo>
                <a:close/>
                <a:moveTo>
                  <a:pt x="1770063" y="63500"/>
                </a:moveTo>
                <a:lnTo>
                  <a:pt x="1850665" y="63500"/>
                </a:lnTo>
                <a:lnTo>
                  <a:pt x="1850665" y="144101"/>
                </a:lnTo>
                <a:lnTo>
                  <a:pt x="1810364" y="144101"/>
                </a:lnTo>
                <a:lnTo>
                  <a:pt x="1770063" y="144101"/>
                </a:lnTo>
                <a:close/>
                <a:moveTo>
                  <a:pt x="1609725" y="63500"/>
                </a:moveTo>
                <a:lnTo>
                  <a:pt x="1690328" y="63500"/>
                </a:lnTo>
                <a:lnTo>
                  <a:pt x="1690328" y="144101"/>
                </a:lnTo>
                <a:lnTo>
                  <a:pt x="1650026" y="144101"/>
                </a:lnTo>
                <a:lnTo>
                  <a:pt x="1609725" y="144101"/>
                </a:lnTo>
                <a:close/>
                <a:moveTo>
                  <a:pt x="1449388" y="52387"/>
                </a:moveTo>
                <a:lnTo>
                  <a:pt x="1529990" y="52387"/>
                </a:lnTo>
                <a:lnTo>
                  <a:pt x="1529990" y="132990"/>
                </a:lnTo>
                <a:lnTo>
                  <a:pt x="1489689" y="132990"/>
                </a:lnTo>
                <a:lnTo>
                  <a:pt x="1449388" y="132990"/>
                </a:lnTo>
                <a:close/>
                <a:moveTo>
                  <a:pt x="644525" y="52387"/>
                </a:moveTo>
                <a:lnTo>
                  <a:pt x="725128" y="52387"/>
                </a:lnTo>
                <a:lnTo>
                  <a:pt x="725128" y="132990"/>
                </a:lnTo>
                <a:lnTo>
                  <a:pt x="684826" y="132990"/>
                </a:lnTo>
                <a:lnTo>
                  <a:pt x="644525" y="132990"/>
                </a:lnTo>
                <a:close/>
                <a:moveTo>
                  <a:pt x="1287463" y="38100"/>
                </a:moveTo>
                <a:lnTo>
                  <a:pt x="1368065" y="38100"/>
                </a:lnTo>
                <a:lnTo>
                  <a:pt x="1368065" y="118702"/>
                </a:lnTo>
                <a:lnTo>
                  <a:pt x="1327764" y="118702"/>
                </a:lnTo>
                <a:lnTo>
                  <a:pt x="1287463" y="118702"/>
                </a:lnTo>
                <a:close/>
                <a:moveTo>
                  <a:pt x="1127125" y="23812"/>
                </a:moveTo>
                <a:lnTo>
                  <a:pt x="1207728" y="23812"/>
                </a:lnTo>
                <a:lnTo>
                  <a:pt x="1207728" y="104414"/>
                </a:lnTo>
                <a:lnTo>
                  <a:pt x="1167426" y="104414"/>
                </a:lnTo>
                <a:lnTo>
                  <a:pt x="1127125" y="104414"/>
                </a:lnTo>
                <a:close/>
                <a:moveTo>
                  <a:pt x="804863" y="23812"/>
                </a:moveTo>
                <a:lnTo>
                  <a:pt x="885465" y="23812"/>
                </a:lnTo>
                <a:lnTo>
                  <a:pt x="885465" y="104414"/>
                </a:lnTo>
                <a:lnTo>
                  <a:pt x="845164" y="104414"/>
                </a:lnTo>
                <a:lnTo>
                  <a:pt x="804863" y="104414"/>
                </a:lnTo>
                <a:close/>
                <a:moveTo>
                  <a:pt x="965200" y="0"/>
                </a:moveTo>
                <a:lnTo>
                  <a:pt x="1045803" y="0"/>
                </a:lnTo>
                <a:lnTo>
                  <a:pt x="1045803" y="80602"/>
                </a:lnTo>
                <a:lnTo>
                  <a:pt x="1005501" y="80602"/>
                </a:lnTo>
                <a:lnTo>
                  <a:pt x="965200"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14" name="Freeform 213">
            <a:extLst>
              <a:ext uri="{FF2B5EF4-FFF2-40B4-BE49-F238E27FC236}">
                <a16:creationId xmlns:a16="http://schemas.microsoft.com/office/drawing/2014/main" id="{80A203D1-8420-7C45-906C-A5CD8BDAA7CE}"/>
              </a:ext>
            </a:extLst>
          </p:cNvPr>
          <p:cNvSpPr>
            <a:spLocks noChangeArrowheads="1"/>
          </p:cNvSpPr>
          <p:nvPr/>
        </p:nvSpPr>
        <p:spPr bwMode="auto">
          <a:xfrm rot="16200000">
            <a:off x="3424720" y="3539601"/>
            <a:ext cx="1690937" cy="92998"/>
          </a:xfrm>
          <a:custGeom>
            <a:avLst/>
            <a:gdLst>
              <a:gd name="connsiteX0" fmla="*/ 3059113 w 3139715"/>
              <a:gd name="connsiteY0" fmla="*/ 92075 h 172677"/>
              <a:gd name="connsiteX1" fmla="*/ 3139715 w 3139715"/>
              <a:gd name="connsiteY1" fmla="*/ 92075 h 172677"/>
              <a:gd name="connsiteX2" fmla="*/ 3139715 w 3139715"/>
              <a:gd name="connsiteY2" fmla="*/ 172677 h 172677"/>
              <a:gd name="connsiteX3" fmla="*/ 3099414 w 3139715"/>
              <a:gd name="connsiteY3" fmla="*/ 172677 h 172677"/>
              <a:gd name="connsiteX4" fmla="*/ 3059113 w 3139715"/>
              <a:gd name="connsiteY4" fmla="*/ 172677 h 172677"/>
              <a:gd name="connsiteX5" fmla="*/ 2897188 w 3139715"/>
              <a:gd name="connsiteY5" fmla="*/ 92075 h 172677"/>
              <a:gd name="connsiteX6" fmla="*/ 2977790 w 3139715"/>
              <a:gd name="connsiteY6" fmla="*/ 92075 h 172677"/>
              <a:gd name="connsiteX7" fmla="*/ 2977790 w 3139715"/>
              <a:gd name="connsiteY7" fmla="*/ 172677 h 172677"/>
              <a:gd name="connsiteX8" fmla="*/ 2937489 w 3139715"/>
              <a:gd name="connsiteY8" fmla="*/ 172677 h 172677"/>
              <a:gd name="connsiteX9" fmla="*/ 2897188 w 3139715"/>
              <a:gd name="connsiteY9" fmla="*/ 172677 h 172677"/>
              <a:gd name="connsiteX10" fmla="*/ 2736850 w 3139715"/>
              <a:gd name="connsiteY10" fmla="*/ 92075 h 172677"/>
              <a:gd name="connsiteX11" fmla="*/ 2817453 w 3139715"/>
              <a:gd name="connsiteY11" fmla="*/ 92075 h 172677"/>
              <a:gd name="connsiteX12" fmla="*/ 2817453 w 3139715"/>
              <a:gd name="connsiteY12" fmla="*/ 172677 h 172677"/>
              <a:gd name="connsiteX13" fmla="*/ 2777151 w 3139715"/>
              <a:gd name="connsiteY13" fmla="*/ 172677 h 172677"/>
              <a:gd name="connsiteX14" fmla="*/ 2736850 w 3139715"/>
              <a:gd name="connsiteY14" fmla="*/ 172677 h 172677"/>
              <a:gd name="connsiteX15" fmla="*/ 2576513 w 3139715"/>
              <a:gd name="connsiteY15" fmla="*/ 92075 h 172677"/>
              <a:gd name="connsiteX16" fmla="*/ 2657115 w 3139715"/>
              <a:gd name="connsiteY16" fmla="*/ 92075 h 172677"/>
              <a:gd name="connsiteX17" fmla="*/ 2657115 w 3139715"/>
              <a:gd name="connsiteY17" fmla="*/ 172677 h 172677"/>
              <a:gd name="connsiteX18" fmla="*/ 2616814 w 3139715"/>
              <a:gd name="connsiteY18" fmla="*/ 172677 h 172677"/>
              <a:gd name="connsiteX19" fmla="*/ 2576513 w 3139715"/>
              <a:gd name="connsiteY19" fmla="*/ 172677 h 172677"/>
              <a:gd name="connsiteX20" fmla="*/ 2414588 w 3139715"/>
              <a:gd name="connsiteY20" fmla="*/ 92075 h 172677"/>
              <a:gd name="connsiteX21" fmla="*/ 2495190 w 3139715"/>
              <a:gd name="connsiteY21" fmla="*/ 92075 h 172677"/>
              <a:gd name="connsiteX22" fmla="*/ 2495190 w 3139715"/>
              <a:gd name="connsiteY22" fmla="*/ 172677 h 172677"/>
              <a:gd name="connsiteX23" fmla="*/ 2454889 w 3139715"/>
              <a:gd name="connsiteY23" fmla="*/ 172677 h 172677"/>
              <a:gd name="connsiteX24" fmla="*/ 2414588 w 3139715"/>
              <a:gd name="connsiteY24" fmla="*/ 172677 h 172677"/>
              <a:gd name="connsiteX25" fmla="*/ 2254250 w 3139715"/>
              <a:gd name="connsiteY25" fmla="*/ 92075 h 172677"/>
              <a:gd name="connsiteX26" fmla="*/ 2334853 w 3139715"/>
              <a:gd name="connsiteY26" fmla="*/ 92075 h 172677"/>
              <a:gd name="connsiteX27" fmla="*/ 2334853 w 3139715"/>
              <a:gd name="connsiteY27" fmla="*/ 172677 h 172677"/>
              <a:gd name="connsiteX28" fmla="*/ 2294551 w 3139715"/>
              <a:gd name="connsiteY28" fmla="*/ 172677 h 172677"/>
              <a:gd name="connsiteX29" fmla="*/ 2254250 w 3139715"/>
              <a:gd name="connsiteY29" fmla="*/ 172677 h 172677"/>
              <a:gd name="connsiteX30" fmla="*/ 644525 w 3139715"/>
              <a:gd name="connsiteY30" fmla="*/ 92075 h 172677"/>
              <a:gd name="connsiteX31" fmla="*/ 725128 w 3139715"/>
              <a:gd name="connsiteY31" fmla="*/ 92075 h 172677"/>
              <a:gd name="connsiteX32" fmla="*/ 725128 w 3139715"/>
              <a:gd name="connsiteY32" fmla="*/ 172677 h 172677"/>
              <a:gd name="connsiteX33" fmla="*/ 684826 w 3139715"/>
              <a:gd name="connsiteY33" fmla="*/ 172677 h 172677"/>
              <a:gd name="connsiteX34" fmla="*/ 644525 w 3139715"/>
              <a:gd name="connsiteY34" fmla="*/ 172677 h 172677"/>
              <a:gd name="connsiteX35" fmla="*/ 482600 w 3139715"/>
              <a:gd name="connsiteY35" fmla="*/ 92075 h 172677"/>
              <a:gd name="connsiteX36" fmla="*/ 563203 w 3139715"/>
              <a:gd name="connsiteY36" fmla="*/ 92075 h 172677"/>
              <a:gd name="connsiteX37" fmla="*/ 563203 w 3139715"/>
              <a:gd name="connsiteY37" fmla="*/ 172677 h 172677"/>
              <a:gd name="connsiteX38" fmla="*/ 522901 w 3139715"/>
              <a:gd name="connsiteY38" fmla="*/ 172677 h 172677"/>
              <a:gd name="connsiteX39" fmla="*/ 482600 w 3139715"/>
              <a:gd name="connsiteY39" fmla="*/ 172677 h 172677"/>
              <a:gd name="connsiteX40" fmla="*/ 322263 w 3139715"/>
              <a:gd name="connsiteY40" fmla="*/ 92075 h 172677"/>
              <a:gd name="connsiteX41" fmla="*/ 402865 w 3139715"/>
              <a:gd name="connsiteY41" fmla="*/ 92075 h 172677"/>
              <a:gd name="connsiteX42" fmla="*/ 402865 w 3139715"/>
              <a:gd name="connsiteY42" fmla="*/ 172677 h 172677"/>
              <a:gd name="connsiteX43" fmla="*/ 362564 w 3139715"/>
              <a:gd name="connsiteY43" fmla="*/ 172677 h 172677"/>
              <a:gd name="connsiteX44" fmla="*/ 322263 w 3139715"/>
              <a:gd name="connsiteY44" fmla="*/ 172677 h 172677"/>
              <a:gd name="connsiteX45" fmla="*/ 160338 w 3139715"/>
              <a:gd name="connsiteY45" fmla="*/ 92075 h 172677"/>
              <a:gd name="connsiteX46" fmla="*/ 240940 w 3139715"/>
              <a:gd name="connsiteY46" fmla="*/ 92075 h 172677"/>
              <a:gd name="connsiteX47" fmla="*/ 240940 w 3139715"/>
              <a:gd name="connsiteY47" fmla="*/ 172677 h 172677"/>
              <a:gd name="connsiteX48" fmla="*/ 200639 w 3139715"/>
              <a:gd name="connsiteY48" fmla="*/ 172677 h 172677"/>
              <a:gd name="connsiteX49" fmla="*/ 160338 w 3139715"/>
              <a:gd name="connsiteY49" fmla="*/ 172677 h 172677"/>
              <a:gd name="connsiteX50" fmla="*/ 0 w 3139715"/>
              <a:gd name="connsiteY50" fmla="*/ 92075 h 172677"/>
              <a:gd name="connsiteX51" fmla="*/ 80603 w 3139715"/>
              <a:gd name="connsiteY51" fmla="*/ 92075 h 172677"/>
              <a:gd name="connsiteX52" fmla="*/ 80603 w 3139715"/>
              <a:gd name="connsiteY52" fmla="*/ 172677 h 172677"/>
              <a:gd name="connsiteX53" fmla="*/ 40302 w 3139715"/>
              <a:gd name="connsiteY53" fmla="*/ 172677 h 172677"/>
              <a:gd name="connsiteX54" fmla="*/ 0 w 3139715"/>
              <a:gd name="connsiteY54" fmla="*/ 172677 h 172677"/>
              <a:gd name="connsiteX55" fmla="*/ 2092325 w 3139715"/>
              <a:gd name="connsiteY55" fmla="*/ 85725 h 172677"/>
              <a:gd name="connsiteX56" fmla="*/ 2172928 w 3139715"/>
              <a:gd name="connsiteY56" fmla="*/ 85725 h 172677"/>
              <a:gd name="connsiteX57" fmla="*/ 2172928 w 3139715"/>
              <a:gd name="connsiteY57" fmla="*/ 166327 h 172677"/>
              <a:gd name="connsiteX58" fmla="*/ 2132626 w 3139715"/>
              <a:gd name="connsiteY58" fmla="*/ 166327 h 172677"/>
              <a:gd name="connsiteX59" fmla="*/ 2092325 w 3139715"/>
              <a:gd name="connsiteY59" fmla="*/ 166327 h 172677"/>
              <a:gd name="connsiteX60" fmla="*/ 1931988 w 3139715"/>
              <a:gd name="connsiteY60" fmla="*/ 69850 h 172677"/>
              <a:gd name="connsiteX61" fmla="*/ 2012590 w 3139715"/>
              <a:gd name="connsiteY61" fmla="*/ 69850 h 172677"/>
              <a:gd name="connsiteX62" fmla="*/ 2012590 w 3139715"/>
              <a:gd name="connsiteY62" fmla="*/ 150452 h 172677"/>
              <a:gd name="connsiteX63" fmla="*/ 1972289 w 3139715"/>
              <a:gd name="connsiteY63" fmla="*/ 150452 h 172677"/>
              <a:gd name="connsiteX64" fmla="*/ 1931988 w 3139715"/>
              <a:gd name="connsiteY64" fmla="*/ 150452 h 172677"/>
              <a:gd name="connsiteX65" fmla="*/ 1770063 w 3139715"/>
              <a:gd name="connsiteY65" fmla="*/ 50800 h 172677"/>
              <a:gd name="connsiteX66" fmla="*/ 1850665 w 3139715"/>
              <a:gd name="connsiteY66" fmla="*/ 50800 h 172677"/>
              <a:gd name="connsiteX67" fmla="*/ 1850665 w 3139715"/>
              <a:gd name="connsiteY67" fmla="*/ 131402 h 172677"/>
              <a:gd name="connsiteX68" fmla="*/ 1810364 w 3139715"/>
              <a:gd name="connsiteY68" fmla="*/ 131402 h 172677"/>
              <a:gd name="connsiteX69" fmla="*/ 1770063 w 3139715"/>
              <a:gd name="connsiteY69" fmla="*/ 131402 h 172677"/>
              <a:gd name="connsiteX70" fmla="*/ 804863 w 3139715"/>
              <a:gd name="connsiteY70" fmla="*/ 47625 h 172677"/>
              <a:gd name="connsiteX71" fmla="*/ 885465 w 3139715"/>
              <a:gd name="connsiteY71" fmla="*/ 47625 h 172677"/>
              <a:gd name="connsiteX72" fmla="*/ 885465 w 3139715"/>
              <a:gd name="connsiteY72" fmla="*/ 128227 h 172677"/>
              <a:gd name="connsiteX73" fmla="*/ 845164 w 3139715"/>
              <a:gd name="connsiteY73" fmla="*/ 128227 h 172677"/>
              <a:gd name="connsiteX74" fmla="*/ 804863 w 3139715"/>
              <a:gd name="connsiteY74" fmla="*/ 128227 h 172677"/>
              <a:gd name="connsiteX75" fmla="*/ 1609725 w 3139715"/>
              <a:gd name="connsiteY75" fmla="*/ 39687 h 172677"/>
              <a:gd name="connsiteX76" fmla="*/ 1690328 w 3139715"/>
              <a:gd name="connsiteY76" fmla="*/ 39687 h 172677"/>
              <a:gd name="connsiteX77" fmla="*/ 1690328 w 3139715"/>
              <a:gd name="connsiteY77" fmla="*/ 120290 h 172677"/>
              <a:gd name="connsiteX78" fmla="*/ 1650026 w 3139715"/>
              <a:gd name="connsiteY78" fmla="*/ 120290 h 172677"/>
              <a:gd name="connsiteX79" fmla="*/ 1609725 w 3139715"/>
              <a:gd name="connsiteY79" fmla="*/ 120290 h 172677"/>
              <a:gd name="connsiteX80" fmla="*/ 1449388 w 3139715"/>
              <a:gd name="connsiteY80" fmla="*/ 25400 h 172677"/>
              <a:gd name="connsiteX81" fmla="*/ 1529990 w 3139715"/>
              <a:gd name="connsiteY81" fmla="*/ 25400 h 172677"/>
              <a:gd name="connsiteX82" fmla="*/ 1529990 w 3139715"/>
              <a:gd name="connsiteY82" fmla="*/ 106002 h 172677"/>
              <a:gd name="connsiteX83" fmla="*/ 1489689 w 3139715"/>
              <a:gd name="connsiteY83" fmla="*/ 106002 h 172677"/>
              <a:gd name="connsiteX84" fmla="*/ 1449388 w 3139715"/>
              <a:gd name="connsiteY84" fmla="*/ 106002 h 172677"/>
              <a:gd name="connsiteX85" fmla="*/ 1127125 w 3139715"/>
              <a:gd name="connsiteY85" fmla="*/ 11112 h 172677"/>
              <a:gd name="connsiteX86" fmla="*/ 1207728 w 3139715"/>
              <a:gd name="connsiteY86" fmla="*/ 11112 h 172677"/>
              <a:gd name="connsiteX87" fmla="*/ 1207728 w 3139715"/>
              <a:gd name="connsiteY87" fmla="*/ 91715 h 172677"/>
              <a:gd name="connsiteX88" fmla="*/ 1167427 w 3139715"/>
              <a:gd name="connsiteY88" fmla="*/ 91715 h 172677"/>
              <a:gd name="connsiteX89" fmla="*/ 1127125 w 3139715"/>
              <a:gd name="connsiteY89" fmla="*/ 91715 h 172677"/>
              <a:gd name="connsiteX90" fmla="*/ 1287463 w 3139715"/>
              <a:gd name="connsiteY90" fmla="*/ 3175 h 172677"/>
              <a:gd name="connsiteX91" fmla="*/ 1368065 w 3139715"/>
              <a:gd name="connsiteY91" fmla="*/ 3175 h 172677"/>
              <a:gd name="connsiteX92" fmla="*/ 1368065 w 3139715"/>
              <a:gd name="connsiteY92" fmla="*/ 83777 h 172677"/>
              <a:gd name="connsiteX93" fmla="*/ 1327764 w 3139715"/>
              <a:gd name="connsiteY93" fmla="*/ 83777 h 172677"/>
              <a:gd name="connsiteX94" fmla="*/ 1287463 w 3139715"/>
              <a:gd name="connsiteY94" fmla="*/ 83777 h 172677"/>
              <a:gd name="connsiteX95" fmla="*/ 965200 w 3139715"/>
              <a:gd name="connsiteY95" fmla="*/ 0 h 172677"/>
              <a:gd name="connsiteX96" fmla="*/ 1045803 w 3139715"/>
              <a:gd name="connsiteY96" fmla="*/ 0 h 172677"/>
              <a:gd name="connsiteX97" fmla="*/ 1045803 w 3139715"/>
              <a:gd name="connsiteY97" fmla="*/ 80602 h 172677"/>
              <a:gd name="connsiteX98" fmla="*/ 1005501 w 3139715"/>
              <a:gd name="connsiteY98" fmla="*/ 80602 h 172677"/>
              <a:gd name="connsiteX99" fmla="*/ 965200 w 3139715"/>
              <a:gd name="connsiteY99" fmla="*/ 80602 h 17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72677">
                <a:moveTo>
                  <a:pt x="3059113" y="92075"/>
                </a:moveTo>
                <a:lnTo>
                  <a:pt x="3139715" y="92075"/>
                </a:lnTo>
                <a:lnTo>
                  <a:pt x="3139715" y="172677"/>
                </a:lnTo>
                <a:lnTo>
                  <a:pt x="3099414" y="172677"/>
                </a:lnTo>
                <a:lnTo>
                  <a:pt x="3059113" y="172677"/>
                </a:lnTo>
                <a:close/>
                <a:moveTo>
                  <a:pt x="2897188" y="92075"/>
                </a:moveTo>
                <a:lnTo>
                  <a:pt x="2977790" y="92075"/>
                </a:lnTo>
                <a:lnTo>
                  <a:pt x="2977790" y="172677"/>
                </a:lnTo>
                <a:lnTo>
                  <a:pt x="2937489" y="172677"/>
                </a:lnTo>
                <a:lnTo>
                  <a:pt x="2897188" y="172677"/>
                </a:lnTo>
                <a:close/>
                <a:moveTo>
                  <a:pt x="2736850" y="92075"/>
                </a:moveTo>
                <a:lnTo>
                  <a:pt x="2817453" y="92075"/>
                </a:lnTo>
                <a:lnTo>
                  <a:pt x="2817453" y="172677"/>
                </a:lnTo>
                <a:lnTo>
                  <a:pt x="2777151" y="172677"/>
                </a:lnTo>
                <a:lnTo>
                  <a:pt x="2736850" y="172677"/>
                </a:lnTo>
                <a:close/>
                <a:moveTo>
                  <a:pt x="2576513" y="92075"/>
                </a:moveTo>
                <a:lnTo>
                  <a:pt x="2657115" y="92075"/>
                </a:lnTo>
                <a:lnTo>
                  <a:pt x="2657115" y="172677"/>
                </a:lnTo>
                <a:lnTo>
                  <a:pt x="2616814" y="172677"/>
                </a:lnTo>
                <a:lnTo>
                  <a:pt x="2576513" y="172677"/>
                </a:lnTo>
                <a:close/>
                <a:moveTo>
                  <a:pt x="2414588" y="92075"/>
                </a:moveTo>
                <a:lnTo>
                  <a:pt x="2495190" y="92075"/>
                </a:lnTo>
                <a:lnTo>
                  <a:pt x="2495190" y="172677"/>
                </a:lnTo>
                <a:lnTo>
                  <a:pt x="2454889" y="172677"/>
                </a:lnTo>
                <a:lnTo>
                  <a:pt x="2414588" y="172677"/>
                </a:lnTo>
                <a:close/>
                <a:moveTo>
                  <a:pt x="2254250" y="92075"/>
                </a:moveTo>
                <a:lnTo>
                  <a:pt x="2334853" y="92075"/>
                </a:lnTo>
                <a:lnTo>
                  <a:pt x="2334853" y="172677"/>
                </a:lnTo>
                <a:lnTo>
                  <a:pt x="2294551" y="172677"/>
                </a:lnTo>
                <a:lnTo>
                  <a:pt x="2254250" y="172677"/>
                </a:lnTo>
                <a:close/>
                <a:moveTo>
                  <a:pt x="644525" y="92075"/>
                </a:moveTo>
                <a:lnTo>
                  <a:pt x="725128" y="92075"/>
                </a:lnTo>
                <a:lnTo>
                  <a:pt x="725128" y="172677"/>
                </a:lnTo>
                <a:lnTo>
                  <a:pt x="684826" y="172677"/>
                </a:lnTo>
                <a:lnTo>
                  <a:pt x="644525" y="172677"/>
                </a:lnTo>
                <a:close/>
                <a:moveTo>
                  <a:pt x="482600" y="92075"/>
                </a:moveTo>
                <a:lnTo>
                  <a:pt x="563203" y="92075"/>
                </a:lnTo>
                <a:lnTo>
                  <a:pt x="563203" y="172677"/>
                </a:lnTo>
                <a:lnTo>
                  <a:pt x="522901" y="172677"/>
                </a:lnTo>
                <a:lnTo>
                  <a:pt x="482600" y="172677"/>
                </a:lnTo>
                <a:close/>
                <a:moveTo>
                  <a:pt x="322263" y="92075"/>
                </a:moveTo>
                <a:lnTo>
                  <a:pt x="402865" y="92075"/>
                </a:lnTo>
                <a:lnTo>
                  <a:pt x="402865" y="172677"/>
                </a:lnTo>
                <a:lnTo>
                  <a:pt x="362564" y="172677"/>
                </a:lnTo>
                <a:lnTo>
                  <a:pt x="322263" y="172677"/>
                </a:lnTo>
                <a:close/>
                <a:moveTo>
                  <a:pt x="160338" y="92075"/>
                </a:moveTo>
                <a:lnTo>
                  <a:pt x="240940" y="92075"/>
                </a:lnTo>
                <a:lnTo>
                  <a:pt x="240940" y="172677"/>
                </a:lnTo>
                <a:lnTo>
                  <a:pt x="200639" y="172677"/>
                </a:lnTo>
                <a:lnTo>
                  <a:pt x="160338" y="172677"/>
                </a:lnTo>
                <a:close/>
                <a:moveTo>
                  <a:pt x="0" y="92075"/>
                </a:moveTo>
                <a:lnTo>
                  <a:pt x="80603" y="92075"/>
                </a:lnTo>
                <a:lnTo>
                  <a:pt x="80603" y="172677"/>
                </a:lnTo>
                <a:lnTo>
                  <a:pt x="40302" y="172677"/>
                </a:lnTo>
                <a:lnTo>
                  <a:pt x="0" y="172677"/>
                </a:lnTo>
                <a:close/>
                <a:moveTo>
                  <a:pt x="2092325" y="85725"/>
                </a:moveTo>
                <a:lnTo>
                  <a:pt x="2172928" y="85725"/>
                </a:lnTo>
                <a:lnTo>
                  <a:pt x="2172928" y="166327"/>
                </a:lnTo>
                <a:lnTo>
                  <a:pt x="2132626" y="166327"/>
                </a:lnTo>
                <a:lnTo>
                  <a:pt x="2092325" y="166327"/>
                </a:lnTo>
                <a:close/>
                <a:moveTo>
                  <a:pt x="1931988" y="69850"/>
                </a:moveTo>
                <a:lnTo>
                  <a:pt x="2012590" y="69850"/>
                </a:lnTo>
                <a:lnTo>
                  <a:pt x="2012590" y="150452"/>
                </a:lnTo>
                <a:lnTo>
                  <a:pt x="1972289" y="150452"/>
                </a:lnTo>
                <a:lnTo>
                  <a:pt x="1931988" y="150452"/>
                </a:lnTo>
                <a:close/>
                <a:moveTo>
                  <a:pt x="1770063" y="50800"/>
                </a:moveTo>
                <a:lnTo>
                  <a:pt x="1850665" y="50800"/>
                </a:lnTo>
                <a:lnTo>
                  <a:pt x="1850665" y="131402"/>
                </a:lnTo>
                <a:lnTo>
                  <a:pt x="1810364" y="131402"/>
                </a:lnTo>
                <a:lnTo>
                  <a:pt x="1770063" y="131402"/>
                </a:lnTo>
                <a:close/>
                <a:moveTo>
                  <a:pt x="804863" y="47625"/>
                </a:moveTo>
                <a:lnTo>
                  <a:pt x="885465" y="47625"/>
                </a:lnTo>
                <a:lnTo>
                  <a:pt x="885465" y="128227"/>
                </a:lnTo>
                <a:lnTo>
                  <a:pt x="845164" y="128227"/>
                </a:lnTo>
                <a:lnTo>
                  <a:pt x="804863" y="128227"/>
                </a:lnTo>
                <a:close/>
                <a:moveTo>
                  <a:pt x="1609725" y="39687"/>
                </a:moveTo>
                <a:lnTo>
                  <a:pt x="1690328" y="39687"/>
                </a:lnTo>
                <a:lnTo>
                  <a:pt x="1690328" y="120290"/>
                </a:lnTo>
                <a:lnTo>
                  <a:pt x="1650026" y="120290"/>
                </a:lnTo>
                <a:lnTo>
                  <a:pt x="1609725" y="120290"/>
                </a:lnTo>
                <a:close/>
                <a:moveTo>
                  <a:pt x="1449388" y="25400"/>
                </a:moveTo>
                <a:lnTo>
                  <a:pt x="1529990" y="25400"/>
                </a:lnTo>
                <a:lnTo>
                  <a:pt x="1529990" y="106002"/>
                </a:lnTo>
                <a:lnTo>
                  <a:pt x="1489689" y="106002"/>
                </a:lnTo>
                <a:lnTo>
                  <a:pt x="1449388" y="106002"/>
                </a:lnTo>
                <a:close/>
                <a:moveTo>
                  <a:pt x="1127125" y="11112"/>
                </a:moveTo>
                <a:lnTo>
                  <a:pt x="1207728" y="11112"/>
                </a:lnTo>
                <a:lnTo>
                  <a:pt x="1207728" y="91715"/>
                </a:lnTo>
                <a:lnTo>
                  <a:pt x="1167427" y="91715"/>
                </a:lnTo>
                <a:lnTo>
                  <a:pt x="1127125" y="91715"/>
                </a:lnTo>
                <a:close/>
                <a:moveTo>
                  <a:pt x="1287463" y="3175"/>
                </a:moveTo>
                <a:lnTo>
                  <a:pt x="1368065" y="3175"/>
                </a:lnTo>
                <a:lnTo>
                  <a:pt x="1368065" y="83777"/>
                </a:lnTo>
                <a:lnTo>
                  <a:pt x="1327764" y="83777"/>
                </a:lnTo>
                <a:lnTo>
                  <a:pt x="1287463" y="83777"/>
                </a:lnTo>
                <a:close/>
                <a:moveTo>
                  <a:pt x="965200" y="0"/>
                </a:moveTo>
                <a:lnTo>
                  <a:pt x="1045803" y="0"/>
                </a:lnTo>
                <a:lnTo>
                  <a:pt x="1045803" y="80602"/>
                </a:lnTo>
                <a:lnTo>
                  <a:pt x="1005501" y="80602"/>
                </a:lnTo>
                <a:lnTo>
                  <a:pt x="965200"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15" name="Freeform 214">
            <a:extLst>
              <a:ext uri="{FF2B5EF4-FFF2-40B4-BE49-F238E27FC236}">
                <a16:creationId xmlns:a16="http://schemas.microsoft.com/office/drawing/2014/main" id="{950CC4B4-A6D8-F343-B174-6EABAA2A66E4}"/>
              </a:ext>
            </a:extLst>
          </p:cNvPr>
          <p:cNvSpPr>
            <a:spLocks noChangeArrowheads="1"/>
          </p:cNvSpPr>
          <p:nvPr/>
        </p:nvSpPr>
        <p:spPr bwMode="auto">
          <a:xfrm rot="16200000">
            <a:off x="3502522" y="3530195"/>
            <a:ext cx="1690937" cy="111807"/>
          </a:xfrm>
          <a:custGeom>
            <a:avLst/>
            <a:gdLst>
              <a:gd name="connsiteX0" fmla="*/ 3059113 w 3139715"/>
              <a:gd name="connsiteY0" fmla="*/ 127000 h 207602"/>
              <a:gd name="connsiteX1" fmla="*/ 3139715 w 3139715"/>
              <a:gd name="connsiteY1" fmla="*/ 127000 h 207602"/>
              <a:gd name="connsiteX2" fmla="*/ 3139715 w 3139715"/>
              <a:gd name="connsiteY2" fmla="*/ 207602 h 207602"/>
              <a:gd name="connsiteX3" fmla="*/ 3099414 w 3139715"/>
              <a:gd name="connsiteY3" fmla="*/ 207602 h 207602"/>
              <a:gd name="connsiteX4" fmla="*/ 3059113 w 3139715"/>
              <a:gd name="connsiteY4" fmla="*/ 207602 h 207602"/>
              <a:gd name="connsiteX5" fmla="*/ 2897188 w 3139715"/>
              <a:gd name="connsiteY5" fmla="*/ 127000 h 207602"/>
              <a:gd name="connsiteX6" fmla="*/ 2977790 w 3139715"/>
              <a:gd name="connsiteY6" fmla="*/ 127000 h 207602"/>
              <a:gd name="connsiteX7" fmla="*/ 2977790 w 3139715"/>
              <a:gd name="connsiteY7" fmla="*/ 207602 h 207602"/>
              <a:gd name="connsiteX8" fmla="*/ 2937489 w 3139715"/>
              <a:gd name="connsiteY8" fmla="*/ 207602 h 207602"/>
              <a:gd name="connsiteX9" fmla="*/ 2897188 w 3139715"/>
              <a:gd name="connsiteY9" fmla="*/ 207602 h 207602"/>
              <a:gd name="connsiteX10" fmla="*/ 2736850 w 3139715"/>
              <a:gd name="connsiteY10" fmla="*/ 127000 h 207602"/>
              <a:gd name="connsiteX11" fmla="*/ 2817453 w 3139715"/>
              <a:gd name="connsiteY11" fmla="*/ 127000 h 207602"/>
              <a:gd name="connsiteX12" fmla="*/ 2817453 w 3139715"/>
              <a:gd name="connsiteY12" fmla="*/ 207602 h 207602"/>
              <a:gd name="connsiteX13" fmla="*/ 2777151 w 3139715"/>
              <a:gd name="connsiteY13" fmla="*/ 207602 h 207602"/>
              <a:gd name="connsiteX14" fmla="*/ 2736850 w 3139715"/>
              <a:gd name="connsiteY14" fmla="*/ 207602 h 207602"/>
              <a:gd name="connsiteX15" fmla="*/ 2576513 w 3139715"/>
              <a:gd name="connsiteY15" fmla="*/ 127000 h 207602"/>
              <a:gd name="connsiteX16" fmla="*/ 2657115 w 3139715"/>
              <a:gd name="connsiteY16" fmla="*/ 127000 h 207602"/>
              <a:gd name="connsiteX17" fmla="*/ 2657115 w 3139715"/>
              <a:gd name="connsiteY17" fmla="*/ 207602 h 207602"/>
              <a:gd name="connsiteX18" fmla="*/ 2616814 w 3139715"/>
              <a:gd name="connsiteY18" fmla="*/ 207602 h 207602"/>
              <a:gd name="connsiteX19" fmla="*/ 2576513 w 3139715"/>
              <a:gd name="connsiteY19" fmla="*/ 207602 h 207602"/>
              <a:gd name="connsiteX20" fmla="*/ 2414588 w 3139715"/>
              <a:gd name="connsiteY20" fmla="*/ 127000 h 207602"/>
              <a:gd name="connsiteX21" fmla="*/ 2495190 w 3139715"/>
              <a:gd name="connsiteY21" fmla="*/ 127000 h 207602"/>
              <a:gd name="connsiteX22" fmla="*/ 2495190 w 3139715"/>
              <a:gd name="connsiteY22" fmla="*/ 207602 h 207602"/>
              <a:gd name="connsiteX23" fmla="*/ 2454889 w 3139715"/>
              <a:gd name="connsiteY23" fmla="*/ 207602 h 207602"/>
              <a:gd name="connsiteX24" fmla="*/ 2414588 w 3139715"/>
              <a:gd name="connsiteY24" fmla="*/ 207602 h 207602"/>
              <a:gd name="connsiteX25" fmla="*/ 644525 w 3139715"/>
              <a:gd name="connsiteY25" fmla="*/ 127000 h 207602"/>
              <a:gd name="connsiteX26" fmla="*/ 725128 w 3139715"/>
              <a:gd name="connsiteY26" fmla="*/ 127000 h 207602"/>
              <a:gd name="connsiteX27" fmla="*/ 725128 w 3139715"/>
              <a:gd name="connsiteY27" fmla="*/ 207602 h 207602"/>
              <a:gd name="connsiteX28" fmla="*/ 684826 w 3139715"/>
              <a:gd name="connsiteY28" fmla="*/ 207602 h 207602"/>
              <a:gd name="connsiteX29" fmla="*/ 644525 w 3139715"/>
              <a:gd name="connsiteY29" fmla="*/ 207602 h 207602"/>
              <a:gd name="connsiteX30" fmla="*/ 482600 w 3139715"/>
              <a:gd name="connsiteY30" fmla="*/ 127000 h 207602"/>
              <a:gd name="connsiteX31" fmla="*/ 563203 w 3139715"/>
              <a:gd name="connsiteY31" fmla="*/ 127000 h 207602"/>
              <a:gd name="connsiteX32" fmla="*/ 563203 w 3139715"/>
              <a:gd name="connsiteY32" fmla="*/ 207602 h 207602"/>
              <a:gd name="connsiteX33" fmla="*/ 522901 w 3139715"/>
              <a:gd name="connsiteY33" fmla="*/ 207602 h 207602"/>
              <a:gd name="connsiteX34" fmla="*/ 482600 w 3139715"/>
              <a:gd name="connsiteY34" fmla="*/ 207602 h 207602"/>
              <a:gd name="connsiteX35" fmla="*/ 322263 w 3139715"/>
              <a:gd name="connsiteY35" fmla="*/ 127000 h 207602"/>
              <a:gd name="connsiteX36" fmla="*/ 402865 w 3139715"/>
              <a:gd name="connsiteY36" fmla="*/ 127000 h 207602"/>
              <a:gd name="connsiteX37" fmla="*/ 402865 w 3139715"/>
              <a:gd name="connsiteY37" fmla="*/ 207602 h 207602"/>
              <a:gd name="connsiteX38" fmla="*/ 362564 w 3139715"/>
              <a:gd name="connsiteY38" fmla="*/ 207602 h 207602"/>
              <a:gd name="connsiteX39" fmla="*/ 322263 w 3139715"/>
              <a:gd name="connsiteY39" fmla="*/ 207602 h 207602"/>
              <a:gd name="connsiteX40" fmla="*/ 160338 w 3139715"/>
              <a:gd name="connsiteY40" fmla="*/ 127000 h 207602"/>
              <a:gd name="connsiteX41" fmla="*/ 240940 w 3139715"/>
              <a:gd name="connsiteY41" fmla="*/ 127000 h 207602"/>
              <a:gd name="connsiteX42" fmla="*/ 240940 w 3139715"/>
              <a:gd name="connsiteY42" fmla="*/ 207602 h 207602"/>
              <a:gd name="connsiteX43" fmla="*/ 200639 w 3139715"/>
              <a:gd name="connsiteY43" fmla="*/ 207602 h 207602"/>
              <a:gd name="connsiteX44" fmla="*/ 160338 w 3139715"/>
              <a:gd name="connsiteY44" fmla="*/ 207602 h 207602"/>
              <a:gd name="connsiteX45" fmla="*/ 0 w 3139715"/>
              <a:gd name="connsiteY45" fmla="*/ 127000 h 207602"/>
              <a:gd name="connsiteX46" fmla="*/ 80603 w 3139715"/>
              <a:gd name="connsiteY46" fmla="*/ 127000 h 207602"/>
              <a:gd name="connsiteX47" fmla="*/ 80603 w 3139715"/>
              <a:gd name="connsiteY47" fmla="*/ 207602 h 207602"/>
              <a:gd name="connsiteX48" fmla="*/ 40302 w 3139715"/>
              <a:gd name="connsiteY48" fmla="*/ 207602 h 207602"/>
              <a:gd name="connsiteX49" fmla="*/ 0 w 3139715"/>
              <a:gd name="connsiteY49" fmla="*/ 207602 h 207602"/>
              <a:gd name="connsiteX50" fmla="*/ 2254250 w 3139715"/>
              <a:gd name="connsiteY50" fmla="*/ 115887 h 207602"/>
              <a:gd name="connsiteX51" fmla="*/ 2334853 w 3139715"/>
              <a:gd name="connsiteY51" fmla="*/ 115887 h 207602"/>
              <a:gd name="connsiteX52" fmla="*/ 2334853 w 3139715"/>
              <a:gd name="connsiteY52" fmla="*/ 196490 h 207602"/>
              <a:gd name="connsiteX53" fmla="*/ 2294551 w 3139715"/>
              <a:gd name="connsiteY53" fmla="*/ 196490 h 207602"/>
              <a:gd name="connsiteX54" fmla="*/ 2254250 w 3139715"/>
              <a:gd name="connsiteY54" fmla="*/ 196490 h 207602"/>
              <a:gd name="connsiteX55" fmla="*/ 2092325 w 3139715"/>
              <a:gd name="connsiteY55" fmla="*/ 100012 h 207602"/>
              <a:gd name="connsiteX56" fmla="*/ 2172928 w 3139715"/>
              <a:gd name="connsiteY56" fmla="*/ 100012 h 207602"/>
              <a:gd name="connsiteX57" fmla="*/ 2172928 w 3139715"/>
              <a:gd name="connsiteY57" fmla="*/ 180615 h 207602"/>
              <a:gd name="connsiteX58" fmla="*/ 2132626 w 3139715"/>
              <a:gd name="connsiteY58" fmla="*/ 180615 h 207602"/>
              <a:gd name="connsiteX59" fmla="*/ 2092325 w 3139715"/>
              <a:gd name="connsiteY59" fmla="*/ 180615 h 207602"/>
              <a:gd name="connsiteX60" fmla="*/ 804863 w 3139715"/>
              <a:gd name="connsiteY60" fmla="*/ 96837 h 207602"/>
              <a:gd name="connsiteX61" fmla="*/ 885465 w 3139715"/>
              <a:gd name="connsiteY61" fmla="*/ 96837 h 207602"/>
              <a:gd name="connsiteX62" fmla="*/ 885465 w 3139715"/>
              <a:gd name="connsiteY62" fmla="*/ 177440 h 207602"/>
              <a:gd name="connsiteX63" fmla="*/ 845164 w 3139715"/>
              <a:gd name="connsiteY63" fmla="*/ 177440 h 207602"/>
              <a:gd name="connsiteX64" fmla="*/ 804863 w 3139715"/>
              <a:gd name="connsiteY64" fmla="*/ 177440 h 207602"/>
              <a:gd name="connsiteX65" fmla="*/ 1931988 w 3139715"/>
              <a:gd name="connsiteY65" fmla="*/ 82550 h 207602"/>
              <a:gd name="connsiteX66" fmla="*/ 2012590 w 3139715"/>
              <a:gd name="connsiteY66" fmla="*/ 82550 h 207602"/>
              <a:gd name="connsiteX67" fmla="*/ 2012590 w 3139715"/>
              <a:gd name="connsiteY67" fmla="*/ 163151 h 207602"/>
              <a:gd name="connsiteX68" fmla="*/ 1972289 w 3139715"/>
              <a:gd name="connsiteY68" fmla="*/ 163151 h 207602"/>
              <a:gd name="connsiteX69" fmla="*/ 1931988 w 3139715"/>
              <a:gd name="connsiteY69" fmla="*/ 163151 h 207602"/>
              <a:gd name="connsiteX70" fmla="*/ 1770063 w 3139715"/>
              <a:gd name="connsiteY70" fmla="*/ 82550 h 207602"/>
              <a:gd name="connsiteX71" fmla="*/ 1850665 w 3139715"/>
              <a:gd name="connsiteY71" fmla="*/ 82550 h 207602"/>
              <a:gd name="connsiteX72" fmla="*/ 1850665 w 3139715"/>
              <a:gd name="connsiteY72" fmla="*/ 163151 h 207602"/>
              <a:gd name="connsiteX73" fmla="*/ 1810364 w 3139715"/>
              <a:gd name="connsiteY73" fmla="*/ 163151 h 207602"/>
              <a:gd name="connsiteX74" fmla="*/ 1770063 w 3139715"/>
              <a:gd name="connsiteY74" fmla="*/ 163151 h 207602"/>
              <a:gd name="connsiteX75" fmla="*/ 965200 w 3139715"/>
              <a:gd name="connsiteY75" fmla="*/ 69850 h 207602"/>
              <a:gd name="connsiteX76" fmla="*/ 1045803 w 3139715"/>
              <a:gd name="connsiteY76" fmla="*/ 69850 h 207602"/>
              <a:gd name="connsiteX77" fmla="*/ 1045803 w 3139715"/>
              <a:gd name="connsiteY77" fmla="*/ 150452 h 207602"/>
              <a:gd name="connsiteX78" fmla="*/ 1005501 w 3139715"/>
              <a:gd name="connsiteY78" fmla="*/ 150452 h 207602"/>
              <a:gd name="connsiteX79" fmla="*/ 965200 w 3139715"/>
              <a:gd name="connsiteY79" fmla="*/ 150452 h 207602"/>
              <a:gd name="connsiteX80" fmla="*/ 1609725 w 3139715"/>
              <a:gd name="connsiteY80" fmla="*/ 66675 h 207602"/>
              <a:gd name="connsiteX81" fmla="*/ 1690328 w 3139715"/>
              <a:gd name="connsiteY81" fmla="*/ 66675 h 207602"/>
              <a:gd name="connsiteX82" fmla="*/ 1690328 w 3139715"/>
              <a:gd name="connsiteY82" fmla="*/ 147277 h 207602"/>
              <a:gd name="connsiteX83" fmla="*/ 1650026 w 3139715"/>
              <a:gd name="connsiteY83" fmla="*/ 147277 h 207602"/>
              <a:gd name="connsiteX84" fmla="*/ 1609725 w 3139715"/>
              <a:gd name="connsiteY84" fmla="*/ 147277 h 207602"/>
              <a:gd name="connsiteX85" fmla="*/ 1449388 w 3139715"/>
              <a:gd name="connsiteY85" fmla="*/ 28575 h 207602"/>
              <a:gd name="connsiteX86" fmla="*/ 1529990 w 3139715"/>
              <a:gd name="connsiteY86" fmla="*/ 28575 h 207602"/>
              <a:gd name="connsiteX87" fmla="*/ 1529990 w 3139715"/>
              <a:gd name="connsiteY87" fmla="*/ 109177 h 207602"/>
              <a:gd name="connsiteX88" fmla="*/ 1489689 w 3139715"/>
              <a:gd name="connsiteY88" fmla="*/ 109177 h 207602"/>
              <a:gd name="connsiteX89" fmla="*/ 1449388 w 3139715"/>
              <a:gd name="connsiteY89" fmla="*/ 109177 h 207602"/>
              <a:gd name="connsiteX90" fmla="*/ 1127125 w 3139715"/>
              <a:gd name="connsiteY90" fmla="*/ 28575 h 207602"/>
              <a:gd name="connsiteX91" fmla="*/ 1207728 w 3139715"/>
              <a:gd name="connsiteY91" fmla="*/ 28575 h 207602"/>
              <a:gd name="connsiteX92" fmla="*/ 1207728 w 3139715"/>
              <a:gd name="connsiteY92" fmla="*/ 109177 h 207602"/>
              <a:gd name="connsiteX93" fmla="*/ 1167426 w 3139715"/>
              <a:gd name="connsiteY93" fmla="*/ 109177 h 207602"/>
              <a:gd name="connsiteX94" fmla="*/ 1127125 w 3139715"/>
              <a:gd name="connsiteY94" fmla="*/ 109177 h 207602"/>
              <a:gd name="connsiteX95" fmla="*/ 1287463 w 3139715"/>
              <a:gd name="connsiteY95" fmla="*/ 0 h 207602"/>
              <a:gd name="connsiteX96" fmla="*/ 1368065 w 3139715"/>
              <a:gd name="connsiteY96" fmla="*/ 0 h 207602"/>
              <a:gd name="connsiteX97" fmla="*/ 1368065 w 3139715"/>
              <a:gd name="connsiteY97" fmla="*/ 80600 h 207602"/>
              <a:gd name="connsiteX98" fmla="*/ 1327764 w 3139715"/>
              <a:gd name="connsiteY98" fmla="*/ 80600 h 207602"/>
              <a:gd name="connsiteX99" fmla="*/ 1287463 w 3139715"/>
              <a:gd name="connsiteY99" fmla="*/ 80600 h 207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7602">
                <a:moveTo>
                  <a:pt x="3059113" y="127000"/>
                </a:moveTo>
                <a:lnTo>
                  <a:pt x="3139715" y="127000"/>
                </a:lnTo>
                <a:lnTo>
                  <a:pt x="3139715" y="207602"/>
                </a:lnTo>
                <a:lnTo>
                  <a:pt x="3099414" y="207602"/>
                </a:lnTo>
                <a:lnTo>
                  <a:pt x="3059113" y="207602"/>
                </a:lnTo>
                <a:close/>
                <a:moveTo>
                  <a:pt x="2897188" y="127000"/>
                </a:moveTo>
                <a:lnTo>
                  <a:pt x="2977790" y="127000"/>
                </a:lnTo>
                <a:lnTo>
                  <a:pt x="2977790" y="207602"/>
                </a:lnTo>
                <a:lnTo>
                  <a:pt x="2937489" y="207602"/>
                </a:lnTo>
                <a:lnTo>
                  <a:pt x="2897188" y="207602"/>
                </a:lnTo>
                <a:close/>
                <a:moveTo>
                  <a:pt x="2736850" y="127000"/>
                </a:moveTo>
                <a:lnTo>
                  <a:pt x="2817453" y="127000"/>
                </a:lnTo>
                <a:lnTo>
                  <a:pt x="2817453" y="207602"/>
                </a:lnTo>
                <a:lnTo>
                  <a:pt x="2777151" y="207602"/>
                </a:lnTo>
                <a:lnTo>
                  <a:pt x="2736850" y="207602"/>
                </a:lnTo>
                <a:close/>
                <a:moveTo>
                  <a:pt x="2576513" y="127000"/>
                </a:moveTo>
                <a:lnTo>
                  <a:pt x="2657115" y="127000"/>
                </a:lnTo>
                <a:lnTo>
                  <a:pt x="2657115" y="207602"/>
                </a:lnTo>
                <a:lnTo>
                  <a:pt x="2616814" y="207602"/>
                </a:lnTo>
                <a:lnTo>
                  <a:pt x="2576513" y="207602"/>
                </a:lnTo>
                <a:close/>
                <a:moveTo>
                  <a:pt x="2414588" y="127000"/>
                </a:moveTo>
                <a:lnTo>
                  <a:pt x="2495190" y="127000"/>
                </a:lnTo>
                <a:lnTo>
                  <a:pt x="2495190" y="207602"/>
                </a:lnTo>
                <a:lnTo>
                  <a:pt x="2454889" y="207602"/>
                </a:lnTo>
                <a:lnTo>
                  <a:pt x="2414588" y="207602"/>
                </a:lnTo>
                <a:close/>
                <a:moveTo>
                  <a:pt x="644525" y="127000"/>
                </a:moveTo>
                <a:lnTo>
                  <a:pt x="725128" y="127000"/>
                </a:lnTo>
                <a:lnTo>
                  <a:pt x="725128" y="207602"/>
                </a:lnTo>
                <a:lnTo>
                  <a:pt x="684826" y="207602"/>
                </a:lnTo>
                <a:lnTo>
                  <a:pt x="644525" y="207602"/>
                </a:lnTo>
                <a:close/>
                <a:moveTo>
                  <a:pt x="482600" y="127000"/>
                </a:moveTo>
                <a:lnTo>
                  <a:pt x="563203" y="127000"/>
                </a:lnTo>
                <a:lnTo>
                  <a:pt x="563203" y="207602"/>
                </a:lnTo>
                <a:lnTo>
                  <a:pt x="522901" y="207602"/>
                </a:lnTo>
                <a:lnTo>
                  <a:pt x="482600" y="207602"/>
                </a:lnTo>
                <a:close/>
                <a:moveTo>
                  <a:pt x="322263" y="127000"/>
                </a:moveTo>
                <a:lnTo>
                  <a:pt x="402865" y="127000"/>
                </a:lnTo>
                <a:lnTo>
                  <a:pt x="402865" y="207602"/>
                </a:lnTo>
                <a:lnTo>
                  <a:pt x="362564" y="207602"/>
                </a:lnTo>
                <a:lnTo>
                  <a:pt x="322263" y="207602"/>
                </a:lnTo>
                <a:close/>
                <a:moveTo>
                  <a:pt x="160338" y="127000"/>
                </a:moveTo>
                <a:lnTo>
                  <a:pt x="240940" y="127000"/>
                </a:lnTo>
                <a:lnTo>
                  <a:pt x="240940" y="207602"/>
                </a:lnTo>
                <a:lnTo>
                  <a:pt x="200639" y="207602"/>
                </a:lnTo>
                <a:lnTo>
                  <a:pt x="160338" y="207602"/>
                </a:lnTo>
                <a:close/>
                <a:moveTo>
                  <a:pt x="0" y="127000"/>
                </a:moveTo>
                <a:lnTo>
                  <a:pt x="80603" y="127000"/>
                </a:lnTo>
                <a:lnTo>
                  <a:pt x="80603" y="207602"/>
                </a:lnTo>
                <a:lnTo>
                  <a:pt x="40302" y="207602"/>
                </a:lnTo>
                <a:lnTo>
                  <a:pt x="0" y="207602"/>
                </a:lnTo>
                <a:close/>
                <a:moveTo>
                  <a:pt x="2254250" y="115887"/>
                </a:moveTo>
                <a:lnTo>
                  <a:pt x="2334853" y="115887"/>
                </a:lnTo>
                <a:lnTo>
                  <a:pt x="2334853" y="196490"/>
                </a:lnTo>
                <a:lnTo>
                  <a:pt x="2294551" y="196490"/>
                </a:lnTo>
                <a:lnTo>
                  <a:pt x="2254250" y="196490"/>
                </a:lnTo>
                <a:close/>
                <a:moveTo>
                  <a:pt x="2092325" y="100012"/>
                </a:moveTo>
                <a:lnTo>
                  <a:pt x="2172928" y="100012"/>
                </a:lnTo>
                <a:lnTo>
                  <a:pt x="2172928" y="180615"/>
                </a:lnTo>
                <a:lnTo>
                  <a:pt x="2132626" y="180615"/>
                </a:lnTo>
                <a:lnTo>
                  <a:pt x="2092325" y="180615"/>
                </a:lnTo>
                <a:close/>
                <a:moveTo>
                  <a:pt x="804863" y="96837"/>
                </a:moveTo>
                <a:lnTo>
                  <a:pt x="885465" y="96837"/>
                </a:lnTo>
                <a:lnTo>
                  <a:pt x="885465" y="177440"/>
                </a:lnTo>
                <a:lnTo>
                  <a:pt x="845164" y="177440"/>
                </a:lnTo>
                <a:lnTo>
                  <a:pt x="804863" y="177440"/>
                </a:lnTo>
                <a:close/>
                <a:moveTo>
                  <a:pt x="1931988" y="82550"/>
                </a:moveTo>
                <a:lnTo>
                  <a:pt x="2012590" y="82550"/>
                </a:lnTo>
                <a:lnTo>
                  <a:pt x="2012590" y="163151"/>
                </a:lnTo>
                <a:lnTo>
                  <a:pt x="1972289" y="163151"/>
                </a:lnTo>
                <a:lnTo>
                  <a:pt x="1931988" y="163151"/>
                </a:lnTo>
                <a:close/>
                <a:moveTo>
                  <a:pt x="1770063" y="82550"/>
                </a:moveTo>
                <a:lnTo>
                  <a:pt x="1850665" y="82550"/>
                </a:lnTo>
                <a:lnTo>
                  <a:pt x="1850665" y="163151"/>
                </a:lnTo>
                <a:lnTo>
                  <a:pt x="1810364" y="163151"/>
                </a:lnTo>
                <a:lnTo>
                  <a:pt x="1770063" y="163151"/>
                </a:lnTo>
                <a:close/>
                <a:moveTo>
                  <a:pt x="965200" y="69850"/>
                </a:moveTo>
                <a:lnTo>
                  <a:pt x="1045803" y="69850"/>
                </a:lnTo>
                <a:lnTo>
                  <a:pt x="1045803" y="150452"/>
                </a:lnTo>
                <a:lnTo>
                  <a:pt x="1005501" y="150452"/>
                </a:lnTo>
                <a:lnTo>
                  <a:pt x="965200" y="150452"/>
                </a:lnTo>
                <a:close/>
                <a:moveTo>
                  <a:pt x="1609725" y="66675"/>
                </a:moveTo>
                <a:lnTo>
                  <a:pt x="1690328" y="66675"/>
                </a:lnTo>
                <a:lnTo>
                  <a:pt x="1690328" y="147277"/>
                </a:lnTo>
                <a:lnTo>
                  <a:pt x="1650026" y="147277"/>
                </a:lnTo>
                <a:lnTo>
                  <a:pt x="1609725" y="147277"/>
                </a:lnTo>
                <a:close/>
                <a:moveTo>
                  <a:pt x="1449388" y="28575"/>
                </a:moveTo>
                <a:lnTo>
                  <a:pt x="1529990" y="28575"/>
                </a:lnTo>
                <a:lnTo>
                  <a:pt x="1529990" y="109177"/>
                </a:lnTo>
                <a:lnTo>
                  <a:pt x="1489689" y="109177"/>
                </a:lnTo>
                <a:lnTo>
                  <a:pt x="1449388" y="109177"/>
                </a:lnTo>
                <a:close/>
                <a:moveTo>
                  <a:pt x="1127125" y="28575"/>
                </a:moveTo>
                <a:lnTo>
                  <a:pt x="1207728" y="28575"/>
                </a:lnTo>
                <a:lnTo>
                  <a:pt x="1207728" y="109177"/>
                </a:lnTo>
                <a:lnTo>
                  <a:pt x="1167426" y="109177"/>
                </a:lnTo>
                <a:lnTo>
                  <a:pt x="1127125" y="109177"/>
                </a:lnTo>
                <a:close/>
                <a:moveTo>
                  <a:pt x="1287463" y="0"/>
                </a:moveTo>
                <a:lnTo>
                  <a:pt x="1368065" y="0"/>
                </a:lnTo>
                <a:lnTo>
                  <a:pt x="1368065" y="80600"/>
                </a:lnTo>
                <a:lnTo>
                  <a:pt x="1327764" y="80600"/>
                </a:lnTo>
                <a:lnTo>
                  <a:pt x="1287463" y="80600"/>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16" name="Freeform 215">
            <a:extLst>
              <a:ext uri="{FF2B5EF4-FFF2-40B4-BE49-F238E27FC236}">
                <a16:creationId xmlns:a16="http://schemas.microsoft.com/office/drawing/2014/main" id="{318492AF-DBDE-254D-8274-4DA52BCE2BA0}"/>
              </a:ext>
            </a:extLst>
          </p:cNvPr>
          <p:cNvSpPr>
            <a:spLocks noChangeArrowheads="1"/>
          </p:cNvSpPr>
          <p:nvPr/>
        </p:nvSpPr>
        <p:spPr bwMode="auto">
          <a:xfrm rot="16200000">
            <a:off x="3585881" y="3527203"/>
            <a:ext cx="1690937" cy="117792"/>
          </a:xfrm>
          <a:custGeom>
            <a:avLst/>
            <a:gdLst>
              <a:gd name="connsiteX0" fmla="*/ 3059113 w 3139715"/>
              <a:gd name="connsiteY0" fmla="*/ 138112 h 218715"/>
              <a:gd name="connsiteX1" fmla="*/ 3139715 w 3139715"/>
              <a:gd name="connsiteY1" fmla="*/ 138112 h 218715"/>
              <a:gd name="connsiteX2" fmla="*/ 3139715 w 3139715"/>
              <a:gd name="connsiteY2" fmla="*/ 218715 h 218715"/>
              <a:gd name="connsiteX3" fmla="*/ 3099414 w 3139715"/>
              <a:gd name="connsiteY3" fmla="*/ 218715 h 218715"/>
              <a:gd name="connsiteX4" fmla="*/ 3059113 w 3139715"/>
              <a:gd name="connsiteY4" fmla="*/ 218715 h 218715"/>
              <a:gd name="connsiteX5" fmla="*/ 2897188 w 3139715"/>
              <a:gd name="connsiteY5" fmla="*/ 138112 h 218715"/>
              <a:gd name="connsiteX6" fmla="*/ 2977790 w 3139715"/>
              <a:gd name="connsiteY6" fmla="*/ 138112 h 218715"/>
              <a:gd name="connsiteX7" fmla="*/ 2977790 w 3139715"/>
              <a:gd name="connsiteY7" fmla="*/ 218715 h 218715"/>
              <a:gd name="connsiteX8" fmla="*/ 2937489 w 3139715"/>
              <a:gd name="connsiteY8" fmla="*/ 218715 h 218715"/>
              <a:gd name="connsiteX9" fmla="*/ 2897188 w 3139715"/>
              <a:gd name="connsiteY9" fmla="*/ 218715 h 218715"/>
              <a:gd name="connsiteX10" fmla="*/ 2736850 w 3139715"/>
              <a:gd name="connsiteY10" fmla="*/ 138112 h 218715"/>
              <a:gd name="connsiteX11" fmla="*/ 2817453 w 3139715"/>
              <a:gd name="connsiteY11" fmla="*/ 138112 h 218715"/>
              <a:gd name="connsiteX12" fmla="*/ 2817453 w 3139715"/>
              <a:gd name="connsiteY12" fmla="*/ 218715 h 218715"/>
              <a:gd name="connsiteX13" fmla="*/ 2777151 w 3139715"/>
              <a:gd name="connsiteY13" fmla="*/ 218715 h 218715"/>
              <a:gd name="connsiteX14" fmla="*/ 2736850 w 3139715"/>
              <a:gd name="connsiteY14" fmla="*/ 218715 h 218715"/>
              <a:gd name="connsiteX15" fmla="*/ 2576513 w 3139715"/>
              <a:gd name="connsiteY15" fmla="*/ 138112 h 218715"/>
              <a:gd name="connsiteX16" fmla="*/ 2657115 w 3139715"/>
              <a:gd name="connsiteY16" fmla="*/ 138112 h 218715"/>
              <a:gd name="connsiteX17" fmla="*/ 2657115 w 3139715"/>
              <a:gd name="connsiteY17" fmla="*/ 218715 h 218715"/>
              <a:gd name="connsiteX18" fmla="*/ 2616814 w 3139715"/>
              <a:gd name="connsiteY18" fmla="*/ 218715 h 218715"/>
              <a:gd name="connsiteX19" fmla="*/ 2576513 w 3139715"/>
              <a:gd name="connsiteY19" fmla="*/ 218715 h 218715"/>
              <a:gd name="connsiteX20" fmla="*/ 2414588 w 3139715"/>
              <a:gd name="connsiteY20" fmla="*/ 138112 h 218715"/>
              <a:gd name="connsiteX21" fmla="*/ 2495190 w 3139715"/>
              <a:gd name="connsiteY21" fmla="*/ 138112 h 218715"/>
              <a:gd name="connsiteX22" fmla="*/ 2495190 w 3139715"/>
              <a:gd name="connsiteY22" fmla="*/ 218715 h 218715"/>
              <a:gd name="connsiteX23" fmla="*/ 2454889 w 3139715"/>
              <a:gd name="connsiteY23" fmla="*/ 218715 h 218715"/>
              <a:gd name="connsiteX24" fmla="*/ 2414588 w 3139715"/>
              <a:gd name="connsiteY24" fmla="*/ 218715 h 218715"/>
              <a:gd name="connsiteX25" fmla="*/ 2254250 w 3139715"/>
              <a:gd name="connsiteY25" fmla="*/ 138112 h 218715"/>
              <a:gd name="connsiteX26" fmla="*/ 2334853 w 3139715"/>
              <a:gd name="connsiteY26" fmla="*/ 138112 h 218715"/>
              <a:gd name="connsiteX27" fmla="*/ 2334853 w 3139715"/>
              <a:gd name="connsiteY27" fmla="*/ 218715 h 218715"/>
              <a:gd name="connsiteX28" fmla="*/ 2294551 w 3139715"/>
              <a:gd name="connsiteY28" fmla="*/ 218715 h 218715"/>
              <a:gd name="connsiteX29" fmla="*/ 2254250 w 3139715"/>
              <a:gd name="connsiteY29" fmla="*/ 218715 h 218715"/>
              <a:gd name="connsiteX30" fmla="*/ 644525 w 3139715"/>
              <a:gd name="connsiteY30" fmla="*/ 138112 h 218715"/>
              <a:gd name="connsiteX31" fmla="*/ 725128 w 3139715"/>
              <a:gd name="connsiteY31" fmla="*/ 138112 h 218715"/>
              <a:gd name="connsiteX32" fmla="*/ 725128 w 3139715"/>
              <a:gd name="connsiteY32" fmla="*/ 218715 h 218715"/>
              <a:gd name="connsiteX33" fmla="*/ 684826 w 3139715"/>
              <a:gd name="connsiteY33" fmla="*/ 218715 h 218715"/>
              <a:gd name="connsiteX34" fmla="*/ 644525 w 3139715"/>
              <a:gd name="connsiteY34" fmla="*/ 218715 h 218715"/>
              <a:gd name="connsiteX35" fmla="*/ 482600 w 3139715"/>
              <a:gd name="connsiteY35" fmla="*/ 138112 h 218715"/>
              <a:gd name="connsiteX36" fmla="*/ 563203 w 3139715"/>
              <a:gd name="connsiteY36" fmla="*/ 138112 h 218715"/>
              <a:gd name="connsiteX37" fmla="*/ 563203 w 3139715"/>
              <a:gd name="connsiteY37" fmla="*/ 218715 h 218715"/>
              <a:gd name="connsiteX38" fmla="*/ 522901 w 3139715"/>
              <a:gd name="connsiteY38" fmla="*/ 218715 h 218715"/>
              <a:gd name="connsiteX39" fmla="*/ 482600 w 3139715"/>
              <a:gd name="connsiteY39" fmla="*/ 218715 h 218715"/>
              <a:gd name="connsiteX40" fmla="*/ 322263 w 3139715"/>
              <a:gd name="connsiteY40" fmla="*/ 138112 h 218715"/>
              <a:gd name="connsiteX41" fmla="*/ 402865 w 3139715"/>
              <a:gd name="connsiteY41" fmla="*/ 138112 h 218715"/>
              <a:gd name="connsiteX42" fmla="*/ 402865 w 3139715"/>
              <a:gd name="connsiteY42" fmla="*/ 218715 h 218715"/>
              <a:gd name="connsiteX43" fmla="*/ 362564 w 3139715"/>
              <a:gd name="connsiteY43" fmla="*/ 218715 h 218715"/>
              <a:gd name="connsiteX44" fmla="*/ 322263 w 3139715"/>
              <a:gd name="connsiteY44" fmla="*/ 218715 h 218715"/>
              <a:gd name="connsiteX45" fmla="*/ 160338 w 3139715"/>
              <a:gd name="connsiteY45" fmla="*/ 138112 h 218715"/>
              <a:gd name="connsiteX46" fmla="*/ 240940 w 3139715"/>
              <a:gd name="connsiteY46" fmla="*/ 138112 h 218715"/>
              <a:gd name="connsiteX47" fmla="*/ 240940 w 3139715"/>
              <a:gd name="connsiteY47" fmla="*/ 218715 h 218715"/>
              <a:gd name="connsiteX48" fmla="*/ 200639 w 3139715"/>
              <a:gd name="connsiteY48" fmla="*/ 218715 h 218715"/>
              <a:gd name="connsiteX49" fmla="*/ 160338 w 3139715"/>
              <a:gd name="connsiteY49" fmla="*/ 218715 h 218715"/>
              <a:gd name="connsiteX50" fmla="*/ 0 w 3139715"/>
              <a:gd name="connsiteY50" fmla="*/ 138112 h 218715"/>
              <a:gd name="connsiteX51" fmla="*/ 80603 w 3139715"/>
              <a:gd name="connsiteY51" fmla="*/ 138112 h 218715"/>
              <a:gd name="connsiteX52" fmla="*/ 80603 w 3139715"/>
              <a:gd name="connsiteY52" fmla="*/ 218715 h 218715"/>
              <a:gd name="connsiteX53" fmla="*/ 40302 w 3139715"/>
              <a:gd name="connsiteY53" fmla="*/ 218715 h 218715"/>
              <a:gd name="connsiteX54" fmla="*/ 0 w 3139715"/>
              <a:gd name="connsiteY54" fmla="*/ 218715 h 218715"/>
              <a:gd name="connsiteX55" fmla="*/ 804863 w 3139715"/>
              <a:gd name="connsiteY55" fmla="*/ 131762 h 218715"/>
              <a:gd name="connsiteX56" fmla="*/ 885465 w 3139715"/>
              <a:gd name="connsiteY56" fmla="*/ 131762 h 218715"/>
              <a:gd name="connsiteX57" fmla="*/ 885465 w 3139715"/>
              <a:gd name="connsiteY57" fmla="*/ 212365 h 218715"/>
              <a:gd name="connsiteX58" fmla="*/ 845164 w 3139715"/>
              <a:gd name="connsiteY58" fmla="*/ 212365 h 218715"/>
              <a:gd name="connsiteX59" fmla="*/ 804863 w 3139715"/>
              <a:gd name="connsiteY59" fmla="*/ 212365 h 218715"/>
              <a:gd name="connsiteX60" fmla="*/ 2092325 w 3139715"/>
              <a:gd name="connsiteY60" fmla="*/ 122237 h 218715"/>
              <a:gd name="connsiteX61" fmla="*/ 2172928 w 3139715"/>
              <a:gd name="connsiteY61" fmla="*/ 122237 h 218715"/>
              <a:gd name="connsiteX62" fmla="*/ 2172928 w 3139715"/>
              <a:gd name="connsiteY62" fmla="*/ 202840 h 218715"/>
              <a:gd name="connsiteX63" fmla="*/ 2132626 w 3139715"/>
              <a:gd name="connsiteY63" fmla="*/ 202840 h 218715"/>
              <a:gd name="connsiteX64" fmla="*/ 2092325 w 3139715"/>
              <a:gd name="connsiteY64" fmla="*/ 202840 h 218715"/>
              <a:gd name="connsiteX65" fmla="*/ 1931988 w 3139715"/>
              <a:gd name="connsiteY65" fmla="*/ 98425 h 218715"/>
              <a:gd name="connsiteX66" fmla="*/ 2012590 w 3139715"/>
              <a:gd name="connsiteY66" fmla="*/ 98425 h 218715"/>
              <a:gd name="connsiteX67" fmla="*/ 2012590 w 3139715"/>
              <a:gd name="connsiteY67" fmla="*/ 179027 h 218715"/>
              <a:gd name="connsiteX68" fmla="*/ 1972289 w 3139715"/>
              <a:gd name="connsiteY68" fmla="*/ 179027 h 218715"/>
              <a:gd name="connsiteX69" fmla="*/ 1931988 w 3139715"/>
              <a:gd name="connsiteY69" fmla="*/ 179027 h 218715"/>
              <a:gd name="connsiteX70" fmla="*/ 965200 w 3139715"/>
              <a:gd name="connsiteY70" fmla="*/ 93662 h 218715"/>
              <a:gd name="connsiteX71" fmla="*/ 1045803 w 3139715"/>
              <a:gd name="connsiteY71" fmla="*/ 93662 h 218715"/>
              <a:gd name="connsiteX72" fmla="*/ 1045803 w 3139715"/>
              <a:gd name="connsiteY72" fmla="*/ 174265 h 218715"/>
              <a:gd name="connsiteX73" fmla="*/ 1005501 w 3139715"/>
              <a:gd name="connsiteY73" fmla="*/ 174265 h 218715"/>
              <a:gd name="connsiteX74" fmla="*/ 965200 w 3139715"/>
              <a:gd name="connsiteY74" fmla="*/ 174265 h 218715"/>
              <a:gd name="connsiteX75" fmla="*/ 1770063 w 3139715"/>
              <a:gd name="connsiteY75" fmla="*/ 80962 h 218715"/>
              <a:gd name="connsiteX76" fmla="*/ 1850665 w 3139715"/>
              <a:gd name="connsiteY76" fmla="*/ 80962 h 218715"/>
              <a:gd name="connsiteX77" fmla="*/ 1850665 w 3139715"/>
              <a:gd name="connsiteY77" fmla="*/ 161565 h 218715"/>
              <a:gd name="connsiteX78" fmla="*/ 1810364 w 3139715"/>
              <a:gd name="connsiteY78" fmla="*/ 161565 h 218715"/>
              <a:gd name="connsiteX79" fmla="*/ 1770063 w 3139715"/>
              <a:gd name="connsiteY79" fmla="*/ 161565 h 218715"/>
              <a:gd name="connsiteX80" fmla="*/ 1127125 w 3139715"/>
              <a:gd name="connsiteY80" fmla="*/ 46037 h 218715"/>
              <a:gd name="connsiteX81" fmla="*/ 1207728 w 3139715"/>
              <a:gd name="connsiteY81" fmla="*/ 46037 h 218715"/>
              <a:gd name="connsiteX82" fmla="*/ 1207728 w 3139715"/>
              <a:gd name="connsiteY82" fmla="*/ 126640 h 218715"/>
              <a:gd name="connsiteX83" fmla="*/ 1167426 w 3139715"/>
              <a:gd name="connsiteY83" fmla="*/ 126640 h 218715"/>
              <a:gd name="connsiteX84" fmla="*/ 1127125 w 3139715"/>
              <a:gd name="connsiteY84" fmla="*/ 126640 h 218715"/>
              <a:gd name="connsiteX85" fmla="*/ 1609725 w 3139715"/>
              <a:gd name="connsiteY85" fmla="*/ 41275 h 218715"/>
              <a:gd name="connsiteX86" fmla="*/ 1690328 w 3139715"/>
              <a:gd name="connsiteY86" fmla="*/ 41275 h 218715"/>
              <a:gd name="connsiteX87" fmla="*/ 1690328 w 3139715"/>
              <a:gd name="connsiteY87" fmla="*/ 121877 h 218715"/>
              <a:gd name="connsiteX88" fmla="*/ 1650026 w 3139715"/>
              <a:gd name="connsiteY88" fmla="*/ 121877 h 218715"/>
              <a:gd name="connsiteX89" fmla="*/ 1609725 w 3139715"/>
              <a:gd name="connsiteY89" fmla="*/ 121877 h 218715"/>
              <a:gd name="connsiteX90" fmla="*/ 1287463 w 3139715"/>
              <a:gd name="connsiteY90" fmla="*/ 4762 h 218715"/>
              <a:gd name="connsiteX91" fmla="*/ 1368065 w 3139715"/>
              <a:gd name="connsiteY91" fmla="*/ 4762 h 218715"/>
              <a:gd name="connsiteX92" fmla="*/ 1368065 w 3139715"/>
              <a:gd name="connsiteY92" fmla="*/ 85363 h 218715"/>
              <a:gd name="connsiteX93" fmla="*/ 1327764 w 3139715"/>
              <a:gd name="connsiteY93" fmla="*/ 85363 h 218715"/>
              <a:gd name="connsiteX94" fmla="*/ 1287463 w 3139715"/>
              <a:gd name="connsiteY94" fmla="*/ 85363 h 218715"/>
              <a:gd name="connsiteX95" fmla="*/ 1449388 w 3139715"/>
              <a:gd name="connsiteY95" fmla="*/ 0 h 218715"/>
              <a:gd name="connsiteX96" fmla="*/ 1529990 w 3139715"/>
              <a:gd name="connsiteY96" fmla="*/ 0 h 218715"/>
              <a:gd name="connsiteX97" fmla="*/ 1529990 w 3139715"/>
              <a:gd name="connsiteY97" fmla="*/ 80602 h 218715"/>
              <a:gd name="connsiteX98" fmla="*/ 1489689 w 3139715"/>
              <a:gd name="connsiteY98" fmla="*/ 80602 h 218715"/>
              <a:gd name="connsiteX99" fmla="*/ 1449388 w 3139715"/>
              <a:gd name="connsiteY99" fmla="*/ 80602 h 21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8715">
                <a:moveTo>
                  <a:pt x="3059113" y="138112"/>
                </a:moveTo>
                <a:lnTo>
                  <a:pt x="3139715" y="138112"/>
                </a:lnTo>
                <a:lnTo>
                  <a:pt x="3139715" y="218715"/>
                </a:lnTo>
                <a:lnTo>
                  <a:pt x="3099414" y="218715"/>
                </a:lnTo>
                <a:lnTo>
                  <a:pt x="3059113" y="218715"/>
                </a:lnTo>
                <a:close/>
                <a:moveTo>
                  <a:pt x="2897188" y="138112"/>
                </a:moveTo>
                <a:lnTo>
                  <a:pt x="2977790" y="138112"/>
                </a:lnTo>
                <a:lnTo>
                  <a:pt x="2977790" y="218715"/>
                </a:lnTo>
                <a:lnTo>
                  <a:pt x="2937489" y="218715"/>
                </a:lnTo>
                <a:lnTo>
                  <a:pt x="2897188" y="218715"/>
                </a:lnTo>
                <a:close/>
                <a:moveTo>
                  <a:pt x="2736850" y="138112"/>
                </a:moveTo>
                <a:lnTo>
                  <a:pt x="2817453" y="138112"/>
                </a:lnTo>
                <a:lnTo>
                  <a:pt x="2817453" y="218715"/>
                </a:lnTo>
                <a:lnTo>
                  <a:pt x="2777151" y="218715"/>
                </a:lnTo>
                <a:lnTo>
                  <a:pt x="2736850" y="218715"/>
                </a:lnTo>
                <a:close/>
                <a:moveTo>
                  <a:pt x="2576513" y="138112"/>
                </a:moveTo>
                <a:lnTo>
                  <a:pt x="2657115" y="138112"/>
                </a:lnTo>
                <a:lnTo>
                  <a:pt x="2657115" y="218715"/>
                </a:lnTo>
                <a:lnTo>
                  <a:pt x="2616814" y="218715"/>
                </a:lnTo>
                <a:lnTo>
                  <a:pt x="2576513" y="218715"/>
                </a:lnTo>
                <a:close/>
                <a:moveTo>
                  <a:pt x="2414588" y="138112"/>
                </a:moveTo>
                <a:lnTo>
                  <a:pt x="2495190" y="138112"/>
                </a:lnTo>
                <a:lnTo>
                  <a:pt x="2495190" y="218715"/>
                </a:lnTo>
                <a:lnTo>
                  <a:pt x="2454889" y="218715"/>
                </a:lnTo>
                <a:lnTo>
                  <a:pt x="2414588" y="218715"/>
                </a:lnTo>
                <a:close/>
                <a:moveTo>
                  <a:pt x="2254250" y="138112"/>
                </a:moveTo>
                <a:lnTo>
                  <a:pt x="2334853" y="138112"/>
                </a:lnTo>
                <a:lnTo>
                  <a:pt x="2334853" y="218715"/>
                </a:lnTo>
                <a:lnTo>
                  <a:pt x="2294551" y="218715"/>
                </a:lnTo>
                <a:lnTo>
                  <a:pt x="2254250" y="218715"/>
                </a:lnTo>
                <a:close/>
                <a:moveTo>
                  <a:pt x="644525" y="138112"/>
                </a:moveTo>
                <a:lnTo>
                  <a:pt x="725128" y="138112"/>
                </a:lnTo>
                <a:lnTo>
                  <a:pt x="725128" y="218715"/>
                </a:lnTo>
                <a:lnTo>
                  <a:pt x="684826" y="218715"/>
                </a:lnTo>
                <a:lnTo>
                  <a:pt x="644525" y="218715"/>
                </a:lnTo>
                <a:close/>
                <a:moveTo>
                  <a:pt x="482600" y="138112"/>
                </a:moveTo>
                <a:lnTo>
                  <a:pt x="563203" y="138112"/>
                </a:lnTo>
                <a:lnTo>
                  <a:pt x="563203" y="218715"/>
                </a:lnTo>
                <a:lnTo>
                  <a:pt x="522901" y="218715"/>
                </a:lnTo>
                <a:lnTo>
                  <a:pt x="482600" y="218715"/>
                </a:lnTo>
                <a:close/>
                <a:moveTo>
                  <a:pt x="322263" y="138112"/>
                </a:moveTo>
                <a:lnTo>
                  <a:pt x="402865" y="138112"/>
                </a:lnTo>
                <a:lnTo>
                  <a:pt x="402865" y="218715"/>
                </a:lnTo>
                <a:lnTo>
                  <a:pt x="362564" y="218715"/>
                </a:lnTo>
                <a:lnTo>
                  <a:pt x="322263" y="218715"/>
                </a:lnTo>
                <a:close/>
                <a:moveTo>
                  <a:pt x="160338" y="138112"/>
                </a:moveTo>
                <a:lnTo>
                  <a:pt x="240940" y="138112"/>
                </a:lnTo>
                <a:lnTo>
                  <a:pt x="240940" y="218715"/>
                </a:lnTo>
                <a:lnTo>
                  <a:pt x="200639" y="218715"/>
                </a:lnTo>
                <a:lnTo>
                  <a:pt x="160338" y="218715"/>
                </a:lnTo>
                <a:close/>
                <a:moveTo>
                  <a:pt x="0" y="138112"/>
                </a:moveTo>
                <a:lnTo>
                  <a:pt x="80603" y="138112"/>
                </a:lnTo>
                <a:lnTo>
                  <a:pt x="80603" y="218715"/>
                </a:lnTo>
                <a:lnTo>
                  <a:pt x="40302" y="218715"/>
                </a:lnTo>
                <a:lnTo>
                  <a:pt x="0" y="218715"/>
                </a:lnTo>
                <a:close/>
                <a:moveTo>
                  <a:pt x="804863" y="131762"/>
                </a:moveTo>
                <a:lnTo>
                  <a:pt x="885465" y="131762"/>
                </a:lnTo>
                <a:lnTo>
                  <a:pt x="885465" y="212365"/>
                </a:lnTo>
                <a:lnTo>
                  <a:pt x="845164" y="212365"/>
                </a:lnTo>
                <a:lnTo>
                  <a:pt x="804863" y="212365"/>
                </a:lnTo>
                <a:close/>
                <a:moveTo>
                  <a:pt x="2092325" y="122237"/>
                </a:moveTo>
                <a:lnTo>
                  <a:pt x="2172928" y="122237"/>
                </a:lnTo>
                <a:lnTo>
                  <a:pt x="2172928" y="202840"/>
                </a:lnTo>
                <a:lnTo>
                  <a:pt x="2132626" y="202840"/>
                </a:lnTo>
                <a:lnTo>
                  <a:pt x="2092325" y="202840"/>
                </a:lnTo>
                <a:close/>
                <a:moveTo>
                  <a:pt x="1931988" y="98425"/>
                </a:moveTo>
                <a:lnTo>
                  <a:pt x="2012590" y="98425"/>
                </a:lnTo>
                <a:lnTo>
                  <a:pt x="2012590" y="179027"/>
                </a:lnTo>
                <a:lnTo>
                  <a:pt x="1972289" y="179027"/>
                </a:lnTo>
                <a:lnTo>
                  <a:pt x="1931988" y="179027"/>
                </a:lnTo>
                <a:close/>
                <a:moveTo>
                  <a:pt x="965200" y="93662"/>
                </a:moveTo>
                <a:lnTo>
                  <a:pt x="1045803" y="93662"/>
                </a:lnTo>
                <a:lnTo>
                  <a:pt x="1045803" y="174265"/>
                </a:lnTo>
                <a:lnTo>
                  <a:pt x="1005501" y="174265"/>
                </a:lnTo>
                <a:lnTo>
                  <a:pt x="965200" y="174265"/>
                </a:lnTo>
                <a:close/>
                <a:moveTo>
                  <a:pt x="1770063" y="80962"/>
                </a:moveTo>
                <a:lnTo>
                  <a:pt x="1850665" y="80962"/>
                </a:lnTo>
                <a:lnTo>
                  <a:pt x="1850665" y="161565"/>
                </a:lnTo>
                <a:lnTo>
                  <a:pt x="1810364" y="161565"/>
                </a:lnTo>
                <a:lnTo>
                  <a:pt x="1770063" y="161565"/>
                </a:lnTo>
                <a:close/>
                <a:moveTo>
                  <a:pt x="1127125" y="46037"/>
                </a:moveTo>
                <a:lnTo>
                  <a:pt x="1207728" y="46037"/>
                </a:lnTo>
                <a:lnTo>
                  <a:pt x="1207728" y="126640"/>
                </a:lnTo>
                <a:lnTo>
                  <a:pt x="1167426" y="126640"/>
                </a:lnTo>
                <a:lnTo>
                  <a:pt x="1127125" y="126640"/>
                </a:lnTo>
                <a:close/>
                <a:moveTo>
                  <a:pt x="1609725" y="41275"/>
                </a:moveTo>
                <a:lnTo>
                  <a:pt x="1690328" y="41275"/>
                </a:lnTo>
                <a:lnTo>
                  <a:pt x="1690328" y="121877"/>
                </a:lnTo>
                <a:lnTo>
                  <a:pt x="1650026" y="121877"/>
                </a:lnTo>
                <a:lnTo>
                  <a:pt x="1609725" y="121877"/>
                </a:lnTo>
                <a:close/>
                <a:moveTo>
                  <a:pt x="1287463" y="4762"/>
                </a:moveTo>
                <a:lnTo>
                  <a:pt x="1368065" y="4762"/>
                </a:lnTo>
                <a:lnTo>
                  <a:pt x="1368065" y="85363"/>
                </a:lnTo>
                <a:lnTo>
                  <a:pt x="1327764" y="85363"/>
                </a:lnTo>
                <a:lnTo>
                  <a:pt x="1287463" y="85363"/>
                </a:lnTo>
                <a:close/>
                <a:moveTo>
                  <a:pt x="1449388" y="0"/>
                </a:moveTo>
                <a:lnTo>
                  <a:pt x="1529990" y="0"/>
                </a:lnTo>
                <a:lnTo>
                  <a:pt x="1529990" y="80602"/>
                </a:lnTo>
                <a:lnTo>
                  <a:pt x="1489689" y="80602"/>
                </a:lnTo>
                <a:lnTo>
                  <a:pt x="1449388"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17" name="Freeform 216">
            <a:extLst>
              <a:ext uri="{FF2B5EF4-FFF2-40B4-BE49-F238E27FC236}">
                <a16:creationId xmlns:a16="http://schemas.microsoft.com/office/drawing/2014/main" id="{DEEC7966-63FB-5442-99DF-4058BE4C576A}"/>
              </a:ext>
            </a:extLst>
          </p:cNvPr>
          <p:cNvSpPr>
            <a:spLocks noChangeArrowheads="1"/>
          </p:cNvSpPr>
          <p:nvPr/>
        </p:nvSpPr>
        <p:spPr bwMode="auto">
          <a:xfrm rot="16200000">
            <a:off x="3662828" y="3517798"/>
            <a:ext cx="1690937" cy="136601"/>
          </a:xfrm>
          <a:custGeom>
            <a:avLst/>
            <a:gdLst>
              <a:gd name="connsiteX0" fmla="*/ 3059113 w 3139715"/>
              <a:gd name="connsiteY0" fmla="*/ 173038 h 253640"/>
              <a:gd name="connsiteX1" fmla="*/ 3139715 w 3139715"/>
              <a:gd name="connsiteY1" fmla="*/ 173038 h 253640"/>
              <a:gd name="connsiteX2" fmla="*/ 3139715 w 3139715"/>
              <a:gd name="connsiteY2" fmla="*/ 253640 h 253640"/>
              <a:gd name="connsiteX3" fmla="*/ 3099414 w 3139715"/>
              <a:gd name="connsiteY3" fmla="*/ 253640 h 253640"/>
              <a:gd name="connsiteX4" fmla="*/ 3059113 w 3139715"/>
              <a:gd name="connsiteY4" fmla="*/ 253640 h 253640"/>
              <a:gd name="connsiteX5" fmla="*/ 2897188 w 3139715"/>
              <a:gd name="connsiteY5" fmla="*/ 173038 h 253640"/>
              <a:gd name="connsiteX6" fmla="*/ 2977790 w 3139715"/>
              <a:gd name="connsiteY6" fmla="*/ 173038 h 253640"/>
              <a:gd name="connsiteX7" fmla="*/ 2977790 w 3139715"/>
              <a:gd name="connsiteY7" fmla="*/ 253640 h 253640"/>
              <a:gd name="connsiteX8" fmla="*/ 2937489 w 3139715"/>
              <a:gd name="connsiteY8" fmla="*/ 253640 h 253640"/>
              <a:gd name="connsiteX9" fmla="*/ 2897188 w 3139715"/>
              <a:gd name="connsiteY9" fmla="*/ 253640 h 253640"/>
              <a:gd name="connsiteX10" fmla="*/ 2736850 w 3139715"/>
              <a:gd name="connsiteY10" fmla="*/ 173038 h 253640"/>
              <a:gd name="connsiteX11" fmla="*/ 2817453 w 3139715"/>
              <a:gd name="connsiteY11" fmla="*/ 173038 h 253640"/>
              <a:gd name="connsiteX12" fmla="*/ 2817453 w 3139715"/>
              <a:gd name="connsiteY12" fmla="*/ 253640 h 253640"/>
              <a:gd name="connsiteX13" fmla="*/ 2777151 w 3139715"/>
              <a:gd name="connsiteY13" fmla="*/ 253640 h 253640"/>
              <a:gd name="connsiteX14" fmla="*/ 2736850 w 3139715"/>
              <a:gd name="connsiteY14" fmla="*/ 253640 h 253640"/>
              <a:gd name="connsiteX15" fmla="*/ 2576513 w 3139715"/>
              <a:gd name="connsiteY15" fmla="*/ 173038 h 253640"/>
              <a:gd name="connsiteX16" fmla="*/ 2657115 w 3139715"/>
              <a:gd name="connsiteY16" fmla="*/ 173038 h 253640"/>
              <a:gd name="connsiteX17" fmla="*/ 2657115 w 3139715"/>
              <a:gd name="connsiteY17" fmla="*/ 253640 h 253640"/>
              <a:gd name="connsiteX18" fmla="*/ 2616814 w 3139715"/>
              <a:gd name="connsiteY18" fmla="*/ 253640 h 253640"/>
              <a:gd name="connsiteX19" fmla="*/ 2576513 w 3139715"/>
              <a:gd name="connsiteY19" fmla="*/ 253640 h 253640"/>
              <a:gd name="connsiteX20" fmla="*/ 2414588 w 3139715"/>
              <a:gd name="connsiteY20" fmla="*/ 173038 h 253640"/>
              <a:gd name="connsiteX21" fmla="*/ 2495190 w 3139715"/>
              <a:gd name="connsiteY21" fmla="*/ 173038 h 253640"/>
              <a:gd name="connsiteX22" fmla="*/ 2495190 w 3139715"/>
              <a:gd name="connsiteY22" fmla="*/ 253640 h 253640"/>
              <a:gd name="connsiteX23" fmla="*/ 2454889 w 3139715"/>
              <a:gd name="connsiteY23" fmla="*/ 253640 h 253640"/>
              <a:gd name="connsiteX24" fmla="*/ 2414588 w 3139715"/>
              <a:gd name="connsiteY24" fmla="*/ 253640 h 253640"/>
              <a:gd name="connsiteX25" fmla="*/ 2254250 w 3139715"/>
              <a:gd name="connsiteY25" fmla="*/ 173038 h 253640"/>
              <a:gd name="connsiteX26" fmla="*/ 2334853 w 3139715"/>
              <a:gd name="connsiteY26" fmla="*/ 173038 h 253640"/>
              <a:gd name="connsiteX27" fmla="*/ 2334853 w 3139715"/>
              <a:gd name="connsiteY27" fmla="*/ 253640 h 253640"/>
              <a:gd name="connsiteX28" fmla="*/ 2294551 w 3139715"/>
              <a:gd name="connsiteY28" fmla="*/ 253640 h 253640"/>
              <a:gd name="connsiteX29" fmla="*/ 2254250 w 3139715"/>
              <a:gd name="connsiteY29" fmla="*/ 253640 h 253640"/>
              <a:gd name="connsiteX30" fmla="*/ 2092325 w 3139715"/>
              <a:gd name="connsiteY30" fmla="*/ 173038 h 253640"/>
              <a:gd name="connsiteX31" fmla="*/ 2172928 w 3139715"/>
              <a:gd name="connsiteY31" fmla="*/ 173038 h 253640"/>
              <a:gd name="connsiteX32" fmla="*/ 2172928 w 3139715"/>
              <a:gd name="connsiteY32" fmla="*/ 253640 h 253640"/>
              <a:gd name="connsiteX33" fmla="*/ 2132626 w 3139715"/>
              <a:gd name="connsiteY33" fmla="*/ 253640 h 253640"/>
              <a:gd name="connsiteX34" fmla="*/ 2092325 w 3139715"/>
              <a:gd name="connsiteY34" fmla="*/ 253640 h 253640"/>
              <a:gd name="connsiteX35" fmla="*/ 804863 w 3139715"/>
              <a:gd name="connsiteY35" fmla="*/ 173038 h 253640"/>
              <a:gd name="connsiteX36" fmla="*/ 885465 w 3139715"/>
              <a:gd name="connsiteY36" fmla="*/ 173038 h 253640"/>
              <a:gd name="connsiteX37" fmla="*/ 885465 w 3139715"/>
              <a:gd name="connsiteY37" fmla="*/ 253640 h 253640"/>
              <a:gd name="connsiteX38" fmla="*/ 845164 w 3139715"/>
              <a:gd name="connsiteY38" fmla="*/ 253640 h 253640"/>
              <a:gd name="connsiteX39" fmla="*/ 804863 w 3139715"/>
              <a:gd name="connsiteY39" fmla="*/ 253640 h 253640"/>
              <a:gd name="connsiteX40" fmla="*/ 644525 w 3139715"/>
              <a:gd name="connsiteY40" fmla="*/ 173038 h 253640"/>
              <a:gd name="connsiteX41" fmla="*/ 725128 w 3139715"/>
              <a:gd name="connsiteY41" fmla="*/ 173038 h 253640"/>
              <a:gd name="connsiteX42" fmla="*/ 725128 w 3139715"/>
              <a:gd name="connsiteY42" fmla="*/ 253640 h 253640"/>
              <a:gd name="connsiteX43" fmla="*/ 684826 w 3139715"/>
              <a:gd name="connsiteY43" fmla="*/ 253640 h 253640"/>
              <a:gd name="connsiteX44" fmla="*/ 644525 w 3139715"/>
              <a:gd name="connsiteY44" fmla="*/ 253640 h 253640"/>
              <a:gd name="connsiteX45" fmla="*/ 482600 w 3139715"/>
              <a:gd name="connsiteY45" fmla="*/ 173038 h 253640"/>
              <a:gd name="connsiteX46" fmla="*/ 563203 w 3139715"/>
              <a:gd name="connsiteY46" fmla="*/ 173038 h 253640"/>
              <a:gd name="connsiteX47" fmla="*/ 563203 w 3139715"/>
              <a:gd name="connsiteY47" fmla="*/ 253640 h 253640"/>
              <a:gd name="connsiteX48" fmla="*/ 522901 w 3139715"/>
              <a:gd name="connsiteY48" fmla="*/ 253640 h 253640"/>
              <a:gd name="connsiteX49" fmla="*/ 482600 w 3139715"/>
              <a:gd name="connsiteY49" fmla="*/ 253640 h 253640"/>
              <a:gd name="connsiteX50" fmla="*/ 322263 w 3139715"/>
              <a:gd name="connsiteY50" fmla="*/ 173038 h 253640"/>
              <a:gd name="connsiteX51" fmla="*/ 402865 w 3139715"/>
              <a:gd name="connsiteY51" fmla="*/ 173038 h 253640"/>
              <a:gd name="connsiteX52" fmla="*/ 402865 w 3139715"/>
              <a:gd name="connsiteY52" fmla="*/ 253640 h 253640"/>
              <a:gd name="connsiteX53" fmla="*/ 362564 w 3139715"/>
              <a:gd name="connsiteY53" fmla="*/ 253640 h 253640"/>
              <a:gd name="connsiteX54" fmla="*/ 322263 w 3139715"/>
              <a:gd name="connsiteY54" fmla="*/ 253640 h 253640"/>
              <a:gd name="connsiteX55" fmla="*/ 160338 w 3139715"/>
              <a:gd name="connsiteY55" fmla="*/ 173038 h 253640"/>
              <a:gd name="connsiteX56" fmla="*/ 240940 w 3139715"/>
              <a:gd name="connsiteY56" fmla="*/ 173038 h 253640"/>
              <a:gd name="connsiteX57" fmla="*/ 240940 w 3139715"/>
              <a:gd name="connsiteY57" fmla="*/ 253640 h 253640"/>
              <a:gd name="connsiteX58" fmla="*/ 200639 w 3139715"/>
              <a:gd name="connsiteY58" fmla="*/ 253640 h 253640"/>
              <a:gd name="connsiteX59" fmla="*/ 160338 w 3139715"/>
              <a:gd name="connsiteY59" fmla="*/ 253640 h 253640"/>
              <a:gd name="connsiteX60" fmla="*/ 0 w 3139715"/>
              <a:gd name="connsiteY60" fmla="*/ 173038 h 253640"/>
              <a:gd name="connsiteX61" fmla="*/ 80603 w 3139715"/>
              <a:gd name="connsiteY61" fmla="*/ 173038 h 253640"/>
              <a:gd name="connsiteX62" fmla="*/ 80603 w 3139715"/>
              <a:gd name="connsiteY62" fmla="*/ 253640 h 253640"/>
              <a:gd name="connsiteX63" fmla="*/ 40302 w 3139715"/>
              <a:gd name="connsiteY63" fmla="*/ 253640 h 253640"/>
              <a:gd name="connsiteX64" fmla="*/ 0 w 3139715"/>
              <a:gd name="connsiteY64" fmla="*/ 253640 h 253640"/>
              <a:gd name="connsiteX65" fmla="*/ 1931988 w 3139715"/>
              <a:gd name="connsiteY65" fmla="*/ 133350 h 253640"/>
              <a:gd name="connsiteX66" fmla="*/ 2012590 w 3139715"/>
              <a:gd name="connsiteY66" fmla="*/ 133350 h 253640"/>
              <a:gd name="connsiteX67" fmla="*/ 2012590 w 3139715"/>
              <a:gd name="connsiteY67" fmla="*/ 213952 h 253640"/>
              <a:gd name="connsiteX68" fmla="*/ 1972289 w 3139715"/>
              <a:gd name="connsiteY68" fmla="*/ 213952 h 253640"/>
              <a:gd name="connsiteX69" fmla="*/ 1931988 w 3139715"/>
              <a:gd name="connsiteY69" fmla="*/ 213952 h 253640"/>
              <a:gd name="connsiteX70" fmla="*/ 965200 w 3139715"/>
              <a:gd name="connsiteY70" fmla="*/ 133350 h 253640"/>
              <a:gd name="connsiteX71" fmla="*/ 1045803 w 3139715"/>
              <a:gd name="connsiteY71" fmla="*/ 133350 h 253640"/>
              <a:gd name="connsiteX72" fmla="*/ 1045803 w 3139715"/>
              <a:gd name="connsiteY72" fmla="*/ 213952 h 253640"/>
              <a:gd name="connsiteX73" fmla="*/ 1005501 w 3139715"/>
              <a:gd name="connsiteY73" fmla="*/ 213952 h 253640"/>
              <a:gd name="connsiteX74" fmla="*/ 965200 w 3139715"/>
              <a:gd name="connsiteY74" fmla="*/ 213952 h 253640"/>
              <a:gd name="connsiteX75" fmla="*/ 1770063 w 3139715"/>
              <a:gd name="connsiteY75" fmla="*/ 93663 h 253640"/>
              <a:gd name="connsiteX76" fmla="*/ 1850665 w 3139715"/>
              <a:gd name="connsiteY76" fmla="*/ 93663 h 253640"/>
              <a:gd name="connsiteX77" fmla="*/ 1850665 w 3139715"/>
              <a:gd name="connsiteY77" fmla="*/ 174264 h 253640"/>
              <a:gd name="connsiteX78" fmla="*/ 1810364 w 3139715"/>
              <a:gd name="connsiteY78" fmla="*/ 174264 h 253640"/>
              <a:gd name="connsiteX79" fmla="*/ 1770063 w 3139715"/>
              <a:gd name="connsiteY79" fmla="*/ 174264 h 253640"/>
              <a:gd name="connsiteX80" fmla="*/ 1127125 w 3139715"/>
              <a:gd name="connsiteY80" fmla="*/ 80963 h 253640"/>
              <a:gd name="connsiteX81" fmla="*/ 1207728 w 3139715"/>
              <a:gd name="connsiteY81" fmla="*/ 80963 h 253640"/>
              <a:gd name="connsiteX82" fmla="*/ 1207728 w 3139715"/>
              <a:gd name="connsiteY82" fmla="*/ 161565 h 253640"/>
              <a:gd name="connsiteX83" fmla="*/ 1167426 w 3139715"/>
              <a:gd name="connsiteY83" fmla="*/ 161565 h 253640"/>
              <a:gd name="connsiteX84" fmla="*/ 1127125 w 3139715"/>
              <a:gd name="connsiteY84" fmla="*/ 161565 h 253640"/>
              <a:gd name="connsiteX85" fmla="*/ 1609725 w 3139715"/>
              <a:gd name="connsiteY85" fmla="*/ 53975 h 253640"/>
              <a:gd name="connsiteX86" fmla="*/ 1690328 w 3139715"/>
              <a:gd name="connsiteY86" fmla="*/ 53975 h 253640"/>
              <a:gd name="connsiteX87" fmla="*/ 1690328 w 3139715"/>
              <a:gd name="connsiteY87" fmla="*/ 134578 h 253640"/>
              <a:gd name="connsiteX88" fmla="*/ 1650026 w 3139715"/>
              <a:gd name="connsiteY88" fmla="*/ 134578 h 253640"/>
              <a:gd name="connsiteX89" fmla="*/ 1609725 w 3139715"/>
              <a:gd name="connsiteY89" fmla="*/ 134578 h 253640"/>
              <a:gd name="connsiteX90" fmla="*/ 1287463 w 3139715"/>
              <a:gd name="connsiteY90" fmla="*/ 39688 h 253640"/>
              <a:gd name="connsiteX91" fmla="*/ 1368065 w 3139715"/>
              <a:gd name="connsiteY91" fmla="*/ 39688 h 253640"/>
              <a:gd name="connsiteX92" fmla="*/ 1368065 w 3139715"/>
              <a:gd name="connsiteY92" fmla="*/ 120290 h 253640"/>
              <a:gd name="connsiteX93" fmla="*/ 1327764 w 3139715"/>
              <a:gd name="connsiteY93" fmla="*/ 120290 h 253640"/>
              <a:gd name="connsiteX94" fmla="*/ 1287463 w 3139715"/>
              <a:gd name="connsiteY94" fmla="*/ 120290 h 253640"/>
              <a:gd name="connsiteX95" fmla="*/ 1449388 w 3139715"/>
              <a:gd name="connsiteY95" fmla="*/ 0 h 253640"/>
              <a:gd name="connsiteX96" fmla="*/ 1529990 w 3139715"/>
              <a:gd name="connsiteY96" fmla="*/ 0 h 253640"/>
              <a:gd name="connsiteX97" fmla="*/ 1529990 w 3139715"/>
              <a:gd name="connsiteY97" fmla="*/ 80603 h 253640"/>
              <a:gd name="connsiteX98" fmla="*/ 1489689 w 3139715"/>
              <a:gd name="connsiteY98" fmla="*/ 80603 h 253640"/>
              <a:gd name="connsiteX99" fmla="*/ 1449388 w 3139715"/>
              <a:gd name="connsiteY99" fmla="*/ 80603 h 25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3640">
                <a:moveTo>
                  <a:pt x="3059113" y="173038"/>
                </a:moveTo>
                <a:lnTo>
                  <a:pt x="3139715" y="173038"/>
                </a:lnTo>
                <a:lnTo>
                  <a:pt x="3139715" y="253640"/>
                </a:lnTo>
                <a:lnTo>
                  <a:pt x="3099414" y="253640"/>
                </a:lnTo>
                <a:lnTo>
                  <a:pt x="3059113" y="253640"/>
                </a:lnTo>
                <a:close/>
                <a:moveTo>
                  <a:pt x="2897188" y="173038"/>
                </a:moveTo>
                <a:lnTo>
                  <a:pt x="2977790" y="173038"/>
                </a:lnTo>
                <a:lnTo>
                  <a:pt x="2977790" y="253640"/>
                </a:lnTo>
                <a:lnTo>
                  <a:pt x="2937489" y="253640"/>
                </a:lnTo>
                <a:lnTo>
                  <a:pt x="2897188" y="253640"/>
                </a:lnTo>
                <a:close/>
                <a:moveTo>
                  <a:pt x="2736850" y="173038"/>
                </a:moveTo>
                <a:lnTo>
                  <a:pt x="2817453" y="173038"/>
                </a:lnTo>
                <a:lnTo>
                  <a:pt x="2817453" y="253640"/>
                </a:lnTo>
                <a:lnTo>
                  <a:pt x="2777151" y="253640"/>
                </a:lnTo>
                <a:lnTo>
                  <a:pt x="2736850" y="253640"/>
                </a:lnTo>
                <a:close/>
                <a:moveTo>
                  <a:pt x="2576513" y="173038"/>
                </a:moveTo>
                <a:lnTo>
                  <a:pt x="2657115" y="173038"/>
                </a:lnTo>
                <a:lnTo>
                  <a:pt x="2657115" y="253640"/>
                </a:lnTo>
                <a:lnTo>
                  <a:pt x="2616814" y="253640"/>
                </a:lnTo>
                <a:lnTo>
                  <a:pt x="2576513" y="253640"/>
                </a:lnTo>
                <a:close/>
                <a:moveTo>
                  <a:pt x="2414588" y="173038"/>
                </a:moveTo>
                <a:lnTo>
                  <a:pt x="2495190" y="173038"/>
                </a:lnTo>
                <a:lnTo>
                  <a:pt x="2495190" y="253640"/>
                </a:lnTo>
                <a:lnTo>
                  <a:pt x="2454889" y="253640"/>
                </a:lnTo>
                <a:lnTo>
                  <a:pt x="2414588" y="253640"/>
                </a:lnTo>
                <a:close/>
                <a:moveTo>
                  <a:pt x="2254250" y="173038"/>
                </a:moveTo>
                <a:lnTo>
                  <a:pt x="2334853" y="173038"/>
                </a:lnTo>
                <a:lnTo>
                  <a:pt x="2334853" y="253640"/>
                </a:lnTo>
                <a:lnTo>
                  <a:pt x="2294551" y="253640"/>
                </a:lnTo>
                <a:lnTo>
                  <a:pt x="2254250" y="253640"/>
                </a:lnTo>
                <a:close/>
                <a:moveTo>
                  <a:pt x="2092325" y="173038"/>
                </a:moveTo>
                <a:lnTo>
                  <a:pt x="2172928" y="173038"/>
                </a:lnTo>
                <a:lnTo>
                  <a:pt x="2172928" y="253640"/>
                </a:lnTo>
                <a:lnTo>
                  <a:pt x="2132626" y="253640"/>
                </a:lnTo>
                <a:lnTo>
                  <a:pt x="2092325" y="253640"/>
                </a:lnTo>
                <a:close/>
                <a:moveTo>
                  <a:pt x="804863" y="173038"/>
                </a:moveTo>
                <a:lnTo>
                  <a:pt x="885465" y="173038"/>
                </a:lnTo>
                <a:lnTo>
                  <a:pt x="885465" y="253640"/>
                </a:lnTo>
                <a:lnTo>
                  <a:pt x="845164" y="253640"/>
                </a:lnTo>
                <a:lnTo>
                  <a:pt x="804863" y="253640"/>
                </a:lnTo>
                <a:close/>
                <a:moveTo>
                  <a:pt x="644525" y="173038"/>
                </a:moveTo>
                <a:lnTo>
                  <a:pt x="725128" y="173038"/>
                </a:lnTo>
                <a:lnTo>
                  <a:pt x="725128" y="253640"/>
                </a:lnTo>
                <a:lnTo>
                  <a:pt x="684826" y="253640"/>
                </a:lnTo>
                <a:lnTo>
                  <a:pt x="644525" y="253640"/>
                </a:lnTo>
                <a:close/>
                <a:moveTo>
                  <a:pt x="482600" y="173038"/>
                </a:moveTo>
                <a:lnTo>
                  <a:pt x="563203" y="173038"/>
                </a:lnTo>
                <a:lnTo>
                  <a:pt x="563203" y="253640"/>
                </a:lnTo>
                <a:lnTo>
                  <a:pt x="522901" y="253640"/>
                </a:lnTo>
                <a:lnTo>
                  <a:pt x="482600" y="253640"/>
                </a:lnTo>
                <a:close/>
                <a:moveTo>
                  <a:pt x="322263" y="173038"/>
                </a:moveTo>
                <a:lnTo>
                  <a:pt x="402865" y="173038"/>
                </a:lnTo>
                <a:lnTo>
                  <a:pt x="402865" y="253640"/>
                </a:lnTo>
                <a:lnTo>
                  <a:pt x="362564" y="253640"/>
                </a:lnTo>
                <a:lnTo>
                  <a:pt x="322263" y="253640"/>
                </a:lnTo>
                <a:close/>
                <a:moveTo>
                  <a:pt x="160338" y="173038"/>
                </a:moveTo>
                <a:lnTo>
                  <a:pt x="240940" y="173038"/>
                </a:lnTo>
                <a:lnTo>
                  <a:pt x="240940" y="253640"/>
                </a:lnTo>
                <a:lnTo>
                  <a:pt x="200639" y="253640"/>
                </a:lnTo>
                <a:lnTo>
                  <a:pt x="160338" y="253640"/>
                </a:lnTo>
                <a:close/>
                <a:moveTo>
                  <a:pt x="0" y="173038"/>
                </a:moveTo>
                <a:lnTo>
                  <a:pt x="80603" y="173038"/>
                </a:lnTo>
                <a:lnTo>
                  <a:pt x="80603" y="253640"/>
                </a:lnTo>
                <a:lnTo>
                  <a:pt x="40302" y="253640"/>
                </a:lnTo>
                <a:lnTo>
                  <a:pt x="0" y="253640"/>
                </a:lnTo>
                <a:close/>
                <a:moveTo>
                  <a:pt x="1931988" y="133350"/>
                </a:moveTo>
                <a:lnTo>
                  <a:pt x="2012590" y="133350"/>
                </a:lnTo>
                <a:lnTo>
                  <a:pt x="2012590" y="213952"/>
                </a:lnTo>
                <a:lnTo>
                  <a:pt x="1972289" y="213952"/>
                </a:lnTo>
                <a:lnTo>
                  <a:pt x="1931988" y="213952"/>
                </a:lnTo>
                <a:close/>
                <a:moveTo>
                  <a:pt x="965200" y="133350"/>
                </a:moveTo>
                <a:lnTo>
                  <a:pt x="1045803" y="133350"/>
                </a:lnTo>
                <a:lnTo>
                  <a:pt x="1045803" y="213952"/>
                </a:lnTo>
                <a:lnTo>
                  <a:pt x="1005501" y="213952"/>
                </a:lnTo>
                <a:lnTo>
                  <a:pt x="965200" y="213952"/>
                </a:lnTo>
                <a:close/>
                <a:moveTo>
                  <a:pt x="1770063" y="93663"/>
                </a:moveTo>
                <a:lnTo>
                  <a:pt x="1850665" y="93663"/>
                </a:lnTo>
                <a:lnTo>
                  <a:pt x="1850665" y="174264"/>
                </a:lnTo>
                <a:lnTo>
                  <a:pt x="1810364" y="174264"/>
                </a:lnTo>
                <a:lnTo>
                  <a:pt x="1770063" y="174264"/>
                </a:lnTo>
                <a:close/>
                <a:moveTo>
                  <a:pt x="1127125" y="80963"/>
                </a:moveTo>
                <a:lnTo>
                  <a:pt x="1207728" y="80963"/>
                </a:lnTo>
                <a:lnTo>
                  <a:pt x="1207728" y="161565"/>
                </a:lnTo>
                <a:lnTo>
                  <a:pt x="1167426" y="161565"/>
                </a:lnTo>
                <a:lnTo>
                  <a:pt x="1127125" y="161565"/>
                </a:lnTo>
                <a:close/>
                <a:moveTo>
                  <a:pt x="1609725" y="53975"/>
                </a:moveTo>
                <a:lnTo>
                  <a:pt x="1690328" y="53975"/>
                </a:lnTo>
                <a:lnTo>
                  <a:pt x="1690328" y="134578"/>
                </a:lnTo>
                <a:lnTo>
                  <a:pt x="1650026" y="134578"/>
                </a:lnTo>
                <a:lnTo>
                  <a:pt x="1609725" y="134578"/>
                </a:lnTo>
                <a:close/>
                <a:moveTo>
                  <a:pt x="1287463" y="39688"/>
                </a:moveTo>
                <a:lnTo>
                  <a:pt x="1368065" y="39688"/>
                </a:lnTo>
                <a:lnTo>
                  <a:pt x="1368065" y="120290"/>
                </a:lnTo>
                <a:lnTo>
                  <a:pt x="1327764" y="120290"/>
                </a:lnTo>
                <a:lnTo>
                  <a:pt x="1287463" y="120290"/>
                </a:lnTo>
                <a:close/>
                <a:moveTo>
                  <a:pt x="1449388" y="0"/>
                </a:moveTo>
                <a:lnTo>
                  <a:pt x="1529990" y="0"/>
                </a:lnTo>
                <a:lnTo>
                  <a:pt x="1529990" y="80603"/>
                </a:lnTo>
                <a:lnTo>
                  <a:pt x="1489689" y="80603"/>
                </a:lnTo>
                <a:lnTo>
                  <a:pt x="1449388"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18" name="Freeform 217">
            <a:extLst>
              <a:ext uri="{FF2B5EF4-FFF2-40B4-BE49-F238E27FC236}">
                <a16:creationId xmlns:a16="http://schemas.microsoft.com/office/drawing/2014/main" id="{67A66DF4-10F6-184F-9A4E-28D14A731660}"/>
              </a:ext>
            </a:extLst>
          </p:cNvPr>
          <p:cNvSpPr>
            <a:spLocks noChangeArrowheads="1"/>
          </p:cNvSpPr>
          <p:nvPr/>
        </p:nvSpPr>
        <p:spPr bwMode="auto">
          <a:xfrm rot="16200000">
            <a:off x="3748753" y="3516517"/>
            <a:ext cx="1690937" cy="139166"/>
          </a:xfrm>
          <a:custGeom>
            <a:avLst/>
            <a:gdLst>
              <a:gd name="connsiteX0" fmla="*/ 3059113 w 3139715"/>
              <a:gd name="connsiteY0" fmla="*/ 177800 h 258402"/>
              <a:gd name="connsiteX1" fmla="*/ 3139715 w 3139715"/>
              <a:gd name="connsiteY1" fmla="*/ 177800 h 258402"/>
              <a:gd name="connsiteX2" fmla="*/ 3139715 w 3139715"/>
              <a:gd name="connsiteY2" fmla="*/ 258402 h 258402"/>
              <a:gd name="connsiteX3" fmla="*/ 3099414 w 3139715"/>
              <a:gd name="connsiteY3" fmla="*/ 258402 h 258402"/>
              <a:gd name="connsiteX4" fmla="*/ 3059113 w 3139715"/>
              <a:gd name="connsiteY4" fmla="*/ 258402 h 258402"/>
              <a:gd name="connsiteX5" fmla="*/ 2897188 w 3139715"/>
              <a:gd name="connsiteY5" fmla="*/ 177800 h 258402"/>
              <a:gd name="connsiteX6" fmla="*/ 2977790 w 3139715"/>
              <a:gd name="connsiteY6" fmla="*/ 177800 h 258402"/>
              <a:gd name="connsiteX7" fmla="*/ 2977790 w 3139715"/>
              <a:gd name="connsiteY7" fmla="*/ 258402 h 258402"/>
              <a:gd name="connsiteX8" fmla="*/ 2937489 w 3139715"/>
              <a:gd name="connsiteY8" fmla="*/ 258402 h 258402"/>
              <a:gd name="connsiteX9" fmla="*/ 2897188 w 3139715"/>
              <a:gd name="connsiteY9" fmla="*/ 258402 h 258402"/>
              <a:gd name="connsiteX10" fmla="*/ 2736850 w 3139715"/>
              <a:gd name="connsiteY10" fmla="*/ 177800 h 258402"/>
              <a:gd name="connsiteX11" fmla="*/ 2817453 w 3139715"/>
              <a:gd name="connsiteY11" fmla="*/ 177800 h 258402"/>
              <a:gd name="connsiteX12" fmla="*/ 2817453 w 3139715"/>
              <a:gd name="connsiteY12" fmla="*/ 258402 h 258402"/>
              <a:gd name="connsiteX13" fmla="*/ 2777151 w 3139715"/>
              <a:gd name="connsiteY13" fmla="*/ 258402 h 258402"/>
              <a:gd name="connsiteX14" fmla="*/ 2736850 w 3139715"/>
              <a:gd name="connsiteY14" fmla="*/ 258402 h 258402"/>
              <a:gd name="connsiteX15" fmla="*/ 2576513 w 3139715"/>
              <a:gd name="connsiteY15" fmla="*/ 177800 h 258402"/>
              <a:gd name="connsiteX16" fmla="*/ 2657115 w 3139715"/>
              <a:gd name="connsiteY16" fmla="*/ 177800 h 258402"/>
              <a:gd name="connsiteX17" fmla="*/ 2657115 w 3139715"/>
              <a:gd name="connsiteY17" fmla="*/ 258402 h 258402"/>
              <a:gd name="connsiteX18" fmla="*/ 2616814 w 3139715"/>
              <a:gd name="connsiteY18" fmla="*/ 258402 h 258402"/>
              <a:gd name="connsiteX19" fmla="*/ 2576513 w 3139715"/>
              <a:gd name="connsiteY19" fmla="*/ 258402 h 258402"/>
              <a:gd name="connsiteX20" fmla="*/ 2414588 w 3139715"/>
              <a:gd name="connsiteY20" fmla="*/ 177800 h 258402"/>
              <a:gd name="connsiteX21" fmla="*/ 2495190 w 3139715"/>
              <a:gd name="connsiteY21" fmla="*/ 177800 h 258402"/>
              <a:gd name="connsiteX22" fmla="*/ 2495190 w 3139715"/>
              <a:gd name="connsiteY22" fmla="*/ 258402 h 258402"/>
              <a:gd name="connsiteX23" fmla="*/ 2454889 w 3139715"/>
              <a:gd name="connsiteY23" fmla="*/ 258402 h 258402"/>
              <a:gd name="connsiteX24" fmla="*/ 2414588 w 3139715"/>
              <a:gd name="connsiteY24" fmla="*/ 258402 h 258402"/>
              <a:gd name="connsiteX25" fmla="*/ 2254250 w 3139715"/>
              <a:gd name="connsiteY25" fmla="*/ 177800 h 258402"/>
              <a:gd name="connsiteX26" fmla="*/ 2334853 w 3139715"/>
              <a:gd name="connsiteY26" fmla="*/ 177800 h 258402"/>
              <a:gd name="connsiteX27" fmla="*/ 2334853 w 3139715"/>
              <a:gd name="connsiteY27" fmla="*/ 258402 h 258402"/>
              <a:gd name="connsiteX28" fmla="*/ 2294551 w 3139715"/>
              <a:gd name="connsiteY28" fmla="*/ 258402 h 258402"/>
              <a:gd name="connsiteX29" fmla="*/ 2254250 w 3139715"/>
              <a:gd name="connsiteY29" fmla="*/ 258402 h 258402"/>
              <a:gd name="connsiteX30" fmla="*/ 804863 w 3139715"/>
              <a:gd name="connsiteY30" fmla="*/ 177800 h 258402"/>
              <a:gd name="connsiteX31" fmla="*/ 885465 w 3139715"/>
              <a:gd name="connsiteY31" fmla="*/ 177800 h 258402"/>
              <a:gd name="connsiteX32" fmla="*/ 885465 w 3139715"/>
              <a:gd name="connsiteY32" fmla="*/ 258402 h 258402"/>
              <a:gd name="connsiteX33" fmla="*/ 845164 w 3139715"/>
              <a:gd name="connsiteY33" fmla="*/ 258402 h 258402"/>
              <a:gd name="connsiteX34" fmla="*/ 804863 w 3139715"/>
              <a:gd name="connsiteY34" fmla="*/ 258402 h 258402"/>
              <a:gd name="connsiteX35" fmla="*/ 644525 w 3139715"/>
              <a:gd name="connsiteY35" fmla="*/ 177800 h 258402"/>
              <a:gd name="connsiteX36" fmla="*/ 725128 w 3139715"/>
              <a:gd name="connsiteY36" fmla="*/ 177800 h 258402"/>
              <a:gd name="connsiteX37" fmla="*/ 725128 w 3139715"/>
              <a:gd name="connsiteY37" fmla="*/ 258402 h 258402"/>
              <a:gd name="connsiteX38" fmla="*/ 684826 w 3139715"/>
              <a:gd name="connsiteY38" fmla="*/ 258402 h 258402"/>
              <a:gd name="connsiteX39" fmla="*/ 644525 w 3139715"/>
              <a:gd name="connsiteY39" fmla="*/ 258402 h 258402"/>
              <a:gd name="connsiteX40" fmla="*/ 482600 w 3139715"/>
              <a:gd name="connsiteY40" fmla="*/ 177800 h 258402"/>
              <a:gd name="connsiteX41" fmla="*/ 563203 w 3139715"/>
              <a:gd name="connsiteY41" fmla="*/ 177800 h 258402"/>
              <a:gd name="connsiteX42" fmla="*/ 563203 w 3139715"/>
              <a:gd name="connsiteY42" fmla="*/ 258402 h 258402"/>
              <a:gd name="connsiteX43" fmla="*/ 522901 w 3139715"/>
              <a:gd name="connsiteY43" fmla="*/ 258402 h 258402"/>
              <a:gd name="connsiteX44" fmla="*/ 482600 w 3139715"/>
              <a:gd name="connsiteY44" fmla="*/ 258402 h 258402"/>
              <a:gd name="connsiteX45" fmla="*/ 322263 w 3139715"/>
              <a:gd name="connsiteY45" fmla="*/ 177800 h 258402"/>
              <a:gd name="connsiteX46" fmla="*/ 402865 w 3139715"/>
              <a:gd name="connsiteY46" fmla="*/ 177800 h 258402"/>
              <a:gd name="connsiteX47" fmla="*/ 402865 w 3139715"/>
              <a:gd name="connsiteY47" fmla="*/ 258402 h 258402"/>
              <a:gd name="connsiteX48" fmla="*/ 362564 w 3139715"/>
              <a:gd name="connsiteY48" fmla="*/ 258402 h 258402"/>
              <a:gd name="connsiteX49" fmla="*/ 322263 w 3139715"/>
              <a:gd name="connsiteY49" fmla="*/ 258402 h 258402"/>
              <a:gd name="connsiteX50" fmla="*/ 160338 w 3139715"/>
              <a:gd name="connsiteY50" fmla="*/ 177800 h 258402"/>
              <a:gd name="connsiteX51" fmla="*/ 240940 w 3139715"/>
              <a:gd name="connsiteY51" fmla="*/ 177800 h 258402"/>
              <a:gd name="connsiteX52" fmla="*/ 240940 w 3139715"/>
              <a:gd name="connsiteY52" fmla="*/ 258402 h 258402"/>
              <a:gd name="connsiteX53" fmla="*/ 200639 w 3139715"/>
              <a:gd name="connsiteY53" fmla="*/ 258402 h 258402"/>
              <a:gd name="connsiteX54" fmla="*/ 160338 w 3139715"/>
              <a:gd name="connsiteY54" fmla="*/ 258402 h 258402"/>
              <a:gd name="connsiteX55" fmla="*/ 0 w 3139715"/>
              <a:gd name="connsiteY55" fmla="*/ 177800 h 258402"/>
              <a:gd name="connsiteX56" fmla="*/ 80603 w 3139715"/>
              <a:gd name="connsiteY56" fmla="*/ 177800 h 258402"/>
              <a:gd name="connsiteX57" fmla="*/ 80603 w 3139715"/>
              <a:gd name="connsiteY57" fmla="*/ 258402 h 258402"/>
              <a:gd name="connsiteX58" fmla="*/ 40302 w 3139715"/>
              <a:gd name="connsiteY58" fmla="*/ 258402 h 258402"/>
              <a:gd name="connsiteX59" fmla="*/ 0 w 3139715"/>
              <a:gd name="connsiteY59" fmla="*/ 258402 h 258402"/>
              <a:gd name="connsiteX60" fmla="*/ 2092325 w 3139715"/>
              <a:gd name="connsiteY60" fmla="*/ 138112 h 258402"/>
              <a:gd name="connsiteX61" fmla="*/ 2172928 w 3139715"/>
              <a:gd name="connsiteY61" fmla="*/ 138112 h 258402"/>
              <a:gd name="connsiteX62" fmla="*/ 2172928 w 3139715"/>
              <a:gd name="connsiteY62" fmla="*/ 218715 h 258402"/>
              <a:gd name="connsiteX63" fmla="*/ 2132626 w 3139715"/>
              <a:gd name="connsiteY63" fmla="*/ 218715 h 258402"/>
              <a:gd name="connsiteX64" fmla="*/ 2092325 w 3139715"/>
              <a:gd name="connsiteY64" fmla="*/ 218715 h 258402"/>
              <a:gd name="connsiteX65" fmla="*/ 965200 w 3139715"/>
              <a:gd name="connsiteY65" fmla="*/ 138112 h 258402"/>
              <a:gd name="connsiteX66" fmla="*/ 1045803 w 3139715"/>
              <a:gd name="connsiteY66" fmla="*/ 138112 h 258402"/>
              <a:gd name="connsiteX67" fmla="*/ 1045803 w 3139715"/>
              <a:gd name="connsiteY67" fmla="*/ 218715 h 258402"/>
              <a:gd name="connsiteX68" fmla="*/ 1005501 w 3139715"/>
              <a:gd name="connsiteY68" fmla="*/ 218715 h 258402"/>
              <a:gd name="connsiteX69" fmla="*/ 965200 w 3139715"/>
              <a:gd name="connsiteY69" fmla="*/ 218715 h 258402"/>
              <a:gd name="connsiteX70" fmla="*/ 1931988 w 3139715"/>
              <a:gd name="connsiteY70" fmla="*/ 120650 h 258402"/>
              <a:gd name="connsiteX71" fmla="*/ 2012590 w 3139715"/>
              <a:gd name="connsiteY71" fmla="*/ 120650 h 258402"/>
              <a:gd name="connsiteX72" fmla="*/ 2012590 w 3139715"/>
              <a:gd name="connsiteY72" fmla="*/ 201252 h 258402"/>
              <a:gd name="connsiteX73" fmla="*/ 1972289 w 3139715"/>
              <a:gd name="connsiteY73" fmla="*/ 201252 h 258402"/>
              <a:gd name="connsiteX74" fmla="*/ 1931988 w 3139715"/>
              <a:gd name="connsiteY74" fmla="*/ 201252 h 258402"/>
              <a:gd name="connsiteX75" fmla="*/ 1127125 w 3139715"/>
              <a:gd name="connsiteY75" fmla="*/ 96837 h 258402"/>
              <a:gd name="connsiteX76" fmla="*/ 1207728 w 3139715"/>
              <a:gd name="connsiteY76" fmla="*/ 96837 h 258402"/>
              <a:gd name="connsiteX77" fmla="*/ 1207728 w 3139715"/>
              <a:gd name="connsiteY77" fmla="*/ 177440 h 258402"/>
              <a:gd name="connsiteX78" fmla="*/ 1167426 w 3139715"/>
              <a:gd name="connsiteY78" fmla="*/ 177440 h 258402"/>
              <a:gd name="connsiteX79" fmla="*/ 1127125 w 3139715"/>
              <a:gd name="connsiteY79" fmla="*/ 177440 h 258402"/>
              <a:gd name="connsiteX80" fmla="*/ 1770063 w 3139715"/>
              <a:gd name="connsiteY80" fmla="*/ 57150 h 258402"/>
              <a:gd name="connsiteX81" fmla="*/ 1850665 w 3139715"/>
              <a:gd name="connsiteY81" fmla="*/ 57150 h 258402"/>
              <a:gd name="connsiteX82" fmla="*/ 1850665 w 3139715"/>
              <a:gd name="connsiteY82" fmla="*/ 137752 h 258402"/>
              <a:gd name="connsiteX83" fmla="*/ 1810364 w 3139715"/>
              <a:gd name="connsiteY83" fmla="*/ 137752 h 258402"/>
              <a:gd name="connsiteX84" fmla="*/ 1770063 w 3139715"/>
              <a:gd name="connsiteY84" fmla="*/ 137752 h 258402"/>
              <a:gd name="connsiteX85" fmla="*/ 1287463 w 3139715"/>
              <a:gd name="connsiteY85" fmla="*/ 39687 h 258402"/>
              <a:gd name="connsiteX86" fmla="*/ 1368065 w 3139715"/>
              <a:gd name="connsiteY86" fmla="*/ 39687 h 258402"/>
              <a:gd name="connsiteX87" fmla="*/ 1368065 w 3139715"/>
              <a:gd name="connsiteY87" fmla="*/ 120290 h 258402"/>
              <a:gd name="connsiteX88" fmla="*/ 1327764 w 3139715"/>
              <a:gd name="connsiteY88" fmla="*/ 120290 h 258402"/>
              <a:gd name="connsiteX89" fmla="*/ 1287463 w 3139715"/>
              <a:gd name="connsiteY89" fmla="*/ 120290 h 258402"/>
              <a:gd name="connsiteX90" fmla="*/ 1449388 w 3139715"/>
              <a:gd name="connsiteY90" fmla="*/ 15875 h 258402"/>
              <a:gd name="connsiteX91" fmla="*/ 1529990 w 3139715"/>
              <a:gd name="connsiteY91" fmla="*/ 15875 h 258402"/>
              <a:gd name="connsiteX92" fmla="*/ 1529990 w 3139715"/>
              <a:gd name="connsiteY92" fmla="*/ 96477 h 258402"/>
              <a:gd name="connsiteX93" fmla="*/ 1489689 w 3139715"/>
              <a:gd name="connsiteY93" fmla="*/ 96477 h 258402"/>
              <a:gd name="connsiteX94" fmla="*/ 1449388 w 3139715"/>
              <a:gd name="connsiteY94" fmla="*/ 96477 h 258402"/>
              <a:gd name="connsiteX95" fmla="*/ 1609725 w 3139715"/>
              <a:gd name="connsiteY95" fmla="*/ 0 h 258402"/>
              <a:gd name="connsiteX96" fmla="*/ 1690328 w 3139715"/>
              <a:gd name="connsiteY96" fmla="*/ 0 h 258402"/>
              <a:gd name="connsiteX97" fmla="*/ 1690328 w 3139715"/>
              <a:gd name="connsiteY97" fmla="*/ 80602 h 258402"/>
              <a:gd name="connsiteX98" fmla="*/ 1650026 w 3139715"/>
              <a:gd name="connsiteY98" fmla="*/ 80602 h 258402"/>
              <a:gd name="connsiteX99" fmla="*/ 1609725 w 3139715"/>
              <a:gd name="connsiteY99" fmla="*/ 80602 h 25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2">
                <a:moveTo>
                  <a:pt x="3059113" y="177800"/>
                </a:moveTo>
                <a:lnTo>
                  <a:pt x="3139715" y="177800"/>
                </a:lnTo>
                <a:lnTo>
                  <a:pt x="3139715" y="258402"/>
                </a:lnTo>
                <a:lnTo>
                  <a:pt x="3099414" y="258402"/>
                </a:lnTo>
                <a:lnTo>
                  <a:pt x="3059113" y="258402"/>
                </a:lnTo>
                <a:close/>
                <a:moveTo>
                  <a:pt x="2897188" y="177800"/>
                </a:moveTo>
                <a:lnTo>
                  <a:pt x="2977790" y="177800"/>
                </a:lnTo>
                <a:lnTo>
                  <a:pt x="2977790" y="258402"/>
                </a:lnTo>
                <a:lnTo>
                  <a:pt x="2937489" y="258402"/>
                </a:lnTo>
                <a:lnTo>
                  <a:pt x="2897188" y="258402"/>
                </a:lnTo>
                <a:close/>
                <a:moveTo>
                  <a:pt x="2736850" y="177800"/>
                </a:moveTo>
                <a:lnTo>
                  <a:pt x="2817453" y="177800"/>
                </a:lnTo>
                <a:lnTo>
                  <a:pt x="2817453" y="258402"/>
                </a:lnTo>
                <a:lnTo>
                  <a:pt x="2777151" y="258402"/>
                </a:lnTo>
                <a:lnTo>
                  <a:pt x="2736850" y="258402"/>
                </a:lnTo>
                <a:close/>
                <a:moveTo>
                  <a:pt x="2576513" y="177800"/>
                </a:moveTo>
                <a:lnTo>
                  <a:pt x="2657115" y="177800"/>
                </a:lnTo>
                <a:lnTo>
                  <a:pt x="2657115" y="258402"/>
                </a:lnTo>
                <a:lnTo>
                  <a:pt x="2616814" y="258402"/>
                </a:lnTo>
                <a:lnTo>
                  <a:pt x="2576513" y="258402"/>
                </a:lnTo>
                <a:close/>
                <a:moveTo>
                  <a:pt x="2414588" y="177800"/>
                </a:moveTo>
                <a:lnTo>
                  <a:pt x="2495190" y="177800"/>
                </a:lnTo>
                <a:lnTo>
                  <a:pt x="2495190" y="258402"/>
                </a:lnTo>
                <a:lnTo>
                  <a:pt x="2454889" y="258402"/>
                </a:lnTo>
                <a:lnTo>
                  <a:pt x="2414588" y="258402"/>
                </a:lnTo>
                <a:close/>
                <a:moveTo>
                  <a:pt x="2254250" y="177800"/>
                </a:moveTo>
                <a:lnTo>
                  <a:pt x="2334853" y="177800"/>
                </a:lnTo>
                <a:lnTo>
                  <a:pt x="2334853" y="258402"/>
                </a:lnTo>
                <a:lnTo>
                  <a:pt x="2294551" y="258402"/>
                </a:lnTo>
                <a:lnTo>
                  <a:pt x="2254250" y="258402"/>
                </a:lnTo>
                <a:close/>
                <a:moveTo>
                  <a:pt x="804863" y="177800"/>
                </a:moveTo>
                <a:lnTo>
                  <a:pt x="885465" y="177800"/>
                </a:lnTo>
                <a:lnTo>
                  <a:pt x="885465" y="258402"/>
                </a:lnTo>
                <a:lnTo>
                  <a:pt x="845164" y="258402"/>
                </a:lnTo>
                <a:lnTo>
                  <a:pt x="804863" y="258402"/>
                </a:lnTo>
                <a:close/>
                <a:moveTo>
                  <a:pt x="644525" y="177800"/>
                </a:moveTo>
                <a:lnTo>
                  <a:pt x="725128" y="177800"/>
                </a:lnTo>
                <a:lnTo>
                  <a:pt x="725128" y="258402"/>
                </a:lnTo>
                <a:lnTo>
                  <a:pt x="684826" y="258402"/>
                </a:lnTo>
                <a:lnTo>
                  <a:pt x="644525" y="258402"/>
                </a:lnTo>
                <a:close/>
                <a:moveTo>
                  <a:pt x="482600" y="177800"/>
                </a:moveTo>
                <a:lnTo>
                  <a:pt x="563203" y="177800"/>
                </a:lnTo>
                <a:lnTo>
                  <a:pt x="563203" y="258402"/>
                </a:lnTo>
                <a:lnTo>
                  <a:pt x="522901" y="258402"/>
                </a:lnTo>
                <a:lnTo>
                  <a:pt x="482600" y="258402"/>
                </a:lnTo>
                <a:close/>
                <a:moveTo>
                  <a:pt x="322263" y="177800"/>
                </a:moveTo>
                <a:lnTo>
                  <a:pt x="402865" y="177800"/>
                </a:lnTo>
                <a:lnTo>
                  <a:pt x="402865" y="258402"/>
                </a:lnTo>
                <a:lnTo>
                  <a:pt x="362564" y="258402"/>
                </a:lnTo>
                <a:lnTo>
                  <a:pt x="322263" y="258402"/>
                </a:lnTo>
                <a:close/>
                <a:moveTo>
                  <a:pt x="160338" y="177800"/>
                </a:moveTo>
                <a:lnTo>
                  <a:pt x="240940" y="177800"/>
                </a:lnTo>
                <a:lnTo>
                  <a:pt x="240940" y="258402"/>
                </a:lnTo>
                <a:lnTo>
                  <a:pt x="200639" y="258402"/>
                </a:lnTo>
                <a:lnTo>
                  <a:pt x="160338" y="258402"/>
                </a:lnTo>
                <a:close/>
                <a:moveTo>
                  <a:pt x="0" y="177800"/>
                </a:moveTo>
                <a:lnTo>
                  <a:pt x="80603" y="177800"/>
                </a:lnTo>
                <a:lnTo>
                  <a:pt x="80603" y="258402"/>
                </a:lnTo>
                <a:lnTo>
                  <a:pt x="40302" y="258402"/>
                </a:lnTo>
                <a:lnTo>
                  <a:pt x="0" y="258402"/>
                </a:lnTo>
                <a:close/>
                <a:moveTo>
                  <a:pt x="2092325" y="138112"/>
                </a:moveTo>
                <a:lnTo>
                  <a:pt x="2172928" y="138112"/>
                </a:lnTo>
                <a:lnTo>
                  <a:pt x="2172928" y="218715"/>
                </a:lnTo>
                <a:lnTo>
                  <a:pt x="2132626" y="218715"/>
                </a:lnTo>
                <a:lnTo>
                  <a:pt x="2092325" y="218715"/>
                </a:lnTo>
                <a:close/>
                <a:moveTo>
                  <a:pt x="965200" y="138112"/>
                </a:moveTo>
                <a:lnTo>
                  <a:pt x="1045803" y="138112"/>
                </a:lnTo>
                <a:lnTo>
                  <a:pt x="1045803" y="218715"/>
                </a:lnTo>
                <a:lnTo>
                  <a:pt x="1005501" y="218715"/>
                </a:lnTo>
                <a:lnTo>
                  <a:pt x="965200" y="218715"/>
                </a:lnTo>
                <a:close/>
                <a:moveTo>
                  <a:pt x="1931988" y="120650"/>
                </a:moveTo>
                <a:lnTo>
                  <a:pt x="2012590" y="120650"/>
                </a:lnTo>
                <a:lnTo>
                  <a:pt x="2012590" y="201252"/>
                </a:lnTo>
                <a:lnTo>
                  <a:pt x="1972289" y="201252"/>
                </a:lnTo>
                <a:lnTo>
                  <a:pt x="1931988" y="201252"/>
                </a:lnTo>
                <a:close/>
                <a:moveTo>
                  <a:pt x="1127125" y="96837"/>
                </a:moveTo>
                <a:lnTo>
                  <a:pt x="1207728" y="96837"/>
                </a:lnTo>
                <a:lnTo>
                  <a:pt x="1207728" y="177440"/>
                </a:lnTo>
                <a:lnTo>
                  <a:pt x="1167426" y="177440"/>
                </a:lnTo>
                <a:lnTo>
                  <a:pt x="1127125" y="177440"/>
                </a:lnTo>
                <a:close/>
                <a:moveTo>
                  <a:pt x="1770063" y="57150"/>
                </a:moveTo>
                <a:lnTo>
                  <a:pt x="1850665" y="57150"/>
                </a:lnTo>
                <a:lnTo>
                  <a:pt x="1850665" y="137752"/>
                </a:lnTo>
                <a:lnTo>
                  <a:pt x="1810364" y="137752"/>
                </a:lnTo>
                <a:lnTo>
                  <a:pt x="1770063" y="137752"/>
                </a:lnTo>
                <a:close/>
                <a:moveTo>
                  <a:pt x="1287463" y="39687"/>
                </a:moveTo>
                <a:lnTo>
                  <a:pt x="1368065" y="39687"/>
                </a:lnTo>
                <a:lnTo>
                  <a:pt x="1368065" y="120290"/>
                </a:lnTo>
                <a:lnTo>
                  <a:pt x="1327764" y="120290"/>
                </a:lnTo>
                <a:lnTo>
                  <a:pt x="1287463" y="120290"/>
                </a:lnTo>
                <a:close/>
                <a:moveTo>
                  <a:pt x="1449388" y="15875"/>
                </a:moveTo>
                <a:lnTo>
                  <a:pt x="1529990" y="15875"/>
                </a:lnTo>
                <a:lnTo>
                  <a:pt x="1529990" y="96477"/>
                </a:lnTo>
                <a:lnTo>
                  <a:pt x="1489689" y="96477"/>
                </a:lnTo>
                <a:lnTo>
                  <a:pt x="1449388" y="96477"/>
                </a:lnTo>
                <a:close/>
                <a:moveTo>
                  <a:pt x="1609725" y="0"/>
                </a:moveTo>
                <a:lnTo>
                  <a:pt x="1690328" y="0"/>
                </a:lnTo>
                <a:lnTo>
                  <a:pt x="1690328" y="80602"/>
                </a:lnTo>
                <a:lnTo>
                  <a:pt x="1650026" y="80602"/>
                </a:lnTo>
                <a:lnTo>
                  <a:pt x="1609725"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19" name="Freeform 218">
            <a:extLst>
              <a:ext uri="{FF2B5EF4-FFF2-40B4-BE49-F238E27FC236}">
                <a16:creationId xmlns:a16="http://schemas.microsoft.com/office/drawing/2014/main" id="{10CB31C0-B663-6B43-AD4A-F5737D332C9A}"/>
              </a:ext>
            </a:extLst>
          </p:cNvPr>
          <p:cNvSpPr>
            <a:spLocks noChangeArrowheads="1"/>
          </p:cNvSpPr>
          <p:nvPr/>
        </p:nvSpPr>
        <p:spPr bwMode="auto">
          <a:xfrm rot="16200000">
            <a:off x="3835105" y="3516516"/>
            <a:ext cx="1690937" cy="139166"/>
          </a:xfrm>
          <a:custGeom>
            <a:avLst/>
            <a:gdLst>
              <a:gd name="connsiteX0" fmla="*/ 3059113 w 3139715"/>
              <a:gd name="connsiteY0" fmla="*/ 177800 h 258403"/>
              <a:gd name="connsiteX1" fmla="*/ 3139715 w 3139715"/>
              <a:gd name="connsiteY1" fmla="*/ 177800 h 258403"/>
              <a:gd name="connsiteX2" fmla="*/ 3139715 w 3139715"/>
              <a:gd name="connsiteY2" fmla="*/ 258403 h 258403"/>
              <a:gd name="connsiteX3" fmla="*/ 3099414 w 3139715"/>
              <a:gd name="connsiteY3" fmla="*/ 258403 h 258403"/>
              <a:gd name="connsiteX4" fmla="*/ 3059113 w 3139715"/>
              <a:gd name="connsiteY4" fmla="*/ 258403 h 258403"/>
              <a:gd name="connsiteX5" fmla="*/ 2897188 w 3139715"/>
              <a:gd name="connsiteY5" fmla="*/ 177800 h 258403"/>
              <a:gd name="connsiteX6" fmla="*/ 2977790 w 3139715"/>
              <a:gd name="connsiteY6" fmla="*/ 177800 h 258403"/>
              <a:gd name="connsiteX7" fmla="*/ 2977790 w 3139715"/>
              <a:gd name="connsiteY7" fmla="*/ 258403 h 258403"/>
              <a:gd name="connsiteX8" fmla="*/ 2937489 w 3139715"/>
              <a:gd name="connsiteY8" fmla="*/ 258403 h 258403"/>
              <a:gd name="connsiteX9" fmla="*/ 2897188 w 3139715"/>
              <a:gd name="connsiteY9" fmla="*/ 258403 h 258403"/>
              <a:gd name="connsiteX10" fmla="*/ 2736850 w 3139715"/>
              <a:gd name="connsiteY10" fmla="*/ 177800 h 258403"/>
              <a:gd name="connsiteX11" fmla="*/ 2817453 w 3139715"/>
              <a:gd name="connsiteY11" fmla="*/ 177800 h 258403"/>
              <a:gd name="connsiteX12" fmla="*/ 2817453 w 3139715"/>
              <a:gd name="connsiteY12" fmla="*/ 258403 h 258403"/>
              <a:gd name="connsiteX13" fmla="*/ 2777151 w 3139715"/>
              <a:gd name="connsiteY13" fmla="*/ 258403 h 258403"/>
              <a:gd name="connsiteX14" fmla="*/ 2736850 w 3139715"/>
              <a:gd name="connsiteY14" fmla="*/ 258403 h 258403"/>
              <a:gd name="connsiteX15" fmla="*/ 2576513 w 3139715"/>
              <a:gd name="connsiteY15" fmla="*/ 177800 h 258403"/>
              <a:gd name="connsiteX16" fmla="*/ 2657115 w 3139715"/>
              <a:gd name="connsiteY16" fmla="*/ 177800 h 258403"/>
              <a:gd name="connsiteX17" fmla="*/ 2657115 w 3139715"/>
              <a:gd name="connsiteY17" fmla="*/ 258403 h 258403"/>
              <a:gd name="connsiteX18" fmla="*/ 2616814 w 3139715"/>
              <a:gd name="connsiteY18" fmla="*/ 258403 h 258403"/>
              <a:gd name="connsiteX19" fmla="*/ 2576513 w 3139715"/>
              <a:gd name="connsiteY19" fmla="*/ 258403 h 258403"/>
              <a:gd name="connsiteX20" fmla="*/ 2414588 w 3139715"/>
              <a:gd name="connsiteY20" fmla="*/ 177800 h 258403"/>
              <a:gd name="connsiteX21" fmla="*/ 2495190 w 3139715"/>
              <a:gd name="connsiteY21" fmla="*/ 177800 h 258403"/>
              <a:gd name="connsiteX22" fmla="*/ 2495190 w 3139715"/>
              <a:gd name="connsiteY22" fmla="*/ 237764 h 258403"/>
              <a:gd name="connsiteX23" fmla="*/ 2454889 w 3139715"/>
              <a:gd name="connsiteY23" fmla="*/ 237764 h 258403"/>
              <a:gd name="connsiteX24" fmla="*/ 2414588 w 3139715"/>
              <a:gd name="connsiteY24" fmla="*/ 237764 h 258403"/>
              <a:gd name="connsiteX25" fmla="*/ 965200 w 3139715"/>
              <a:gd name="connsiteY25" fmla="*/ 177800 h 258403"/>
              <a:gd name="connsiteX26" fmla="*/ 1045803 w 3139715"/>
              <a:gd name="connsiteY26" fmla="*/ 177800 h 258403"/>
              <a:gd name="connsiteX27" fmla="*/ 1045803 w 3139715"/>
              <a:gd name="connsiteY27" fmla="*/ 258403 h 258403"/>
              <a:gd name="connsiteX28" fmla="*/ 1005501 w 3139715"/>
              <a:gd name="connsiteY28" fmla="*/ 258403 h 258403"/>
              <a:gd name="connsiteX29" fmla="*/ 965200 w 3139715"/>
              <a:gd name="connsiteY29" fmla="*/ 258403 h 258403"/>
              <a:gd name="connsiteX30" fmla="*/ 804863 w 3139715"/>
              <a:gd name="connsiteY30" fmla="*/ 177800 h 258403"/>
              <a:gd name="connsiteX31" fmla="*/ 885465 w 3139715"/>
              <a:gd name="connsiteY31" fmla="*/ 177800 h 258403"/>
              <a:gd name="connsiteX32" fmla="*/ 885465 w 3139715"/>
              <a:gd name="connsiteY32" fmla="*/ 258403 h 258403"/>
              <a:gd name="connsiteX33" fmla="*/ 845164 w 3139715"/>
              <a:gd name="connsiteY33" fmla="*/ 258403 h 258403"/>
              <a:gd name="connsiteX34" fmla="*/ 804863 w 3139715"/>
              <a:gd name="connsiteY34" fmla="*/ 258403 h 258403"/>
              <a:gd name="connsiteX35" fmla="*/ 644525 w 3139715"/>
              <a:gd name="connsiteY35" fmla="*/ 177800 h 258403"/>
              <a:gd name="connsiteX36" fmla="*/ 725128 w 3139715"/>
              <a:gd name="connsiteY36" fmla="*/ 177800 h 258403"/>
              <a:gd name="connsiteX37" fmla="*/ 725128 w 3139715"/>
              <a:gd name="connsiteY37" fmla="*/ 258403 h 258403"/>
              <a:gd name="connsiteX38" fmla="*/ 684826 w 3139715"/>
              <a:gd name="connsiteY38" fmla="*/ 258403 h 258403"/>
              <a:gd name="connsiteX39" fmla="*/ 644525 w 3139715"/>
              <a:gd name="connsiteY39" fmla="*/ 258403 h 258403"/>
              <a:gd name="connsiteX40" fmla="*/ 482600 w 3139715"/>
              <a:gd name="connsiteY40" fmla="*/ 177800 h 258403"/>
              <a:gd name="connsiteX41" fmla="*/ 563203 w 3139715"/>
              <a:gd name="connsiteY41" fmla="*/ 177800 h 258403"/>
              <a:gd name="connsiteX42" fmla="*/ 563203 w 3139715"/>
              <a:gd name="connsiteY42" fmla="*/ 258403 h 258403"/>
              <a:gd name="connsiteX43" fmla="*/ 522901 w 3139715"/>
              <a:gd name="connsiteY43" fmla="*/ 258403 h 258403"/>
              <a:gd name="connsiteX44" fmla="*/ 482600 w 3139715"/>
              <a:gd name="connsiteY44" fmla="*/ 258403 h 258403"/>
              <a:gd name="connsiteX45" fmla="*/ 322263 w 3139715"/>
              <a:gd name="connsiteY45" fmla="*/ 177800 h 258403"/>
              <a:gd name="connsiteX46" fmla="*/ 402865 w 3139715"/>
              <a:gd name="connsiteY46" fmla="*/ 177800 h 258403"/>
              <a:gd name="connsiteX47" fmla="*/ 402865 w 3139715"/>
              <a:gd name="connsiteY47" fmla="*/ 258403 h 258403"/>
              <a:gd name="connsiteX48" fmla="*/ 362564 w 3139715"/>
              <a:gd name="connsiteY48" fmla="*/ 258403 h 258403"/>
              <a:gd name="connsiteX49" fmla="*/ 322263 w 3139715"/>
              <a:gd name="connsiteY49" fmla="*/ 258403 h 258403"/>
              <a:gd name="connsiteX50" fmla="*/ 160338 w 3139715"/>
              <a:gd name="connsiteY50" fmla="*/ 177800 h 258403"/>
              <a:gd name="connsiteX51" fmla="*/ 240940 w 3139715"/>
              <a:gd name="connsiteY51" fmla="*/ 177800 h 258403"/>
              <a:gd name="connsiteX52" fmla="*/ 240940 w 3139715"/>
              <a:gd name="connsiteY52" fmla="*/ 258403 h 258403"/>
              <a:gd name="connsiteX53" fmla="*/ 200639 w 3139715"/>
              <a:gd name="connsiteY53" fmla="*/ 258403 h 258403"/>
              <a:gd name="connsiteX54" fmla="*/ 160338 w 3139715"/>
              <a:gd name="connsiteY54" fmla="*/ 258403 h 258403"/>
              <a:gd name="connsiteX55" fmla="*/ 0 w 3139715"/>
              <a:gd name="connsiteY55" fmla="*/ 177800 h 258403"/>
              <a:gd name="connsiteX56" fmla="*/ 80603 w 3139715"/>
              <a:gd name="connsiteY56" fmla="*/ 177800 h 258403"/>
              <a:gd name="connsiteX57" fmla="*/ 80603 w 3139715"/>
              <a:gd name="connsiteY57" fmla="*/ 258403 h 258403"/>
              <a:gd name="connsiteX58" fmla="*/ 40302 w 3139715"/>
              <a:gd name="connsiteY58" fmla="*/ 258403 h 258403"/>
              <a:gd name="connsiteX59" fmla="*/ 0 w 3139715"/>
              <a:gd name="connsiteY59" fmla="*/ 258403 h 258403"/>
              <a:gd name="connsiteX60" fmla="*/ 2254250 w 3139715"/>
              <a:gd name="connsiteY60" fmla="*/ 139700 h 258403"/>
              <a:gd name="connsiteX61" fmla="*/ 2334853 w 3139715"/>
              <a:gd name="connsiteY61" fmla="*/ 139700 h 258403"/>
              <a:gd name="connsiteX62" fmla="*/ 2334853 w 3139715"/>
              <a:gd name="connsiteY62" fmla="*/ 220303 h 258403"/>
              <a:gd name="connsiteX63" fmla="*/ 2294551 w 3139715"/>
              <a:gd name="connsiteY63" fmla="*/ 220303 h 258403"/>
              <a:gd name="connsiteX64" fmla="*/ 2254250 w 3139715"/>
              <a:gd name="connsiteY64" fmla="*/ 220303 h 258403"/>
              <a:gd name="connsiteX65" fmla="*/ 1127125 w 3139715"/>
              <a:gd name="connsiteY65" fmla="*/ 138113 h 258403"/>
              <a:gd name="connsiteX66" fmla="*/ 1207728 w 3139715"/>
              <a:gd name="connsiteY66" fmla="*/ 138113 h 258403"/>
              <a:gd name="connsiteX67" fmla="*/ 1207728 w 3139715"/>
              <a:gd name="connsiteY67" fmla="*/ 218715 h 258403"/>
              <a:gd name="connsiteX68" fmla="*/ 1167426 w 3139715"/>
              <a:gd name="connsiteY68" fmla="*/ 218715 h 258403"/>
              <a:gd name="connsiteX69" fmla="*/ 1127125 w 3139715"/>
              <a:gd name="connsiteY69" fmla="*/ 218715 h 258403"/>
              <a:gd name="connsiteX70" fmla="*/ 2092325 w 3139715"/>
              <a:gd name="connsiteY70" fmla="*/ 107950 h 258403"/>
              <a:gd name="connsiteX71" fmla="*/ 2172928 w 3139715"/>
              <a:gd name="connsiteY71" fmla="*/ 107950 h 258403"/>
              <a:gd name="connsiteX72" fmla="*/ 2172928 w 3139715"/>
              <a:gd name="connsiteY72" fmla="*/ 188553 h 258403"/>
              <a:gd name="connsiteX73" fmla="*/ 2132626 w 3139715"/>
              <a:gd name="connsiteY73" fmla="*/ 188553 h 258403"/>
              <a:gd name="connsiteX74" fmla="*/ 2092325 w 3139715"/>
              <a:gd name="connsiteY74" fmla="*/ 188553 h 258403"/>
              <a:gd name="connsiteX75" fmla="*/ 1287463 w 3139715"/>
              <a:gd name="connsiteY75" fmla="*/ 98425 h 258403"/>
              <a:gd name="connsiteX76" fmla="*/ 1368065 w 3139715"/>
              <a:gd name="connsiteY76" fmla="*/ 98425 h 258403"/>
              <a:gd name="connsiteX77" fmla="*/ 1368065 w 3139715"/>
              <a:gd name="connsiteY77" fmla="*/ 179028 h 258403"/>
              <a:gd name="connsiteX78" fmla="*/ 1327764 w 3139715"/>
              <a:gd name="connsiteY78" fmla="*/ 179028 h 258403"/>
              <a:gd name="connsiteX79" fmla="*/ 1287463 w 3139715"/>
              <a:gd name="connsiteY79" fmla="*/ 179028 h 258403"/>
              <a:gd name="connsiteX80" fmla="*/ 1931988 w 3139715"/>
              <a:gd name="connsiteY80" fmla="*/ 68263 h 258403"/>
              <a:gd name="connsiteX81" fmla="*/ 2012590 w 3139715"/>
              <a:gd name="connsiteY81" fmla="*/ 68263 h 258403"/>
              <a:gd name="connsiteX82" fmla="*/ 2012590 w 3139715"/>
              <a:gd name="connsiteY82" fmla="*/ 148865 h 258403"/>
              <a:gd name="connsiteX83" fmla="*/ 1972289 w 3139715"/>
              <a:gd name="connsiteY83" fmla="*/ 148865 h 258403"/>
              <a:gd name="connsiteX84" fmla="*/ 1931988 w 3139715"/>
              <a:gd name="connsiteY84" fmla="*/ 148865 h 258403"/>
              <a:gd name="connsiteX85" fmla="*/ 1449388 w 3139715"/>
              <a:gd name="connsiteY85" fmla="*/ 57150 h 258403"/>
              <a:gd name="connsiteX86" fmla="*/ 1529990 w 3139715"/>
              <a:gd name="connsiteY86" fmla="*/ 57150 h 258403"/>
              <a:gd name="connsiteX87" fmla="*/ 1529990 w 3139715"/>
              <a:gd name="connsiteY87" fmla="*/ 137753 h 258403"/>
              <a:gd name="connsiteX88" fmla="*/ 1489689 w 3139715"/>
              <a:gd name="connsiteY88" fmla="*/ 137753 h 258403"/>
              <a:gd name="connsiteX89" fmla="*/ 1449388 w 3139715"/>
              <a:gd name="connsiteY89" fmla="*/ 137753 h 258403"/>
              <a:gd name="connsiteX90" fmla="*/ 1609725 w 3139715"/>
              <a:gd name="connsiteY90" fmla="*/ 17463 h 258403"/>
              <a:gd name="connsiteX91" fmla="*/ 1690328 w 3139715"/>
              <a:gd name="connsiteY91" fmla="*/ 17463 h 258403"/>
              <a:gd name="connsiteX92" fmla="*/ 1690328 w 3139715"/>
              <a:gd name="connsiteY92" fmla="*/ 98065 h 258403"/>
              <a:gd name="connsiteX93" fmla="*/ 1650026 w 3139715"/>
              <a:gd name="connsiteY93" fmla="*/ 98065 h 258403"/>
              <a:gd name="connsiteX94" fmla="*/ 1609725 w 3139715"/>
              <a:gd name="connsiteY94" fmla="*/ 98065 h 258403"/>
              <a:gd name="connsiteX95" fmla="*/ 1770063 w 3139715"/>
              <a:gd name="connsiteY95" fmla="*/ 0 h 258403"/>
              <a:gd name="connsiteX96" fmla="*/ 1850665 w 3139715"/>
              <a:gd name="connsiteY96" fmla="*/ 0 h 258403"/>
              <a:gd name="connsiteX97" fmla="*/ 1850665 w 3139715"/>
              <a:gd name="connsiteY97" fmla="*/ 80601 h 258403"/>
              <a:gd name="connsiteX98" fmla="*/ 1810364 w 3139715"/>
              <a:gd name="connsiteY98" fmla="*/ 80601 h 258403"/>
              <a:gd name="connsiteX99" fmla="*/ 1770063 w 3139715"/>
              <a:gd name="connsiteY99" fmla="*/ 80601 h 2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3">
                <a:moveTo>
                  <a:pt x="3059113" y="177800"/>
                </a:moveTo>
                <a:lnTo>
                  <a:pt x="3139715" y="177800"/>
                </a:lnTo>
                <a:lnTo>
                  <a:pt x="3139715" y="258403"/>
                </a:lnTo>
                <a:lnTo>
                  <a:pt x="3099414" y="258403"/>
                </a:lnTo>
                <a:lnTo>
                  <a:pt x="3059113" y="258403"/>
                </a:lnTo>
                <a:close/>
                <a:moveTo>
                  <a:pt x="2897188" y="177800"/>
                </a:moveTo>
                <a:lnTo>
                  <a:pt x="2977790" y="177800"/>
                </a:lnTo>
                <a:lnTo>
                  <a:pt x="2977790" y="258403"/>
                </a:lnTo>
                <a:lnTo>
                  <a:pt x="2937489" y="258403"/>
                </a:lnTo>
                <a:lnTo>
                  <a:pt x="2897188" y="258403"/>
                </a:lnTo>
                <a:close/>
                <a:moveTo>
                  <a:pt x="2736850" y="177800"/>
                </a:moveTo>
                <a:lnTo>
                  <a:pt x="2817453" y="177800"/>
                </a:lnTo>
                <a:lnTo>
                  <a:pt x="2817453" y="258403"/>
                </a:lnTo>
                <a:lnTo>
                  <a:pt x="2777151" y="258403"/>
                </a:lnTo>
                <a:lnTo>
                  <a:pt x="2736850" y="258403"/>
                </a:lnTo>
                <a:close/>
                <a:moveTo>
                  <a:pt x="2576513" y="177800"/>
                </a:moveTo>
                <a:lnTo>
                  <a:pt x="2657115" y="177800"/>
                </a:lnTo>
                <a:lnTo>
                  <a:pt x="2657115" y="258403"/>
                </a:lnTo>
                <a:lnTo>
                  <a:pt x="2616814" y="258403"/>
                </a:lnTo>
                <a:lnTo>
                  <a:pt x="2576513" y="258403"/>
                </a:lnTo>
                <a:close/>
                <a:moveTo>
                  <a:pt x="2414588" y="177800"/>
                </a:moveTo>
                <a:lnTo>
                  <a:pt x="2495190" y="177800"/>
                </a:lnTo>
                <a:lnTo>
                  <a:pt x="2495190" y="237764"/>
                </a:lnTo>
                <a:lnTo>
                  <a:pt x="2454889" y="237764"/>
                </a:lnTo>
                <a:lnTo>
                  <a:pt x="2414588" y="237764"/>
                </a:lnTo>
                <a:close/>
                <a:moveTo>
                  <a:pt x="965200" y="177800"/>
                </a:moveTo>
                <a:lnTo>
                  <a:pt x="1045803" y="177800"/>
                </a:lnTo>
                <a:lnTo>
                  <a:pt x="1045803" y="258403"/>
                </a:lnTo>
                <a:lnTo>
                  <a:pt x="1005501" y="258403"/>
                </a:lnTo>
                <a:lnTo>
                  <a:pt x="965200" y="258403"/>
                </a:lnTo>
                <a:close/>
                <a:moveTo>
                  <a:pt x="804863" y="177800"/>
                </a:moveTo>
                <a:lnTo>
                  <a:pt x="885465" y="177800"/>
                </a:lnTo>
                <a:lnTo>
                  <a:pt x="885465" y="258403"/>
                </a:lnTo>
                <a:lnTo>
                  <a:pt x="845164" y="258403"/>
                </a:lnTo>
                <a:lnTo>
                  <a:pt x="804863" y="258403"/>
                </a:lnTo>
                <a:close/>
                <a:moveTo>
                  <a:pt x="644525" y="177800"/>
                </a:moveTo>
                <a:lnTo>
                  <a:pt x="725128" y="177800"/>
                </a:lnTo>
                <a:lnTo>
                  <a:pt x="725128" y="258403"/>
                </a:lnTo>
                <a:lnTo>
                  <a:pt x="684826" y="258403"/>
                </a:lnTo>
                <a:lnTo>
                  <a:pt x="644525" y="258403"/>
                </a:lnTo>
                <a:close/>
                <a:moveTo>
                  <a:pt x="482600" y="177800"/>
                </a:moveTo>
                <a:lnTo>
                  <a:pt x="563203" y="177800"/>
                </a:lnTo>
                <a:lnTo>
                  <a:pt x="563203" y="258403"/>
                </a:lnTo>
                <a:lnTo>
                  <a:pt x="522901" y="258403"/>
                </a:lnTo>
                <a:lnTo>
                  <a:pt x="482600" y="258403"/>
                </a:lnTo>
                <a:close/>
                <a:moveTo>
                  <a:pt x="322263" y="177800"/>
                </a:moveTo>
                <a:lnTo>
                  <a:pt x="402865" y="177800"/>
                </a:lnTo>
                <a:lnTo>
                  <a:pt x="402865" y="258403"/>
                </a:lnTo>
                <a:lnTo>
                  <a:pt x="362564" y="258403"/>
                </a:lnTo>
                <a:lnTo>
                  <a:pt x="322263" y="258403"/>
                </a:lnTo>
                <a:close/>
                <a:moveTo>
                  <a:pt x="160338" y="177800"/>
                </a:moveTo>
                <a:lnTo>
                  <a:pt x="240940" y="177800"/>
                </a:lnTo>
                <a:lnTo>
                  <a:pt x="240940" y="258403"/>
                </a:lnTo>
                <a:lnTo>
                  <a:pt x="200639" y="258403"/>
                </a:lnTo>
                <a:lnTo>
                  <a:pt x="160338" y="258403"/>
                </a:lnTo>
                <a:close/>
                <a:moveTo>
                  <a:pt x="0" y="177800"/>
                </a:moveTo>
                <a:lnTo>
                  <a:pt x="80603" y="177800"/>
                </a:lnTo>
                <a:lnTo>
                  <a:pt x="80603" y="258403"/>
                </a:lnTo>
                <a:lnTo>
                  <a:pt x="40302" y="258403"/>
                </a:lnTo>
                <a:lnTo>
                  <a:pt x="0" y="258403"/>
                </a:lnTo>
                <a:close/>
                <a:moveTo>
                  <a:pt x="2254250" y="139700"/>
                </a:moveTo>
                <a:lnTo>
                  <a:pt x="2334853" y="139700"/>
                </a:lnTo>
                <a:lnTo>
                  <a:pt x="2334853" y="220303"/>
                </a:lnTo>
                <a:lnTo>
                  <a:pt x="2294551" y="220303"/>
                </a:lnTo>
                <a:lnTo>
                  <a:pt x="2254250" y="220303"/>
                </a:lnTo>
                <a:close/>
                <a:moveTo>
                  <a:pt x="1127125" y="138113"/>
                </a:moveTo>
                <a:lnTo>
                  <a:pt x="1207728" y="138113"/>
                </a:lnTo>
                <a:lnTo>
                  <a:pt x="1207728" y="218715"/>
                </a:lnTo>
                <a:lnTo>
                  <a:pt x="1167426" y="218715"/>
                </a:lnTo>
                <a:lnTo>
                  <a:pt x="1127125" y="218715"/>
                </a:lnTo>
                <a:close/>
                <a:moveTo>
                  <a:pt x="2092325" y="107950"/>
                </a:moveTo>
                <a:lnTo>
                  <a:pt x="2172928" y="107950"/>
                </a:lnTo>
                <a:lnTo>
                  <a:pt x="2172928" y="188553"/>
                </a:lnTo>
                <a:lnTo>
                  <a:pt x="2132626" y="188553"/>
                </a:lnTo>
                <a:lnTo>
                  <a:pt x="2092325" y="188553"/>
                </a:lnTo>
                <a:close/>
                <a:moveTo>
                  <a:pt x="1287463" y="98425"/>
                </a:moveTo>
                <a:lnTo>
                  <a:pt x="1368065" y="98425"/>
                </a:lnTo>
                <a:lnTo>
                  <a:pt x="1368065" y="179028"/>
                </a:lnTo>
                <a:lnTo>
                  <a:pt x="1327764" y="179028"/>
                </a:lnTo>
                <a:lnTo>
                  <a:pt x="1287463" y="179028"/>
                </a:lnTo>
                <a:close/>
                <a:moveTo>
                  <a:pt x="1931988" y="68263"/>
                </a:moveTo>
                <a:lnTo>
                  <a:pt x="2012590" y="68263"/>
                </a:lnTo>
                <a:lnTo>
                  <a:pt x="2012590" y="148865"/>
                </a:lnTo>
                <a:lnTo>
                  <a:pt x="1972289" y="148865"/>
                </a:lnTo>
                <a:lnTo>
                  <a:pt x="1931988" y="148865"/>
                </a:lnTo>
                <a:close/>
                <a:moveTo>
                  <a:pt x="1449388" y="57150"/>
                </a:moveTo>
                <a:lnTo>
                  <a:pt x="1529990" y="57150"/>
                </a:lnTo>
                <a:lnTo>
                  <a:pt x="1529990" y="137753"/>
                </a:lnTo>
                <a:lnTo>
                  <a:pt x="1489689" y="137753"/>
                </a:lnTo>
                <a:lnTo>
                  <a:pt x="1449388" y="137753"/>
                </a:lnTo>
                <a:close/>
                <a:moveTo>
                  <a:pt x="1609725" y="17463"/>
                </a:moveTo>
                <a:lnTo>
                  <a:pt x="1690328" y="17463"/>
                </a:lnTo>
                <a:lnTo>
                  <a:pt x="1690328" y="98065"/>
                </a:lnTo>
                <a:lnTo>
                  <a:pt x="1650026" y="98065"/>
                </a:lnTo>
                <a:lnTo>
                  <a:pt x="1609725" y="98065"/>
                </a:lnTo>
                <a:close/>
                <a:moveTo>
                  <a:pt x="1770063" y="0"/>
                </a:moveTo>
                <a:lnTo>
                  <a:pt x="1850665" y="0"/>
                </a:lnTo>
                <a:lnTo>
                  <a:pt x="1850665" y="80601"/>
                </a:lnTo>
                <a:lnTo>
                  <a:pt x="1810364" y="80601"/>
                </a:lnTo>
                <a:lnTo>
                  <a:pt x="1770063" y="80601"/>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20" name="Freeform 219">
            <a:extLst>
              <a:ext uri="{FF2B5EF4-FFF2-40B4-BE49-F238E27FC236}">
                <a16:creationId xmlns:a16="http://schemas.microsoft.com/office/drawing/2014/main" id="{2454B820-BE57-4E46-82B5-F10D717466F3}"/>
              </a:ext>
            </a:extLst>
          </p:cNvPr>
          <p:cNvSpPr>
            <a:spLocks noChangeArrowheads="1"/>
          </p:cNvSpPr>
          <p:nvPr/>
        </p:nvSpPr>
        <p:spPr bwMode="auto">
          <a:xfrm rot="16200000">
            <a:off x="3926587" y="3520790"/>
            <a:ext cx="1690937" cy="130617"/>
          </a:xfrm>
          <a:custGeom>
            <a:avLst/>
            <a:gdLst>
              <a:gd name="connsiteX0" fmla="*/ 3059113 w 3139715"/>
              <a:gd name="connsiteY0" fmla="*/ 161925 h 242528"/>
              <a:gd name="connsiteX1" fmla="*/ 3139715 w 3139715"/>
              <a:gd name="connsiteY1" fmla="*/ 161925 h 242528"/>
              <a:gd name="connsiteX2" fmla="*/ 3139715 w 3139715"/>
              <a:gd name="connsiteY2" fmla="*/ 242528 h 242528"/>
              <a:gd name="connsiteX3" fmla="*/ 3099414 w 3139715"/>
              <a:gd name="connsiteY3" fmla="*/ 242528 h 242528"/>
              <a:gd name="connsiteX4" fmla="*/ 3059113 w 3139715"/>
              <a:gd name="connsiteY4" fmla="*/ 242528 h 242528"/>
              <a:gd name="connsiteX5" fmla="*/ 2897188 w 3139715"/>
              <a:gd name="connsiteY5" fmla="*/ 161925 h 242528"/>
              <a:gd name="connsiteX6" fmla="*/ 2977790 w 3139715"/>
              <a:gd name="connsiteY6" fmla="*/ 161925 h 242528"/>
              <a:gd name="connsiteX7" fmla="*/ 2977790 w 3139715"/>
              <a:gd name="connsiteY7" fmla="*/ 242528 h 242528"/>
              <a:gd name="connsiteX8" fmla="*/ 2937489 w 3139715"/>
              <a:gd name="connsiteY8" fmla="*/ 242528 h 242528"/>
              <a:gd name="connsiteX9" fmla="*/ 2897188 w 3139715"/>
              <a:gd name="connsiteY9" fmla="*/ 242528 h 242528"/>
              <a:gd name="connsiteX10" fmla="*/ 2736850 w 3139715"/>
              <a:gd name="connsiteY10" fmla="*/ 161925 h 242528"/>
              <a:gd name="connsiteX11" fmla="*/ 2817453 w 3139715"/>
              <a:gd name="connsiteY11" fmla="*/ 161925 h 242528"/>
              <a:gd name="connsiteX12" fmla="*/ 2817453 w 3139715"/>
              <a:gd name="connsiteY12" fmla="*/ 242528 h 242528"/>
              <a:gd name="connsiteX13" fmla="*/ 2777151 w 3139715"/>
              <a:gd name="connsiteY13" fmla="*/ 242528 h 242528"/>
              <a:gd name="connsiteX14" fmla="*/ 2736850 w 3139715"/>
              <a:gd name="connsiteY14" fmla="*/ 242528 h 242528"/>
              <a:gd name="connsiteX15" fmla="*/ 2576513 w 3139715"/>
              <a:gd name="connsiteY15" fmla="*/ 161925 h 242528"/>
              <a:gd name="connsiteX16" fmla="*/ 2657115 w 3139715"/>
              <a:gd name="connsiteY16" fmla="*/ 161925 h 242528"/>
              <a:gd name="connsiteX17" fmla="*/ 2657115 w 3139715"/>
              <a:gd name="connsiteY17" fmla="*/ 242528 h 242528"/>
              <a:gd name="connsiteX18" fmla="*/ 2616814 w 3139715"/>
              <a:gd name="connsiteY18" fmla="*/ 242528 h 242528"/>
              <a:gd name="connsiteX19" fmla="*/ 2576513 w 3139715"/>
              <a:gd name="connsiteY19" fmla="*/ 242528 h 242528"/>
              <a:gd name="connsiteX20" fmla="*/ 2414588 w 3139715"/>
              <a:gd name="connsiteY20" fmla="*/ 161925 h 242528"/>
              <a:gd name="connsiteX21" fmla="*/ 2495190 w 3139715"/>
              <a:gd name="connsiteY21" fmla="*/ 161925 h 242528"/>
              <a:gd name="connsiteX22" fmla="*/ 2495190 w 3139715"/>
              <a:gd name="connsiteY22" fmla="*/ 242528 h 242528"/>
              <a:gd name="connsiteX23" fmla="*/ 2454889 w 3139715"/>
              <a:gd name="connsiteY23" fmla="*/ 242528 h 242528"/>
              <a:gd name="connsiteX24" fmla="*/ 2414588 w 3139715"/>
              <a:gd name="connsiteY24" fmla="*/ 242528 h 242528"/>
              <a:gd name="connsiteX25" fmla="*/ 2254250 w 3139715"/>
              <a:gd name="connsiteY25" fmla="*/ 161925 h 242528"/>
              <a:gd name="connsiteX26" fmla="*/ 2334853 w 3139715"/>
              <a:gd name="connsiteY26" fmla="*/ 161925 h 242528"/>
              <a:gd name="connsiteX27" fmla="*/ 2334853 w 3139715"/>
              <a:gd name="connsiteY27" fmla="*/ 242528 h 242528"/>
              <a:gd name="connsiteX28" fmla="*/ 2294551 w 3139715"/>
              <a:gd name="connsiteY28" fmla="*/ 242528 h 242528"/>
              <a:gd name="connsiteX29" fmla="*/ 2254250 w 3139715"/>
              <a:gd name="connsiteY29" fmla="*/ 242528 h 242528"/>
              <a:gd name="connsiteX30" fmla="*/ 1287463 w 3139715"/>
              <a:gd name="connsiteY30" fmla="*/ 161925 h 242528"/>
              <a:gd name="connsiteX31" fmla="*/ 1368065 w 3139715"/>
              <a:gd name="connsiteY31" fmla="*/ 161925 h 242528"/>
              <a:gd name="connsiteX32" fmla="*/ 1368065 w 3139715"/>
              <a:gd name="connsiteY32" fmla="*/ 242528 h 242528"/>
              <a:gd name="connsiteX33" fmla="*/ 1327764 w 3139715"/>
              <a:gd name="connsiteY33" fmla="*/ 242528 h 242528"/>
              <a:gd name="connsiteX34" fmla="*/ 1287463 w 3139715"/>
              <a:gd name="connsiteY34" fmla="*/ 242528 h 242528"/>
              <a:gd name="connsiteX35" fmla="*/ 1127125 w 3139715"/>
              <a:gd name="connsiteY35" fmla="*/ 161925 h 242528"/>
              <a:gd name="connsiteX36" fmla="*/ 1207728 w 3139715"/>
              <a:gd name="connsiteY36" fmla="*/ 161925 h 242528"/>
              <a:gd name="connsiteX37" fmla="*/ 1207728 w 3139715"/>
              <a:gd name="connsiteY37" fmla="*/ 242528 h 242528"/>
              <a:gd name="connsiteX38" fmla="*/ 1167426 w 3139715"/>
              <a:gd name="connsiteY38" fmla="*/ 242528 h 242528"/>
              <a:gd name="connsiteX39" fmla="*/ 1127125 w 3139715"/>
              <a:gd name="connsiteY39" fmla="*/ 242528 h 242528"/>
              <a:gd name="connsiteX40" fmla="*/ 965200 w 3139715"/>
              <a:gd name="connsiteY40" fmla="*/ 161925 h 242528"/>
              <a:gd name="connsiteX41" fmla="*/ 1045803 w 3139715"/>
              <a:gd name="connsiteY41" fmla="*/ 161925 h 242528"/>
              <a:gd name="connsiteX42" fmla="*/ 1045803 w 3139715"/>
              <a:gd name="connsiteY42" fmla="*/ 242528 h 242528"/>
              <a:gd name="connsiteX43" fmla="*/ 1005501 w 3139715"/>
              <a:gd name="connsiteY43" fmla="*/ 242528 h 242528"/>
              <a:gd name="connsiteX44" fmla="*/ 965200 w 3139715"/>
              <a:gd name="connsiteY44" fmla="*/ 242528 h 242528"/>
              <a:gd name="connsiteX45" fmla="*/ 804863 w 3139715"/>
              <a:gd name="connsiteY45" fmla="*/ 161925 h 242528"/>
              <a:gd name="connsiteX46" fmla="*/ 885465 w 3139715"/>
              <a:gd name="connsiteY46" fmla="*/ 161925 h 242528"/>
              <a:gd name="connsiteX47" fmla="*/ 885465 w 3139715"/>
              <a:gd name="connsiteY47" fmla="*/ 242528 h 242528"/>
              <a:gd name="connsiteX48" fmla="*/ 845164 w 3139715"/>
              <a:gd name="connsiteY48" fmla="*/ 242528 h 242528"/>
              <a:gd name="connsiteX49" fmla="*/ 804863 w 3139715"/>
              <a:gd name="connsiteY49" fmla="*/ 242528 h 242528"/>
              <a:gd name="connsiteX50" fmla="*/ 644525 w 3139715"/>
              <a:gd name="connsiteY50" fmla="*/ 161925 h 242528"/>
              <a:gd name="connsiteX51" fmla="*/ 725128 w 3139715"/>
              <a:gd name="connsiteY51" fmla="*/ 161925 h 242528"/>
              <a:gd name="connsiteX52" fmla="*/ 725128 w 3139715"/>
              <a:gd name="connsiteY52" fmla="*/ 242528 h 242528"/>
              <a:gd name="connsiteX53" fmla="*/ 684826 w 3139715"/>
              <a:gd name="connsiteY53" fmla="*/ 242528 h 242528"/>
              <a:gd name="connsiteX54" fmla="*/ 644525 w 3139715"/>
              <a:gd name="connsiteY54" fmla="*/ 242528 h 242528"/>
              <a:gd name="connsiteX55" fmla="*/ 482600 w 3139715"/>
              <a:gd name="connsiteY55" fmla="*/ 161925 h 242528"/>
              <a:gd name="connsiteX56" fmla="*/ 563203 w 3139715"/>
              <a:gd name="connsiteY56" fmla="*/ 161925 h 242528"/>
              <a:gd name="connsiteX57" fmla="*/ 563203 w 3139715"/>
              <a:gd name="connsiteY57" fmla="*/ 242528 h 242528"/>
              <a:gd name="connsiteX58" fmla="*/ 522901 w 3139715"/>
              <a:gd name="connsiteY58" fmla="*/ 242528 h 242528"/>
              <a:gd name="connsiteX59" fmla="*/ 482600 w 3139715"/>
              <a:gd name="connsiteY59" fmla="*/ 242528 h 242528"/>
              <a:gd name="connsiteX60" fmla="*/ 322263 w 3139715"/>
              <a:gd name="connsiteY60" fmla="*/ 161925 h 242528"/>
              <a:gd name="connsiteX61" fmla="*/ 402865 w 3139715"/>
              <a:gd name="connsiteY61" fmla="*/ 161925 h 242528"/>
              <a:gd name="connsiteX62" fmla="*/ 402865 w 3139715"/>
              <a:gd name="connsiteY62" fmla="*/ 242528 h 242528"/>
              <a:gd name="connsiteX63" fmla="*/ 362564 w 3139715"/>
              <a:gd name="connsiteY63" fmla="*/ 242528 h 242528"/>
              <a:gd name="connsiteX64" fmla="*/ 322263 w 3139715"/>
              <a:gd name="connsiteY64" fmla="*/ 242528 h 242528"/>
              <a:gd name="connsiteX65" fmla="*/ 160338 w 3139715"/>
              <a:gd name="connsiteY65" fmla="*/ 161925 h 242528"/>
              <a:gd name="connsiteX66" fmla="*/ 240940 w 3139715"/>
              <a:gd name="connsiteY66" fmla="*/ 161925 h 242528"/>
              <a:gd name="connsiteX67" fmla="*/ 240940 w 3139715"/>
              <a:gd name="connsiteY67" fmla="*/ 242528 h 242528"/>
              <a:gd name="connsiteX68" fmla="*/ 200639 w 3139715"/>
              <a:gd name="connsiteY68" fmla="*/ 242528 h 242528"/>
              <a:gd name="connsiteX69" fmla="*/ 160338 w 3139715"/>
              <a:gd name="connsiteY69" fmla="*/ 242528 h 242528"/>
              <a:gd name="connsiteX70" fmla="*/ 0 w 3139715"/>
              <a:gd name="connsiteY70" fmla="*/ 161925 h 242528"/>
              <a:gd name="connsiteX71" fmla="*/ 80603 w 3139715"/>
              <a:gd name="connsiteY71" fmla="*/ 161925 h 242528"/>
              <a:gd name="connsiteX72" fmla="*/ 80603 w 3139715"/>
              <a:gd name="connsiteY72" fmla="*/ 242528 h 242528"/>
              <a:gd name="connsiteX73" fmla="*/ 40302 w 3139715"/>
              <a:gd name="connsiteY73" fmla="*/ 242528 h 242528"/>
              <a:gd name="connsiteX74" fmla="*/ 0 w 3139715"/>
              <a:gd name="connsiteY74" fmla="*/ 242528 h 242528"/>
              <a:gd name="connsiteX75" fmla="*/ 1449388 w 3139715"/>
              <a:gd name="connsiteY75" fmla="*/ 120650 h 242528"/>
              <a:gd name="connsiteX76" fmla="*/ 1529990 w 3139715"/>
              <a:gd name="connsiteY76" fmla="*/ 120650 h 242528"/>
              <a:gd name="connsiteX77" fmla="*/ 1529990 w 3139715"/>
              <a:gd name="connsiteY77" fmla="*/ 201253 h 242528"/>
              <a:gd name="connsiteX78" fmla="*/ 1489689 w 3139715"/>
              <a:gd name="connsiteY78" fmla="*/ 201253 h 242528"/>
              <a:gd name="connsiteX79" fmla="*/ 1449388 w 3139715"/>
              <a:gd name="connsiteY79" fmla="*/ 201253 h 242528"/>
              <a:gd name="connsiteX80" fmla="*/ 2092325 w 3139715"/>
              <a:gd name="connsiteY80" fmla="*/ 100013 h 242528"/>
              <a:gd name="connsiteX81" fmla="*/ 2172928 w 3139715"/>
              <a:gd name="connsiteY81" fmla="*/ 100013 h 242528"/>
              <a:gd name="connsiteX82" fmla="*/ 2172928 w 3139715"/>
              <a:gd name="connsiteY82" fmla="*/ 180615 h 242528"/>
              <a:gd name="connsiteX83" fmla="*/ 2132626 w 3139715"/>
              <a:gd name="connsiteY83" fmla="*/ 180615 h 242528"/>
              <a:gd name="connsiteX84" fmla="*/ 2092325 w 3139715"/>
              <a:gd name="connsiteY84" fmla="*/ 180615 h 242528"/>
              <a:gd name="connsiteX85" fmla="*/ 1931988 w 3139715"/>
              <a:gd name="connsiteY85" fmla="*/ 60325 h 242528"/>
              <a:gd name="connsiteX86" fmla="*/ 2012590 w 3139715"/>
              <a:gd name="connsiteY86" fmla="*/ 60325 h 242528"/>
              <a:gd name="connsiteX87" fmla="*/ 2012590 w 3139715"/>
              <a:gd name="connsiteY87" fmla="*/ 140928 h 242528"/>
              <a:gd name="connsiteX88" fmla="*/ 1972289 w 3139715"/>
              <a:gd name="connsiteY88" fmla="*/ 140928 h 242528"/>
              <a:gd name="connsiteX89" fmla="*/ 1931988 w 3139715"/>
              <a:gd name="connsiteY89" fmla="*/ 140928 h 242528"/>
              <a:gd name="connsiteX90" fmla="*/ 1609725 w 3139715"/>
              <a:gd name="connsiteY90" fmla="*/ 60325 h 242528"/>
              <a:gd name="connsiteX91" fmla="*/ 1690328 w 3139715"/>
              <a:gd name="connsiteY91" fmla="*/ 60325 h 242528"/>
              <a:gd name="connsiteX92" fmla="*/ 1690328 w 3139715"/>
              <a:gd name="connsiteY92" fmla="*/ 140928 h 242528"/>
              <a:gd name="connsiteX93" fmla="*/ 1650026 w 3139715"/>
              <a:gd name="connsiteY93" fmla="*/ 140928 h 242528"/>
              <a:gd name="connsiteX94" fmla="*/ 1609725 w 3139715"/>
              <a:gd name="connsiteY94" fmla="*/ 140928 h 242528"/>
              <a:gd name="connsiteX95" fmla="*/ 1770063 w 3139715"/>
              <a:gd name="connsiteY95" fmla="*/ 0 h 242528"/>
              <a:gd name="connsiteX96" fmla="*/ 1850665 w 3139715"/>
              <a:gd name="connsiteY96" fmla="*/ 0 h 242528"/>
              <a:gd name="connsiteX97" fmla="*/ 1850665 w 3139715"/>
              <a:gd name="connsiteY97" fmla="*/ 80603 h 242528"/>
              <a:gd name="connsiteX98" fmla="*/ 1810364 w 3139715"/>
              <a:gd name="connsiteY98" fmla="*/ 80603 h 242528"/>
              <a:gd name="connsiteX99" fmla="*/ 1770063 w 3139715"/>
              <a:gd name="connsiteY99" fmla="*/ 80603 h 242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42528">
                <a:moveTo>
                  <a:pt x="3059113" y="161925"/>
                </a:moveTo>
                <a:lnTo>
                  <a:pt x="3139715" y="161925"/>
                </a:lnTo>
                <a:lnTo>
                  <a:pt x="3139715" y="242528"/>
                </a:lnTo>
                <a:lnTo>
                  <a:pt x="3099414" y="242528"/>
                </a:lnTo>
                <a:lnTo>
                  <a:pt x="3059113" y="242528"/>
                </a:lnTo>
                <a:close/>
                <a:moveTo>
                  <a:pt x="2897188" y="161925"/>
                </a:moveTo>
                <a:lnTo>
                  <a:pt x="2977790" y="161925"/>
                </a:lnTo>
                <a:lnTo>
                  <a:pt x="2977790" y="242528"/>
                </a:lnTo>
                <a:lnTo>
                  <a:pt x="2937489" y="242528"/>
                </a:lnTo>
                <a:lnTo>
                  <a:pt x="2897188" y="242528"/>
                </a:lnTo>
                <a:close/>
                <a:moveTo>
                  <a:pt x="2736850" y="161925"/>
                </a:moveTo>
                <a:lnTo>
                  <a:pt x="2817453" y="161925"/>
                </a:lnTo>
                <a:lnTo>
                  <a:pt x="2817453" y="242528"/>
                </a:lnTo>
                <a:lnTo>
                  <a:pt x="2777151" y="242528"/>
                </a:lnTo>
                <a:lnTo>
                  <a:pt x="2736850" y="242528"/>
                </a:lnTo>
                <a:close/>
                <a:moveTo>
                  <a:pt x="2576513" y="161925"/>
                </a:moveTo>
                <a:lnTo>
                  <a:pt x="2657115" y="161925"/>
                </a:lnTo>
                <a:lnTo>
                  <a:pt x="2657115" y="242528"/>
                </a:lnTo>
                <a:lnTo>
                  <a:pt x="2616814" y="242528"/>
                </a:lnTo>
                <a:lnTo>
                  <a:pt x="2576513" y="242528"/>
                </a:lnTo>
                <a:close/>
                <a:moveTo>
                  <a:pt x="2414588" y="161925"/>
                </a:moveTo>
                <a:lnTo>
                  <a:pt x="2495190" y="161925"/>
                </a:lnTo>
                <a:lnTo>
                  <a:pt x="2495190" y="242528"/>
                </a:lnTo>
                <a:lnTo>
                  <a:pt x="2454889" y="242528"/>
                </a:lnTo>
                <a:lnTo>
                  <a:pt x="2414588" y="242528"/>
                </a:lnTo>
                <a:close/>
                <a:moveTo>
                  <a:pt x="2254250" y="161925"/>
                </a:moveTo>
                <a:lnTo>
                  <a:pt x="2334853" y="161925"/>
                </a:lnTo>
                <a:lnTo>
                  <a:pt x="2334853" y="242528"/>
                </a:lnTo>
                <a:lnTo>
                  <a:pt x="2294551" y="242528"/>
                </a:lnTo>
                <a:lnTo>
                  <a:pt x="2254250" y="242528"/>
                </a:lnTo>
                <a:close/>
                <a:moveTo>
                  <a:pt x="1287463" y="161925"/>
                </a:moveTo>
                <a:lnTo>
                  <a:pt x="1368065" y="161925"/>
                </a:lnTo>
                <a:lnTo>
                  <a:pt x="1368065" y="242528"/>
                </a:lnTo>
                <a:lnTo>
                  <a:pt x="1327764" y="242528"/>
                </a:lnTo>
                <a:lnTo>
                  <a:pt x="1287463" y="242528"/>
                </a:lnTo>
                <a:close/>
                <a:moveTo>
                  <a:pt x="1127125" y="161925"/>
                </a:moveTo>
                <a:lnTo>
                  <a:pt x="1207728" y="161925"/>
                </a:lnTo>
                <a:lnTo>
                  <a:pt x="1207728" y="242528"/>
                </a:lnTo>
                <a:lnTo>
                  <a:pt x="1167426" y="242528"/>
                </a:lnTo>
                <a:lnTo>
                  <a:pt x="1127125" y="242528"/>
                </a:lnTo>
                <a:close/>
                <a:moveTo>
                  <a:pt x="965200" y="161925"/>
                </a:moveTo>
                <a:lnTo>
                  <a:pt x="1045803" y="161925"/>
                </a:lnTo>
                <a:lnTo>
                  <a:pt x="1045803" y="242528"/>
                </a:lnTo>
                <a:lnTo>
                  <a:pt x="1005501" y="242528"/>
                </a:lnTo>
                <a:lnTo>
                  <a:pt x="965200" y="242528"/>
                </a:lnTo>
                <a:close/>
                <a:moveTo>
                  <a:pt x="804863" y="161925"/>
                </a:moveTo>
                <a:lnTo>
                  <a:pt x="885465" y="161925"/>
                </a:lnTo>
                <a:lnTo>
                  <a:pt x="885465" y="242528"/>
                </a:lnTo>
                <a:lnTo>
                  <a:pt x="845164" y="242528"/>
                </a:lnTo>
                <a:lnTo>
                  <a:pt x="804863" y="242528"/>
                </a:lnTo>
                <a:close/>
                <a:moveTo>
                  <a:pt x="644525" y="161925"/>
                </a:moveTo>
                <a:lnTo>
                  <a:pt x="725128" y="161925"/>
                </a:lnTo>
                <a:lnTo>
                  <a:pt x="725128" y="242528"/>
                </a:lnTo>
                <a:lnTo>
                  <a:pt x="684826" y="242528"/>
                </a:lnTo>
                <a:lnTo>
                  <a:pt x="644525" y="242528"/>
                </a:lnTo>
                <a:close/>
                <a:moveTo>
                  <a:pt x="482600" y="161925"/>
                </a:moveTo>
                <a:lnTo>
                  <a:pt x="563203" y="161925"/>
                </a:lnTo>
                <a:lnTo>
                  <a:pt x="563203" y="242528"/>
                </a:lnTo>
                <a:lnTo>
                  <a:pt x="522901" y="242528"/>
                </a:lnTo>
                <a:lnTo>
                  <a:pt x="482600" y="242528"/>
                </a:lnTo>
                <a:close/>
                <a:moveTo>
                  <a:pt x="322263" y="161925"/>
                </a:moveTo>
                <a:lnTo>
                  <a:pt x="402865" y="161925"/>
                </a:lnTo>
                <a:lnTo>
                  <a:pt x="402865" y="242528"/>
                </a:lnTo>
                <a:lnTo>
                  <a:pt x="362564" y="242528"/>
                </a:lnTo>
                <a:lnTo>
                  <a:pt x="322263" y="242528"/>
                </a:lnTo>
                <a:close/>
                <a:moveTo>
                  <a:pt x="160338" y="161925"/>
                </a:moveTo>
                <a:lnTo>
                  <a:pt x="240940" y="161925"/>
                </a:lnTo>
                <a:lnTo>
                  <a:pt x="240940" y="242528"/>
                </a:lnTo>
                <a:lnTo>
                  <a:pt x="200639" y="242528"/>
                </a:lnTo>
                <a:lnTo>
                  <a:pt x="160338" y="242528"/>
                </a:lnTo>
                <a:close/>
                <a:moveTo>
                  <a:pt x="0" y="161925"/>
                </a:moveTo>
                <a:lnTo>
                  <a:pt x="80603" y="161925"/>
                </a:lnTo>
                <a:lnTo>
                  <a:pt x="80603" y="242528"/>
                </a:lnTo>
                <a:lnTo>
                  <a:pt x="40302" y="242528"/>
                </a:lnTo>
                <a:lnTo>
                  <a:pt x="0" y="242528"/>
                </a:lnTo>
                <a:close/>
                <a:moveTo>
                  <a:pt x="1449388" y="120650"/>
                </a:moveTo>
                <a:lnTo>
                  <a:pt x="1529990" y="120650"/>
                </a:lnTo>
                <a:lnTo>
                  <a:pt x="1529990" y="201253"/>
                </a:lnTo>
                <a:lnTo>
                  <a:pt x="1489689" y="201253"/>
                </a:lnTo>
                <a:lnTo>
                  <a:pt x="1449388" y="201253"/>
                </a:lnTo>
                <a:close/>
                <a:moveTo>
                  <a:pt x="2092325" y="100013"/>
                </a:moveTo>
                <a:lnTo>
                  <a:pt x="2172928" y="100013"/>
                </a:lnTo>
                <a:lnTo>
                  <a:pt x="2172928" y="180615"/>
                </a:lnTo>
                <a:lnTo>
                  <a:pt x="2132626" y="180615"/>
                </a:lnTo>
                <a:lnTo>
                  <a:pt x="2092325" y="180615"/>
                </a:lnTo>
                <a:close/>
                <a:moveTo>
                  <a:pt x="1931988" y="60325"/>
                </a:moveTo>
                <a:lnTo>
                  <a:pt x="2012590" y="60325"/>
                </a:lnTo>
                <a:lnTo>
                  <a:pt x="2012590" y="140928"/>
                </a:lnTo>
                <a:lnTo>
                  <a:pt x="1972289" y="140928"/>
                </a:lnTo>
                <a:lnTo>
                  <a:pt x="1931988" y="140928"/>
                </a:lnTo>
                <a:close/>
                <a:moveTo>
                  <a:pt x="1609725" y="60325"/>
                </a:moveTo>
                <a:lnTo>
                  <a:pt x="1690328" y="60325"/>
                </a:lnTo>
                <a:lnTo>
                  <a:pt x="1690328" y="140928"/>
                </a:lnTo>
                <a:lnTo>
                  <a:pt x="1650026" y="140928"/>
                </a:lnTo>
                <a:lnTo>
                  <a:pt x="1609725" y="140928"/>
                </a:lnTo>
                <a:close/>
                <a:moveTo>
                  <a:pt x="1770063" y="0"/>
                </a:moveTo>
                <a:lnTo>
                  <a:pt x="1850665" y="0"/>
                </a:lnTo>
                <a:lnTo>
                  <a:pt x="1850665" y="80603"/>
                </a:lnTo>
                <a:lnTo>
                  <a:pt x="1810364" y="80603"/>
                </a:lnTo>
                <a:lnTo>
                  <a:pt x="1770063"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21" name="Freeform 220">
            <a:extLst>
              <a:ext uri="{FF2B5EF4-FFF2-40B4-BE49-F238E27FC236}">
                <a16:creationId xmlns:a16="http://schemas.microsoft.com/office/drawing/2014/main" id="{FEAC4111-47C5-8747-A38C-BE22A8E17DD9}"/>
              </a:ext>
            </a:extLst>
          </p:cNvPr>
          <p:cNvSpPr>
            <a:spLocks noChangeArrowheads="1"/>
          </p:cNvSpPr>
          <p:nvPr/>
        </p:nvSpPr>
        <p:spPr bwMode="auto">
          <a:xfrm rot="16200000">
            <a:off x="4017214" y="3525067"/>
            <a:ext cx="1690937" cy="122066"/>
          </a:xfrm>
          <a:custGeom>
            <a:avLst/>
            <a:gdLst>
              <a:gd name="connsiteX0" fmla="*/ 3059113 w 3139715"/>
              <a:gd name="connsiteY0" fmla="*/ 146050 h 226651"/>
              <a:gd name="connsiteX1" fmla="*/ 3139715 w 3139715"/>
              <a:gd name="connsiteY1" fmla="*/ 146050 h 226651"/>
              <a:gd name="connsiteX2" fmla="*/ 3139715 w 3139715"/>
              <a:gd name="connsiteY2" fmla="*/ 226651 h 226651"/>
              <a:gd name="connsiteX3" fmla="*/ 3099414 w 3139715"/>
              <a:gd name="connsiteY3" fmla="*/ 226651 h 226651"/>
              <a:gd name="connsiteX4" fmla="*/ 3059113 w 3139715"/>
              <a:gd name="connsiteY4" fmla="*/ 226651 h 226651"/>
              <a:gd name="connsiteX5" fmla="*/ 2897188 w 3139715"/>
              <a:gd name="connsiteY5" fmla="*/ 146050 h 226651"/>
              <a:gd name="connsiteX6" fmla="*/ 2977790 w 3139715"/>
              <a:gd name="connsiteY6" fmla="*/ 146050 h 226651"/>
              <a:gd name="connsiteX7" fmla="*/ 2977790 w 3139715"/>
              <a:gd name="connsiteY7" fmla="*/ 226651 h 226651"/>
              <a:gd name="connsiteX8" fmla="*/ 2937489 w 3139715"/>
              <a:gd name="connsiteY8" fmla="*/ 226651 h 226651"/>
              <a:gd name="connsiteX9" fmla="*/ 2897188 w 3139715"/>
              <a:gd name="connsiteY9" fmla="*/ 226651 h 226651"/>
              <a:gd name="connsiteX10" fmla="*/ 2736850 w 3139715"/>
              <a:gd name="connsiteY10" fmla="*/ 146050 h 226651"/>
              <a:gd name="connsiteX11" fmla="*/ 2817453 w 3139715"/>
              <a:gd name="connsiteY11" fmla="*/ 146050 h 226651"/>
              <a:gd name="connsiteX12" fmla="*/ 2817453 w 3139715"/>
              <a:gd name="connsiteY12" fmla="*/ 226651 h 226651"/>
              <a:gd name="connsiteX13" fmla="*/ 2777151 w 3139715"/>
              <a:gd name="connsiteY13" fmla="*/ 226651 h 226651"/>
              <a:gd name="connsiteX14" fmla="*/ 2736850 w 3139715"/>
              <a:gd name="connsiteY14" fmla="*/ 226651 h 226651"/>
              <a:gd name="connsiteX15" fmla="*/ 2576513 w 3139715"/>
              <a:gd name="connsiteY15" fmla="*/ 146050 h 226651"/>
              <a:gd name="connsiteX16" fmla="*/ 2657115 w 3139715"/>
              <a:gd name="connsiteY16" fmla="*/ 146050 h 226651"/>
              <a:gd name="connsiteX17" fmla="*/ 2657115 w 3139715"/>
              <a:gd name="connsiteY17" fmla="*/ 226651 h 226651"/>
              <a:gd name="connsiteX18" fmla="*/ 2616814 w 3139715"/>
              <a:gd name="connsiteY18" fmla="*/ 226651 h 226651"/>
              <a:gd name="connsiteX19" fmla="*/ 2576513 w 3139715"/>
              <a:gd name="connsiteY19" fmla="*/ 226651 h 226651"/>
              <a:gd name="connsiteX20" fmla="*/ 2414588 w 3139715"/>
              <a:gd name="connsiteY20" fmla="*/ 146050 h 226651"/>
              <a:gd name="connsiteX21" fmla="*/ 2495190 w 3139715"/>
              <a:gd name="connsiteY21" fmla="*/ 146050 h 226651"/>
              <a:gd name="connsiteX22" fmla="*/ 2495190 w 3139715"/>
              <a:gd name="connsiteY22" fmla="*/ 226651 h 226651"/>
              <a:gd name="connsiteX23" fmla="*/ 2454889 w 3139715"/>
              <a:gd name="connsiteY23" fmla="*/ 226651 h 226651"/>
              <a:gd name="connsiteX24" fmla="*/ 2414588 w 3139715"/>
              <a:gd name="connsiteY24" fmla="*/ 226651 h 226651"/>
              <a:gd name="connsiteX25" fmla="*/ 1449388 w 3139715"/>
              <a:gd name="connsiteY25" fmla="*/ 146050 h 226651"/>
              <a:gd name="connsiteX26" fmla="*/ 1529990 w 3139715"/>
              <a:gd name="connsiteY26" fmla="*/ 146050 h 226651"/>
              <a:gd name="connsiteX27" fmla="*/ 1529990 w 3139715"/>
              <a:gd name="connsiteY27" fmla="*/ 226651 h 226651"/>
              <a:gd name="connsiteX28" fmla="*/ 1489689 w 3139715"/>
              <a:gd name="connsiteY28" fmla="*/ 226651 h 226651"/>
              <a:gd name="connsiteX29" fmla="*/ 1449388 w 3139715"/>
              <a:gd name="connsiteY29" fmla="*/ 226651 h 226651"/>
              <a:gd name="connsiteX30" fmla="*/ 1287463 w 3139715"/>
              <a:gd name="connsiteY30" fmla="*/ 146050 h 226651"/>
              <a:gd name="connsiteX31" fmla="*/ 1368065 w 3139715"/>
              <a:gd name="connsiteY31" fmla="*/ 146050 h 226651"/>
              <a:gd name="connsiteX32" fmla="*/ 1368065 w 3139715"/>
              <a:gd name="connsiteY32" fmla="*/ 226651 h 226651"/>
              <a:gd name="connsiteX33" fmla="*/ 1327764 w 3139715"/>
              <a:gd name="connsiteY33" fmla="*/ 226651 h 226651"/>
              <a:gd name="connsiteX34" fmla="*/ 1287463 w 3139715"/>
              <a:gd name="connsiteY34" fmla="*/ 226651 h 226651"/>
              <a:gd name="connsiteX35" fmla="*/ 1127125 w 3139715"/>
              <a:gd name="connsiteY35" fmla="*/ 146050 h 226651"/>
              <a:gd name="connsiteX36" fmla="*/ 1207728 w 3139715"/>
              <a:gd name="connsiteY36" fmla="*/ 146050 h 226651"/>
              <a:gd name="connsiteX37" fmla="*/ 1207728 w 3139715"/>
              <a:gd name="connsiteY37" fmla="*/ 226651 h 226651"/>
              <a:gd name="connsiteX38" fmla="*/ 1167426 w 3139715"/>
              <a:gd name="connsiteY38" fmla="*/ 226651 h 226651"/>
              <a:gd name="connsiteX39" fmla="*/ 1127125 w 3139715"/>
              <a:gd name="connsiteY39" fmla="*/ 226651 h 226651"/>
              <a:gd name="connsiteX40" fmla="*/ 965200 w 3139715"/>
              <a:gd name="connsiteY40" fmla="*/ 146050 h 226651"/>
              <a:gd name="connsiteX41" fmla="*/ 1045803 w 3139715"/>
              <a:gd name="connsiteY41" fmla="*/ 146050 h 226651"/>
              <a:gd name="connsiteX42" fmla="*/ 1045803 w 3139715"/>
              <a:gd name="connsiteY42" fmla="*/ 226651 h 226651"/>
              <a:gd name="connsiteX43" fmla="*/ 1005501 w 3139715"/>
              <a:gd name="connsiteY43" fmla="*/ 226651 h 226651"/>
              <a:gd name="connsiteX44" fmla="*/ 965200 w 3139715"/>
              <a:gd name="connsiteY44" fmla="*/ 226651 h 226651"/>
              <a:gd name="connsiteX45" fmla="*/ 804863 w 3139715"/>
              <a:gd name="connsiteY45" fmla="*/ 146050 h 226651"/>
              <a:gd name="connsiteX46" fmla="*/ 885465 w 3139715"/>
              <a:gd name="connsiteY46" fmla="*/ 146050 h 226651"/>
              <a:gd name="connsiteX47" fmla="*/ 885465 w 3139715"/>
              <a:gd name="connsiteY47" fmla="*/ 226651 h 226651"/>
              <a:gd name="connsiteX48" fmla="*/ 845164 w 3139715"/>
              <a:gd name="connsiteY48" fmla="*/ 226651 h 226651"/>
              <a:gd name="connsiteX49" fmla="*/ 804863 w 3139715"/>
              <a:gd name="connsiteY49" fmla="*/ 226651 h 226651"/>
              <a:gd name="connsiteX50" fmla="*/ 644525 w 3139715"/>
              <a:gd name="connsiteY50" fmla="*/ 146050 h 226651"/>
              <a:gd name="connsiteX51" fmla="*/ 725128 w 3139715"/>
              <a:gd name="connsiteY51" fmla="*/ 146050 h 226651"/>
              <a:gd name="connsiteX52" fmla="*/ 725128 w 3139715"/>
              <a:gd name="connsiteY52" fmla="*/ 226651 h 226651"/>
              <a:gd name="connsiteX53" fmla="*/ 684826 w 3139715"/>
              <a:gd name="connsiteY53" fmla="*/ 226651 h 226651"/>
              <a:gd name="connsiteX54" fmla="*/ 644525 w 3139715"/>
              <a:gd name="connsiteY54" fmla="*/ 226651 h 226651"/>
              <a:gd name="connsiteX55" fmla="*/ 482600 w 3139715"/>
              <a:gd name="connsiteY55" fmla="*/ 146050 h 226651"/>
              <a:gd name="connsiteX56" fmla="*/ 563203 w 3139715"/>
              <a:gd name="connsiteY56" fmla="*/ 146050 h 226651"/>
              <a:gd name="connsiteX57" fmla="*/ 563203 w 3139715"/>
              <a:gd name="connsiteY57" fmla="*/ 226651 h 226651"/>
              <a:gd name="connsiteX58" fmla="*/ 522901 w 3139715"/>
              <a:gd name="connsiteY58" fmla="*/ 226651 h 226651"/>
              <a:gd name="connsiteX59" fmla="*/ 482600 w 3139715"/>
              <a:gd name="connsiteY59" fmla="*/ 226651 h 226651"/>
              <a:gd name="connsiteX60" fmla="*/ 322263 w 3139715"/>
              <a:gd name="connsiteY60" fmla="*/ 146050 h 226651"/>
              <a:gd name="connsiteX61" fmla="*/ 402865 w 3139715"/>
              <a:gd name="connsiteY61" fmla="*/ 146050 h 226651"/>
              <a:gd name="connsiteX62" fmla="*/ 402865 w 3139715"/>
              <a:gd name="connsiteY62" fmla="*/ 226651 h 226651"/>
              <a:gd name="connsiteX63" fmla="*/ 362564 w 3139715"/>
              <a:gd name="connsiteY63" fmla="*/ 226651 h 226651"/>
              <a:gd name="connsiteX64" fmla="*/ 322263 w 3139715"/>
              <a:gd name="connsiteY64" fmla="*/ 226651 h 226651"/>
              <a:gd name="connsiteX65" fmla="*/ 160338 w 3139715"/>
              <a:gd name="connsiteY65" fmla="*/ 146050 h 226651"/>
              <a:gd name="connsiteX66" fmla="*/ 240940 w 3139715"/>
              <a:gd name="connsiteY66" fmla="*/ 146050 h 226651"/>
              <a:gd name="connsiteX67" fmla="*/ 240940 w 3139715"/>
              <a:gd name="connsiteY67" fmla="*/ 226651 h 226651"/>
              <a:gd name="connsiteX68" fmla="*/ 200639 w 3139715"/>
              <a:gd name="connsiteY68" fmla="*/ 226651 h 226651"/>
              <a:gd name="connsiteX69" fmla="*/ 160338 w 3139715"/>
              <a:gd name="connsiteY69" fmla="*/ 226651 h 226651"/>
              <a:gd name="connsiteX70" fmla="*/ 0 w 3139715"/>
              <a:gd name="connsiteY70" fmla="*/ 146050 h 226651"/>
              <a:gd name="connsiteX71" fmla="*/ 80603 w 3139715"/>
              <a:gd name="connsiteY71" fmla="*/ 146050 h 226651"/>
              <a:gd name="connsiteX72" fmla="*/ 80603 w 3139715"/>
              <a:gd name="connsiteY72" fmla="*/ 226651 h 226651"/>
              <a:gd name="connsiteX73" fmla="*/ 40302 w 3139715"/>
              <a:gd name="connsiteY73" fmla="*/ 226651 h 226651"/>
              <a:gd name="connsiteX74" fmla="*/ 0 w 3139715"/>
              <a:gd name="connsiteY74" fmla="*/ 226651 h 226651"/>
              <a:gd name="connsiteX75" fmla="*/ 2254250 w 3139715"/>
              <a:gd name="connsiteY75" fmla="*/ 106362 h 226651"/>
              <a:gd name="connsiteX76" fmla="*/ 2334853 w 3139715"/>
              <a:gd name="connsiteY76" fmla="*/ 106362 h 226651"/>
              <a:gd name="connsiteX77" fmla="*/ 2334853 w 3139715"/>
              <a:gd name="connsiteY77" fmla="*/ 186964 h 226651"/>
              <a:gd name="connsiteX78" fmla="*/ 2294551 w 3139715"/>
              <a:gd name="connsiteY78" fmla="*/ 186964 h 226651"/>
              <a:gd name="connsiteX79" fmla="*/ 2254250 w 3139715"/>
              <a:gd name="connsiteY79" fmla="*/ 186964 h 226651"/>
              <a:gd name="connsiteX80" fmla="*/ 1609725 w 3139715"/>
              <a:gd name="connsiteY80" fmla="*/ 106362 h 226651"/>
              <a:gd name="connsiteX81" fmla="*/ 1690328 w 3139715"/>
              <a:gd name="connsiteY81" fmla="*/ 106362 h 226651"/>
              <a:gd name="connsiteX82" fmla="*/ 1690328 w 3139715"/>
              <a:gd name="connsiteY82" fmla="*/ 186964 h 226651"/>
              <a:gd name="connsiteX83" fmla="*/ 1650026 w 3139715"/>
              <a:gd name="connsiteY83" fmla="*/ 186964 h 226651"/>
              <a:gd name="connsiteX84" fmla="*/ 1609725 w 3139715"/>
              <a:gd name="connsiteY84" fmla="*/ 186964 h 226651"/>
              <a:gd name="connsiteX85" fmla="*/ 2092325 w 3139715"/>
              <a:gd name="connsiteY85" fmla="*/ 53975 h 226651"/>
              <a:gd name="connsiteX86" fmla="*/ 2172928 w 3139715"/>
              <a:gd name="connsiteY86" fmla="*/ 53975 h 226651"/>
              <a:gd name="connsiteX87" fmla="*/ 2172928 w 3139715"/>
              <a:gd name="connsiteY87" fmla="*/ 134575 h 226651"/>
              <a:gd name="connsiteX88" fmla="*/ 2132626 w 3139715"/>
              <a:gd name="connsiteY88" fmla="*/ 134575 h 226651"/>
              <a:gd name="connsiteX89" fmla="*/ 2092325 w 3139715"/>
              <a:gd name="connsiteY89" fmla="*/ 134575 h 226651"/>
              <a:gd name="connsiteX90" fmla="*/ 1770063 w 3139715"/>
              <a:gd name="connsiteY90" fmla="*/ 39687 h 226651"/>
              <a:gd name="connsiteX91" fmla="*/ 1850665 w 3139715"/>
              <a:gd name="connsiteY91" fmla="*/ 39687 h 226651"/>
              <a:gd name="connsiteX92" fmla="*/ 1850665 w 3139715"/>
              <a:gd name="connsiteY92" fmla="*/ 120290 h 226651"/>
              <a:gd name="connsiteX93" fmla="*/ 1810364 w 3139715"/>
              <a:gd name="connsiteY93" fmla="*/ 120290 h 226651"/>
              <a:gd name="connsiteX94" fmla="*/ 1770063 w 3139715"/>
              <a:gd name="connsiteY94" fmla="*/ 120290 h 226651"/>
              <a:gd name="connsiteX95" fmla="*/ 1931988 w 3139715"/>
              <a:gd name="connsiteY95" fmla="*/ 0 h 226651"/>
              <a:gd name="connsiteX96" fmla="*/ 2012590 w 3139715"/>
              <a:gd name="connsiteY96" fmla="*/ 0 h 226651"/>
              <a:gd name="connsiteX97" fmla="*/ 2012590 w 3139715"/>
              <a:gd name="connsiteY97" fmla="*/ 80602 h 226651"/>
              <a:gd name="connsiteX98" fmla="*/ 1972289 w 3139715"/>
              <a:gd name="connsiteY98" fmla="*/ 80602 h 226651"/>
              <a:gd name="connsiteX99" fmla="*/ 1931988 w 3139715"/>
              <a:gd name="connsiteY99" fmla="*/ 80602 h 22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6651">
                <a:moveTo>
                  <a:pt x="3059113" y="146050"/>
                </a:moveTo>
                <a:lnTo>
                  <a:pt x="3139715" y="146050"/>
                </a:lnTo>
                <a:lnTo>
                  <a:pt x="3139715" y="226651"/>
                </a:lnTo>
                <a:lnTo>
                  <a:pt x="3099414" y="226651"/>
                </a:lnTo>
                <a:lnTo>
                  <a:pt x="3059113" y="226651"/>
                </a:lnTo>
                <a:close/>
                <a:moveTo>
                  <a:pt x="2897188" y="146050"/>
                </a:moveTo>
                <a:lnTo>
                  <a:pt x="2977790" y="146050"/>
                </a:lnTo>
                <a:lnTo>
                  <a:pt x="2977790" y="226651"/>
                </a:lnTo>
                <a:lnTo>
                  <a:pt x="2937489" y="226651"/>
                </a:lnTo>
                <a:lnTo>
                  <a:pt x="2897188" y="226651"/>
                </a:lnTo>
                <a:close/>
                <a:moveTo>
                  <a:pt x="2736850" y="146050"/>
                </a:moveTo>
                <a:lnTo>
                  <a:pt x="2817453" y="146050"/>
                </a:lnTo>
                <a:lnTo>
                  <a:pt x="2817453" y="226651"/>
                </a:lnTo>
                <a:lnTo>
                  <a:pt x="2777151" y="226651"/>
                </a:lnTo>
                <a:lnTo>
                  <a:pt x="2736850" y="226651"/>
                </a:lnTo>
                <a:close/>
                <a:moveTo>
                  <a:pt x="2576513" y="146050"/>
                </a:moveTo>
                <a:lnTo>
                  <a:pt x="2657115" y="146050"/>
                </a:lnTo>
                <a:lnTo>
                  <a:pt x="2657115" y="226651"/>
                </a:lnTo>
                <a:lnTo>
                  <a:pt x="2616814" y="226651"/>
                </a:lnTo>
                <a:lnTo>
                  <a:pt x="2576513" y="226651"/>
                </a:lnTo>
                <a:close/>
                <a:moveTo>
                  <a:pt x="2414588" y="146050"/>
                </a:moveTo>
                <a:lnTo>
                  <a:pt x="2495190" y="146050"/>
                </a:lnTo>
                <a:lnTo>
                  <a:pt x="2495190" y="226651"/>
                </a:lnTo>
                <a:lnTo>
                  <a:pt x="2454889" y="226651"/>
                </a:lnTo>
                <a:lnTo>
                  <a:pt x="2414588" y="226651"/>
                </a:lnTo>
                <a:close/>
                <a:moveTo>
                  <a:pt x="1449388" y="146050"/>
                </a:moveTo>
                <a:lnTo>
                  <a:pt x="1529990" y="146050"/>
                </a:lnTo>
                <a:lnTo>
                  <a:pt x="1529990" y="226651"/>
                </a:lnTo>
                <a:lnTo>
                  <a:pt x="1489689" y="226651"/>
                </a:lnTo>
                <a:lnTo>
                  <a:pt x="1449388" y="226651"/>
                </a:lnTo>
                <a:close/>
                <a:moveTo>
                  <a:pt x="1287463" y="146050"/>
                </a:moveTo>
                <a:lnTo>
                  <a:pt x="1368065" y="146050"/>
                </a:lnTo>
                <a:lnTo>
                  <a:pt x="1368065" y="226651"/>
                </a:lnTo>
                <a:lnTo>
                  <a:pt x="1327764" y="226651"/>
                </a:lnTo>
                <a:lnTo>
                  <a:pt x="1287463" y="226651"/>
                </a:lnTo>
                <a:close/>
                <a:moveTo>
                  <a:pt x="1127125" y="146050"/>
                </a:moveTo>
                <a:lnTo>
                  <a:pt x="1207728" y="146050"/>
                </a:lnTo>
                <a:lnTo>
                  <a:pt x="1207728" y="226651"/>
                </a:lnTo>
                <a:lnTo>
                  <a:pt x="1167426" y="226651"/>
                </a:lnTo>
                <a:lnTo>
                  <a:pt x="1127125" y="226651"/>
                </a:lnTo>
                <a:close/>
                <a:moveTo>
                  <a:pt x="965200" y="146050"/>
                </a:moveTo>
                <a:lnTo>
                  <a:pt x="1045803" y="146050"/>
                </a:lnTo>
                <a:lnTo>
                  <a:pt x="1045803" y="226651"/>
                </a:lnTo>
                <a:lnTo>
                  <a:pt x="1005501" y="226651"/>
                </a:lnTo>
                <a:lnTo>
                  <a:pt x="965200" y="226651"/>
                </a:lnTo>
                <a:close/>
                <a:moveTo>
                  <a:pt x="804863" y="146050"/>
                </a:moveTo>
                <a:lnTo>
                  <a:pt x="885465" y="146050"/>
                </a:lnTo>
                <a:lnTo>
                  <a:pt x="885465" y="226651"/>
                </a:lnTo>
                <a:lnTo>
                  <a:pt x="845164" y="226651"/>
                </a:lnTo>
                <a:lnTo>
                  <a:pt x="804863" y="226651"/>
                </a:lnTo>
                <a:close/>
                <a:moveTo>
                  <a:pt x="644525" y="146050"/>
                </a:moveTo>
                <a:lnTo>
                  <a:pt x="725128" y="146050"/>
                </a:lnTo>
                <a:lnTo>
                  <a:pt x="725128" y="226651"/>
                </a:lnTo>
                <a:lnTo>
                  <a:pt x="684826" y="226651"/>
                </a:lnTo>
                <a:lnTo>
                  <a:pt x="644525" y="226651"/>
                </a:lnTo>
                <a:close/>
                <a:moveTo>
                  <a:pt x="482600" y="146050"/>
                </a:moveTo>
                <a:lnTo>
                  <a:pt x="563203" y="146050"/>
                </a:lnTo>
                <a:lnTo>
                  <a:pt x="563203" y="226651"/>
                </a:lnTo>
                <a:lnTo>
                  <a:pt x="522901" y="226651"/>
                </a:lnTo>
                <a:lnTo>
                  <a:pt x="482600" y="226651"/>
                </a:lnTo>
                <a:close/>
                <a:moveTo>
                  <a:pt x="322263" y="146050"/>
                </a:moveTo>
                <a:lnTo>
                  <a:pt x="402865" y="146050"/>
                </a:lnTo>
                <a:lnTo>
                  <a:pt x="402865" y="226651"/>
                </a:lnTo>
                <a:lnTo>
                  <a:pt x="362564" y="226651"/>
                </a:lnTo>
                <a:lnTo>
                  <a:pt x="322263" y="226651"/>
                </a:lnTo>
                <a:close/>
                <a:moveTo>
                  <a:pt x="160338" y="146050"/>
                </a:moveTo>
                <a:lnTo>
                  <a:pt x="240940" y="146050"/>
                </a:lnTo>
                <a:lnTo>
                  <a:pt x="240940" y="226651"/>
                </a:lnTo>
                <a:lnTo>
                  <a:pt x="200639" y="226651"/>
                </a:lnTo>
                <a:lnTo>
                  <a:pt x="160338" y="226651"/>
                </a:lnTo>
                <a:close/>
                <a:moveTo>
                  <a:pt x="0" y="146050"/>
                </a:moveTo>
                <a:lnTo>
                  <a:pt x="80603" y="146050"/>
                </a:lnTo>
                <a:lnTo>
                  <a:pt x="80603" y="226651"/>
                </a:lnTo>
                <a:lnTo>
                  <a:pt x="40302" y="226651"/>
                </a:lnTo>
                <a:lnTo>
                  <a:pt x="0" y="226651"/>
                </a:lnTo>
                <a:close/>
                <a:moveTo>
                  <a:pt x="2254250" y="106362"/>
                </a:moveTo>
                <a:lnTo>
                  <a:pt x="2334853" y="106362"/>
                </a:lnTo>
                <a:lnTo>
                  <a:pt x="2334853" y="186964"/>
                </a:lnTo>
                <a:lnTo>
                  <a:pt x="2294551" y="186964"/>
                </a:lnTo>
                <a:lnTo>
                  <a:pt x="2254250" y="186964"/>
                </a:lnTo>
                <a:close/>
                <a:moveTo>
                  <a:pt x="1609725" y="106362"/>
                </a:moveTo>
                <a:lnTo>
                  <a:pt x="1690328" y="106362"/>
                </a:lnTo>
                <a:lnTo>
                  <a:pt x="1690328" y="186964"/>
                </a:lnTo>
                <a:lnTo>
                  <a:pt x="1650026" y="186964"/>
                </a:lnTo>
                <a:lnTo>
                  <a:pt x="1609725" y="186964"/>
                </a:lnTo>
                <a:close/>
                <a:moveTo>
                  <a:pt x="2092325" y="53975"/>
                </a:moveTo>
                <a:lnTo>
                  <a:pt x="2172928" y="53975"/>
                </a:lnTo>
                <a:lnTo>
                  <a:pt x="2172928" y="134575"/>
                </a:lnTo>
                <a:lnTo>
                  <a:pt x="2132626" y="134575"/>
                </a:lnTo>
                <a:lnTo>
                  <a:pt x="2092325" y="134575"/>
                </a:lnTo>
                <a:close/>
                <a:moveTo>
                  <a:pt x="1770063" y="39687"/>
                </a:moveTo>
                <a:lnTo>
                  <a:pt x="1850665" y="39687"/>
                </a:lnTo>
                <a:lnTo>
                  <a:pt x="1850665" y="120290"/>
                </a:lnTo>
                <a:lnTo>
                  <a:pt x="1810364" y="120290"/>
                </a:lnTo>
                <a:lnTo>
                  <a:pt x="1770063" y="120290"/>
                </a:lnTo>
                <a:close/>
                <a:moveTo>
                  <a:pt x="1931988" y="0"/>
                </a:moveTo>
                <a:lnTo>
                  <a:pt x="2012590" y="0"/>
                </a:lnTo>
                <a:lnTo>
                  <a:pt x="2012590" y="80602"/>
                </a:lnTo>
                <a:lnTo>
                  <a:pt x="1972289" y="80602"/>
                </a:lnTo>
                <a:lnTo>
                  <a:pt x="1931988"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22" name="Freeform 221">
            <a:extLst>
              <a:ext uri="{FF2B5EF4-FFF2-40B4-BE49-F238E27FC236}">
                <a16:creationId xmlns:a16="http://schemas.microsoft.com/office/drawing/2014/main" id="{FDB4C24F-3730-6E49-9E78-C52EF9E55730}"/>
              </a:ext>
            </a:extLst>
          </p:cNvPr>
          <p:cNvSpPr>
            <a:spLocks noChangeArrowheads="1"/>
          </p:cNvSpPr>
          <p:nvPr/>
        </p:nvSpPr>
        <p:spPr bwMode="auto">
          <a:xfrm rot="16200000">
            <a:off x="4104420" y="3525920"/>
            <a:ext cx="1690937" cy="120357"/>
          </a:xfrm>
          <a:custGeom>
            <a:avLst/>
            <a:gdLst>
              <a:gd name="connsiteX0" fmla="*/ 3059113 w 3139715"/>
              <a:gd name="connsiteY0" fmla="*/ 142875 h 223478"/>
              <a:gd name="connsiteX1" fmla="*/ 3139715 w 3139715"/>
              <a:gd name="connsiteY1" fmla="*/ 142875 h 223478"/>
              <a:gd name="connsiteX2" fmla="*/ 3139715 w 3139715"/>
              <a:gd name="connsiteY2" fmla="*/ 223478 h 223478"/>
              <a:gd name="connsiteX3" fmla="*/ 3099414 w 3139715"/>
              <a:gd name="connsiteY3" fmla="*/ 223478 h 223478"/>
              <a:gd name="connsiteX4" fmla="*/ 3059113 w 3139715"/>
              <a:gd name="connsiteY4" fmla="*/ 223478 h 223478"/>
              <a:gd name="connsiteX5" fmla="*/ 2897188 w 3139715"/>
              <a:gd name="connsiteY5" fmla="*/ 142875 h 223478"/>
              <a:gd name="connsiteX6" fmla="*/ 2977790 w 3139715"/>
              <a:gd name="connsiteY6" fmla="*/ 142875 h 223478"/>
              <a:gd name="connsiteX7" fmla="*/ 2977790 w 3139715"/>
              <a:gd name="connsiteY7" fmla="*/ 223478 h 223478"/>
              <a:gd name="connsiteX8" fmla="*/ 2937489 w 3139715"/>
              <a:gd name="connsiteY8" fmla="*/ 223478 h 223478"/>
              <a:gd name="connsiteX9" fmla="*/ 2897188 w 3139715"/>
              <a:gd name="connsiteY9" fmla="*/ 223478 h 223478"/>
              <a:gd name="connsiteX10" fmla="*/ 2736850 w 3139715"/>
              <a:gd name="connsiteY10" fmla="*/ 142875 h 223478"/>
              <a:gd name="connsiteX11" fmla="*/ 2817453 w 3139715"/>
              <a:gd name="connsiteY11" fmla="*/ 142875 h 223478"/>
              <a:gd name="connsiteX12" fmla="*/ 2817453 w 3139715"/>
              <a:gd name="connsiteY12" fmla="*/ 223478 h 223478"/>
              <a:gd name="connsiteX13" fmla="*/ 2777151 w 3139715"/>
              <a:gd name="connsiteY13" fmla="*/ 223478 h 223478"/>
              <a:gd name="connsiteX14" fmla="*/ 2736850 w 3139715"/>
              <a:gd name="connsiteY14" fmla="*/ 223478 h 223478"/>
              <a:gd name="connsiteX15" fmla="*/ 2576513 w 3139715"/>
              <a:gd name="connsiteY15" fmla="*/ 142875 h 223478"/>
              <a:gd name="connsiteX16" fmla="*/ 2657115 w 3139715"/>
              <a:gd name="connsiteY16" fmla="*/ 142875 h 223478"/>
              <a:gd name="connsiteX17" fmla="*/ 2657115 w 3139715"/>
              <a:gd name="connsiteY17" fmla="*/ 223478 h 223478"/>
              <a:gd name="connsiteX18" fmla="*/ 2616814 w 3139715"/>
              <a:gd name="connsiteY18" fmla="*/ 223478 h 223478"/>
              <a:gd name="connsiteX19" fmla="*/ 2576513 w 3139715"/>
              <a:gd name="connsiteY19" fmla="*/ 223478 h 223478"/>
              <a:gd name="connsiteX20" fmla="*/ 2414588 w 3139715"/>
              <a:gd name="connsiteY20" fmla="*/ 142875 h 223478"/>
              <a:gd name="connsiteX21" fmla="*/ 2495190 w 3139715"/>
              <a:gd name="connsiteY21" fmla="*/ 142875 h 223478"/>
              <a:gd name="connsiteX22" fmla="*/ 2495190 w 3139715"/>
              <a:gd name="connsiteY22" fmla="*/ 223478 h 223478"/>
              <a:gd name="connsiteX23" fmla="*/ 2454889 w 3139715"/>
              <a:gd name="connsiteY23" fmla="*/ 223478 h 223478"/>
              <a:gd name="connsiteX24" fmla="*/ 2414588 w 3139715"/>
              <a:gd name="connsiteY24" fmla="*/ 223478 h 223478"/>
              <a:gd name="connsiteX25" fmla="*/ 1609725 w 3139715"/>
              <a:gd name="connsiteY25" fmla="*/ 142875 h 223478"/>
              <a:gd name="connsiteX26" fmla="*/ 1690328 w 3139715"/>
              <a:gd name="connsiteY26" fmla="*/ 142875 h 223478"/>
              <a:gd name="connsiteX27" fmla="*/ 1690328 w 3139715"/>
              <a:gd name="connsiteY27" fmla="*/ 223478 h 223478"/>
              <a:gd name="connsiteX28" fmla="*/ 1650026 w 3139715"/>
              <a:gd name="connsiteY28" fmla="*/ 223478 h 223478"/>
              <a:gd name="connsiteX29" fmla="*/ 1609725 w 3139715"/>
              <a:gd name="connsiteY29" fmla="*/ 223478 h 223478"/>
              <a:gd name="connsiteX30" fmla="*/ 1449388 w 3139715"/>
              <a:gd name="connsiteY30" fmla="*/ 142875 h 223478"/>
              <a:gd name="connsiteX31" fmla="*/ 1529990 w 3139715"/>
              <a:gd name="connsiteY31" fmla="*/ 142875 h 223478"/>
              <a:gd name="connsiteX32" fmla="*/ 1529990 w 3139715"/>
              <a:gd name="connsiteY32" fmla="*/ 223478 h 223478"/>
              <a:gd name="connsiteX33" fmla="*/ 1489689 w 3139715"/>
              <a:gd name="connsiteY33" fmla="*/ 223478 h 223478"/>
              <a:gd name="connsiteX34" fmla="*/ 1449388 w 3139715"/>
              <a:gd name="connsiteY34" fmla="*/ 223478 h 223478"/>
              <a:gd name="connsiteX35" fmla="*/ 1287463 w 3139715"/>
              <a:gd name="connsiteY35" fmla="*/ 142875 h 223478"/>
              <a:gd name="connsiteX36" fmla="*/ 1368065 w 3139715"/>
              <a:gd name="connsiteY36" fmla="*/ 142875 h 223478"/>
              <a:gd name="connsiteX37" fmla="*/ 1368065 w 3139715"/>
              <a:gd name="connsiteY37" fmla="*/ 223478 h 223478"/>
              <a:gd name="connsiteX38" fmla="*/ 1327764 w 3139715"/>
              <a:gd name="connsiteY38" fmla="*/ 223478 h 223478"/>
              <a:gd name="connsiteX39" fmla="*/ 1287463 w 3139715"/>
              <a:gd name="connsiteY39" fmla="*/ 223478 h 223478"/>
              <a:gd name="connsiteX40" fmla="*/ 1127125 w 3139715"/>
              <a:gd name="connsiteY40" fmla="*/ 142875 h 223478"/>
              <a:gd name="connsiteX41" fmla="*/ 1207728 w 3139715"/>
              <a:gd name="connsiteY41" fmla="*/ 142875 h 223478"/>
              <a:gd name="connsiteX42" fmla="*/ 1207728 w 3139715"/>
              <a:gd name="connsiteY42" fmla="*/ 223478 h 223478"/>
              <a:gd name="connsiteX43" fmla="*/ 1167426 w 3139715"/>
              <a:gd name="connsiteY43" fmla="*/ 223478 h 223478"/>
              <a:gd name="connsiteX44" fmla="*/ 1127125 w 3139715"/>
              <a:gd name="connsiteY44" fmla="*/ 223478 h 223478"/>
              <a:gd name="connsiteX45" fmla="*/ 965200 w 3139715"/>
              <a:gd name="connsiteY45" fmla="*/ 142875 h 223478"/>
              <a:gd name="connsiteX46" fmla="*/ 1045803 w 3139715"/>
              <a:gd name="connsiteY46" fmla="*/ 142875 h 223478"/>
              <a:gd name="connsiteX47" fmla="*/ 1045803 w 3139715"/>
              <a:gd name="connsiteY47" fmla="*/ 223478 h 223478"/>
              <a:gd name="connsiteX48" fmla="*/ 1005501 w 3139715"/>
              <a:gd name="connsiteY48" fmla="*/ 223478 h 223478"/>
              <a:gd name="connsiteX49" fmla="*/ 965200 w 3139715"/>
              <a:gd name="connsiteY49" fmla="*/ 223478 h 223478"/>
              <a:gd name="connsiteX50" fmla="*/ 804863 w 3139715"/>
              <a:gd name="connsiteY50" fmla="*/ 142875 h 223478"/>
              <a:gd name="connsiteX51" fmla="*/ 885465 w 3139715"/>
              <a:gd name="connsiteY51" fmla="*/ 142875 h 223478"/>
              <a:gd name="connsiteX52" fmla="*/ 885465 w 3139715"/>
              <a:gd name="connsiteY52" fmla="*/ 223478 h 223478"/>
              <a:gd name="connsiteX53" fmla="*/ 845164 w 3139715"/>
              <a:gd name="connsiteY53" fmla="*/ 223478 h 223478"/>
              <a:gd name="connsiteX54" fmla="*/ 804863 w 3139715"/>
              <a:gd name="connsiteY54" fmla="*/ 223478 h 223478"/>
              <a:gd name="connsiteX55" fmla="*/ 644525 w 3139715"/>
              <a:gd name="connsiteY55" fmla="*/ 142875 h 223478"/>
              <a:gd name="connsiteX56" fmla="*/ 725128 w 3139715"/>
              <a:gd name="connsiteY56" fmla="*/ 142875 h 223478"/>
              <a:gd name="connsiteX57" fmla="*/ 725128 w 3139715"/>
              <a:gd name="connsiteY57" fmla="*/ 223478 h 223478"/>
              <a:gd name="connsiteX58" fmla="*/ 684826 w 3139715"/>
              <a:gd name="connsiteY58" fmla="*/ 223478 h 223478"/>
              <a:gd name="connsiteX59" fmla="*/ 644525 w 3139715"/>
              <a:gd name="connsiteY59" fmla="*/ 223478 h 223478"/>
              <a:gd name="connsiteX60" fmla="*/ 482600 w 3139715"/>
              <a:gd name="connsiteY60" fmla="*/ 142875 h 223478"/>
              <a:gd name="connsiteX61" fmla="*/ 563203 w 3139715"/>
              <a:gd name="connsiteY61" fmla="*/ 142875 h 223478"/>
              <a:gd name="connsiteX62" fmla="*/ 563203 w 3139715"/>
              <a:gd name="connsiteY62" fmla="*/ 223478 h 223478"/>
              <a:gd name="connsiteX63" fmla="*/ 522901 w 3139715"/>
              <a:gd name="connsiteY63" fmla="*/ 223478 h 223478"/>
              <a:gd name="connsiteX64" fmla="*/ 482600 w 3139715"/>
              <a:gd name="connsiteY64" fmla="*/ 223478 h 223478"/>
              <a:gd name="connsiteX65" fmla="*/ 322263 w 3139715"/>
              <a:gd name="connsiteY65" fmla="*/ 142875 h 223478"/>
              <a:gd name="connsiteX66" fmla="*/ 402865 w 3139715"/>
              <a:gd name="connsiteY66" fmla="*/ 142875 h 223478"/>
              <a:gd name="connsiteX67" fmla="*/ 402865 w 3139715"/>
              <a:gd name="connsiteY67" fmla="*/ 223478 h 223478"/>
              <a:gd name="connsiteX68" fmla="*/ 362564 w 3139715"/>
              <a:gd name="connsiteY68" fmla="*/ 223478 h 223478"/>
              <a:gd name="connsiteX69" fmla="*/ 322263 w 3139715"/>
              <a:gd name="connsiteY69" fmla="*/ 223478 h 223478"/>
              <a:gd name="connsiteX70" fmla="*/ 160338 w 3139715"/>
              <a:gd name="connsiteY70" fmla="*/ 142875 h 223478"/>
              <a:gd name="connsiteX71" fmla="*/ 240940 w 3139715"/>
              <a:gd name="connsiteY71" fmla="*/ 142875 h 223478"/>
              <a:gd name="connsiteX72" fmla="*/ 240940 w 3139715"/>
              <a:gd name="connsiteY72" fmla="*/ 223478 h 223478"/>
              <a:gd name="connsiteX73" fmla="*/ 200639 w 3139715"/>
              <a:gd name="connsiteY73" fmla="*/ 223478 h 223478"/>
              <a:gd name="connsiteX74" fmla="*/ 160338 w 3139715"/>
              <a:gd name="connsiteY74" fmla="*/ 223478 h 223478"/>
              <a:gd name="connsiteX75" fmla="*/ 0 w 3139715"/>
              <a:gd name="connsiteY75" fmla="*/ 142875 h 223478"/>
              <a:gd name="connsiteX76" fmla="*/ 80603 w 3139715"/>
              <a:gd name="connsiteY76" fmla="*/ 142875 h 223478"/>
              <a:gd name="connsiteX77" fmla="*/ 80603 w 3139715"/>
              <a:gd name="connsiteY77" fmla="*/ 223478 h 223478"/>
              <a:gd name="connsiteX78" fmla="*/ 40302 w 3139715"/>
              <a:gd name="connsiteY78" fmla="*/ 223478 h 223478"/>
              <a:gd name="connsiteX79" fmla="*/ 0 w 3139715"/>
              <a:gd name="connsiteY79" fmla="*/ 223478 h 223478"/>
              <a:gd name="connsiteX80" fmla="*/ 1770063 w 3139715"/>
              <a:gd name="connsiteY80" fmla="*/ 92075 h 223478"/>
              <a:gd name="connsiteX81" fmla="*/ 1850665 w 3139715"/>
              <a:gd name="connsiteY81" fmla="*/ 92075 h 223478"/>
              <a:gd name="connsiteX82" fmla="*/ 1850665 w 3139715"/>
              <a:gd name="connsiteY82" fmla="*/ 172678 h 223478"/>
              <a:gd name="connsiteX83" fmla="*/ 1810364 w 3139715"/>
              <a:gd name="connsiteY83" fmla="*/ 172678 h 223478"/>
              <a:gd name="connsiteX84" fmla="*/ 1770063 w 3139715"/>
              <a:gd name="connsiteY84" fmla="*/ 172678 h 223478"/>
              <a:gd name="connsiteX85" fmla="*/ 2254250 w 3139715"/>
              <a:gd name="connsiteY85" fmla="*/ 63500 h 223478"/>
              <a:gd name="connsiteX86" fmla="*/ 2334853 w 3139715"/>
              <a:gd name="connsiteY86" fmla="*/ 63500 h 223478"/>
              <a:gd name="connsiteX87" fmla="*/ 2334853 w 3139715"/>
              <a:gd name="connsiteY87" fmla="*/ 144103 h 223478"/>
              <a:gd name="connsiteX88" fmla="*/ 2294551 w 3139715"/>
              <a:gd name="connsiteY88" fmla="*/ 144103 h 223478"/>
              <a:gd name="connsiteX89" fmla="*/ 2254250 w 3139715"/>
              <a:gd name="connsiteY89" fmla="*/ 144103 h 223478"/>
              <a:gd name="connsiteX90" fmla="*/ 1931988 w 3139715"/>
              <a:gd name="connsiteY90" fmla="*/ 22225 h 223478"/>
              <a:gd name="connsiteX91" fmla="*/ 2012590 w 3139715"/>
              <a:gd name="connsiteY91" fmla="*/ 22225 h 223478"/>
              <a:gd name="connsiteX92" fmla="*/ 2012590 w 3139715"/>
              <a:gd name="connsiteY92" fmla="*/ 102828 h 223478"/>
              <a:gd name="connsiteX93" fmla="*/ 1972289 w 3139715"/>
              <a:gd name="connsiteY93" fmla="*/ 102828 h 223478"/>
              <a:gd name="connsiteX94" fmla="*/ 1931988 w 3139715"/>
              <a:gd name="connsiteY94" fmla="*/ 102828 h 223478"/>
              <a:gd name="connsiteX95" fmla="*/ 2092325 w 3139715"/>
              <a:gd name="connsiteY95" fmla="*/ 0 h 223478"/>
              <a:gd name="connsiteX96" fmla="*/ 2172928 w 3139715"/>
              <a:gd name="connsiteY96" fmla="*/ 0 h 223478"/>
              <a:gd name="connsiteX97" fmla="*/ 2172928 w 3139715"/>
              <a:gd name="connsiteY97" fmla="*/ 80603 h 223478"/>
              <a:gd name="connsiteX98" fmla="*/ 2132626 w 3139715"/>
              <a:gd name="connsiteY98" fmla="*/ 80603 h 223478"/>
              <a:gd name="connsiteX99" fmla="*/ 2092325 w 3139715"/>
              <a:gd name="connsiteY99" fmla="*/ 80603 h 22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3478">
                <a:moveTo>
                  <a:pt x="3059113" y="142875"/>
                </a:moveTo>
                <a:lnTo>
                  <a:pt x="3139715" y="142875"/>
                </a:lnTo>
                <a:lnTo>
                  <a:pt x="3139715" y="223478"/>
                </a:lnTo>
                <a:lnTo>
                  <a:pt x="3099414" y="223478"/>
                </a:lnTo>
                <a:lnTo>
                  <a:pt x="3059113" y="223478"/>
                </a:lnTo>
                <a:close/>
                <a:moveTo>
                  <a:pt x="2897188" y="142875"/>
                </a:moveTo>
                <a:lnTo>
                  <a:pt x="2977790" y="142875"/>
                </a:lnTo>
                <a:lnTo>
                  <a:pt x="2977790" y="223478"/>
                </a:lnTo>
                <a:lnTo>
                  <a:pt x="2937489" y="223478"/>
                </a:lnTo>
                <a:lnTo>
                  <a:pt x="2897188" y="223478"/>
                </a:lnTo>
                <a:close/>
                <a:moveTo>
                  <a:pt x="2736850" y="142875"/>
                </a:moveTo>
                <a:lnTo>
                  <a:pt x="2817453" y="142875"/>
                </a:lnTo>
                <a:lnTo>
                  <a:pt x="2817453" y="223478"/>
                </a:lnTo>
                <a:lnTo>
                  <a:pt x="2777151" y="223478"/>
                </a:lnTo>
                <a:lnTo>
                  <a:pt x="2736850" y="223478"/>
                </a:lnTo>
                <a:close/>
                <a:moveTo>
                  <a:pt x="2576513" y="142875"/>
                </a:moveTo>
                <a:lnTo>
                  <a:pt x="2657115" y="142875"/>
                </a:lnTo>
                <a:lnTo>
                  <a:pt x="2657115" y="223478"/>
                </a:lnTo>
                <a:lnTo>
                  <a:pt x="2616814" y="223478"/>
                </a:lnTo>
                <a:lnTo>
                  <a:pt x="2576513" y="223478"/>
                </a:lnTo>
                <a:close/>
                <a:moveTo>
                  <a:pt x="2414588" y="142875"/>
                </a:moveTo>
                <a:lnTo>
                  <a:pt x="2495190" y="142875"/>
                </a:lnTo>
                <a:lnTo>
                  <a:pt x="2495190" y="223478"/>
                </a:lnTo>
                <a:lnTo>
                  <a:pt x="2454889" y="223478"/>
                </a:lnTo>
                <a:lnTo>
                  <a:pt x="2414588" y="223478"/>
                </a:lnTo>
                <a:close/>
                <a:moveTo>
                  <a:pt x="1609725" y="142875"/>
                </a:moveTo>
                <a:lnTo>
                  <a:pt x="1690328" y="142875"/>
                </a:lnTo>
                <a:lnTo>
                  <a:pt x="1690328" y="223478"/>
                </a:lnTo>
                <a:lnTo>
                  <a:pt x="1650026" y="223478"/>
                </a:lnTo>
                <a:lnTo>
                  <a:pt x="1609725" y="223478"/>
                </a:lnTo>
                <a:close/>
                <a:moveTo>
                  <a:pt x="1449388" y="142875"/>
                </a:moveTo>
                <a:lnTo>
                  <a:pt x="1529990" y="142875"/>
                </a:lnTo>
                <a:lnTo>
                  <a:pt x="1529990" y="223478"/>
                </a:lnTo>
                <a:lnTo>
                  <a:pt x="1489689" y="223478"/>
                </a:lnTo>
                <a:lnTo>
                  <a:pt x="1449388" y="223478"/>
                </a:lnTo>
                <a:close/>
                <a:moveTo>
                  <a:pt x="1287463" y="142875"/>
                </a:moveTo>
                <a:lnTo>
                  <a:pt x="1368065" y="142875"/>
                </a:lnTo>
                <a:lnTo>
                  <a:pt x="1368065" y="223478"/>
                </a:lnTo>
                <a:lnTo>
                  <a:pt x="1327764" y="223478"/>
                </a:lnTo>
                <a:lnTo>
                  <a:pt x="1287463" y="223478"/>
                </a:lnTo>
                <a:close/>
                <a:moveTo>
                  <a:pt x="1127125" y="142875"/>
                </a:moveTo>
                <a:lnTo>
                  <a:pt x="1207728" y="142875"/>
                </a:lnTo>
                <a:lnTo>
                  <a:pt x="1207728" y="223478"/>
                </a:lnTo>
                <a:lnTo>
                  <a:pt x="1167426" y="223478"/>
                </a:lnTo>
                <a:lnTo>
                  <a:pt x="1127125" y="223478"/>
                </a:lnTo>
                <a:close/>
                <a:moveTo>
                  <a:pt x="965200" y="142875"/>
                </a:moveTo>
                <a:lnTo>
                  <a:pt x="1045803" y="142875"/>
                </a:lnTo>
                <a:lnTo>
                  <a:pt x="1045803" y="223478"/>
                </a:lnTo>
                <a:lnTo>
                  <a:pt x="1005501" y="223478"/>
                </a:lnTo>
                <a:lnTo>
                  <a:pt x="965200" y="223478"/>
                </a:lnTo>
                <a:close/>
                <a:moveTo>
                  <a:pt x="804863" y="142875"/>
                </a:moveTo>
                <a:lnTo>
                  <a:pt x="885465" y="142875"/>
                </a:lnTo>
                <a:lnTo>
                  <a:pt x="885465" y="223478"/>
                </a:lnTo>
                <a:lnTo>
                  <a:pt x="845164" y="223478"/>
                </a:lnTo>
                <a:lnTo>
                  <a:pt x="804863" y="223478"/>
                </a:lnTo>
                <a:close/>
                <a:moveTo>
                  <a:pt x="644525" y="142875"/>
                </a:moveTo>
                <a:lnTo>
                  <a:pt x="725128" y="142875"/>
                </a:lnTo>
                <a:lnTo>
                  <a:pt x="725128" y="223478"/>
                </a:lnTo>
                <a:lnTo>
                  <a:pt x="684826" y="223478"/>
                </a:lnTo>
                <a:lnTo>
                  <a:pt x="644525" y="223478"/>
                </a:lnTo>
                <a:close/>
                <a:moveTo>
                  <a:pt x="482600" y="142875"/>
                </a:moveTo>
                <a:lnTo>
                  <a:pt x="563203" y="142875"/>
                </a:lnTo>
                <a:lnTo>
                  <a:pt x="563203" y="223478"/>
                </a:lnTo>
                <a:lnTo>
                  <a:pt x="522901" y="223478"/>
                </a:lnTo>
                <a:lnTo>
                  <a:pt x="482600" y="223478"/>
                </a:lnTo>
                <a:close/>
                <a:moveTo>
                  <a:pt x="322263" y="142875"/>
                </a:moveTo>
                <a:lnTo>
                  <a:pt x="402865" y="142875"/>
                </a:lnTo>
                <a:lnTo>
                  <a:pt x="402865" y="223478"/>
                </a:lnTo>
                <a:lnTo>
                  <a:pt x="362564" y="223478"/>
                </a:lnTo>
                <a:lnTo>
                  <a:pt x="322263" y="223478"/>
                </a:lnTo>
                <a:close/>
                <a:moveTo>
                  <a:pt x="160338" y="142875"/>
                </a:moveTo>
                <a:lnTo>
                  <a:pt x="240940" y="142875"/>
                </a:lnTo>
                <a:lnTo>
                  <a:pt x="240940" y="223478"/>
                </a:lnTo>
                <a:lnTo>
                  <a:pt x="200639" y="223478"/>
                </a:lnTo>
                <a:lnTo>
                  <a:pt x="160338" y="223478"/>
                </a:lnTo>
                <a:close/>
                <a:moveTo>
                  <a:pt x="0" y="142875"/>
                </a:moveTo>
                <a:lnTo>
                  <a:pt x="80603" y="142875"/>
                </a:lnTo>
                <a:lnTo>
                  <a:pt x="80603" y="223478"/>
                </a:lnTo>
                <a:lnTo>
                  <a:pt x="40302" y="223478"/>
                </a:lnTo>
                <a:lnTo>
                  <a:pt x="0" y="223478"/>
                </a:lnTo>
                <a:close/>
                <a:moveTo>
                  <a:pt x="1770063" y="92075"/>
                </a:moveTo>
                <a:lnTo>
                  <a:pt x="1850665" y="92075"/>
                </a:lnTo>
                <a:lnTo>
                  <a:pt x="1850665" y="172678"/>
                </a:lnTo>
                <a:lnTo>
                  <a:pt x="1810364" y="172678"/>
                </a:lnTo>
                <a:lnTo>
                  <a:pt x="1770063" y="172678"/>
                </a:lnTo>
                <a:close/>
                <a:moveTo>
                  <a:pt x="2254250" y="63500"/>
                </a:moveTo>
                <a:lnTo>
                  <a:pt x="2334853" y="63500"/>
                </a:lnTo>
                <a:lnTo>
                  <a:pt x="2334853" y="144103"/>
                </a:lnTo>
                <a:lnTo>
                  <a:pt x="2294551" y="144103"/>
                </a:lnTo>
                <a:lnTo>
                  <a:pt x="2254250" y="144103"/>
                </a:lnTo>
                <a:close/>
                <a:moveTo>
                  <a:pt x="1931988" y="22225"/>
                </a:moveTo>
                <a:lnTo>
                  <a:pt x="2012590" y="22225"/>
                </a:lnTo>
                <a:lnTo>
                  <a:pt x="2012590" y="102828"/>
                </a:lnTo>
                <a:lnTo>
                  <a:pt x="1972289" y="102828"/>
                </a:lnTo>
                <a:lnTo>
                  <a:pt x="1931988" y="102828"/>
                </a:lnTo>
                <a:close/>
                <a:moveTo>
                  <a:pt x="2092325" y="0"/>
                </a:moveTo>
                <a:lnTo>
                  <a:pt x="2172928" y="0"/>
                </a:lnTo>
                <a:lnTo>
                  <a:pt x="2172928" y="80603"/>
                </a:lnTo>
                <a:lnTo>
                  <a:pt x="2132626" y="80603"/>
                </a:lnTo>
                <a:lnTo>
                  <a:pt x="2092325"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23" name="Freeform 222">
            <a:extLst>
              <a:ext uri="{FF2B5EF4-FFF2-40B4-BE49-F238E27FC236}">
                <a16:creationId xmlns:a16="http://schemas.microsoft.com/office/drawing/2014/main" id="{F430F15B-4B50-844A-AD7B-6FE603F4C6CB}"/>
              </a:ext>
            </a:extLst>
          </p:cNvPr>
          <p:cNvSpPr>
            <a:spLocks noChangeArrowheads="1"/>
          </p:cNvSpPr>
          <p:nvPr/>
        </p:nvSpPr>
        <p:spPr bwMode="auto">
          <a:xfrm rot="16200000">
            <a:off x="4175810" y="3510103"/>
            <a:ext cx="1690937" cy="151991"/>
          </a:xfrm>
          <a:custGeom>
            <a:avLst/>
            <a:gdLst>
              <a:gd name="connsiteX0" fmla="*/ 3059113 w 3139715"/>
              <a:gd name="connsiteY0" fmla="*/ 201612 h 282214"/>
              <a:gd name="connsiteX1" fmla="*/ 3139715 w 3139715"/>
              <a:gd name="connsiteY1" fmla="*/ 201612 h 282214"/>
              <a:gd name="connsiteX2" fmla="*/ 3139715 w 3139715"/>
              <a:gd name="connsiteY2" fmla="*/ 282214 h 282214"/>
              <a:gd name="connsiteX3" fmla="*/ 3099414 w 3139715"/>
              <a:gd name="connsiteY3" fmla="*/ 282214 h 282214"/>
              <a:gd name="connsiteX4" fmla="*/ 3059113 w 3139715"/>
              <a:gd name="connsiteY4" fmla="*/ 282214 h 282214"/>
              <a:gd name="connsiteX5" fmla="*/ 2897188 w 3139715"/>
              <a:gd name="connsiteY5" fmla="*/ 201612 h 282214"/>
              <a:gd name="connsiteX6" fmla="*/ 2977790 w 3139715"/>
              <a:gd name="connsiteY6" fmla="*/ 201612 h 282214"/>
              <a:gd name="connsiteX7" fmla="*/ 2977790 w 3139715"/>
              <a:gd name="connsiteY7" fmla="*/ 282214 h 282214"/>
              <a:gd name="connsiteX8" fmla="*/ 2937489 w 3139715"/>
              <a:gd name="connsiteY8" fmla="*/ 282214 h 282214"/>
              <a:gd name="connsiteX9" fmla="*/ 2897188 w 3139715"/>
              <a:gd name="connsiteY9" fmla="*/ 282214 h 282214"/>
              <a:gd name="connsiteX10" fmla="*/ 2736850 w 3139715"/>
              <a:gd name="connsiteY10" fmla="*/ 201612 h 282214"/>
              <a:gd name="connsiteX11" fmla="*/ 2817453 w 3139715"/>
              <a:gd name="connsiteY11" fmla="*/ 201612 h 282214"/>
              <a:gd name="connsiteX12" fmla="*/ 2817453 w 3139715"/>
              <a:gd name="connsiteY12" fmla="*/ 282214 h 282214"/>
              <a:gd name="connsiteX13" fmla="*/ 2777151 w 3139715"/>
              <a:gd name="connsiteY13" fmla="*/ 282214 h 282214"/>
              <a:gd name="connsiteX14" fmla="*/ 2736850 w 3139715"/>
              <a:gd name="connsiteY14" fmla="*/ 282214 h 282214"/>
              <a:gd name="connsiteX15" fmla="*/ 1609725 w 3139715"/>
              <a:gd name="connsiteY15" fmla="*/ 201612 h 282214"/>
              <a:gd name="connsiteX16" fmla="*/ 1690328 w 3139715"/>
              <a:gd name="connsiteY16" fmla="*/ 201612 h 282214"/>
              <a:gd name="connsiteX17" fmla="*/ 1690328 w 3139715"/>
              <a:gd name="connsiteY17" fmla="*/ 282214 h 282214"/>
              <a:gd name="connsiteX18" fmla="*/ 1650026 w 3139715"/>
              <a:gd name="connsiteY18" fmla="*/ 282214 h 282214"/>
              <a:gd name="connsiteX19" fmla="*/ 1609725 w 3139715"/>
              <a:gd name="connsiteY19" fmla="*/ 282214 h 282214"/>
              <a:gd name="connsiteX20" fmla="*/ 1449388 w 3139715"/>
              <a:gd name="connsiteY20" fmla="*/ 201612 h 282214"/>
              <a:gd name="connsiteX21" fmla="*/ 1529990 w 3139715"/>
              <a:gd name="connsiteY21" fmla="*/ 201612 h 282214"/>
              <a:gd name="connsiteX22" fmla="*/ 1529990 w 3139715"/>
              <a:gd name="connsiteY22" fmla="*/ 282214 h 282214"/>
              <a:gd name="connsiteX23" fmla="*/ 1489689 w 3139715"/>
              <a:gd name="connsiteY23" fmla="*/ 282214 h 282214"/>
              <a:gd name="connsiteX24" fmla="*/ 1449388 w 3139715"/>
              <a:gd name="connsiteY24" fmla="*/ 282214 h 282214"/>
              <a:gd name="connsiteX25" fmla="*/ 1287463 w 3139715"/>
              <a:gd name="connsiteY25" fmla="*/ 201612 h 282214"/>
              <a:gd name="connsiteX26" fmla="*/ 1368065 w 3139715"/>
              <a:gd name="connsiteY26" fmla="*/ 201612 h 282214"/>
              <a:gd name="connsiteX27" fmla="*/ 1368065 w 3139715"/>
              <a:gd name="connsiteY27" fmla="*/ 282214 h 282214"/>
              <a:gd name="connsiteX28" fmla="*/ 1327764 w 3139715"/>
              <a:gd name="connsiteY28" fmla="*/ 282214 h 282214"/>
              <a:gd name="connsiteX29" fmla="*/ 1287463 w 3139715"/>
              <a:gd name="connsiteY29" fmla="*/ 282214 h 282214"/>
              <a:gd name="connsiteX30" fmla="*/ 1127125 w 3139715"/>
              <a:gd name="connsiteY30" fmla="*/ 201612 h 282214"/>
              <a:gd name="connsiteX31" fmla="*/ 1207728 w 3139715"/>
              <a:gd name="connsiteY31" fmla="*/ 201612 h 282214"/>
              <a:gd name="connsiteX32" fmla="*/ 1207728 w 3139715"/>
              <a:gd name="connsiteY32" fmla="*/ 282214 h 282214"/>
              <a:gd name="connsiteX33" fmla="*/ 1167426 w 3139715"/>
              <a:gd name="connsiteY33" fmla="*/ 282214 h 282214"/>
              <a:gd name="connsiteX34" fmla="*/ 1127125 w 3139715"/>
              <a:gd name="connsiteY34" fmla="*/ 282214 h 282214"/>
              <a:gd name="connsiteX35" fmla="*/ 965200 w 3139715"/>
              <a:gd name="connsiteY35" fmla="*/ 201612 h 282214"/>
              <a:gd name="connsiteX36" fmla="*/ 1045803 w 3139715"/>
              <a:gd name="connsiteY36" fmla="*/ 201612 h 282214"/>
              <a:gd name="connsiteX37" fmla="*/ 1045803 w 3139715"/>
              <a:gd name="connsiteY37" fmla="*/ 282214 h 282214"/>
              <a:gd name="connsiteX38" fmla="*/ 1005501 w 3139715"/>
              <a:gd name="connsiteY38" fmla="*/ 282214 h 282214"/>
              <a:gd name="connsiteX39" fmla="*/ 965200 w 3139715"/>
              <a:gd name="connsiteY39" fmla="*/ 282214 h 282214"/>
              <a:gd name="connsiteX40" fmla="*/ 804863 w 3139715"/>
              <a:gd name="connsiteY40" fmla="*/ 201612 h 282214"/>
              <a:gd name="connsiteX41" fmla="*/ 885465 w 3139715"/>
              <a:gd name="connsiteY41" fmla="*/ 201612 h 282214"/>
              <a:gd name="connsiteX42" fmla="*/ 885465 w 3139715"/>
              <a:gd name="connsiteY42" fmla="*/ 282214 h 282214"/>
              <a:gd name="connsiteX43" fmla="*/ 845164 w 3139715"/>
              <a:gd name="connsiteY43" fmla="*/ 282214 h 282214"/>
              <a:gd name="connsiteX44" fmla="*/ 804863 w 3139715"/>
              <a:gd name="connsiteY44" fmla="*/ 282214 h 282214"/>
              <a:gd name="connsiteX45" fmla="*/ 644525 w 3139715"/>
              <a:gd name="connsiteY45" fmla="*/ 201612 h 282214"/>
              <a:gd name="connsiteX46" fmla="*/ 725128 w 3139715"/>
              <a:gd name="connsiteY46" fmla="*/ 201612 h 282214"/>
              <a:gd name="connsiteX47" fmla="*/ 725128 w 3139715"/>
              <a:gd name="connsiteY47" fmla="*/ 282214 h 282214"/>
              <a:gd name="connsiteX48" fmla="*/ 684826 w 3139715"/>
              <a:gd name="connsiteY48" fmla="*/ 282214 h 282214"/>
              <a:gd name="connsiteX49" fmla="*/ 644525 w 3139715"/>
              <a:gd name="connsiteY49" fmla="*/ 282214 h 282214"/>
              <a:gd name="connsiteX50" fmla="*/ 482600 w 3139715"/>
              <a:gd name="connsiteY50" fmla="*/ 201612 h 282214"/>
              <a:gd name="connsiteX51" fmla="*/ 563203 w 3139715"/>
              <a:gd name="connsiteY51" fmla="*/ 201612 h 282214"/>
              <a:gd name="connsiteX52" fmla="*/ 563203 w 3139715"/>
              <a:gd name="connsiteY52" fmla="*/ 282214 h 282214"/>
              <a:gd name="connsiteX53" fmla="*/ 522901 w 3139715"/>
              <a:gd name="connsiteY53" fmla="*/ 282214 h 282214"/>
              <a:gd name="connsiteX54" fmla="*/ 482600 w 3139715"/>
              <a:gd name="connsiteY54" fmla="*/ 282214 h 282214"/>
              <a:gd name="connsiteX55" fmla="*/ 322263 w 3139715"/>
              <a:gd name="connsiteY55" fmla="*/ 201612 h 282214"/>
              <a:gd name="connsiteX56" fmla="*/ 402865 w 3139715"/>
              <a:gd name="connsiteY56" fmla="*/ 201612 h 282214"/>
              <a:gd name="connsiteX57" fmla="*/ 402865 w 3139715"/>
              <a:gd name="connsiteY57" fmla="*/ 282214 h 282214"/>
              <a:gd name="connsiteX58" fmla="*/ 362564 w 3139715"/>
              <a:gd name="connsiteY58" fmla="*/ 282214 h 282214"/>
              <a:gd name="connsiteX59" fmla="*/ 322263 w 3139715"/>
              <a:gd name="connsiteY59" fmla="*/ 282214 h 282214"/>
              <a:gd name="connsiteX60" fmla="*/ 160338 w 3139715"/>
              <a:gd name="connsiteY60" fmla="*/ 201612 h 282214"/>
              <a:gd name="connsiteX61" fmla="*/ 240940 w 3139715"/>
              <a:gd name="connsiteY61" fmla="*/ 201612 h 282214"/>
              <a:gd name="connsiteX62" fmla="*/ 240940 w 3139715"/>
              <a:gd name="connsiteY62" fmla="*/ 282214 h 282214"/>
              <a:gd name="connsiteX63" fmla="*/ 200639 w 3139715"/>
              <a:gd name="connsiteY63" fmla="*/ 282214 h 282214"/>
              <a:gd name="connsiteX64" fmla="*/ 160338 w 3139715"/>
              <a:gd name="connsiteY64" fmla="*/ 282214 h 282214"/>
              <a:gd name="connsiteX65" fmla="*/ 0 w 3139715"/>
              <a:gd name="connsiteY65" fmla="*/ 201612 h 282214"/>
              <a:gd name="connsiteX66" fmla="*/ 80603 w 3139715"/>
              <a:gd name="connsiteY66" fmla="*/ 201612 h 282214"/>
              <a:gd name="connsiteX67" fmla="*/ 80603 w 3139715"/>
              <a:gd name="connsiteY67" fmla="*/ 282214 h 282214"/>
              <a:gd name="connsiteX68" fmla="*/ 40302 w 3139715"/>
              <a:gd name="connsiteY68" fmla="*/ 282214 h 282214"/>
              <a:gd name="connsiteX69" fmla="*/ 0 w 3139715"/>
              <a:gd name="connsiteY69" fmla="*/ 282214 h 282214"/>
              <a:gd name="connsiteX70" fmla="*/ 2576513 w 3139715"/>
              <a:gd name="connsiteY70" fmla="*/ 187325 h 282214"/>
              <a:gd name="connsiteX71" fmla="*/ 2657115 w 3139715"/>
              <a:gd name="connsiteY71" fmla="*/ 187325 h 282214"/>
              <a:gd name="connsiteX72" fmla="*/ 2657115 w 3139715"/>
              <a:gd name="connsiteY72" fmla="*/ 267926 h 282214"/>
              <a:gd name="connsiteX73" fmla="*/ 2616814 w 3139715"/>
              <a:gd name="connsiteY73" fmla="*/ 267926 h 282214"/>
              <a:gd name="connsiteX74" fmla="*/ 2576513 w 3139715"/>
              <a:gd name="connsiteY74" fmla="*/ 267926 h 282214"/>
              <a:gd name="connsiteX75" fmla="*/ 2414588 w 3139715"/>
              <a:gd name="connsiteY75" fmla="*/ 161925 h 282214"/>
              <a:gd name="connsiteX76" fmla="*/ 2495190 w 3139715"/>
              <a:gd name="connsiteY76" fmla="*/ 161925 h 282214"/>
              <a:gd name="connsiteX77" fmla="*/ 2495190 w 3139715"/>
              <a:gd name="connsiteY77" fmla="*/ 242526 h 282214"/>
              <a:gd name="connsiteX78" fmla="*/ 2454889 w 3139715"/>
              <a:gd name="connsiteY78" fmla="*/ 242526 h 282214"/>
              <a:gd name="connsiteX79" fmla="*/ 2414588 w 3139715"/>
              <a:gd name="connsiteY79" fmla="*/ 242526 h 282214"/>
              <a:gd name="connsiteX80" fmla="*/ 1770063 w 3139715"/>
              <a:gd name="connsiteY80" fmla="*/ 150812 h 282214"/>
              <a:gd name="connsiteX81" fmla="*/ 1850665 w 3139715"/>
              <a:gd name="connsiteY81" fmla="*/ 150812 h 282214"/>
              <a:gd name="connsiteX82" fmla="*/ 1850665 w 3139715"/>
              <a:gd name="connsiteY82" fmla="*/ 231415 h 282214"/>
              <a:gd name="connsiteX83" fmla="*/ 1810364 w 3139715"/>
              <a:gd name="connsiteY83" fmla="*/ 231415 h 282214"/>
              <a:gd name="connsiteX84" fmla="*/ 1770063 w 3139715"/>
              <a:gd name="connsiteY84" fmla="*/ 231415 h 282214"/>
              <a:gd name="connsiteX85" fmla="*/ 2254250 w 3139715"/>
              <a:gd name="connsiteY85" fmla="*/ 80962 h 282214"/>
              <a:gd name="connsiteX86" fmla="*/ 2334853 w 3139715"/>
              <a:gd name="connsiteY86" fmla="*/ 80962 h 282214"/>
              <a:gd name="connsiteX87" fmla="*/ 2334853 w 3139715"/>
              <a:gd name="connsiteY87" fmla="*/ 161565 h 282214"/>
              <a:gd name="connsiteX88" fmla="*/ 2294551 w 3139715"/>
              <a:gd name="connsiteY88" fmla="*/ 161565 h 282214"/>
              <a:gd name="connsiteX89" fmla="*/ 2254250 w 3139715"/>
              <a:gd name="connsiteY89" fmla="*/ 161565 h 282214"/>
              <a:gd name="connsiteX90" fmla="*/ 1931988 w 3139715"/>
              <a:gd name="connsiteY90" fmla="*/ 55562 h 282214"/>
              <a:gd name="connsiteX91" fmla="*/ 2012590 w 3139715"/>
              <a:gd name="connsiteY91" fmla="*/ 55562 h 282214"/>
              <a:gd name="connsiteX92" fmla="*/ 2012590 w 3139715"/>
              <a:gd name="connsiteY92" fmla="*/ 136165 h 282214"/>
              <a:gd name="connsiteX93" fmla="*/ 1972289 w 3139715"/>
              <a:gd name="connsiteY93" fmla="*/ 136165 h 282214"/>
              <a:gd name="connsiteX94" fmla="*/ 1931988 w 3139715"/>
              <a:gd name="connsiteY94" fmla="*/ 136165 h 282214"/>
              <a:gd name="connsiteX95" fmla="*/ 2092325 w 3139715"/>
              <a:gd name="connsiteY95" fmla="*/ 0 h 282214"/>
              <a:gd name="connsiteX96" fmla="*/ 2172928 w 3139715"/>
              <a:gd name="connsiteY96" fmla="*/ 0 h 282214"/>
              <a:gd name="connsiteX97" fmla="*/ 2172928 w 3139715"/>
              <a:gd name="connsiteY97" fmla="*/ 80602 h 282214"/>
              <a:gd name="connsiteX98" fmla="*/ 2132626 w 3139715"/>
              <a:gd name="connsiteY98" fmla="*/ 80602 h 282214"/>
              <a:gd name="connsiteX99" fmla="*/ 2092325 w 3139715"/>
              <a:gd name="connsiteY99" fmla="*/ 80602 h 282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82214">
                <a:moveTo>
                  <a:pt x="3059113" y="201612"/>
                </a:moveTo>
                <a:lnTo>
                  <a:pt x="3139715" y="201612"/>
                </a:lnTo>
                <a:lnTo>
                  <a:pt x="3139715" y="282214"/>
                </a:lnTo>
                <a:lnTo>
                  <a:pt x="3099414" y="282214"/>
                </a:lnTo>
                <a:lnTo>
                  <a:pt x="3059113" y="282214"/>
                </a:lnTo>
                <a:close/>
                <a:moveTo>
                  <a:pt x="2897188" y="201612"/>
                </a:moveTo>
                <a:lnTo>
                  <a:pt x="2977790" y="201612"/>
                </a:lnTo>
                <a:lnTo>
                  <a:pt x="2977790" y="282214"/>
                </a:lnTo>
                <a:lnTo>
                  <a:pt x="2937489" y="282214"/>
                </a:lnTo>
                <a:lnTo>
                  <a:pt x="2897188" y="282214"/>
                </a:lnTo>
                <a:close/>
                <a:moveTo>
                  <a:pt x="2736850" y="201612"/>
                </a:moveTo>
                <a:lnTo>
                  <a:pt x="2817453" y="201612"/>
                </a:lnTo>
                <a:lnTo>
                  <a:pt x="2817453" y="282214"/>
                </a:lnTo>
                <a:lnTo>
                  <a:pt x="2777151" y="282214"/>
                </a:lnTo>
                <a:lnTo>
                  <a:pt x="2736850" y="282214"/>
                </a:lnTo>
                <a:close/>
                <a:moveTo>
                  <a:pt x="1609725" y="201612"/>
                </a:moveTo>
                <a:lnTo>
                  <a:pt x="1690328" y="201612"/>
                </a:lnTo>
                <a:lnTo>
                  <a:pt x="1690328" y="282214"/>
                </a:lnTo>
                <a:lnTo>
                  <a:pt x="1650026" y="282214"/>
                </a:lnTo>
                <a:lnTo>
                  <a:pt x="1609725" y="282214"/>
                </a:lnTo>
                <a:close/>
                <a:moveTo>
                  <a:pt x="1449388" y="201612"/>
                </a:moveTo>
                <a:lnTo>
                  <a:pt x="1529990" y="201612"/>
                </a:lnTo>
                <a:lnTo>
                  <a:pt x="1529990" y="282214"/>
                </a:lnTo>
                <a:lnTo>
                  <a:pt x="1489689" y="282214"/>
                </a:lnTo>
                <a:lnTo>
                  <a:pt x="1449388" y="282214"/>
                </a:lnTo>
                <a:close/>
                <a:moveTo>
                  <a:pt x="1287463" y="201612"/>
                </a:moveTo>
                <a:lnTo>
                  <a:pt x="1368065" y="201612"/>
                </a:lnTo>
                <a:lnTo>
                  <a:pt x="1368065" y="282214"/>
                </a:lnTo>
                <a:lnTo>
                  <a:pt x="1327764" y="282214"/>
                </a:lnTo>
                <a:lnTo>
                  <a:pt x="1287463" y="282214"/>
                </a:lnTo>
                <a:close/>
                <a:moveTo>
                  <a:pt x="1127125" y="201612"/>
                </a:moveTo>
                <a:lnTo>
                  <a:pt x="1207728" y="201612"/>
                </a:lnTo>
                <a:lnTo>
                  <a:pt x="1207728" y="282214"/>
                </a:lnTo>
                <a:lnTo>
                  <a:pt x="1167426" y="282214"/>
                </a:lnTo>
                <a:lnTo>
                  <a:pt x="1127125" y="282214"/>
                </a:lnTo>
                <a:close/>
                <a:moveTo>
                  <a:pt x="965200" y="201612"/>
                </a:moveTo>
                <a:lnTo>
                  <a:pt x="1045803" y="201612"/>
                </a:lnTo>
                <a:lnTo>
                  <a:pt x="1045803" y="282214"/>
                </a:lnTo>
                <a:lnTo>
                  <a:pt x="1005501" y="282214"/>
                </a:lnTo>
                <a:lnTo>
                  <a:pt x="965200" y="282214"/>
                </a:lnTo>
                <a:close/>
                <a:moveTo>
                  <a:pt x="804863" y="201612"/>
                </a:moveTo>
                <a:lnTo>
                  <a:pt x="885465" y="201612"/>
                </a:lnTo>
                <a:lnTo>
                  <a:pt x="885465" y="282214"/>
                </a:lnTo>
                <a:lnTo>
                  <a:pt x="845164" y="282214"/>
                </a:lnTo>
                <a:lnTo>
                  <a:pt x="804863" y="282214"/>
                </a:lnTo>
                <a:close/>
                <a:moveTo>
                  <a:pt x="644525" y="201612"/>
                </a:moveTo>
                <a:lnTo>
                  <a:pt x="725128" y="201612"/>
                </a:lnTo>
                <a:lnTo>
                  <a:pt x="725128" y="282214"/>
                </a:lnTo>
                <a:lnTo>
                  <a:pt x="684826" y="282214"/>
                </a:lnTo>
                <a:lnTo>
                  <a:pt x="644525" y="282214"/>
                </a:lnTo>
                <a:close/>
                <a:moveTo>
                  <a:pt x="482600" y="201612"/>
                </a:moveTo>
                <a:lnTo>
                  <a:pt x="563203" y="201612"/>
                </a:lnTo>
                <a:lnTo>
                  <a:pt x="563203" y="282214"/>
                </a:lnTo>
                <a:lnTo>
                  <a:pt x="522901" y="282214"/>
                </a:lnTo>
                <a:lnTo>
                  <a:pt x="482600" y="282214"/>
                </a:lnTo>
                <a:close/>
                <a:moveTo>
                  <a:pt x="322263" y="201612"/>
                </a:moveTo>
                <a:lnTo>
                  <a:pt x="402865" y="201612"/>
                </a:lnTo>
                <a:lnTo>
                  <a:pt x="402865" y="282214"/>
                </a:lnTo>
                <a:lnTo>
                  <a:pt x="362564" y="282214"/>
                </a:lnTo>
                <a:lnTo>
                  <a:pt x="322263" y="282214"/>
                </a:lnTo>
                <a:close/>
                <a:moveTo>
                  <a:pt x="160338" y="201612"/>
                </a:moveTo>
                <a:lnTo>
                  <a:pt x="240940" y="201612"/>
                </a:lnTo>
                <a:lnTo>
                  <a:pt x="240940" y="282214"/>
                </a:lnTo>
                <a:lnTo>
                  <a:pt x="200639" y="282214"/>
                </a:lnTo>
                <a:lnTo>
                  <a:pt x="160338" y="282214"/>
                </a:lnTo>
                <a:close/>
                <a:moveTo>
                  <a:pt x="0" y="201612"/>
                </a:moveTo>
                <a:lnTo>
                  <a:pt x="80603" y="201612"/>
                </a:lnTo>
                <a:lnTo>
                  <a:pt x="80603" y="282214"/>
                </a:lnTo>
                <a:lnTo>
                  <a:pt x="40302" y="282214"/>
                </a:lnTo>
                <a:lnTo>
                  <a:pt x="0" y="282214"/>
                </a:lnTo>
                <a:close/>
                <a:moveTo>
                  <a:pt x="2576513" y="187325"/>
                </a:moveTo>
                <a:lnTo>
                  <a:pt x="2657115" y="187325"/>
                </a:lnTo>
                <a:lnTo>
                  <a:pt x="2657115" y="267926"/>
                </a:lnTo>
                <a:lnTo>
                  <a:pt x="2616814" y="267926"/>
                </a:lnTo>
                <a:lnTo>
                  <a:pt x="2576513" y="267926"/>
                </a:lnTo>
                <a:close/>
                <a:moveTo>
                  <a:pt x="2414588" y="161925"/>
                </a:moveTo>
                <a:lnTo>
                  <a:pt x="2495190" y="161925"/>
                </a:lnTo>
                <a:lnTo>
                  <a:pt x="2495190" y="242526"/>
                </a:lnTo>
                <a:lnTo>
                  <a:pt x="2454889" y="242526"/>
                </a:lnTo>
                <a:lnTo>
                  <a:pt x="2414588" y="242526"/>
                </a:lnTo>
                <a:close/>
                <a:moveTo>
                  <a:pt x="1770063" y="150812"/>
                </a:moveTo>
                <a:lnTo>
                  <a:pt x="1850665" y="150812"/>
                </a:lnTo>
                <a:lnTo>
                  <a:pt x="1850665" y="231415"/>
                </a:lnTo>
                <a:lnTo>
                  <a:pt x="1810364" y="231415"/>
                </a:lnTo>
                <a:lnTo>
                  <a:pt x="1770063" y="231415"/>
                </a:lnTo>
                <a:close/>
                <a:moveTo>
                  <a:pt x="2254250" y="80962"/>
                </a:moveTo>
                <a:lnTo>
                  <a:pt x="2334853" y="80962"/>
                </a:lnTo>
                <a:lnTo>
                  <a:pt x="2334853" y="161565"/>
                </a:lnTo>
                <a:lnTo>
                  <a:pt x="2294551" y="161565"/>
                </a:lnTo>
                <a:lnTo>
                  <a:pt x="2254250" y="161565"/>
                </a:lnTo>
                <a:close/>
                <a:moveTo>
                  <a:pt x="1931988" y="55562"/>
                </a:moveTo>
                <a:lnTo>
                  <a:pt x="2012590" y="55562"/>
                </a:lnTo>
                <a:lnTo>
                  <a:pt x="2012590" y="136165"/>
                </a:lnTo>
                <a:lnTo>
                  <a:pt x="1972289" y="136165"/>
                </a:lnTo>
                <a:lnTo>
                  <a:pt x="1931988" y="136165"/>
                </a:lnTo>
                <a:close/>
                <a:moveTo>
                  <a:pt x="2092325" y="0"/>
                </a:moveTo>
                <a:lnTo>
                  <a:pt x="2172928" y="0"/>
                </a:lnTo>
                <a:lnTo>
                  <a:pt x="2172928" y="80602"/>
                </a:lnTo>
                <a:lnTo>
                  <a:pt x="2132626" y="80602"/>
                </a:lnTo>
                <a:lnTo>
                  <a:pt x="2092325"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24" name="Freeform 223">
            <a:extLst>
              <a:ext uri="{FF2B5EF4-FFF2-40B4-BE49-F238E27FC236}">
                <a16:creationId xmlns:a16="http://schemas.microsoft.com/office/drawing/2014/main" id="{35B2948B-79A7-DB46-A1DC-862DB826F204}"/>
              </a:ext>
            </a:extLst>
          </p:cNvPr>
          <p:cNvSpPr>
            <a:spLocks noChangeArrowheads="1"/>
          </p:cNvSpPr>
          <p:nvPr/>
        </p:nvSpPr>
        <p:spPr bwMode="auto">
          <a:xfrm rot="16200000">
            <a:off x="4276697" y="3524638"/>
            <a:ext cx="1690937" cy="122922"/>
          </a:xfrm>
          <a:custGeom>
            <a:avLst/>
            <a:gdLst>
              <a:gd name="connsiteX0" fmla="*/ 3059113 w 3139715"/>
              <a:gd name="connsiteY0" fmla="*/ 147638 h 228240"/>
              <a:gd name="connsiteX1" fmla="*/ 3139715 w 3139715"/>
              <a:gd name="connsiteY1" fmla="*/ 147638 h 228240"/>
              <a:gd name="connsiteX2" fmla="*/ 3139715 w 3139715"/>
              <a:gd name="connsiteY2" fmla="*/ 228240 h 228240"/>
              <a:gd name="connsiteX3" fmla="*/ 3099414 w 3139715"/>
              <a:gd name="connsiteY3" fmla="*/ 228240 h 228240"/>
              <a:gd name="connsiteX4" fmla="*/ 3059113 w 3139715"/>
              <a:gd name="connsiteY4" fmla="*/ 228240 h 228240"/>
              <a:gd name="connsiteX5" fmla="*/ 2897188 w 3139715"/>
              <a:gd name="connsiteY5" fmla="*/ 147638 h 228240"/>
              <a:gd name="connsiteX6" fmla="*/ 2977790 w 3139715"/>
              <a:gd name="connsiteY6" fmla="*/ 147638 h 228240"/>
              <a:gd name="connsiteX7" fmla="*/ 2977790 w 3139715"/>
              <a:gd name="connsiteY7" fmla="*/ 228240 h 228240"/>
              <a:gd name="connsiteX8" fmla="*/ 2937489 w 3139715"/>
              <a:gd name="connsiteY8" fmla="*/ 228240 h 228240"/>
              <a:gd name="connsiteX9" fmla="*/ 2897188 w 3139715"/>
              <a:gd name="connsiteY9" fmla="*/ 228240 h 228240"/>
              <a:gd name="connsiteX10" fmla="*/ 2736850 w 3139715"/>
              <a:gd name="connsiteY10" fmla="*/ 147638 h 228240"/>
              <a:gd name="connsiteX11" fmla="*/ 2817453 w 3139715"/>
              <a:gd name="connsiteY11" fmla="*/ 147638 h 228240"/>
              <a:gd name="connsiteX12" fmla="*/ 2817453 w 3139715"/>
              <a:gd name="connsiteY12" fmla="*/ 228240 h 228240"/>
              <a:gd name="connsiteX13" fmla="*/ 2777151 w 3139715"/>
              <a:gd name="connsiteY13" fmla="*/ 228240 h 228240"/>
              <a:gd name="connsiteX14" fmla="*/ 2736850 w 3139715"/>
              <a:gd name="connsiteY14" fmla="*/ 228240 h 228240"/>
              <a:gd name="connsiteX15" fmla="*/ 1770063 w 3139715"/>
              <a:gd name="connsiteY15" fmla="*/ 147638 h 228240"/>
              <a:gd name="connsiteX16" fmla="*/ 1850665 w 3139715"/>
              <a:gd name="connsiteY16" fmla="*/ 147638 h 228240"/>
              <a:gd name="connsiteX17" fmla="*/ 1850665 w 3139715"/>
              <a:gd name="connsiteY17" fmla="*/ 228240 h 228240"/>
              <a:gd name="connsiteX18" fmla="*/ 1810364 w 3139715"/>
              <a:gd name="connsiteY18" fmla="*/ 228240 h 228240"/>
              <a:gd name="connsiteX19" fmla="*/ 1770063 w 3139715"/>
              <a:gd name="connsiteY19" fmla="*/ 228240 h 228240"/>
              <a:gd name="connsiteX20" fmla="*/ 1609725 w 3139715"/>
              <a:gd name="connsiteY20" fmla="*/ 147638 h 228240"/>
              <a:gd name="connsiteX21" fmla="*/ 1690328 w 3139715"/>
              <a:gd name="connsiteY21" fmla="*/ 147638 h 228240"/>
              <a:gd name="connsiteX22" fmla="*/ 1690328 w 3139715"/>
              <a:gd name="connsiteY22" fmla="*/ 228240 h 228240"/>
              <a:gd name="connsiteX23" fmla="*/ 1650026 w 3139715"/>
              <a:gd name="connsiteY23" fmla="*/ 228240 h 228240"/>
              <a:gd name="connsiteX24" fmla="*/ 1609725 w 3139715"/>
              <a:gd name="connsiteY24" fmla="*/ 228240 h 228240"/>
              <a:gd name="connsiteX25" fmla="*/ 1449388 w 3139715"/>
              <a:gd name="connsiteY25" fmla="*/ 147638 h 228240"/>
              <a:gd name="connsiteX26" fmla="*/ 1529990 w 3139715"/>
              <a:gd name="connsiteY26" fmla="*/ 147638 h 228240"/>
              <a:gd name="connsiteX27" fmla="*/ 1529990 w 3139715"/>
              <a:gd name="connsiteY27" fmla="*/ 228240 h 228240"/>
              <a:gd name="connsiteX28" fmla="*/ 1489689 w 3139715"/>
              <a:gd name="connsiteY28" fmla="*/ 228240 h 228240"/>
              <a:gd name="connsiteX29" fmla="*/ 1449388 w 3139715"/>
              <a:gd name="connsiteY29" fmla="*/ 228240 h 228240"/>
              <a:gd name="connsiteX30" fmla="*/ 1287463 w 3139715"/>
              <a:gd name="connsiteY30" fmla="*/ 147638 h 228240"/>
              <a:gd name="connsiteX31" fmla="*/ 1368065 w 3139715"/>
              <a:gd name="connsiteY31" fmla="*/ 147638 h 228240"/>
              <a:gd name="connsiteX32" fmla="*/ 1368065 w 3139715"/>
              <a:gd name="connsiteY32" fmla="*/ 228240 h 228240"/>
              <a:gd name="connsiteX33" fmla="*/ 1327764 w 3139715"/>
              <a:gd name="connsiteY33" fmla="*/ 228240 h 228240"/>
              <a:gd name="connsiteX34" fmla="*/ 1287463 w 3139715"/>
              <a:gd name="connsiteY34" fmla="*/ 228240 h 228240"/>
              <a:gd name="connsiteX35" fmla="*/ 1127125 w 3139715"/>
              <a:gd name="connsiteY35" fmla="*/ 147638 h 228240"/>
              <a:gd name="connsiteX36" fmla="*/ 1207728 w 3139715"/>
              <a:gd name="connsiteY36" fmla="*/ 147638 h 228240"/>
              <a:gd name="connsiteX37" fmla="*/ 1207728 w 3139715"/>
              <a:gd name="connsiteY37" fmla="*/ 228240 h 228240"/>
              <a:gd name="connsiteX38" fmla="*/ 1167426 w 3139715"/>
              <a:gd name="connsiteY38" fmla="*/ 228240 h 228240"/>
              <a:gd name="connsiteX39" fmla="*/ 1127125 w 3139715"/>
              <a:gd name="connsiteY39" fmla="*/ 228240 h 228240"/>
              <a:gd name="connsiteX40" fmla="*/ 965200 w 3139715"/>
              <a:gd name="connsiteY40" fmla="*/ 147638 h 228240"/>
              <a:gd name="connsiteX41" fmla="*/ 1045803 w 3139715"/>
              <a:gd name="connsiteY41" fmla="*/ 147638 h 228240"/>
              <a:gd name="connsiteX42" fmla="*/ 1045803 w 3139715"/>
              <a:gd name="connsiteY42" fmla="*/ 228240 h 228240"/>
              <a:gd name="connsiteX43" fmla="*/ 1005501 w 3139715"/>
              <a:gd name="connsiteY43" fmla="*/ 228240 h 228240"/>
              <a:gd name="connsiteX44" fmla="*/ 965200 w 3139715"/>
              <a:gd name="connsiteY44" fmla="*/ 228240 h 228240"/>
              <a:gd name="connsiteX45" fmla="*/ 804863 w 3139715"/>
              <a:gd name="connsiteY45" fmla="*/ 147638 h 228240"/>
              <a:gd name="connsiteX46" fmla="*/ 885465 w 3139715"/>
              <a:gd name="connsiteY46" fmla="*/ 147638 h 228240"/>
              <a:gd name="connsiteX47" fmla="*/ 885465 w 3139715"/>
              <a:gd name="connsiteY47" fmla="*/ 228240 h 228240"/>
              <a:gd name="connsiteX48" fmla="*/ 845164 w 3139715"/>
              <a:gd name="connsiteY48" fmla="*/ 228240 h 228240"/>
              <a:gd name="connsiteX49" fmla="*/ 804863 w 3139715"/>
              <a:gd name="connsiteY49" fmla="*/ 228240 h 228240"/>
              <a:gd name="connsiteX50" fmla="*/ 644525 w 3139715"/>
              <a:gd name="connsiteY50" fmla="*/ 147638 h 228240"/>
              <a:gd name="connsiteX51" fmla="*/ 725128 w 3139715"/>
              <a:gd name="connsiteY51" fmla="*/ 147638 h 228240"/>
              <a:gd name="connsiteX52" fmla="*/ 725128 w 3139715"/>
              <a:gd name="connsiteY52" fmla="*/ 228240 h 228240"/>
              <a:gd name="connsiteX53" fmla="*/ 684826 w 3139715"/>
              <a:gd name="connsiteY53" fmla="*/ 228240 h 228240"/>
              <a:gd name="connsiteX54" fmla="*/ 644525 w 3139715"/>
              <a:gd name="connsiteY54" fmla="*/ 228240 h 228240"/>
              <a:gd name="connsiteX55" fmla="*/ 482600 w 3139715"/>
              <a:gd name="connsiteY55" fmla="*/ 147638 h 228240"/>
              <a:gd name="connsiteX56" fmla="*/ 563203 w 3139715"/>
              <a:gd name="connsiteY56" fmla="*/ 147638 h 228240"/>
              <a:gd name="connsiteX57" fmla="*/ 563203 w 3139715"/>
              <a:gd name="connsiteY57" fmla="*/ 228240 h 228240"/>
              <a:gd name="connsiteX58" fmla="*/ 522901 w 3139715"/>
              <a:gd name="connsiteY58" fmla="*/ 228240 h 228240"/>
              <a:gd name="connsiteX59" fmla="*/ 482600 w 3139715"/>
              <a:gd name="connsiteY59" fmla="*/ 228240 h 228240"/>
              <a:gd name="connsiteX60" fmla="*/ 322263 w 3139715"/>
              <a:gd name="connsiteY60" fmla="*/ 147638 h 228240"/>
              <a:gd name="connsiteX61" fmla="*/ 402865 w 3139715"/>
              <a:gd name="connsiteY61" fmla="*/ 147638 h 228240"/>
              <a:gd name="connsiteX62" fmla="*/ 402865 w 3139715"/>
              <a:gd name="connsiteY62" fmla="*/ 228240 h 228240"/>
              <a:gd name="connsiteX63" fmla="*/ 362564 w 3139715"/>
              <a:gd name="connsiteY63" fmla="*/ 228240 h 228240"/>
              <a:gd name="connsiteX64" fmla="*/ 322263 w 3139715"/>
              <a:gd name="connsiteY64" fmla="*/ 228240 h 228240"/>
              <a:gd name="connsiteX65" fmla="*/ 160338 w 3139715"/>
              <a:gd name="connsiteY65" fmla="*/ 147638 h 228240"/>
              <a:gd name="connsiteX66" fmla="*/ 240940 w 3139715"/>
              <a:gd name="connsiteY66" fmla="*/ 147638 h 228240"/>
              <a:gd name="connsiteX67" fmla="*/ 240940 w 3139715"/>
              <a:gd name="connsiteY67" fmla="*/ 228240 h 228240"/>
              <a:gd name="connsiteX68" fmla="*/ 200639 w 3139715"/>
              <a:gd name="connsiteY68" fmla="*/ 228240 h 228240"/>
              <a:gd name="connsiteX69" fmla="*/ 160338 w 3139715"/>
              <a:gd name="connsiteY69" fmla="*/ 228240 h 228240"/>
              <a:gd name="connsiteX70" fmla="*/ 0 w 3139715"/>
              <a:gd name="connsiteY70" fmla="*/ 147638 h 228240"/>
              <a:gd name="connsiteX71" fmla="*/ 80603 w 3139715"/>
              <a:gd name="connsiteY71" fmla="*/ 147638 h 228240"/>
              <a:gd name="connsiteX72" fmla="*/ 80603 w 3139715"/>
              <a:gd name="connsiteY72" fmla="*/ 228240 h 228240"/>
              <a:gd name="connsiteX73" fmla="*/ 40302 w 3139715"/>
              <a:gd name="connsiteY73" fmla="*/ 228240 h 228240"/>
              <a:gd name="connsiteX74" fmla="*/ 0 w 3139715"/>
              <a:gd name="connsiteY74" fmla="*/ 228240 h 228240"/>
              <a:gd name="connsiteX75" fmla="*/ 2576513 w 3139715"/>
              <a:gd name="connsiteY75" fmla="*/ 107950 h 228240"/>
              <a:gd name="connsiteX76" fmla="*/ 2657115 w 3139715"/>
              <a:gd name="connsiteY76" fmla="*/ 107950 h 228240"/>
              <a:gd name="connsiteX77" fmla="*/ 2657115 w 3139715"/>
              <a:gd name="connsiteY77" fmla="*/ 188553 h 228240"/>
              <a:gd name="connsiteX78" fmla="*/ 2616814 w 3139715"/>
              <a:gd name="connsiteY78" fmla="*/ 188553 h 228240"/>
              <a:gd name="connsiteX79" fmla="*/ 2576513 w 3139715"/>
              <a:gd name="connsiteY79" fmla="*/ 188553 h 228240"/>
              <a:gd name="connsiteX80" fmla="*/ 1931988 w 3139715"/>
              <a:gd name="connsiteY80" fmla="*/ 107950 h 228240"/>
              <a:gd name="connsiteX81" fmla="*/ 2012590 w 3139715"/>
              <a:gd name="connsiteY81" fmla="*/ 107950 h 228240"/>
              <a:gd name="connsiteX82" fmla="*/ 2012590 w 3139715"/>
              <a:gd name="connsiteY82" fmla="*/ 188553 h 228240"/>
              <a:gd name="connsiteX83" fmla="*/ 1972289 w 3139715"/>
              <a:gd name="connsiteY83" fmla="*/ 188553 h 228240"/>
              <a:gd name="connsiteX84" fmla="*/ 1931988 w 3139715"/>
              <a:gd name="connsiteY84" fmla="*/ 188553 h 228240"/>
              <a:gd name="connsiteX85" fmla="*/ 2414588 w 3139715"/>
              <a:gd name="connsiteY85" fmla="*/ 52388 h 228240"/>
              <a:gd name="connsiteX86" fmla="*/ 2495190 w 3139715"/>
              <a:gd name="connsiteY86" fmla="*/ 52388 h 228240"/>
              <a:gd name="connsiteX87" fmla="*/ 2495190 w 3139715"/>
              <a:gd name="connsiteY87" fmla="*/ 132988 h 228240"/>
              <a:gd name="connsiteX88" fmla="*/ 2454889 w 3139715"/>
              <a:gd name="connsiteY88" fmla="*/ 132988 h 228240"/>
              <a:gd name="connsiteX89" fmla="*/ 2414588 w 3139715"/>
              <a:gd name="connsiteY89" fmla="*/ 132988 h 228240"/>
              <a:gd name="connsiteX90" fmla="*/ 2092325 w 3139715"/>
              <a:gd name="connsiteY90" fmla="*/ 41275 h 228240"/>
              <a:gd name="connsiteX91" fmla="*/ 2172928 w 3139715"/>
              <a:gd name="connsiteY91" fmla="*/ 41275 h 228240"/>
              <a:gd name="connsiteX92" fmla="*/ 2172928 w 3139715"/>
              <a:gd name="connsiteY92" fmla="*/ 121878 h 228240"/>
              <a:gd name="connsiteX93" fmla="*/ 2132626 w 3139715"/>
              <a:gd name="connsiteY93" fmla="*/ 121878 h 228240"/>
              <a:gd name="connsiteX94" fmla="*/ 2092325 w 3139715"/>
              <a:gd name="connsiteY94" fmla="*/ 121878 h 228240"/>
              <a:gd name="connsiteX95" fmla="*/ 2254250 w 3139715"/>
              <a:gd name="connsiteY95" fmla="*/ 0 h 228240"/>
              <a:gd name="connsiteX96" fmla="*/ 2334853 w 3139715"/>
              <a:gd name="connsiteY96" fmla="*/ 0 h 228240"/>
              <a:gd name="connsiteX97" fmla="*/ 2334853 w 3139715"/>
              <a:gd name="connsiteY97" fmla="*/ 80601 h 228240"/>
              <a:gd name="connsiteX98" fmla="*/ 2294551 w 3139715"/>
              <a:gd name="connsiteY98" fmla="*/ 80601 h 228240"/>
              <a:gd name="connsiteX99" fmla="*/ 2254250 w 3139715"/>
              <a:gd name="connsiteY99" fmla="*/ 80601 h 22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8240">
                <a:moveTo>
                  <a:pt x="3059113" y="147638"/>
                </a:moveTo>
                <a:lnTo>
                  <a:pt x="3139715" y="147638"/>
                </a:lnTo>
                <a:lnTo>
                  <a:pt x="3139715" y="228240"/>
                </a:lnTo>
                <a:lnTo>
                  <a:pt x="3099414" y="228240"/>
                </a:lnTo>
                <a:lnTo>
                  <a:pt x="3059113" y="228240"/>
                </a:lnTo>
                <a:close/>
                <a:moveTo>
                  <a:pt x="2897188" y="147638"/>
                </a:moveTo>
                <a:lnTo>
                  <a:pt x="2977790" y="147638"/>
                </a:lnTo>
                <a:lnTo>
                  <a:pt x="2977790" y="228240"/>
                </a:lnTo>
                <a:lnTo>
                  <a:pt x="2937489" y="228240"/>
                </a:lnTo>
                <a:lnTo>
                  <a:pt x="2897188" y="228240"/>
                </a:lnTo>
                <a:close/>
                <a:moveTo>
                  <a:pt x="2736850" y="147638"/>
                </a:moveTo>
                <a:lnTo>
                  <a:pt x="2817453" y="147638"/>
                </a:lnTo>
                <a:lnTo>
                  <a:pt x="2817453" y="228240"/>
                </a:lnTo>
                <a:lnTo>
                  <a:pt x="2777151" y="228240"/>
                </a:lnTo>
                <a:lnTo>
                  <a:pt x="2736850" y="228240"/>
                </a:lnTo>
                <a:close/>
                <a:moveTo>
                  <a:pt x="1770063" y="147638"/>
                </a:moveTo>
                <a:lnTo>
                  <a:pt x="1850665" y="147638"/>
                </a:lnTo>
                <a:lnTo>
                  <a:pt x="1850665" y="228240"/>
                </a:lnTo>
                <a:lnTo>
                  <a:pt x="1810364" y="228240"/>
                </a:lnTo>
                <a:lnTo>
                  <a:pt x="1770063" y="228240"/>
                </a:lnTo>
                <a:close/>
                <a:moveTo>
                  <a:pt x="1609725" y="147638"/>
                </a:moveTo>
                <a:lnTo>
                  <a:pt x="1690328" y="147638"/>
                </a:lnTo>
                <a:lnTo>
                  <a:pt x="1690328" y="228240"/>
                </a:lnTo>
                <a:lnTo>
                  <a:pt x="1650026" y="228240"/>
                </a:lnTo>
                <a:lnTo>
                  <a:pt x="1609725" y="228240"/>
                </a:lnTo>
                <a:close/>
                <a:moveTo>
                  <a:pt x="1449388" y="147638"/>
                </a:moveTo>
                <a:lnTo>
                  <a:pt x="1529990" y="147638"/>
                </a:lnTo>
                <a:lnTo>
                  <a:pt x="1529990" y="228240"/>
                </a:lnTo>
                <a:lnTo>
                  <a:pt x="1489689" y="228240"/>
                </a:lnTo>
                <a:lnTo>
                  <a:pt x="1449388" y="228240"/>
                </a:lnTo>
                <a:close/>
                <a:moveTo>
                  <a:pt x="1287463" y="147638"/>
                </a:moveTo>
                <a:lnTo>
                  <a:pt x="1368065" y="147638"/>
                </a:lnTo>
                <a:lnTo>
                  <a:pt x="1368065" y="228240"/>
                </a:lnTo>
                <a:lnTo>
                  <a:pt x="1327764" y="228240"/>
                </a:lnTo>
                <a:lnTo>
                  <a:pt x="1287463" y="228240"/>
                </a:lnTo>
                <a:close/>
                <a:moveTo>
                  <a:pt x="1127125" y="147638"/>
                </a:moveTo>
                <a:lnTo>
                  <a:pt x="1207728" y="147638"/>
                </a:lnTo>
                <a:lnTo>
                  <a:pt x="1207728" y="228240"/>
                </a:lnTo>
                <a:lnTo>
                  <a:pt x="1167426" y="228240"/>
                </a:lnTo>
                <a:lnTo>
                  <a:pt x="1127125" y="228240"/>
                </a:lnTo>
                <a:close/>
                <a:moveTo>
                  <a:pt x="965200" y="147638"/>
                </a:moveTo>
                <a:lnTo>
                  <a:pt x="1045803" y="147638"/>
                </a:lnTo>
                <a:lnTo>
                  <a:pt x="1045803" y="228240"/>
                </a:lnTo>
                <a:lnTo>
                  <a:pt x="1005501" y="228240"/>
                </a:lnTo>
                <a:lnTo>
                  <a:pt x="965200" y="228240"/>
                </a:lnTo>
                <a:close/>
                <a:moveTo>
                  <a:pt x="804863" y="147638"/>
                </a:moveTo>
                <a:lnTo>
                  <a:pt x="885465" y="147638"/>
                </a:lnTo>
                <a:lnTo>
                  <a:pt x="885465" y="228240"/>
                </a:lnTo>
                <a:lnTo>
                  <a:pt x="845164" y="228240"/>
                </a:lnTo>
                <a:lnTo>
                  <a:pt x="804863" y="228240"/>
                </a:lnTo>
                <a:close/>
                <a:moveTo>
                  <a:pt x="644525" y="147638"/>
                </a:moveTo>
                <a:lnTo>
                  <a:pt x="725128" y="147638"/>
                </a:lnTo>
                <a:lnTo>
                  <a:pt x="725128" y="228240"/>
                </a:lnTo>
                <a:lnTo>
                  <a:pt x="684826" y="228240"/>
                </a:lnTo>
                <a:lnTo>
                  <a:pt x="644525" y="228240"/>
                </a:lnTo>
                <a:close/>
                <a:moveTo>
                  <a:pt x="482600" y="147638"/>
                </a:moveTo>
                <a:lnTo>
                  <a:pt x="563203" y="147638"/>
                </a:lnTo>
                <a:lnTo>
                  <a:pt x="563203" y="228240"/>
                </a:lnTo>
                <a:lnTo>
                  <a:pt x="522901" y="228240"/>
                </a:lnTo>
                <a:lnTo>
                  <a:pt x="482600" y="228240"/>
                </a:lnTo>
                <a:close/>
                <a:moveTo>
                  <a:pt x="322263" y="147638"/>
                </a:moveTo>
                <a:lnTo>
                  <a:pt x="402865" y="147638"/>
                </a:lnTo>
                <a:lnTo>
                  <a:pt x="402865" y="228240"/>
                </a:lnTo>
                <a:lnTo>
                  <a:pt x="362564" y="228240"/>
                </a:lnTo>
                <a:lnTo>
                  <a:pt x="322263" y="228240"/>
                </a:lnTo>
                <a:close/>
                <a:moveTo>
                  <a:pt x="160338" y="147638"/>
                </a:moveTo>
                <a:lnTo>
                  <a:pt x="240940" y="147638"/>
                </a:lnTo>
                <a:lnTo>
                  <a:pt x="240940" y="228240"/>
                </a:lnTo>
                <a:lnTo>
                  <a:pt x="200639" y="228240"/>
                </a:lnTo>
                <a:lnTo>
                  <a:pt x="160338" y="228240"/>
                </a:lnTo>
                <a:close/>
                <a:moveTo>
                  <a:pt x="0" y="147638"/>
                </a:moveTo>
                <a:lnTo>
                  <a:pt x="80603" y="147638"/>
                </a:lnTo>
                <a:lnTo>
                  <a:pt x="80603" y="228240"/>
                </a:lnTo>
                <a:lnTo>
                  <a:pt x="40302" y="228240"/>
                </a:lnTo>
                <a:lnTo>
                  <a:pt x="0" y="228240"/>
                </a:lnTo>
                <a:close/>
                <a:moveTo>
                  <a:pt x="2576513" y="107950"/>
                </a:moveTo>
                <a:lnTo>
                  <a:pt x="2657115" y="107950"/>
                </a:lnTo>
                <a:lnTo>
                  <a:pt x="2657115" y="188553"/>
                </a:lnTo>
                <a:lnTo>
                  <a:pt x="2616814" y="188553"/>
                </a:lnTo>
                <a:lnTo>
                  <a:pt x="2576513" y="188553"/>
                </a:lnTo>
                <a:close/>
                <a:moveTo>
                  <a:pt x="1931988" y="107950"/>
                </a:moveTo>
                <a:lnTo>
                  <a:pt x="2012590" y="107950"/>
                </a:lnTo>
                <a:lnTo>
                  <a:pt x="2012590" y="188553"/>
                </a:lnTo>
                <a:lnTo>
                  <a:pt x="1972289" y="188553"/>
                </a:lnTo>
                <a:lnTo>
                  <a:pt x="1931988" y="188553"/>
                </a:lnTo>
                <a:close/>
                <a:moveTo>
                  <a:pt x="2414588" y="52388"/>
                </a:moveTo>
                <a:lnTo>
                  <a:pt x="2495190" y="52388"/>
                </a:lnTo>
                <a:lnTo>
                  <a:pt x="2495190" y="132988"/>
                </a:lnTo>
                <a:lnTo>
                  <a:pt x="2454889" y="132988"/>
                </a:lnTo>
                <a:lnTo>
                  <a:pt x="2414588" y="132988"/>
                </a:lnTo>
                <a:close/>
                <a:moveTo>
                  <a:pt x="2092325" y="41275"/>
                </a:moveTo>
                <a:lnTo>
                  <a:pt x="2172928" y="41275"/>
                </a:lnTo>
                <a:lnTo>
                  <a:pt x="2172928" y="121878"/>
                </a:lnTo>
                <a:lnTo>
                  <a:pt x="2132626" y="121878"/>
                </a:lnTo>
                <a:lnTo>
                  <a:pt x="2092325" y="121878"/>
                </a:lnTo>
                <a:close/>
                <a:moveTo>
                  <a:pt x="2254250" y="0"/>
                </a:moveTo>
                <a:lnTo>
                  <a:pt x="2334853" y="0"/>
                </a:lnTo>
                <a:lnTo>
                  <a:pt x="2334853" y="80601"/>
                </a:lnTo>
                <a:lnTo>
                  <a:pt x="2294551" y="80601"/>
                </a:lnTo>
                <a:lnTo>
                  <a:pt x="2254250" y="80601"/>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25" name="Freeform 224">
            <a:extLst>
              <a:ext uri="{FF2B5EF4-FFF2-40B4-BE49-F238E27FC236}">
                <a16:creationId xmlns:a16="http://schemas.microsoft.com/office/drawing/2014/main" id="{ADDE2014-3D84-514B-B06A-762BB5D47A21}"/>
              </a:ext>
            </a:extLst>
          </p:cNvPr>
          <p:cNvSpPr>
            <a:spLocks noChangeArrowheads="1"/>
          </p:cNvSpPr>
          <p:nvPr/>
        </p:nvSpPr>
        <p:spPr bwMode="auto">
          <a:xfrm rot="16200000">
            <a:off x="4367323" y="3528058"/>
            <a:ext cx="1690937" cy="116081"/>
          </a:xfrm>
          <a:custGeom>
            <a:avLst/>
            <a:gdLst>
              <a:gd name="connsiteX0" fmla="*/ 3059113 w 3139715"/>
              <a:gd name="connsiteY0" fmla="*/ 134938 h 215539"/>
              <a:gd name="connsiteX1" fmla="*/ 3139715 w 3139715"/>
              <a:gd name="connsiteY1" fmla="*/ 134938 h 215539"/>
              <a:gd name="connsiteX2" fmla="*/ 3139715 w 3139715"/>
              <a:gd name="connsiteY2" fmla="*/ 215539 h 215539"/>
              <a:gd name="connsiteX3" fmla="*/ 3099414 w 3139715"/>
              <a:gd name="connsiteY3" fmla="*/ 215539 h 215539"/>
              <a:gd name="connsiteX4" fmla="*/ 3059113 w 3139715"/>
              <a:gd name="connsiteY4" fmla="*/ 215539 h 215539"/>
              <a:gd name="connsiteX5" fmla="*/ 2897188 w 3139715"/>
              <a:gd name="connsiteY5" fmla="*/ 134938 h 215539"/>
              <a:gd name="connsiteX6" fmla="*/ 2977790 w 3139715"/>
              <a:gd name="connsiteY6" fmla="*/ 134938 h 215539"/>
              <a:gd name="connsiteX7" fmla="*/ 2977790 w 3139715"/>
              <a:gd name="connsiteY7" fmla="*/ 215539 h 215539"/>
              <a:gd name="connsiteX8" fmla="*/ 2937489 w 3139715"/>
              <a:gd name="connsiteY8" fmla="*/ 215539 h 215539"/>
              <a:gd name="connsiteX9" fmla="*/ 2897188 w 3139715"/>
              <a:gd name="connsiteY9" fmla="*/ 215539 h 215539"/>
              <a:gd name="connsiteX10" fmla="*/ 1770063 w 3139715"/>
              <a:gd name="connsiteY10" fmla="*/ 134938 h 215539"/>
              <a:gd name="connsiteX11" fmla="*/ 1850665 w 3139715"/>
              <a:gd name="connsiteY11" fmla="*/ 134938 h 215539"/>
              <a:gd name="connsiteX12" fmla="*/ 1850665 w 3139715"/>
              <a:gd name="connsiteY12" fmla="*/ 215539 h 215539"/>
              <a:gd name="connsiteX13" fmla="*/ 1810364 w 3139715"/>
              <a:gd name="connsiteY13" fmla="*/ 215539 h 215539"/>
              <a:gd name="connsiteX14" fmla="*/ 1770063 w 3139715"/>
              <a:gd name="connsiteY14" fmla="*/ 215539 h 215539"/>
              <a:gd name="connsiteX15" fmla="*/ 1609725 w 3139715"/>
              <a:gd name="connsiteY15" fmla="*/ 134938 h 215539"/>
              <a:gd name="connsiteX16" fmla="*/ 1690328 w 3139715"/>
              <a:gd name="connsiteY16" fmla="*/ 134938 h 215539"/>
              <a:gd name="connsiteX17" fmla="*/ 1690328 w 3139715"/>
              <a:gd name="connsiteY17" fmla="*/ 215539 h 215539"/>
              <a:gd name="connsiteX18" fmla="*/ 1650026 w 3139715"/>
              <a:gd name="connsiteY18" fmla="*/ 215539 h 215539"/>
              <a:gd name="connsiteX19" fmla="*/ 1609725 w 3139715"/>
              <a:gd name="connsiteY19" fmla="*/ 215539 h 215539"/>
              <a:gd name="connsiteX20" fmla="*/ 1449388 w 3139715"/>
              <a:gd name="connsiteY20" fmla="*/ 134938 h 215539"/>
              <a:gd name="connsiteX21" fmla="*/ 1529990 w 3139715"/>
              <a:gd name="connsiteY21" fmla="*/ 134938 h 215539"/>
              <a:gd name="connsiteX22" fmla="*/ 1529990 w 3139715"/>
              <a:gd name="connsiteY22" fmla="*/ 215539 h 215539"/>
              <a:gd name="connsiteX23" fmla="*/ 1489689 w 3139715"/>
              <a:gd name="connsiteY23" fmla="*/ 215539 h 215539"/>
              <a:gd name="connsiteX24" fmla="*/ 1449388 w 3139715"/>
              <a:gd name="connsiteY24" fmla="*/ 215539 h 215539"/>
              <a:gd name="connsiteX25" fmla="*/ 1287463 w 3139715"/>
              <a:gd name="connsiteY25" fmla="*/ 134938 h 215539"/>
              <a:gd name="connsiteX26" fmla="*/ 1368065 w 3139715"/>
              <a:gd name="connsiteY26" fmla="*/ 134938 h 215539"/>
              <a:gd name="connsiteX27" fmla="*/ 1368065 w 3139715"/>
              <a:gd name="connsiteY27" fmla="*/ 215539 h 215539"/>
              <a:gd name="connsiteX28" fmla="*/ 1327764 w 3139715"/>
              <a:gd name="connsiteY28" fmla="*/ 215539 h 215539"/>
              <a:gd name="connsiteX29" fmla="*/ 1287463 w 3139715"/>
              <a:gd name="connsiteY29" fmla="*/ 215539 h 215539"/>
              <a:gd name="connsiteX30" fmla="*/ 1127125 w 3139715"/>
              <a:gd name="connsiteY30" fmla="*/ 134938 h 215539"/>
              <a:gd name="connsiteX31" fmla="*/ 1207728 w 3139715"/>
              <a:gd name="connsiteY31" fmla="*/ 134938 h 215539"/>
              <a:gd name="connsiteX32" fmla="*/ 1207728 w 3139715"/>
              <a:gd name="connsiteY32" fmla="*/ 215539 h 215539"/>
              <a:gd name="connsiteX33" fmla="*/ 1167426 w 3139715"/>
              <a:gd name="connsiteY33" fmla="*/ 215539 h 215539"/>
              <a:gd name="connsiteX34" fmla="*/ 1127125 w 3139715"/>
              <a:gd name="connsiteY34" fmla="*/ 215539 h 215539"/>
              <a:gd name="connsiteX35" fmla="*/ 965200 w 3139715"/>
              <a:gd name="connsiteY35" fmla="*/ 134938 h 215539"/>
              <a:gd name="connsiteX36" fmla="*/ 1045803 w 3139715"/>
              <a:gd name="connsiteY36" fmla="*/ 134938 h 215539"/>
              <a:gd name="connsiteX37" fmla="*/ 1045803 w 3139715"/>
              <a:gd name="connsiteY37" fmla="*/ 215539 h 215539"/>
              <a:gd name="connsiteX38" fmla="*/ 1005501 w 3139715"/>
              <a:gd name="connsiteY38" fmla="*/ 215539 h 215539"/>
              <a:gd name="connsiteX39" fmla="*/ 965200 w 3139715"/>
              <a:gd name="connsiteY39" fmla="*/ 215539 h 215539"/>
              <a:gd name="connsiteX40" fmla="*/ 804863 w 3139715"/>
              <a:gd name="connsiteY40" fmla="*/ 134938 h 215539"/>
              <a:gd name="connsiteX41" fmla="*/ 885465 w 3139715"/>
              <a:gd name="connsiteY41" fmla="*/ 134938 h 215539"/>
              <a:gd name="connsiteX42" fmla="*/ 885465 w 3139715"/>
              <a:gd name="connsiteY42" fmla="*/ 215539 h 215539"/>
              <a:gd name="connsiteX43" fmla="*/ 845164 w 3139715"/>
              <a:gd name="connsiteY43" fmla="*/ 215539 h 215539"/>
              <a:gd name="connsiteX44" fmla="*/ 804863 w 3139715"/>
              <a:gd name="connsiteY44" fmla="*/ 215539 h 215539"/>
              <a:gd name="connsiteX45" fmla="*/ 644525 w 3139715"/>
              <a:gd name="connsiteY45" fmla="*/ 134938 h 215539"/>
              <a:gd name="connsiteX46" fmla="*/ 725128 w 3139715"/>
              <a:gd name="connsiteY46" fmla="*/ 134938 h 215539"/>
              <a:gd name="connsiteX47" fmla="*/ 725128 w 3139715"/>
              <a:gd name="connsiteY47" fmla="*/ 215539 h 215539"/>
              <a:gd name="connsiteX48" fmla="*/ 684826 w 3139715"/>
              <a:gd name="connsiteY48" fmla="*/ 215539 h 215539"/>
              <a:gd name="connsiteX49" fmla="*/ 644525 w 3139715"/>
              <a:gd name="connsiteY49" fmla="*/ 215539 h 215539"/>
              <a:gd name="connsiteX50" fmla="*/ 482600 w 3139715"/>
              <a:gd name="connsiteY50" fmla="*/ 134938 h 215539"/>
              <a:gd name="connsiteX51" fmla="*/ 563203 w 3139715"/>
              <a:gd name="connsiteY51" fmla="*/ 134938 h 215539"/>
              <a:gd name="connsiteX52" fmla="*/ 563203 w 3139715"/>
              <a:gd name="connsiteY52" fmla="*/ 215539 h 215539"/>
              <a:gd name="connsiteX53" fmla="*/ 522901 w 3139715"/>
              <a:gd name="connsiteY53" fmla="*/ 215539 h 215539"/>
              <a:gd name="connsiteX54" fmla="*/ 482600 w 3139715"/>
              <a:gd name="connsiteY54" fmla="*/ 215539 h 215539"/>
              <a:gd name="connsiteX55" fmla="*/ 322263 w 3139715"/>
              <a:gd name="connsiteY55" fmla="*/ 134938 h 215539"/>
              <a:gd name="connsiteX56" fmla="*/ 402865 w 3139715"/>
              <a:gd name="connsiteY56" fmla="*/ 134938 h 215539"/>
              <a:gd name="connsiteX57" fmla="*/ 402865 w 3139715"/>
              <a:gd name="connsiteY57" fmla="*/ 215539 h 215539"/>
              <a:gd name="connsiteX58" fmla="*/ 362564 w 3139715"/>
              <a:gd name="connsiteY58" fmla="*/ 215539 h 215539"/>
              <a:gd name="connsiteX59" fmla="*/ 322263 w 3139715"/>
              <a:gd name="connsiteY59" fmla="*/ 215539 h 215539"/>
              <a:gd name="connsiteX60" fmla="*/ 160338 w 3139715"/>
              <a:gd name="connsiteY60" fmla="*/ 134938 h 215539"/>
              <a:gd name="connsiteX61" fmla="*/ 240940 w 3139715"/>
              <a:gd name="connsiteY61" fmla="*/ 134938 h 215539"/>
              <a:gd name="connsiteX62" fmla="*/ 240940 w 3139715"/>
              <a:gd name="connsiteY62" fmla="*/ 215539 h 215539"/>
              <a:gd name="connsiteX63" fmla="*/ 200639 w 3139715"/>
              <a:gd name="connsiteY63" fmla="*/ 215539 h 215539"/>
              <a:gd name="connsiteX64" fmla="*/ 160338 w 3139715"/>
              <a:gd name="connsiteY64" fmla="*/ 215539 h 215539"/>
              <a:gd name="connsiteX65" fmla="*/ 0 w 3139715"/>
              <a:gd name="connsiteY65" fmla="*/ 134938 h 215539"/>
              <a:gd name="connsiteX66" fmla="*/ 80603 w 3139715"/>
              <a:gd name="connsiteY66" fmla="*/ 134938 h 215539"/>
              <a:gd name="connsiteX67" fmla="*/ 80603 w 3139715"/>
              <a:gd name="connsiteY67" fmla="*/ 215539 h 215539"/>
              <a:gd name="connsiteX68" fmla="*/ 40302 w 3139715"/>
              <a:gd name="connsiteY68" fmla="*/ 215539 h 215539"/>
              <a:gd name="connsiteX69" fmla="*/ 0 w 3139715"/>
              <a:gd name="connsiteY69" fmla="*/ 215539 h 215539"/>
              <a:gd name="connsiteX70" fmla="*/ 2736850 w 3139715"/>
              <a:gd name="connsiteY70" fmla="*/ 106363 h 215539"/>
              <a:gd name="connsiteX71" fmla="*/ 2817453 w 3139715"/>
              <a:gd name="connsiteY71" fmla="*/ 106363 h 215539"/>
              <a:gd name="connsiteX72" fmla="*/ 2817453 w 3139715"/>
              <a:gd name="connsiteY72" fmla="*/ 186965 h 215539"/>
              <a:gd name="connsiteX73" fmla="*/ 2777151 w 3139715"/>
              <a:gd name="connsiteY73" fmla="*/ 186965 h 215539"/>
              <a:gd name="connsiteX74" fmla="*/ 2736850 w 3139715"/>
              <a:gd name="connsiteY74" fmla="*/ 186965 h 215539"/>
              <a:gd name="connsiteX75" fmla="*/ 1931988 w 3139715"/>
              <a:gd name="connsiteY75" fmla="*/ 106363 h 215539"/>
              <a:gd name="connsiteX76" fmla="*/ 2012590 w 3139715"/>
              <a:gd name="connsiteY76" fmla="*/ 106363 h 215539"/>
              <a:gd name="connsiteX77" fmla="*/ 2012590 w 3139715"/>
              <a:gd name="connsiteY77" fmla="*/ 186965 h 215539"/>
              <a:gd name="connsiteX78" fmla="*/ 1972289 w 3139715"/>
              <a:gd name="connsiteY78" fmla="*/ 186965 h 215539"/>
              <a:gd name="connsiteX79" fmla="*/ 1931988 w 3139715"/>
              <a:gd name="connsiteY79" fmla="*/ 186965 h 215539"/>
              <a:gd name="connsiteX80" fmla="*/ 2092325 w 3139715"/>
              <a:gd name="connsiteY80" fmla="*/ 80963 h 215539"/>
              <a:gd name="connsiteX81" fmla="*/ 2172928 w 3139715"/>
              <a:gd name="connsiteY81" fmla="*/ 80963 h 215539"/>
              <a:gd name="connsiteX82" fmla="*/ 2172928 w 3139715"/>
              <a:gd name="connsiteY82" fmla="*/ 161565 h 215539"/>
              <a:gd name="connsiteX83" fmla="*/ 2132626 w 3139715"/>
              <a:gd name="connsiteY83" fmla="*/ 161565 h 215539"/>
              <a:gd name="connsiteX84" fmla="*/ 2092325 w 3139715"/>
              <a:gd name="connsiteY84" fmla="*/ 161565 h 215539"/>
              <a:gd name="connsiteX85" fmla="*/ 2576513 w 3139715"/>
              <a:gd name="connsiteY85" fmla="*/ 53975 h 215539"/>
              <a:gd name="connsiteX86" fmla="*/ 2657115 w 3139715"/>
              <a:gd name="connsiteY86" fmla="*/ 53975 h 215539"/>
              <a:gd name="connsiteX87" fmla="*/ 2657115 w 3139715"/>
              <a:gd name="connsiteY87" fmla="*/ 134578 h 215539"/>
              <a:gd name="connsiteX88" fmla="*/ 2616814 w 3139715"/>
              <a:gd name="connsiteY88" fmla="*/ 134578 h 215539"/>
              <a:gd name="connsiteX89" fmla="*/ 2576513 w 3139715"/>
              <a:gd name="connsiteY89" fmla="*/ 134578 h 215539"/>
              <a:gd name="connsiteX90" fmla="*/ 2254250 w 3139715"/>
              <a:gd name="connsiteY90" fmla="*/ 26988 h 215539"/>
              <a:gd name="connsiteX91" fmla="*/ 2334853 w 3139715"/>
              <a:gd name="connsiteY91" fmla="*/ 26988 h 215539"/>
              <a:gd name="connsiteX92" fmla="*/ 2334853 w 3139715"/>
              <a:gd name="connsiteY92" fmla="*/ 107590 h 215539"/>
              <a:gd name="connsiteX93" fmla="*/ 2294551 w 3139715"/>
              <a:gd name="connsiteY93" fmla="*/ 107590 h 215539"/>
              <a:gd name="connsiteX94" fmla="*/ 2254250 w 3139715"/>
              <a:gd name="connsiteY94" fmla="*/ 107590 h 215539"/>
              <a:gd name="connsiteX95" fmla="*/ 2414588 w 3139715"/>
              <a:gd name="connsiteY95" fmla="*/ 0 h 215539"/>
              <a:gd name="connsiteX96" fmla="*/ 2495190 w 3139715"/>
              <a:gd name="connsiteY96" fmla="*/ 0 h 215539"/>
              <a:gd name="connsiteX97" fmla="*/ 2495190 w 3139715"/>
              <a:gd name="connsiteY97" fmla="*/ 80603 h 215539"/>
              <a:gd name="connsiteX98" fmla="*/ 2454889 w 3139715"/>
              <a:gd name="connsiteY98" fmla="*/ 80603 h 215539"/>
              <a:gd name="connsiteX99" fmla="*/ 2414588 w 3139715"/>
              <a:gd name="connsiteY99" fmla="*/ 80603 h 21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5539">
                <a:moveTo>
                  <a:pt x="3059113" y="134938"/>
                </a:moveTo>
                <a:lnTo>
                  <a:pt x="3139715" y="134938"/>
                </a:lnTo>
                <a:lnTo>
                  <a:pt x="3139715" y="215539"/>
                </a:lnTo>
                <a:lnTo>
                  <a:pt x="3099414" y="215539"/>
                </a:lnTo>
                <a:lnTo>
                  <a:pt x="3059113" y="215539"/>
                </a:lnTo>
                <a:close/>
                <a:moveTo>
                  <a:pt x="2897188" y="134938"/>
                </a:moveTo>
                <a:lnTo>
                  <a:pt x="2977790" y="134938"/>
                </a:lnTo>
                <a:lnTo>
                  <a:pt x="2977790" y="215539"/>
                </a:lnTo>
                <a:lnTo>
                  <a:pt x="2937489" y="215539"/>
                </a:lnTo>
                <a:lnTo>
                  <a:pt x="2897188" y="215539"/>
                </a:lnTo>
                <a:close/>
                <a:moveTo>
                  <a:pt x="1770063" y="134938"/>
                </a:moveTo>
                <a:lnTo>
                  <a:pt x="1850665" y="134938"/>
                </a:lnTo>
                <a:lnTo>
                  <a:pt x="1850665" y="215539"/>
                </a:lnTo>
                <a:lnTo>
                  <a:pt x="1810364" y="215539"/>
                </a:lnTo>
                <a:lnTo>
                  <a:pt x="1770063" y="215539"/>
                </a:lnTo>
                <a:close/>
                <a:moveTo>
                  <a:pt x="1609725" y="134938"/>
                </a:moveTo>
                <a:lnTo>
                  <a:pt x="1690328" y="134938"/>
                </a:lnTo>
                <a:lnTo>
                  <a:pt x="1690328" y="215539"/>
                </a:lnTo>
                <a:lnTo>
                  <a:pt x="1650026" y="215539"/>
                </a:lnTo>
                <a:lnTo>
                  <a:pt x="1609725" y="215539"/>
                </a:lnTo>
                <a:close/>
                <a:moveTo>
                  <a:pt x="1449388" y="134938"/>
                </a:moveTo>
                <a:lnTo>
                  <a:pt x="1529990" y="134938"/>
                </a:lnTo>
                <a:lnTo>
                  <a:pt x="1529990" y="215539"/>
                </a:lnTo>
                <a:lnTo>
                  <a:pt x="1489689" y="215539"/>
                </a:lnTo>
                <a:lnTo>
                  <a:pt x="1449388" y="215539"/>
                </a:lnTo>
                <a:close/>
                <a:moveTo>
                  <a:pt x="1287463" y="134938"/>
                </a:moveTo>
                <a:lnTo>
                  <a:pt x="1368065" y="134938"/>
                </a:lnTo>
                <a:lnTo>
                  <a:pt x="1368065" y="215539"/>
                </a:lnTo>
                <a:lnTo>
                  <a:pt x="1327764" y="215539"/>
                </a:lnTo>
                <a:lnTo>
                  <a:pt x="1287463" y="215539"/>
                </a:lnTo>
                <a:close/>
                <a:moveTo>
                  <a:pt x="1127125" y="134938"/>
                </a:moveTo>
                <a:lnTo>
                  <a:pt x="1207728" y="134938"/>
                </a:lnTo>
                <a:lnTo>
                  <a:pt x="1207728" y="215539"/>
                </a:lnTo>
                <a:lnTo>
                  <a:pt x="1167426" y="215539"/>
                </a:lnTo>
                <a:lnTo>
                  <a:pt x="1127125" y="215539"/>
                </a:lnTo>
                <a:close/>
                <a:moveTo>
                  <a:pt x="965200" y="134938"/>
                </a:moveTo>
                <a:lnTo>
                  <a:pt x="1045803" y="134938"/>
                </a:lnTo>
                <a:lnTo>
                  <a:pt x="1045803" y="215539"/>
                </a:lnTo>
                <a:lnTo>
                  <a:pt x="1005501" y="215539"/>
                </a:lnTo>
                <a:lnTo>
                  <a:pt x="965200" y="215539"/>
                </a:lnTo>
                <a:close/>
                <a:moveTo>
                  <a:pt x="804863" y="134938"/>
                </a:moveTo>
                <a:lnTo>
                  <a:pt x="885465" y="134938"/>
                </a:lnTo>
                <a:lnTo>
                  <a:pt x="885465" y="215539"/>
                </a:lnTo>
                <a:lnTo>
                  <a:pt x="845164" y="215539"/>
                </a:lnTo>
                <a:lnTo>
                  <a:pt x="804863" y="215539"/>
                </a:lnTo>
                <a:close/>
                <a:moveTo>
                  <a:pt x="644525" y="134938"/>
                </a:moveTo>
                <a:lnTo>
                  <a:pt x="725128" y="134938"/>
                </a:lnTo>
                <a:lnTo>
                  <a:pt x="725128" y="215539"/>
                </a:lnTo>
                <a:lnTo>
                  <a:pt x="684826" y="215539"/>
                </a:lnTo>
                <a:lnTo>
                  <a:pt x="644525" y="215539"/>
                </a:lnTo>
                <a:close/>
                <a:moveTo>
                  <a:pt x="482600" y="134938"/>
                </a:moveTo>
                <a:lnTo>
                  <a:pt x="563203" y="134938"/>
                </a:lnTo>
                <a:lnTo>
                  <a:pt x="563203" y="215539"/>
                </a:lnTo>
                <a:lnTo>
                  <a:pt x="522901" y="215539"/>
                </a:lnTo>
                <a:lnTo>
                  <a:pt x="482600" y="215539"/>
                </a:lnTo>
                <a:close/>
                <a:moveTo>
                  <a:pt x="322263" y="134938"/>
                </a:moveTo>
                <a:lnTo>
                  <a:pt x="402865" y="134938"/>
                </a:lnTo>
                <a:lnTo>
                  <a:pt x="402865" y="215539"/>
                </a:lnTo>
                <a:lnTo>
                  <a:pt x="362564" y="215539"/>
                </a:lnTo>
                <a:lnTo>
                  <a:pt x="322263" y="215539"/>
                </a:lnTo>
                <a:close/>
                <a:moveTo>
                  <a:pt x="160338" y="134938"/>
                </a:moveTo>
                <a:lnTo>
                  <a:pt x="240940" y="134938"/>
                </a:lnTo>
                <a:lnTo>
                  <a:pt x="240940" y="215539"/>
                </a:lnTo>
                <a:lnTo>
                  <a:pt x="200639" y="215539"/>
                </a:lnTo>
                <a:lnTo>
                  <a:pt x="160338" y="215539"/>
                </a:lnTo>
                <a:close/>
                <a:moveTo>
                  <a:pt x="0" y="134938"/>
                </a:moveTo>
                <a:lnTo>
                  <a:pt x="80603" y="134938"/>
                </a:lnTo>
                <a:lnTo>
                  <a:pt x="80603" y="215539"/>
                </a:lnTo>
                <a:lnTo>
                  <a:pt x="40302" y="215539"/>
                </a:lnTo>
                <a:lnTo>
                  <a:pt x="0" y="215539"/>
                </a:lnTo>
                <a:close/>
                <a:moveTo>
                  <a:pt x="2736850" y="106363"/>
                </a:moveTo>
                <a:lnTo>
                  <a:pt x="2817453" y="106363"/>
                </a:lnTo>
                <a:lnTo>
                  <a:pt x="2817453" y="186965"/>
                </a:lnTo>
                <a:lnTo>
                  <a:pt x="2777151" y="186965"/>
                </a:lnTo>
                <a:lnTo>
                  <a:pt x="2736850" y="186965"/>
                </a:lnTo>
                <a:close/>
                <a:moveTo>
                  <a:pt x="1931988" y="106363"/>
                </a:moveTo>
                <a:lnTo>
                  <a:pt x="2012590" y="106363"/>
                </a:lnTo>
                <a:lnTo>
                  <a:pt x="2012590" y="186965"/>
                </a:lnTo>
                <a:lnTo>
                  <a:pt x="1972289" y="186965"/>
                </a:lnTo>
                <a:lnTo>
                  <a:pt x="1931988" y="186965"/>
                </a:lnTo>
                <a:close/>
                <a:moveTo>
                  <a:pt x="2092325" y="80963"/>
                </a:moveTo>
                <a:lnTo>
                  <a:pt x="2172928" y="80963"/>
                </a:lnTo>
                <a:lnTo>
                  <a:pt x="2172928" y="161565"/>
                </a:lnTo>
                <a:lnTo>
                  <a:pt x="2132626" y="161565"/>
                </a:lnTo>
                <a:lnTo>
                  <a:pt x="2092325" y="161565"/>
                </a:lnTo>
                <a:close/>
                <a:moveTo>
                  <a:pt x="2576513" y="53975"/>
                </a:moveTo>
                <a:lnTo>
                  <a:pt x="2657115" y="53975"/>
                </a:lnTo>
                <a:lnTo>
                  <a:pt x="2657115" y="134578"/>
                </a:lnTo>
                <a:lnTo>
                  <a:pt x="2616814" y="134578"/>
                </a:lnTo>
                <a:lnTo>
                  <a:pt x="2576513" y="134578"/>
                </a:lnTo>
                <a:close/>
                <a:moveTo>
                  <a:pt x="2254250" y="26988"/>
                </a:moveTo>
                <a:lnTo>
                  <a:pt x="2334853" y="26988"/>
                </a:lnTo>
                <a:lnTo>
                  <a:pt x="2334853" y="107590"/>
                </a:lnTo>
                <a:lnTo>
                  <a:pt x="2294551" y="107590"/>
                </a:lnTo>
                <a:lnTo>
                  <a:pt x="2254250" y="107590"/>
                </a:lnTo>
                <a:close/>
                <a:moveTo>
                  <a:pt x="2414588" y="0"/>
                </a:moveTo>
                <a:lnTo>
                  <a:pt x="2495190" y="0"/>
                </a:lnTo>
                <a:lnTo>
                  <a:pt x="2495190" y="80603"/>
                </a:lnTo>
                <a:lnTo>
                  <a:pt x="2454889" y="80603"/>
                </a:lnTo>
                <a:lnTo>
                  <a:pt x="2414588"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26" name="Freeform 225">
            <a:extLst>
              <a:ext uri="{FF2B5EF4-FFF2-40B4-BE49-F238E27FC236}">
                <a16:creationId xmlns:a16="http://schemas.microsoft.com/office/drawing/2014/main" id="{91047F5C-2C78-364B-A7B5-59038BB8E726}"/>
              </a:ext>
            </a:extLst>
          </p:cNvPr>
          <p:cNvSpPr>
            <a:spLocks noChangeArrowheads="1"/>
          </p:cNvSpPr>
          <p:nvPr/>
        </p:nvSpPr>
        <p:spPr bwMode="auto">
          <a:xfrm rot="16200000">
            <a:off x="4454103" y="3528485"/>
            <a:ext cx="1690937" cy="115227"/>
          </a:xfrm>
          <a:custGeom>
            <a:avLst/>
            <a:gdLst>
              <a:gd name="connsiteX0" fmla="*/ 3059113 w 3139715"/>
              <a:gd name="connsiteY0" fmla="*/ 133350 h 213953"/>
              <a:gd name="connsiteX1" fmla="*/ 3139715 w 3139715"/>
              <a:gd name="connsiteY1" fmla="*/ 133350 h 213953"/>
              <a:gd name="connsiteX2" fmla="*/ 3139715 w 3139715"/>
              <a:gd name="connsiteY2" fmla="*/ 213953 h 213953"/>
              <a:gd name="connsiteX3" fmla="*/ 3099414 w 3139715"/>
              <a:gd name="connsiteY3" fmla="*/ 213953 h 213953"/>
              <a:gd name="connsiteX4" fmla="*/ 3059113 w 3139715"/>
              <a:gd name="connsiteY4" fmla="*/ 213953 h 213953"/>
              <a:gd name="connsiteX5" fmla="*/ 1931988 w 3139715"/>
              <a:gd name="connsiteY5" fmla="*/ 133350 h 213953"/>
              <a:gd name="connsiteX6" fmla="*/ 2012590 w 3139715"/>
              <a:gd name="connsiteY6" fmla="*/ 133350 h 213953"/>
              <a:gd name="connsiteX7" fmla="*/ 2012590 w 3139715"/>
              <a:gd name="connsiteY7" fmla="*/ 213953 h 213953"/>
              <a:gd name="connsiteX8" fmla="*/ 1972289 w 3139715"/>
              <a:gd name="connsiteY8" fmla="*/ 213953 h 213953"/>
              <a:gd name="connsiteX9" fmla="*/ 1931988 w 3139715"/>
              <a:gd name="connsiteY9" fmla="*/ 213953 h 213953"/>
              <a:gd name="connsiteX10" fmla="*/ 1770063 w 3139715"/>
              <a:gd name="connsiteY10" fmla="*/ 133350 h 213953"/>
              <a:gd name="connsiteX11" fmla="*/ 1850665 w 3139715"/>
              <a:gd name="connsiteY11" fmla="*/ 133350 h 213953"/>
              <a:gd name="connsiteX12" fmla="*/ 1850665 w 3139715"/>
              <a:gd name="connsiteY12" fmla="*/ 213953 h 213953"/>
              <a:gd name="connsiteX13" fmla="*/ 1810364 w 3139715"/>
              <a:gd name="connsiteY13" fmla="*/ 213953 h 213953"/>
              <a:gd name="connsiteX14" fmla="*/ 1770063 w 3139715"/>
              <a:gd name="connsiteY14" fmla="*/ 213953 h 213953"/>
              <a:gd name="connsiteX15" fmla="*/ 1609725 w 3139715"/>
              <a:gd name="connsiteY15" fmla="*/ 133350 h 213953"/>
              <a:gd name="connsiteX16" fmla="*/ 1690328 w 3139715"/>
              <a:gd name="connsiteY16" fmla="*/ 133350 h 213953"/>
              <a:gd name="connsiteX17" fmla="*/ 1690328 w 3139715"/>
              <a:gd name="connsiteY17" fmla="*/ 213953 h 213953"/>
              <a:gd name="connsiteX18" fmla="*/ 1650026 w 3139715"/>
              <a:gd name="connsiteY18" fmla="*/ 213953 h 213953"/>
              <a:gd name="connsiteX19" fmla="*/ 1609725 w 3139715"/>
              <a:gd name="connsiteY19" fmla="*/ 213953 h 213953"/>
              <a:gd name="connsiteX20" fmla="*/ 1449388 w 3139715"/>
              <a:gd name="connsiteY20" fmla="*/ 133350 h 213953"/>
              <a:gd name="connsiteX21" fmla="*/ 1529990 w 3139715"/>
              <a:gd name="connsiteY21" fmla="*/ 133350 h 213953"/>
              <a:gd name="connsiteX22" fmla="*/ 1529990 w 3139715"/>
              <a:gd name="connsiteY22" fmla="*/ 213953 h 213953"/>
              <a:gd name="connsiteX23" fmla="*/ 1489689 w 3139715"/>
              <a:gd name="connsiteY23" fmla="*/ 213953 h 213953"/>
              <a:gd name="connsiteX24" fmla="*/ 1449388 w 3139715"/>
              <a:gd name="connsiteY24" fmla="*/ 213953 h 213953"/>
              <a:gd name="connsiteX25" fmla="*/ 1287463 w 3139715"/>
              <a:gd name="connsiteY25" fmla="*/ 133350 h 213953"/>
              <a:gd name="connsiteX26" fmla="*/ 1368065 w 3139715"/>
              <a:gd name="connsiteY26" fmla="*/ 133350 h 213953"/>
              <a:gd name="connsiteX27" fmla="*/ 1368065 w 3139715"/>
              <a:gd name="connsiteY27" fmla="*/ 213953 h 213953"/>
              <a:gd name="connsiteX28" fmla="*/ 1327764 w 3139715"/>
              <a:gd name="connsiteY28" fmla="*/ 213953 h 213953"/>
              <a:gd name="connsiteX29" fmla="*/ 1287463 w 3139715"/>
              <a:gd name="connsiteY29" fmla="*/ 213953 h 213953"/>
              <a:gd name="connsiteX30" fmla="*/ 1127125 w 3139715"/>
              <a:gd name="connsiteY30" fmla="*/ 133350 h 213953"/>
              <a:gd name="connsiteX31" fmla="*/ 1207728 w 3139715"/>
              <a:gd name="connsiteY31" fmla="*/ 133350 h 213953"/>
              <a:gd name="connsiteX32" fmla="*/ 1207728 w 3139715"/>
              <a:gd name="connsiteY32" fmla="*/ 213953 h 213953"/>
              <a:gd name="connsiteX33" fmla="*/ 1167426 w 3139715"/>
              <a:gd name="connsiteY33" fmla="*/ 213953 h 213953"/>
              <a:gd name="connsiteX34" fmla="*/ 1127125 w 3139715"/>
              <a:gd name="connsiteY34" fmla="*/ 213953 h 213953"/>
              <a:gd name="connsiteX35" fmla="*/ 965200 w 3139715"/>
              <a:gd name="connsiteY35" fmla="*/ 133350 h 213953"/>
              <a:gd name="connsiteX36" fmla="*/ 1045803 w 3139715"/>
              <a:gd name="connsiteY36" fmla="*/ 133350 h 213953"/>
              <a:gd name="connsiteX37" fmla="*/ 1045803 w 3139715"/>
              <a:gd name="connsiteY37" fmla="*/ 213953 h 213953"/>
              <a:gd name="connsiteX38" fmla="*/ 1005501 w 3139715"/>
              <a:gd name="connsiteY38" fmla="*/ 213953 h 213953"/>
              <a:gd name="connsiteX39" fmla="*/ 965200 w 3139715"/>
              <a:gd name="connsiteY39" fmla="*/ 213953 h 213953"/>
              <a:gd name="connsiteX40" fmla="*/ 804863 w 3139715"/>
              <a:gd name="connsiteY40" fmla="*/ 133350 h 213953"/>
              <a:gd name="connsiteX41" fmla="*/ 885465 w 3139715"/>
              <a:gd name="connsiteY41" fmla="*/ 133350 h 213953"/>
              <a:gd name="connsiteX42" fmla="*/ 885465 w 3139715"/>
              <a:gd name="connsiteY42" fmla="*/ 213953 h 213953"/>
              <a:gd name="connsiteX43" fmla="*/ 845164 w 3139715"/>
              <a:gd name="connsiteY43" fmla="*/ 213953 h 213953"/>
              <a:gd name="connsiteX44" fmla="*/ 804863 w 3139715"/>
              <a:gd name="connsiteY44" fmla="*/ 213953 h 213953"/>
              <a:gd name="connsiteX45" fmla="*/ 644525 w 3139715"/>
              <a:gd name="connsiteY45" fmla="*/ 133350 h 213953"/>
              <a:gd name="connsiteX46" fmla="*/ 725128 w 3139715"/>
              <a:gd name="connsiteY46" fmla="*/ 133350 h 213953"/>
              <a:gd name="connsiteX47" fmla="*/ 725128 w 3139715"/>
              <a:gd name="connsiteY47" fmla="*/ 213953 h 213953"/>
              <a:gd name="connsiteX48" fmla="*/ 684826 w 3139715"/>
              <a:gd name="connsiteY48" fmla="*/ 213953 h 213953"/>
              <a:gd name="connsiteX49" fmla="*/ 644525 w 3139715"/>
              <a:gd name="connsiteY49" fmla="*/ 213953 h 213953"/>
              <a:gd name="connsiteX50" fmla="*/ 482600 w 3139715"/>
              <a:gd name="connsiteY50" fmla="*/ 133350 h 213953"/>
              <a:gd name="connsiteX51" fmla="*/ 563203 w 3139715"/>
              <a:gd name="connsiteY51" fmla="*/ 133350 h 213953"/>
              <a:gd name="connsiteX52" fmla="*/ 563203 w 3139715"/>
              <a:gd name="connsiteY52" fmla="*/ 213953 h 213953"/>
              <a:gd name="connsiteX53" fmla="*/ 522901 w 3139715"/>
              <a:gd name="connsiteY53" fmla="*/ 213953 h 213953"/>
              <a:gd name="connsiteX54" fmla="*/ 482600 w 3139715"/>
              <a:gd name="connsiteY54" fmla="*/ 213953 h 213953"/>
              <a:gd name="connsiteX55" fmla="*/ 322263 w 3139715"/>
              <a:gd name="connsiteY55" fmla="*/ 133350 h 213953"/>
              <a:gd name="connsiteX56" fmla="*/ 402865 w 3139715"/>
              <a:gd name="connsiteY56" fmla="*/ 133350 h 213953"/>
              <a:gd name="connsiteX57" fmla="*/ 402865 w 3139715"/>
              <a:gd name="connsiteY57" fmla="*/ 213953 h 213953"/>
              <a:gd name="connsiteX58" fmla="*/ 362564 w 3139715"/>
              <a:gd name="connsiteY58" fmla="*/ 213953 h 213953"/>
              <a:gd name="connsiteX59" fmla="*/ 322263 w 3139715"/>
              <a:gd name="connsiteY59" fmla="*/ 213953 h 213953"/>
              <a:gd name="connsiteX60" fmla="*/ 160338 w 3139715"/>
              <a:gd name="connsiteY60" fmla="*/ 133350 h 213953"/>
              <a:gd name="connsiteX61" fmla="*/ 240940 w 3139715"/>
              <a:gd name="connsiteY61" fmla="*/ 133350 h 213953"/>
              <a:gd name="connsiteX62" fmla="*/ 240940 w 3139715"/>
              <a:gd name="connsiteY62" fmla="*/ 213953 h 213953"/>
              <a:gd name="connsiteX63" fmla="*/ 200639 w 3139715"/>
              <a:gd name="connsiteY63" fmla="*/ 213953 h 213953"/>
              <a:gd name="connsiteX64" fmla="*/ 160338 w 3139715"/>
              <a:gd name="connsiteY64" fmla="*/ 213953 h 213953"/>
              <a:gd name="connsiteX65" fmla="*/ 0 w 3139715"/>
              <a:gd name="connsiteY65" fmla="*/ 133350 h 213953"/>
              <a:gd name="connsiteX66" fmla="*/ 80603 w 3139715"/>
              <a:gd name="connsiteY66" fmla="*/ 133350 h 213953"/>
              <a:gd name="connsiteX67" fmla="*/ 80603 w 3139715"/>
              <a:gd name="connsiteY67" fmla="*/ 213953 h 213953"/>
              <a:gd name="connsiteX68" fmla="*/ 40302 w 3139715"/>
              <a:gd name="connsiteY68" fmla="*/ 213953 h 213953"/>
              <a:gd name="connsiteX69" fmla="*/ 0 w 3139715"/>
              <a:gd name="connsiteY69" fmla="*/ 213953 h 213953"/>
              <a:gd name="connsiteX70" fmla="*/ 2897188 w 3139715"/>
              <a:gd name="connsiteY70" fmla="*/ 120650 h 213953"/>
              <a:gd name="connsiteX71" fmla="*/ 2977790 w 3139715"/>
              <a:gd name="connsiteY71" fmla="*/ 120650 h 213953"/>
              <a:gd name="connsiteX72" fmla="*/ 2977790 w 3139715"/>
              <a:gd name="connsiteY72" fmla="*/ 201253 h 213953"/>
              <a:gd name="connsiteX73" fmla="*/ 2937489 w 3139715"/>
              <a:gd name="connsiteY73" fmla="*/ 201253 h 213953"/>
              <a:gd name="connsiteX74" fmla="*/ 2897188 w 3139715"/>
              <a:gd name="connsiteY74" fmla="*/ 201253 h 213953"/>
              <a:gd name="connsiteX75" fmla="*/ 2092325 w 3139715"/>
              <a:gd name="connsiteY75" fmla="*/ 120650 h 213953"/>
              <a:gd name="connsiteX76" fmla="*/ 2172928 w 3139715"/>
              <a:gd name="connsiteY76" fmla="*/ 120650 h 213953"/>
              <a:gd name="connsiteX77" fmla="*/ 2172928 w 3139715"/>
              <a:gd name="connsiteY77" fmla="*/ 201253 h 213953"/>
              <a:gd name="connsiteX78" fmla="*/ 2132626 w 3139715"/>
              <a:gd name="connsiteY78" fmla="*/ 201253 h 213953"/>
              <a:gd name="connsiteX79" fmla="*/ 2092325 w 3139715"/>
              <a:gd name="connsiteY79" fmla="*/ 201253 h 213953"/>
              <a:gd name="connsiteX80" fmla="*/ 2254250 w 3139715"/>
              <a:gd name="connsiteY80" fmla="*/ 80963 h 213953"/>
              <a:gd name="connsiteX81" fmla="*/ 2334853 w 3139715"/>
              <a:gd name="connsiteY81" fmla="*/ 80963 h 213953"/>
              <a:gd name="connsiteX82" fmla="*/ 2334853 w 3139715"/>
              <a:gd name="connsiteY82" fmla="*/ 161565 h 213953"/>
              <a:gd name="connsiteX83" fmla="*/ 2294551 w 3139715"/>
              <a:gd name="connsiteY83" fmla="*/ 161565 h 213953"/>
              <a:gd name="connsiteX84" fmla="*/ 2254250 w 3139715"/>
              <a:gd name="connsiteY84" fmla="*/ 161565 h 213953"/>
              <a:gd name="connsiteX85" fmla="*/ 2736850 w 3139715"/>
              <a:gd name="connsiteY85" fmla="*/ 52388 h 213953"/>
              <a:gd name="connsiteX86" fmla="*/ 2817453 w 3139715"/>
              <a:gd name="connsiteY86" fmla="*/ 52388 h 213953"/>
              <a:gd name="connsiteX87" fmla="*/ 2817453 w 3139715"/>
              <a:gd name="connsiteY87" fmla="*/ 132990 h 213953"/>
              <a:gd name="connsiteX88" fmla="*/ 2777151 w 3139715"/>
              <a:gd name="connsiteY88" fmla="*/ 132990 h 213953"/>
              <a:gd name="connsiteX89" fmla="*/ 2736850 w 3139715"/>
              <a:gd name="connsiteY89" fmla="*/ 132990 h 213953"/>
              <a:gd name="connsiteX90" fmla="*/ 2414588 w 3139715"/>
              <a:gd name="connsiteY90" fmla="*/ 52388 h 213953"/>
              <a:gd name="connsiteX91" fmla="*/ 2495190 w 3139715"/>
              <a:gd name="connsiteY91" fmla="*/ 52388 h 213953"/>
              <a:gd name="connsiteX92" fmla="*/ 2495190 w 3139715"/>
              <a:gd name="connsiteY92" fmla="*/ 132990 h 213953"/>
              <a:gd name="connsiteX93" fmla="*/ 2454889 w 3139715"/>
              <a:gd name="connsiteY93" fmla="*/ 132990 h 213953"/>
              <a:gd name="connsiteX94" fmla="*/ 2414588 w 3139715"/>
              <a:gd name="connsiteY94" fmla="*/ 132990 h 213953"/>
              <a:gd name="connsiteX95" fmla="*/ 2576513 w 3139715"/>
              <a:gd name="connsiteY95" fmla="*/ 0 h 213953"/>
              <a:gd name="connsiteX96" fmla="*/ 2657115 w 3139715"/>
              <a:gd name="connsiteY96" fmla="*/ 0 h 213953"/>
              <a:gd name="connsiteX97" fmla="*/ 2657115 w 3139715"/>
              <a:gd name="connsiteY97" fmla="*/ 80603 h 213953"/>
              <a:gd name="connsiteX98" fmla="*/ 2616814 w 3139715"/>
              <a:gd name="connsiteY98" fmla="*/ 80603 h 213953"/>
              <a:gd name="connsiteX99" fmla="*/ 2576513 w 3139715"/>
              <a:gd name="connsiteY99" fmla="*/ 80603 h 213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3">
                <a:moveTo>
                  <a:pt x="3059113" y="133350"/>
                </a:moveTo>
                <a:lnTo>
                  <a:pt x="3139715" y="133350"/>
                </a:lnTo>
                <a:lnTo>
                  <a:pt x="3139715" y="213953"/>
                </a:lnTo>
                <a:lnTo>
                  <a:pt x="3099414" y="213953"/>
                </a:lnTo>
                <a:lnTo>
                  <a:pt x="3059113" y="213953"/>
                </a:lnTo>
                <a:close/>
                <a:moveTo>
                  <a:pt x="1931988" y="133350"/>
                </a:moveTo>
                <a:lnTo>
                  <a:pt x="2012590" y="133350"/>
                </a:lnTo>
                <a:lnTo>
                  <a:pt x="2012590" y="213953"/>
                </a:lnTo>
                <a:lnTo>
                  <a:pt x="1972289" y="213953"/>
                </a:lnTo>
                <a:lnTo>
                  <a:pt x="1931988" y="213953"/>
                </a:lnTo>
                <a:close/>
                <a:moveTo>
                  <a:pt x="1770063" y="133350"/>
                </a:moveTo>
                <a:lnTo>
                  <a:pt x="1850665" y="133350"/>
                </a:lnTo>
                <a:lnTo>
                  <a:pt x="1850665" y="213953"/>
                </a:lnTo>
                <a:lnTo>
                  <a:pt x="1810364" y="213953"/>
                </a:lnTo>
                <a:lnTo>
                  <a:pt x="1770063" y="213953"/>
                </a:lnTo>
                <a:close/>
                <a:moveTo>
                  <a:pt x="1609725" y="133350"/>
                </a:moveTo>
                <a:lnTo>
                  <a:pt x="1690328" y="133350"/>
                </a:lnTo>
                <a:lnTo>
                  <a:pt x="1690328" y="213953"/>
                </a:lnTo>
                <a:lnTo>
                  <a:pt x="1650026" y="213953"/>
                </a:lnTo>
                <a:lnTo>
                  <a:pt x="1609725" y="213953"/>
                </a:lnTo>
                <a:close/>
                <a:moveTo>
                  <a:pt x="1449388" y="133350"/>
                </a:moveTo>
                <a:lnTo>
                  <a:pt x="1529990" y="133350"/>
                </a:lnTo>
                <a:lnTo>
                  <a:pt x="1529990" y="213953"/>
                </a:lnTo>
                <a:lnTo>
                  <a:pt x="1489689" y="213953"/>
                </a:lnTo>
                <a:lnTo>
                  <a:pt x="1449388" y="213953"/>
                </a:lnTo>
                <a:close/>
                <a:moveTo>
                  <a:pt x="1287463" y="133350"/>
                </a:moveTo>
                <a:lnTo>
                  <a:pt x="1368065" y="133350"/>
                </a:lnTo>
                <a:lnTo>
                  <a:pt x="1368065" y="213953"/>
                </a:lnTo>
                <a:lnTo>
                  <a:pt x="1327764" y="213953"/>
                </a:lnTo>
                <a:lnTo>
                  <a:pt x="1287463" y="213953"/>
                </a:lnTo>
                <a:close/>
                <a:moveTo>
                  <a:pt x="1127125" y="133350"/>
                </a:moveTo>
                <a:lnTo>
                  <a:pt x="1207728" y="133350"/>
                </a:lnTo>
                <a:lnTo>
                  <a:pt x="1207728" y="213953"/>
                </a:lnTo>
                <a:lnTo>
                  <a:pt x="1167426" y="213953"/>
                </a:lnTo>
                <a:lnTo>
                  <a:pt x="1127125" y="213953"/>
                </a:lnTo>
                <a:close/>
                <a:moveTo>
                  <a:pt x="965200" y="133350"/>
                </a:moveTo>
                <a:lnTo>
                  <a:pt x="1045803" y="133350"/>
                </a:lnTo>
                <a:lnTo>
                  <a:pt x="1045803" y="213953"/>
                </a:lnTo>
                <a:lnTo>
                  <a:pt x="1005501" y="213953"/>
                </a:lnTo>
                <a:lnTo>
                  <a:pt x="965200" y="213953"/>
                </a:lnTo>
                <a:close/>
                <a:moveTo>
                  <a:pt x="804863" y="133350"/>
                </a:moveTo>
                <a:lnTo>
                  <a:pt x="885465" y="133350"/>
                </a:lnTo>
                <a:lnTo>
                  <a:pt x="885465" y="213953"/>
                </a:lnTo>
                <a:lnTo>
                  <a:pt x="845164" y="213953"/>
                </a:lnTo>
                <a:lnTo>
                  <a:pt x="804863" y="213953"/>
                </a:lnTo>
                <a:close/>
                <a:moveTo>
                  <a:pt x="644525" y="133350"/>
                </a:moveTo>
                <a:lnTo>
                  <a:pt x="725128" y="133350"/>
                </a:lnTo>
                <a:lnTo>
                  <a:pt x="725128" y="213953"/>
                </a:lnTo>
                <a:lnTo>
                  <a:pt x="684826" y="213953"/>
                </a:lnTo>
                <a:lnTo>
                  <a:pt x="644525" y="213953"/>
                </a:lnTo>
                <a:close/>
                <a:moveTo>
                  <a:pt x="482600" y="133350"/>
                </a:moveTo>
                <a:lnTo>
                  <a:pt x="563203" y="133350"/>
                </a:lnTo>
                <a:lnTo>
                  <a:pt x="563203" y="213953"/>
                </a:lnTo>
                <a:lnTo>
                  <a:pt x="522901" y="213953"/>
                </a:lnTo>
                <a:lnTo>
                  <a:pt x="482600" y="213953"/>
                </a:lnTo>
                <a:close/>
                <a:moveTo>
                  <a:pt x="322263" y="133350"/>
                </a:moveTo>
                <a:lnTo>
                  <a:pt x="402865" y="133350"/>
                </a:lnTo>
                <a:lnTo>
                  <a:pt x="402865" y="213953"/>
                </a:lnTo>
                <a:lnTo>
                  <a:pt x="362564" y="213953"/>
                </a:lnTo>
                <a:lnTo>
                  <a:pt x="322263" y="213953"/>
                </a:lnTo>
                <a:close/>
                <a:moveTo>
                  <a:pt x="160338" y="133350"/>
                </a:moveTo>
                <a:lnTo>
                  <a:pt x="240940" y="133350"/>
                </a:lnTo>
                <a:lnTo>
                  <a:pt x="240940" y="213953"/>
                </a:lnTo>
                <a:lnTo>
                  <a:pt x="200639" y="213953"/>
                </a:lnTo>
                <a:lnTo>
                  <a:pt x="160338" y="213953"/>
                </a:lnTo>
                <a:close/>
                <a:moveTo>
                  <a:pt x="0" y="133350"/>
                </a:moveTo>
                <a:lnTo>
                  <a:pt x="80603" y="133350"/>
                </a:lnTo>
                <a:lnTo>
                  <a:pt x="80603" y="213953"/>
                </a:lnTo>
                <a:lnTo>
                  <a:pt x="40302" y="213953"/>
                </a:lnTo>
                <a:lnTo>
                  <a:pt x="0" y="213953"/>
                </a:lnTo>
                <a:close/>
                <a:moveTo>
                  <a:pt x="2897188" y="120650"/>
                </a:moveTo>
                <a:lnTo>
                  <a:pt x="2977790" y="120650"/>
                </a:lnTo>
                <a:lnTo>
                  <a:pt x="2977790" y="201253"/>
                </a:lnTo>
                <a:lnTo>
                  <a:pt x="2937489" y="201253"/>
                </a:lnTo>
                <a:lnTo>
                  <a:pt x="2897188" y="201253"/>
                </a:lnTo>
                <a:close/>
                <a:moveTo>
                  <a:pt x="2092325" y="120650"/>
                </a:moveTo>
                <a:lnTo>
                  <a:pt x="2172928" y="120650"/>
                </a:lnTo>
                <a:lnTo>
                  <a:pt x="2172928" y="201253"/>
                </a:lnTo>
                <a:lnTo>
                  <a:pt x="2132626" y="201253"/>
                </a:lnTo>
                <a:lnTo>
                  <a:pt x="2092325" y="201253"/>
                </a:lnTo>
                <a:close/>
                <a:moveTo>
                  <a:pt x="2254250" y="80963"/>
                </a:moveTo>
                <a:lnTo>
                  <a:pt x="2334853" y="80963"/>
                </a:lnTo>
                <a:lnTo>
                  <a:pt x="2334853" y="161565"/>
                </a:lnTo>
                <a:lnTo>
                  <a:pt x="2294551" y="161565"/>
                </a:lnTo>
                <a:lnTo>
                  <a:pt x="2254250" y="161565"/>
                </a:lnTo>
                <a:close/>
                <a:moveTo>
                  <a:pt x="2736850" y="52388"/>
                </a:moveTo>
                <a:lnTo>
                  <a:pt x="2817453" y="52388"/>
                </a:lnTo>
                <a:lnTo>
                  <a:pt x="2817453" y="132990"/>
                </a:lnTo>
                <a:lnTo>
                  <a:pt x="2777151" y="132990"/>
                </a:lnTo>
                <a:lnTo>
                  <a:pt x="2736850" y="132990"/>
                </a:lnTo>
                <a:close/>
                <a:moveTo>
                  <a:pt x="2414588" y="52388"/>
                </a:moveTo>
                <a:lnTo>
                  <a:pt x="2495190" y="52388"/>
                </a:lnTo>
                <a:lnTo>
                  <a:pt x="2495190" y="132990"/>
                </a:lnTo>
                <a:lnTo>
                  <a:pt x="2454889" y="132990"/>
                </a:lnTo>
                <a:lnTo>
                  <a:pt x="2414588" y="132990"/>
                </a:lnTo>
                <a:close/>
                <a:moveTo>
                  <a:pt x="2576513" y="0"/>
                </a:moveTo>
                <a:lnTo>
                  <a:pt x="2657115" y="0"/>
                </a:lnTo>
                <a:lnTo>
                  <a:pt x="2657115" y="80603"/>
                </a:lnTo>
                <a:lnTo>
                  <a:pt x="2616814" y="80603"/>
                </a:lnTo>
                <a:lnTo>
                  <a:pt x="2576513"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27" name="Freeform 226">
            <a:extLst>
              <a:ext uri="{FF2B5EF4-FFF2-40B4-BE49-F238E27FC236}">
                <a16:creationId xmlns:a16="http://schemas.microsoft.com/office/drawing/2014/main" id="{8D1BAE5E-DB6B-8A47-9667-42B95CFBC2BB}"/>
              </a:ext>
            </a:extLst>
          </p:cNvPr>
          <p:cNvSpPr>
            <a:spLocks noChangeArrowheads="1"/>
          </p:cNvSpPr>
          <p:nvPr/>
        </p:nvSpPr>
        <p:spPr bwMode="auto">
          <a:xfrm rot="16200000">
            <a:off x="4540455" y="3528485"/>
            <a:ext cx="1690937" cy="115227"/>
          </a:xfrm>
          <a:custGeom>
            <a:avLst/>
            <a:gdLst>
              <a:gd name="connsiteX0" fmla="*/ 3059113 w 3139715"/>
              <a:gd name="connsiteY0" fmla="*/ 133350 h 213952"/>
              <a:gd name="connsiteX1" fmla="*/ 3139715 w 3139715"/>
              <a:gd name="connsiteY1" fmla="*/ 133350 h 213952"/>
              <a:gd name="connsiteX2" fmla="*/ 3139715 w 3139715"/>
              <a:gd name="connsiteY2" fmla="*/ 213952 h 213952"/>
              <a:gd name="connsiteX3" fmla="*/ 3099414 w 3139715"/>
              <a:gd name="connsiteY3" fmla="*/ 213952 h 213952"/>
              <a:gd name="connsiteX4" fmla="*/ 3059113 w 3139715"/>
              <a:gd name="connsiteY4" fmla="*/ 213952 h 213952"/>
              <a:gd name="connsiteX5" fmla="*/ 2254250 w 3139715"/>
              <a:gd name="connsiteY5" fmla="*/ 133350 h 213952"/>
              <a:gd name="connsiteX6" fmla="*/ 2334853 w 3139715"/>
              <a:gd name="connsiteY6" fmla="*/ 133350 h 213952"/>
              <a:gd name="connsiteX7" fmla="*/ 2334853 w 3139715"/>
              <a:gd name="connsiteY7" fmla="*/ 213952 h 213952"/>
              <a:gd name="connsiteX8" fmla="*/ 2294551 w 3139715"/>
              <a:gd name="connsiteY8" fmla="*/ 213952 h 213952"/>
              <a:gd name="connsiteX9" fmla="*/ 2254250 w 3139715"/>
              <a:gd name="connsiteY9" fmla="*/ 213952 h 213952"/>
              <a:gd name="connsiteX10" fmla="*/ 2092325 w 3139715"/>
              <a:gd name="connsiteY10" fmla="*/ 133350 h 213952"/>
              <a:gd name="connsiteX11" fmla="*/ 2172928 w 3139715"/>
              <a:gd name="connsiteY11" fmla="*/ 133350 h 213952"/>
              <a:gd name="connsiteX12" fmla="*/ 2172928 w 3139715"/>
              <a:gd name="connsiteY12" fmla="*/ 213952 h 213952"/>
              <a:gd name="connsiteX13" fmla="*/ 2132626 w 3139715"/>
              <a:gd name="connsiteY13" fmla="*/ 213952 h 213952"/>
              <a:gd name="connsiteX14" fmla="*/ 2092325 w 3139715"/>
              <a:gd name="connsiteY14" fmla="*/ 213952 h 213952"/>
              <a:gd name="connsiteX15" fmla="*/ 1931988 w 3139715"/>
              <a:gd name="connsiteY15" fmla="*/ 133350 h 213952"/>
              <a:gd name="connsiteX16" fmla="*/ 2012590 w 3139715"/>
              <a:gd name="connsiteY16" fmla="*/ 133350 h 213952"/>
              <a:gd name="connsiteX17" fmla="*/ 2012590 w 3139715"/>
              <a:gd name="connsiteY17" fmla="*/ 213952 h 213952"/>
              <a:gd name="connsiteX18" fmla="*/ 1972289 w 3139715"/>
              <a:gd name="connsiteY18" fmla="*/ 213952 h 213952"/>
              <a:gd name="connsiteX19" fmla="*/ 1931988 w 3139715"/>
              <a:gd name="connsiteY19" fmla="*/ 213952 h 213952"/>
              <a:gd name="connsiteX20" fmla="*/ 1770063 w 3139715"/>
              <a:gd name="connsiteY20" fmla="*/ 133350 h 213952"/>
              <a:gd name="connsiteX21" fmla="*/ 1850665 w 3139715"/>
              <a:gd name="connsiteY21" fmla="*/ 133350 h 213952"/>
              <a:gd name="connsiteX22" fmla="*/ 1850665 w 3139715"/>
              <a:gd name="connsiteY22" fmla="*/ 213952 h 213952"/>
              <a:gd name="connsiteX23" fmla="*/ 1810364 w 3139715"/>
              <a:gd name="connsiteY23" fmla="*/ 213952 h 213952"/>
              <a:gd name="connsiteX24" fmla="*/ 1770063 w 3139715"/>
              <a:gd name="connsiteY24" fmla="*/ 213952 h 213952"/>
              <a:gd name="connsiteX25" fmla="*/ 1609725 w 3139715"/>
              <a:gd name="connsiteY25" fmla="*/ 133350 h 213952"/>
              <a:gd name="connsiteX26" fmla="*/ 1690328 w 3139715"/>
              <a:gd name="connsiteY26" fmla="*/ 133350 h 213952"/>
              <a:gd name="connsiteX27" fmla="*/ 1690328 w 3139715"/>
              <a:gd name="connsiteY27" fmla="*/ 213952 h 213952"/>
              <a:gd name="connsiteX28" fmla="*/ 1650026 w 3139715"/>
              <a:gd name="connsiteY28" fmla="*/ 213952 h 213952"/>
              <a:gd name="connsiteX29" fmla="*/ 1609725 w 3139715"/>
              <a:gd name="connsiteY29" fmla="*/ 213952 h 213952"/>
              <a:gd name="connsiteX30" fmla="*/ 1449388 w 3139715"/>
              <a:gd name="connsiteY30" fmla="*/ 133350 h 213952"/>
              <a:gd name="connsiteX31" fmla="*/ 1529990 w 3139715"/>
              <a:gd name="connsiteY31" fmla="*/ 133350 h 213952"/>
              <a:gd name="connsiteX32" fmla="*/ 1529990 w 3139715"/>
              <a:gd name="connsiteY32" fmla="*/ 213952 h 213952"/>
              <a:gd name="connsiteX33" fmla="*/ 1489689 w 3139715"/>
              <a:gd name="connsiteY33" fmla="*/ 213952 h 213952"/>
              <a:gd name="connsiteX34" fmla="*/ 1449388 w 3139715"/>
              <a:gd name="connsiteY34" fmla="*/ 213952 h 213952"/>
              <a:gd name="connsiteX35" fmla="*/ 1287463 w 3139715"/>
              <a:gd name="connsiteY35" fmla="*/ 133350 h 213952"/>
              <a:gd name="connsiteX36" fmla="*/ 1368065 w 3139715"/>
              <a:gd name="connsiteY36" fmla="*/ 133350 h 213952"/>
              <a:gd name="connsiteX37" fmla="*/ 1368065 w 3139715"/>
              <a:gd name="connsiteY37" fmla="*/ 213952 h 213952"/>
              <a:gd name="connsiteX38" fmla="*/ 1327764 w 3139715"/>
              <a:gd name="connsiteY38" fmla="*/ 213952 h 213952"/>
              <a:gd name="connsiteX39" fmla="*/ 1287463 w 3139715"/>
              <a:gd name="connsiteY39" fmla="*/ 213952 h 213952"/>
              <a:gd name="connsiteX40" fmla="*/ 1127125 w 3139715"/>
              <a:gd name="connsiteY40" fmla="*/ 133350 h 213952"/>
              <a:gd name="connsiteX41" fmla="*/ 1207728 w 3139715"/>
              <a:gd name="connsiteY41" fmla="*/ 133350 h 213952"/>
              <a:gd name="connsiteX42" fmla="*/ 1207728 w 3139715"/>
              <a:gd name="connsiteY42" fmla="*/ 213952 h 213952"/>
              <a:gd name="connsiteX43" fmla="*/ 1167426 w 3139715"/>
              <a:gd name="connsiteY43" fmla="*/ 213952 h 213952"/>
              <a:gd name="connsiteX44" fmla="*/ 1127125 w 3139715"/>
              <a:gd name="connsiteY44" fmla="*/ 213952 h 213952"/>
              <a:gd name="connsiteX45" fmla="*/ 965200 w 3139715"/>
              <a:gd name="connsiteY45" fmla="*/ 133350 h 213952"/>
              <a:gd name="connsiteX46" fmla="*/ 1045803 w 3139715"/>
              <a:gd name="connsiteY46" fmla="*/ 133350 h 213952"/>
              <a:gd name="connsiteX47" fmla="*/ 1045803 w 3139715"/>
              <a:gd name="connsiteY47" fmla="*/ 213952 h 213952"/>
              <a:gd name="connsiteX48" fmla="*/ 1005501 w 3139715"/>
              <a:gd name="connsiteY48" fmla="*/ 213952 h 213952"/>
              <a:gd name="connsiteX49" fmla="*/ 965200 w 3139715"/>
              <a:gd name="connsiteY49" fmla="*/ 213952 h 213952"/>
              <a:gd name="connsiteX50" fmla="*/ 804863 w 3139715"/>
              <a:gd name="connsiteY50" fmla="*/ 133350 h 213952"/>
              <a:gd name="connsiteX51" fmla="*/ 885465 w 3139715"/>
              <a:gd name="connsiteY51" fmla="*/ 133350 h 213952"/>
              <a:gd name="connsiteX52" fmla="*/ 885465 w 3139715"/>
              <a:gd name="connsiteY52" fmla="*/ 213952 h 213952"/>
              <a:gd name="connsiteX53" fmla="*/ 845164 w 3139715"/>
              <a:gd name="connsiteY53" fmla="*/ 213952 h 213952"/>
              <a:gd name="connsiteX54" fmla="*/ 804863 w 3139715"/>
              <a:gd name="connsiteY54" fmla="*/ 213952 h 213952"/>
              <a:gd name="connsiteX55" fmla="*/ 644525 w 3139715"/>
              <a:gd name="connsiteY55" fmla="*/ 133350 h 213952"/>
              <a:gd name="connsiteX56" fmla="*/ 725128 w 3139715"/>
              <a:gd name="connsiteY56" fmla="*/ 133350 h 213952"/>
              <a:gd name="connsiteX57" fmla="*/ 725128 w 3139715"/>
              <a:gd name="connsiteY57" fmla="*/ 213952 h 213952"/>
              <a:gd name="connsiteX58" fmla="*/ 684826 w 3139715"/>
              <a:gd name="connsiteY58" fmla="*/ 213952 h 213952"/>
              <a:gd name="connsiteX59" fmla="*/ 644525 w 3139715"/>
              <a:gd name="connsiteY59" fmla="*/ 213952 h 213952"/>
              <a:gd name="connsiteX60" fmla="*/ 482600 w 3139715"/>
              <a:gd name="connsiteY60" fmla="*/ 133350 h 213952"/>
              <a:gd name="connsiteX61" fmla="*/ 563203 w 3139715"/>
              <a:gd name="connsiteY61" fmla="*/ 133350 h 213952"/>
              <a:gd name="connsiteX62" fmla="*/ 563203 w 3139715"/>
              <a:gd name="connsiteY62" fmla="*/ 213952 h 213952"/>
              <a:gd name="connsiteX63" fmla="*/ 522901 w 3139715"/>
              <a:gd name="connsiteY63" fmla="*/ 213952 h 213952"/>
              <a:gd name="connsiteX64" fmla="*/ 482600 w 3139715"/>
              <a:gd name="connsiteY64" fmla="*/ 213952 h 213952"/>
              <a:gd name="connsiteX65" fmla="*/ 322263 w 3139715"/>
              <a:gd name="connsiteY65" fmla="*/ 133350 h 213952"/>
              <a:gd name="connsiteX66" fmla="*/ 402865 w 3139715"/>
              <a:gd name="connsiteY66" fmla="*/ 133350 h 213952"/>
              <a:gd name="connsiteX67" fmla="*/ 402865 w 3139715"/>
              <a:gd name="connsiteY67" fmla="*/ 213952 h 213952"/>
              <a:gd name="connsiteX68" fmla="*/ 362564 w 3139715"/>
              <a:gd name="connsiteY68" fmla="*/ 213952 h 213952"/>
              <a:gd name="connsiteX69" fmla="*/ 322263 w 3139715"/>
              <a:gd name="connsiteY69" fmla="*/ 213952 h 213952"/>
              <a:gd name="connsiteX70" fmla="*/ 160338 w 3139715"/>
              <a:gd name="connsiteY70" fmla="*/ 133350 h 213952"/>
              <a:gd name="connsiteX71" fmla="*/ 240940 w 3139715"/>
              <a:gd name="connsiteY71" fmla="*/ 133350 h 213952"/>
              <a:gd name="connsiteX72" fmla="*/ 240940 w 3139715"/>
              <a:gd name="connsiteY72" fmla="*/ 213952 h 213952"/>
              <a:gd name="connsiteX73" fmla="*/ 200639 w 3139715"/>
              <a:gd name="connsiteY73" fmla="*/ 213952 h 213952"/>
              <a:gd name="connsiteX74" fmla="*/ 160338 w 3139715"/>
              <a:gd name="connsiteY74" fmla="*/ 213952 h 213952"/>
              <a:gd name="connsiteX75" fmla="*/ 0 w 3139715"/>
              <a:gd name="connsiteY75" fmla="*/ 133350 h 213952"/>
              <a:gd name="connsiteX76" fmla="*/ 80603 w 3139715"/>
              <a:gd name="connsiteY76" fmla="*/ 133350 h 213952"/>
              <a:gd name="connsiteX77" fmla="*/ 80603 w 3139715"/>
              <a:gd name="connsiteY77" fmla="*/ 213952 h 213952"/>
              <a:gd name="connsiteX78" fmla="*/ 40302 w 3139715"/>
              <a:gd name="connsiteY78" fmla="*/ 213952 h 213952"/>
              <a:gd name="connsiteX79" fmla="*/ 0 w 3139715"/>
              <a:gd name="connsiteY79" fmla="*/ 213952 h 213952"/>
              <a:gd name="connsiteX80" fmla="*/ 2897188 w 3139715"/>
              <a:gd name="connsiteY80" fmla="*/ 93662 h 213952"/>
              <a:gd name="connsiteX81" fmla="*/ 2977790 w 3139715"/>
              <a:gd name="connsiteY81" fmla="*/ 93662 h 213952"/>
              <a:gd name="connsiteX82" fmla="*/ 2977790 w 3139715"/>
              <a:gd name="connsiteY82" fmla="*/ 174265 h 213952"/>
              <a:gd name="connsiteX83" fmla="*/ 2937489 w 3139715"/>
              <a:gd name="connsiteY83" fmla="*/ 174265 h 213952"/>
              <a:gd name="connsiteX84" fmla="*/ 2897188 w 3139715"/>
              <a:gd name="connsiteY84" fmla="*/ 174265 h 213952"/>
              <a:gd name="connsiteX85" fmla="*/ 2414588 w 3139715"/>
              <a:gd name="connsiteY85" fmla="*/ 93662 h 213952"/>
              <a:gd name="connsiteX86" fmla="*/ 2495190 w 3139715"/>
              <a:gd name="connsiteY86" fmla="*/ 93662 h 213952"/>
              <a:gd name="connsiteX87" fmla="*/ 2495190 w 3139715"/>
              <a:gd name="connsiteY87" fmla="*/ 174265 h 213952"/>
              <a:gd name="connsiteX88" fmla="*/ 2454889 w 3139715"/>
              <a:gd name="connsiteY88" fmla="*/ 174265 h 213952"/>
              <a:gd name="connsiteX89" fmla="*/ 2414588 w 3139715"/>
              <a:gd name="connsiteY89" fmla="*/ 174265 h 213952"/>
              <a:gd name="connsiteX90" fmla="*/ 2736850 w 3139715"/>
              <a:gd name="connsiteY90" fmla="*/ 39687 h 213952"/>
              <a:gd name="connsiteX91" fmla="*/ 2817453 w 3139715"/>
              <a:gd name="connsiteY91" fmla="*/ 39687 h 213952"/>
              <a:gd name="connsiteX92" fmla="*/ 2817453 w 3139715"/>
              <a:gd name="connsiteY92" fmla="*/ 120290 h 213952"/>
              <a:gd name="connsiteX93" fmla="*/ 2777151 w 3139715"/>
              <a:gd name="connsiteY93" fmla="*/ 120290 h 213952"/>
              <a:gd name="connsiteX94" fmla="*/ 2736850 w 3139715"/>
              <a:gd name="connsiteY94" fmla="*/ 120290 h 213952"/>
              <a:gd name="connsiteX95" fmla="*/ 2576513 w 3139715"/>
              <a:gd name="connsiteY95" fmla="*/ 0 h 213952"/>
              <a:gd name="connsiteX96" fmla="*/ 2657115 w 3139715"/>
              <a:gd name="connsiteY96" fmla="*/ 0 h 213952"/>
              <a:gd name="connsiteX97" fmla="*/ 2657115 w 3139715"/>
              <a:gd name="connsiteY97" fmla="*/ 80602 h 213952"/>
              <a:gd name="connsiteX98" fmla="*/ 2616814 w 3139715"/>
              <a:gd name="connsiteY98" fmla="*/ 80602 h 213952"/>
              <a:gd name="connsiteX99" fmla="*/ 2576513 w 3139715"/>
              <a:gd name="connsiteY99" fmla="*/ 80602 h 21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2">
                <a:moveTo>
                  <a:pt x="3059113" y="133350"/>
                </a:moveTo>
                <a:lnTo>
                  <a:pt x="3139715" y="133350"/>
                </a:lnTo>
                <a:lnTo>
                  <a:pt x="3139715" y="213952"/>
                </a:lnTo>
                <a:lnTo>
                  <a:pt x="3099414" y="213952"/>
                </a:lnTo>
                <a:lnTo>
                  <a:pt x="3059113" y="213952"/>
                </a:lnTo>
                <a:close/>
                <a:moveTo>
                  <a:pt x="2254250" y="133350"/>
                </a:moveTo>
                <a:lnTo>
                  <a:pt x="2334853" y="133350"/>
                </a:lnTo>
                <a:lnTo>
                  <a:pt x="2334853" y="213952"/>
                </a:lnTo>
                <a:lnTo>
                  <a:pt x="2294551" y="213952"/>
                </a:lnTo>
                <a:lnTo>
                  <a:pt x="2254250" y="213952"/>
                </a:lnTo>
                <a:close/>
                <a:moveTo>
                  <a:pt x="2092325" y="133350"/>
                </a:moveTo>
                <a:lnTo>
                  <a:pt x="2172928" y="133350"/>
                </a:lnTo>
                <a:lnTo>
                  <a:pt x="2172928" y="213952"/>
                </a:lnTo>
                <a:lnTo>
                  <a:pt x="2132626" y="213952"/>
                </a:lnTo>
                <a:lnTo>
                  <a:pt x="2092325" y="213952"/>
                </a:lnTo>
                <a:close/>
                <a:moveTo>
                  <a:pt x="1931988" y="133350"/>
                </a:moveTo>
                <a:lnTo>
                  <a:pt x="2012590" y="133350"/>
                </a:lnTo>
                <a:lnTo>
                  <a:pt x="2012590" y="213952"/>
                </a:lnTo>
                <a:lnTo>
                  <a:pt x="1972289" y="213952"/>
                </a:lnTo>
                <a:lnTo>
                  <a:pt x="1931988" y="213952"/>
                </a:lnTo>
                <a:close/>
                <a:moveTo>
                  <a:pt x="1770063" y="133350"/>
                </a:moveTo>
                <a:lnTo>
                  <a:pt x="1850665" y="133350"/>
                </a:lnTo>
                <a:lnTo>
                  <a:pt x="1850665" y="213952"/>
                </a:lnTo>
                <a:lnTo>
                  <a:pt x="1810364" y="213952"/>
                </a:lnTo>
                <a:lnTo>
                  <a:pt x="1770063" y="213952"/>
                </a:lnTo>
                <a:close/>
                <a:moveTo>
                  <a:pt x="1609725" y="133350"/>
                </a:moveTo>
                <a:lnTo>
                  <a:pt x="1690328" y="133350"/>
                </a:lnTo>
                <a:lnTo>
                  <a:pt x="1690328" y="213952"/>
                </a:lnTo>
                <a:lnTo>
                  <a:pt x="1650026" y="213952"/>
                </a:lnTo>
                <a:lnTo>
                  <a:pt x="1609725" y="213952"/>
                </a:lnTo>
                <a:close/>
                <a:moveTo>
                  <a:pt x="1449388" y="133350"/>
                </a:moveTo>
                <a:lnTo>
                  <a:pt x="1529990" y="133350"/>
                </a:lnTo>
                <a:lnTo>
                  <a:pt x="1529990" y="213952"/>
                </a:lnTo>
                <a:lnTo>
                  <a:pt x="1489689" y="213952"/>
                </a:lnTo>
                <a:lnTo>
                  <a:pt x="1449388" y="213952"/>
                </a:lnTo>
                <a:close/>
                <a:moveTo>
                  <a:pt x="1287463" y="133350"/>
                </a:moveTo>
                <a:lnTo>
                  <a:pt x="1368065" y="133350"/>
                </a:lnTo>
                <a:lnTo>
                  <a:pt x="1368065" y="213952"/>
                </a:lnTo>
                <a:lnTo>
                  <a:pt x="1327764" y="213952"/>
                </a:lnTo>
                <a:lnTo>
                  <a:pt x="1287463" y="213952"/>
                </a:lnTo>
                <a:close/>
                <a:moveTo>
                  <a:pt x="1127125" y="133350"/>
                </a:moveTo>
                <a:lnTo>
                  <a:pt x="1207728" y="133350"/>
                </a:lnTo>
                <a:lnTo>
                  <a:pt x="1207728" y="213952"/>
                </a:lnTo>
                <a:lnTo>
                  <a:pt x="1167426" y="213952"/>
                </a:lnTo>
                <a:lnTo>
                  <a:pt x="1127125" y="213952"/>
                </a:lnTo>
                <a:close/>
                <a:moveTo>
                  <a:pt x="965200" y="133350"/>
                </a:moveTo>
                <a:lnTo>
                  <a:pt x="1045803" y="133350"/>
                </a:lnTo>
                <a:lnTo>
                  <a:pt x="1045803" y="213952"/>
                </a:lnTo>
                <a:lnTo>
                  <a:pt x="1005501" y="213952"/>
                </a:lnTo>
                <a:lnTo>
                  <a:pt x="965200" y="213952"/>
                </a:lnTo>
                <a:close/>
                <a:moveTo>
                  <a:pt x="804863" y="133350"/>
                </a:moveTo>
                <a:lnTo>
                  <a:pt x="885465" y="133350"/>
                </a:lnTo>
                <a:lnTo>
                  <a:pt x="885465" y="213952"/>
                </a:lnTo>
                <a:lnTo>
                  <a:pt x="845164" y="213952"/>
                </a:lnTo>
                <a:lnTo>
                  <a:pt x="804863" y="213952"/>
                </a:lnTo>
                <a:close/>
                <a:moveTo>
                  <a:pt x="644525" y="133350"/>
                </a:moveTo>
                <a:lnTo>
                  <a:pt x="725128" y="133350"/>
                </a:lnTo>
                <a:lnTo>
                  <a:pt x="725128" y="213952"/>
                </a:lnTo>
                <a:lnTo>
                  <a:pt x="684826" y="213952"/>
                </a:lnTo>
                <a:lnTo>
                  <a:pt x="644525" y="213952"/>
                </a:lnTo>
                <a:close/>
                <a:moveTo>
                  <a:pt x="482600" y="133350"/>
                </a:moveTo>
                <a:lnTo>
                  <a:pt x="563203" y="133350"/>
                </a:lnTo>
                <a:lnTo>
                  <a:pt x="563203" y="213952"/>
                </a:lnTo>
                <a:lnTo>
                  <a:pt x="522901" y="213952"/>
                </a:lnTo>
                <a:lnTo>
                  <a:pt x="482600" y="213952"/>
                </a:lnTo>
                <a:close/>
                <a:moveTo>
                  <a:pt x="322263" y="133350"/>
                </a:moveTo>
                <a:lnTo>
                  <a:pt x="402865" y="133350"/>
                </a:lnTo>
                <a:lnTo>
                  <a:pt x="402865" y="213952"/>
                </a:lnTo>
                <a:lnTo>
                  <a:pt x="362564" y="213952"/>
                </a:lnTo>
                <a:lnTo>
                  <a:pt x="322263" y="213952"/>
                </a:lnTo>
                <a:close/>
                <a:moveTo>
                  <a:pt x="160338" y="133350"/>
                </a:moveTo>
                <a:lnTo>
                  <a:pt x="240940" y="133350"/>
                </a:lnTo>
                <a:lnTo>
                  <a:pt x="240940" y="213952"/>
                </a:lnTo>
                <a:lnTo>
                  <a:pt x="200639" y="213952"/>
                </a:lnTo>
                <a:lnTo>
                  <a:pt x="160338" y="213952"/>
                </a:lnTo>
                <a:close/>
                <a:moveTo>
                  <a:pt x="0" y="133350"/>
                </a:moveTo>
                <a:lnTo>
                  <a:pt x="80603" y="133350"/>
                </a:lnTo>
                <a:lnTo>
                  <a:pt x="80603" y="213952"/>
                </a:lnTo>
                <a:lnTo>
                  <a:pt x="40302" y="213952"/>
                </a:lnTo>
                <a:lnTo>
                  <a:pt x="0" y="213952"/>
                </a:lnTo>
                <a:close/>
                <a:moveTo>
                  <a:pt x="2897188" y="93662"/>
                </a:moveTo>
                <a:lnTo>
                  <a:pt x="2977790" y="93662"/>
                </a:lnTo>
                <a:lnTo>
                  <a:pt x="2977790" y="174265"/>
                </a:lnTo>
                <a:lnTo>
                  <a:pt x="2937489" y="174265"/>
                </a:lnTo>
                <a:lnTo>
                  <a:pt x="2897188" y="174265"/>
                </a:lnTo>
                <a:close/>
                <a:moveTo>
                  <a:pt x="2414588" y="93662"/>
                </a:moveTo>
                <a:lnTo>
                  <a:pt x="2495190" y="93662"/>
                </a:lnTo>
                <a:lnTo>
                  <a:pt x="2495190" y="174265"/>
                </a:lnTo>
                <a:lnTo>
                  <a:pt x="2454889" y="174265"/>
                </a:lnTo>
                <a:lnTo>
                  <a:pt x="2414588" y="174265"/>
                </a:lnTo>
                <a:close/>
                <a:moveTo>
                  <a:pt x="2736850" y="39687"/>
                </a:moveTo>
                <a:lnTo>
                  <a:pt x="2817453" y="39687"/>
                </a:lnTo>
                <a:lnTo>
                  <a:pt x="2817453" y="120290"/>
                </a:lnTo>
                <a:lnTo>
                  <a:pt x="2777151" y="120290"/>
                </a:lnTo>
                <a:lnTo>
                  <a:pt x="2736850" y="120290"/>
                </a:lnTo>
                <a:close/>
                <a:moveTo>
                  <a:pt x="2576513" y="0"/>
                </a:moveTo>
                <a:lnTo>
                  <a:pt x="2657115" y="0"/>
                </a:lnTo>
                <a:lnTo>
                  <a:pt x="2657115" y="80602"/>
                </a:lnTo>
                <a:lnTo>
                  <a:pt x="2616814" y="80602"/>
                </a:lnTo>
                <a:lnTo>
                  <a:pt x="2576513"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28" name="Freeform 227">
            <a:extLst>
              <a:ext uri="{FF2B5EF4-FFF2-40B4-BE49-F238E27FC236}">
                <a16:creationId xmlns:a16="http://schemas.microsoft.com/office/drawing/2014/main" id="{08E66EBF-9D89-B14A-BB2B-293080E3A07C}"/>
              </a:ext>
            </a:extLst>
          </p:cNvPr>
          <p:cNvSpPr>
            <a:spLocks noChangeArrowheads="1"/>
          </p:cNvSpPr>
          <p:nvPr/>
        </p:nvSpPr>
        <p:spPr bwMode="auto">
          <a:xfrm rot="16200000">
            <a:off x="4631082" y="3531905"/>
            <a:ext cx="1690937" cy="108387"/>
          </a:xfrm>
          <a:custGeom>
            <a:avLst/>
            <a:gdLst>
              <a:gd name="connsiteX0" fmla="*/ 3059113 w 3139715"/>
              <a:gd name="connsiteY0" fmla="*/ 120650 h 201252"/>
              <a:gd name="connsiteX1" fmla="*/ 3139715 w 3139715"/>
              <a:gd name="connsiteY1" fmla="*/ 120650 h 201252"/>
              <a:gd name="connsiteX2" fmla="*/ 3139715 w 3139715"/>
              <a:gd name="connsiteY2" fmla="*/ 201252 h 201252"/>
              <a:gd name="connsiteX3" fmla="*/ 3099414 w 3139715"/>
              <a:gd name="connsiteY3" fmla="*/ 201252 h 201252"/>
              <a:gd name="connsiteX4" fmla="*/ 3059113 w 3139715"/>
              <a:gd name="connsiteY4" fmla="*/ 201252 h 201252"/>
              <a:gd name="connsiteX5" fmla="*/ 2254250 w 3139715"/>
              <a:gd name="connsiteY5" fmla="*/ 120650 h 201252"/>
              <a:gd name="connsiteX6" fmla="*/ 2334853 w 3139715"/>
              <a:gd name="connsiteY6" fmla="*/ 120650 h 201252"/>
              <a:gd name="connsiteX7" fmla="*/ 2334853 w 3139715"/>
              <a:gd name="connsiteY7" fmla="*/ 201252 h 201252"/>
              <a:gd name="connsiteX8" fmla="*/ 2294551 w 3139715"/>
              <a:gd name="connsiteY8" fmla="*/ 201252 h 201252"/>
              <a:gd name="connsiteX9" fmla="*/ 2254250 w 3139715"/>
              <a:gd name="connsiteY9" fmla="*/ 201252 h 201252"/>
              <a:gd name="connsiteX10" fmla="*/ 2092325 w 3139715"/>
              <a:gd name="connsiteY10" fmla="*/ 120650 h 201252"/>
              <a:gd name="connsiteX11" fmla="*/ 2172928 w 3139715"/>
              <a:gd name="connsiteY11" fmla="*/ 120650 h 201252"/>
              <a:gd name="connsiteX12" fmla="*/ 2172928 w 3139715"/>
              <a:gd name="connsiteY12" fmla="*/ 201252 h 201252"/>
              <a:gd name="connsiteX13" fmla="*/ 2132626 w 3139715"/>
              <a:gd name="connsiteY13" fmla="*/ 201252 h 201252"/>
              <a:gd name="connsiteX14" fmla="*/ 2092325 w 3139715"/>
              <a:gd name="connsiteY14" fmla="*/ 201252 h 201252"/>
              <a:gd name="connsiteX15" fmla="*/ 1931988 w 3139715"/>
              <a:gd name="connsiteY15" fmla="*/ 120650 h 201252"/>
              <a:gd name="connsiteX16" fmla="*/ 2012590 w 3139715"/>
              <a:gd name="connsiteY16" fmla="*/ 120650 h 201252"/>
              <a:gd name="connsiteX17" fmla="*/ 2012590 w 3139715"/>
              <a:gd name="connsiteY17" fmla="*/ 201252 h 201252"/>
              <a:gd name="connsiteX18" fmla="*/ 1972289 w 3139715"/>
              <a:gd name="connsiteY18" fmla="*/ 201252 h 201252"/>
              <a:gd name="connsiteX19" fmla="*/ 1931988 w 3139715"/>
              <a:gd name="connsiteY19" fmla="*/ 201252 h 201252"/>
              <a:gd name="connsiteX20" fmla="*/ 1770063 w 3139715"/>
              <a:gd name="connsiteY20" fmla="*/ 120650 h 201252"/>
              <a:gd name="connsiteX21" fmla="*/ 1850665 w 3139715"/>
              <a:gd name="connsiteY21" fmla="*/ 120650 h 201252"/>
              <a:gd name="connsiteX22" fmla="*/ 1850665 w 3139715"/>
              <a:gd name="connsiteY22" fmla="*/ 201252 h 201252"/>
              <a:gd name="connsiteX23" fmla="*/ 1810364 w 3139715"/>
              <a:gd name="connsiteY23" fmla="*/ 201252 h 201252"/>
              <a:gd name="connsiteX24" fmla="*/ 1770063 w 3139715"/>
              <a:gd name="connsiteY24" fmla="*/ 201252 h 201252"/>
              <a:gd name="connsiteX25" fmla="*/ 1609725 w 3139715"/>
              <a:gd name="connsiteY25" fmla="*/ 120650 h 201252"/>
              <a:gd name="connsiteX26" fmla="*/ 1690328 w 3139715"/>
              <a:gd name="connsiteY26" fmla="*/ 120650 h 201252"/>
              <a:gd name="connsiteX27" fmla="*/ 1690328 w 3139715"/>
              <a:gd name="connsiteY27" fmla="*/ 201252 h 201252"/>
              <a:gd name="connsiteX28" fmla="*/ 1650026 w 3139715"/>
              <a:gd name="connsiteY28" fmla="*/ 201252 h 201252"/>
              <a:gd name="connsiteX29" fmla="*/ 1609725 w 3139715"/>
              <a:gd name="connsiteY29" fmla="*/ 201252 h 201252"/>
              <a:gd name="connsiteX30" fmla="*/ 1449388 w 3139715"/>
              <a:gd name="connsiteY30" fmla="*/ 120650 h 201252"/>
              <a:gd name="connsiteX31" fmla="*/ 1529990 w 3139715"/>
              <a:gd name="connsiteY31" fmla="*/ 120650 h 201252"/>
              <a:gd name="connsiteX32" fmla="*/ 1529990 w 3139715"/>
              <a:gd name="connsiteY32" fmla="*/ 201252 h 201252"/>
              <a:gd name="connsiteX33" fmla="*/ 1489689 w 3139715"/>
              <a:gd name="connsiteY33" fmla="*/ 201252 h 201252"/>
              <a:gd name="connsiteX34" fmla="*/ 1449388 w 3139715"/>
              <a:gd name="connsiteY34" fmla="*/ 201252 h 201252"/>
              <a:gd name="connsiteX35" fmla="*/ 1287463 w 3139715"/>
              <a:gd name="connsiteY35" fmla="*/ 120650 h 201252"/>
              <a:gd name="connsiteX36" fmla="*/ 1368065 w 3139715"/>
              <a:gd name="connsiteY36" fmla="*/ 120650 h 201252"/>
              <a:gd name="connsiteX37" fmla="*/ 1368065 w 3139715"/>
              <a:gd name="connsiteY37" fmla="*/ 201252 h 201252"/>
              <a:gd name="connsiteX38" fmla="*/ 1327764 w 3139715"/>
              <a:gd name="connsiteY38" fmla="*/ 201252 h 201252"/>
              <a:gd name="connsiteX39" fmla="*/ 1287463 w 3139715"/>
              <a:gd name="connsiteY39" fmla="*/ 201252 h 201252"/>
              <a:gd name="connsiteX40" fmla="*/ 1127125 w 3139715"/>
              <a:gd name="connsiteY40" fmla="*/ 120650 h 201252"/>
              <a:gd name="connsiteX41" fmla="*/ 1207728 w 3139715"/>
              <a:gd name="connsiteY41" fmla="*/ 120650 h 201252"/>
              <a:gd name="connsiteX42" fmla="*/ 1207728 w 3139715"/>
              <a:gd name="connsiteY42" fmla="*/ 201252 h 201252"/>
              <a:gd name="connsiteX43" fmla="*/ 1167426 w 3139715"/>
              <a:gd name="connsiteY43" fmla="*/ 201252 h 201252"/>
              <a:gd name="connsiteX44" fmla="*/ 1127125 w 3139715"/>
              <a:gd name="connsiteY44" fmla="*/ 201252 h 201252"/>
              <a:gd name="connsiteX45" fmla="*/ 965200 w 3139715"/>
              <a:gd name="connsiteY45" fmla="*/ 120650 h 201252"/>
              <a:gd name="connsiteX46" fmla="*/ 1045803 w 3139715"/>
              <a:gd name="connsiteY46" fmla="*/ 120650 h 201252"/>
              <a:gd name="connsiteX47" fmla="*/ 1045803 w 3139715"/>
              <a:gd name="connsiteY47" fmla="*/ 201252 h 201252"/>
              <a:gd name="connsiteX48" fmla="*/ 1005501 w 3139715"/>
              <a:gd name="connsiteY48" fmla="*/ 201252 h 201252"/>
              <a:gd name="connsiteX49" fmla="*/ 965200 w 3139715"/>
              <a:gd name="connsiteY49" fmla="*/ 201252 h 201252"/>
              <a:gd name="connsiteX50" fmla="*/ 804863 w 3139715"/>
              <a:gd name="connsiteY50" fmla="*/ 120650 h 201252"/>
              <a:gd name="connsiteX51" fmla="*/ 885465 w 3139715"/>
              <a:gd name="connsiteY51" fmla="*/ 120650 h 201252"/>
              <a:gd name="connsiteX52" fmla="*/ 885465 w 3139715"/>
              <a:gd name="connsiteY52" fmla="*/ 201252 h 201252"/>
              <a:gd name="connsiteX53" fmla="*/ 845164 w 3139715"/>
              <a:gd name="connsiteY53" fmla="*/ 201252 h 201252"/>
              <a:gd name="connsiteX54" fmla="*/ 804863 w 3139715"/>
              <a:gd name="connsiteY54" fmla="*/ 201252 h 201252"/>
              <a:gd name="connsiteX55" fmla="*/ 644525 w 3139715"/>
              <a:gd name="connsiteY55" fmla="*/ 120650 h 201252"/>
              <a:gd name="connsiteX56" fmla="*/ 725128 w 3139715"/>
              <a:gd name="connsiteY56" fmla="*/ 120650 h 201252"/>
              <a:gd name="connsiteX57" fmla="*/ 725128 w 3139715"/>
              <a:gd name="connsiteY57" fmla="*/ 201252 h 201252"/>
              <a:gd name="connsiteX58" fmla="*/ 684826 w 3139715"/>
              <a:gd name="connsiteY58" fmla="*/ 201252 h 201252"/>
              <a:gd name="connsiteX59" fmla="*/ 644525 w 3139715"/>
              <a:gd name="connsiteY59" fmla="*/ 201252 h 201252"/>
              <a:gd name="connsiteX60" fmla="*/ 482600 w 3139715"/>
              <a:gd name="connsiteY60" fmla="*/ 120650 h 201252"/>
              <a:gd name="connsiteX61" fmla="*/ 563203 w 3139715"/>
              <a:gd name="connsiteY61" fmla="*/ 120650 h 201252"/>
              <a:gd name="connsiteX62" fmla="*/ 563203 w 3139715"/>
              <a:gd name="connsiteY62" fmla="*/ 201252 h 201252"/>
              <a:gd name="connsiteX63" fmla="*/ 522901 w 3139715"/>
              <a:gd name="connsiteY63" fmla="*/ 201252 h 201252"/>
              <a:gd name="connsiteX64" fmla="*/ 482600 w 3139715"/>
              <a:gd name="connsiteY64" fmla="*/ 201252 h 201252"/>
              <a:gd name="connsiteX65" fmla="*/ 322263 w 3139715"/>
              <a:gd name="connsiteY65" fmla="*/ 120650 h 201252"/>
              <a:gd name="connsiteX66" fmla="*/ 402865 w 3139715"/>
              <a:gd name="connsiteY66" fmla="*/ 120650 h 201252"/>
              <a:gd name="connsiteX67" fmla="*/ 402865 w 3139715"/>
              <a:gd name="connsiteY67" fmla="*/ 201252 h 201252"/>
              <a:gd name="connsiteX68" fmla="*/ 362564 w 3139715"/>
              <a:gd name="connsiteY68" fmla="*/ 201252 h 201252"/>
              <a:gd name="connsiteX69" fmla="*/ 322263 w 3139715"/>
              <a:gd name="connsiteY69" fmla="*/ 201252 h 201252"/>
              <a:gd name="connsiteX70" fmla="*/ 160338 w 3139715"/>
              <a:gd name="connsiteY70" fmla="*/ 120650 h 201252"/>
              <a:gd name="connsiteX71" fmla="*/ 240940 w 3139715"/>
              <a:gd name="connsiteY71" fmla="*/ 120650 h 201252"/>
              <a:gd name="connsiteX72" fmla="*/ 240940 w 3139715"/>
              <a:gd name="connsiteY72" fmla="*/ 201252 h 201252"/>
              <a:gd name="connsiteX73" fmla="*/ 200639 w 3139715"/>
              <a:gd name="connsiteY73" fmla="*/ 201252 h 201252"/>
              <a:gd name="connsiteX74" fmla="*/ 160338 w 3139715"/>
              <a:gd name="connsiteY74" fmla="*/ 201252 h 201252"/>
              <a:gd name="connsiteX75" fmla="*/ 0 w 3139715"/>
              <a:gd name="connsiteY75" fmla="*/ 120650 h 201252"/>
              <a:gd name="connsiteX76" fmla="*/ 80603 w 3139715"/>
              <a:gd name="connsiteY76" fmla="*/ 120650 h 201252"/>
              <a:gd name="connsiteX77" fmla="*/ 80603 w 3139715"/>
              <a:gd name="connsiteY77" fmla="*/ 201252 h 201252"/>
              <a:gd name="connsiteX78" fmla="*/ 40302 w 3139715"/>
              <a:gd name="connsiteY78" fmla="*/ 201252 h 201252"/>
              <a:gd name="connsiteX79" fmla="*/ 0 w 3139715"/>
              <a:gd name="connsiteY79" fmla="*/ 201252 h 201252"/>
              <a:gd name="connsiteX80" fmla="*/ 2414588 w 3139715"/>
              <a:gd name="connsiteY80" fmla="*/ 79375 h 201252"/>
              <a:gd name="connsiteX81" fmla="*/ 2495190 w 3139715"/>
              <a:gd name="connsiteY81" fmla="*/ 79375 h 201252"/>
              <a:gd name="connsiteX82" fmla="*/ 2495190 w 3139715"/>
              <a:gd name="connsiteY82" fmla="*/ 159977 h 201252"/>
              <a:gd name="connsiteX83" fmla="*/ 2454889 w 3139715"/>
              <a:gd name="connsiteY83" fmla="*/ 159977 h 201252"/>
              <a:gd name="connsiteX84" fmla="*/ 2414588 w 3139715"/>
              <a:gd name="connsiteY84" fmla="*/ 159977 h 201252"/>
              <a:gd name="connsiteX85" fmla="*/ 2897188 w 3139715"/>
              <a:gd name="connsiteY85" fmla="*/ 71437 h 201252"/>
              <a:gd name="connsiteX86" fmla="*/ 2977790 w 3139715"/>
              <a:gd name="connsiteY86" fmla="*/ 71437 h 201252"/>
              <a:gd name="connsiteX87" fmla="*/ 2977790 w 3139715"/>
              <a:gd name="connsiteY87" fmla="*/ 152040 h 201252"/>
              <a:gd name="connsiteX88" fmla="*/ 2937489 w 3139715"/>
              <a:gd name="connsiteY88" fmla="*/ 152040 h 201252"/>
              <a:gd name="connsiteX89" fmla="*/ 2897188 w 3139715"/>
              <a:gd name="connsiteY89" fmla="*/ 152040 h 201252"/>
              <a:gd name="connsiteX90" fmla="*/ 2736850 w 3139715"/>
              <a:gd name="connsiteY90" fmla="*/ 39687 h 201252"/>
              <a:gd name="connsiteX91" fmla="*/ 2817453 w 3139715"/>
              <a:gd name="connsiteY91" fmla="*/ 39687 h 201252"/>
              <a:gd name="connsiteX92" fmla="*/ 2817453 w 3139715"/>
              <a:gd name="connsiteY92" fmla="*/ 120290 h 201252"/>
              <a:gd name="connsiteX93" fmla="*/ 2777151 w 3139715"/>
              <a:gd name="connsiteY93" fmla="*/ 120290 h 201252"/>
              <a:gd name="connsiteX94" fmla="*/ 2736850 w 3139715"/>
              <a:gd name="connsiteY94" fmla="*/ 120290 h 201252"/>
              <a:gd name="connsiteX95" fmla="*/ 2576513 w 3139715"/>
              <a:gd name="connsiteY95" fmla="*/ 0 h 201252"/>
              <a:gd name="connsiteX96" fmla="*/ 2657115 w 3139715"/>
              <a:gd name="connsiteY96" fmla="*/ 0 h 201252"/>
              <a:gd name="connsiteX97" fmla="*/ 2657115 w 3139715"/>
              <a:gd name="connsiteY97" fmla="*/ 80602 h 201252"/>
              <a:gd name="connsiteX98" fmla="*/ 2616814 w 3139715"/>
              <a:gd name="connsiteY98" fmla="*/ 80602 h 201252"/>
              <a:gd name="connsiteX99" fmla="*/ 2576513 w 3139715"/>
              <a:gd name="connsiteY99" fmla="*/ 80602 h 20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2">
                <a:moveTo>
                  <a:pt x="3059113" y="120650"/>
                </a:moveTo>
                <a:lnTo>
                  <a:pt x="3139715" y="120650"/>
                </a:lnTo>
                <a:lnTo>
                  <a:pt x="3139715" y="201252"/>
                </a:lnTo>
                <a:lnTo>
                  <a:pt x="3099414" y="201252"/>
                </a:lnTo>
                <a:lnTo>
                  <a:pt x="3059113" y="201252"/>
                </a:lnTo>
                <a:close/>
                <a:moveTo>
                  <a:pt x="2254250" y="120650"/>
                </a:moveTo>
                <a:lnTo>
                  <a:pt x="2334853" y="120650"/>
                </a:lnTo>
                <a:lnTo>
                  <a:pt x="2334853" y="201252"/>
                </a:lnTo>
                <a:lnTo>
                  <a:pt x="2294551" y="201252"/>
                </a:lnTo>
                <a:lnTo>
                  <a:pt x="2254250" y="201252"/>
                </a:lnTo>
                <a:close/>
                <a:moveTo>
                  <a:pt x="2092325" y="120650"/>
                </a:moveTo>
                <a:lnTo>
                  <a:pt x="2172928" y="120650"/>
                </a:lnTo>
                <a:lnTo>
                  <a:pt x="2172928" y="201252"/>
                </a:lnTo>
                <a:lnTo>
                  <a:pt x="2132626" y="201252"/>
                </a:lnTo>
                <a:lnTo>
                  <a:pt x="2092325" y="201252"/>
                </a:lnTo>
                <a:close/>
                <a:moveTo>
                  <a:pt x="1931988" y="120650"/>
                </a:moveTo>
                <a:lnTo>
                  <a:pt x="2012590" y="120650"/>
                </a:lnTo>
                <a:lnTo>
                  <a:pt x="2012590" y="201252"/>
                </a:lnTo>
                <a:lnTo>
                  <a:pt x="1972289" y="201252"/>
                </a:lnTo>
                <a:lnTo>
                  <a:pt x="1931988" y="201252"/>
                </a:lnTo>
                <a:close/>
                <a:moveTo>
                  <a:pt x="1770063" y="120650"/>
                </a:moveTo>
                <a:lnTo>
                  <a:pt x="1850665" y="120650"/>
                </a:lnTo>
                <a:lnTo>
                  <a:pt x="1850665" y="201252"/>
                </a:lnTo>
                <a:lnTo>
                  <a:pt x="1810364" y="201252"/>
                </a:lnTo>
                <a:lnTo>
                  <a:pt x="1770063" y="201252"/>
                </a:lnTo>
                <a:close/>
                <a:moveTo>
                  <a:pt x="1609725" y="120650"/>
                </a:moveTo>
                <a:lnTo>
                  <a:pt x="1690328" y="120650"/>
                </a:lnTo>
                <a:lnTo>
                  <a:pt x="1690328" y="201252"/>
                </a:lnTo>
                <a:lnTo>
                  <a:pt x="1650026" y="201252"/>
                </a:lnTo>
                <a:lnTo>
                  <a:pt x="1609725" y="201252"/>
                </a:lnTo>
                <a:close/>
                <a:moveTo>
                  <a:pt x="1449388" y="120650"/>
                </a:moveTo>
                <a:lnTo>
                  <a:pt x="1529990" y="120650"/>
                </a:lnTo>
                <a:lnTo>
                  <a:pt x="1529990" y="201252"/>
                </a:lnTo>
                <a:lnTo>
                  <a:pt x="1489689" y="201252"/>
                </a:lnTo>
                <a:lnTo>
                  <a:pt x="1449388" y="201252"/>
                </a:lnTo>
                <a:close/>
                <a:moveTo>
                  <a:pt x="1287463" y="120650"/>
                </a:moveTo>
                <a:lnTo>
                  <a:pt x="1368065" y="120650"/>
                </a:lnTo>
                <a:lnTo>
                  <a:pt x="1368065" y="201252"/>
                </a:lnTo>
                <a:lnTo>
                  <a:pt x="1327764" y="201252"/>
                </a:lnTo>
                <a:lnTo>
                  <a:pt x="1287463" y="201252"/>
                </a:lnTo>
                <a:close/>
                <a:moveTo>
                  <a:pt x="1127125" y="120650"/>
                </a:moveTo>
                <a:lnTo>
                  <a:pt x="1207728" y="120650"/>
                </a:lnTo>
                <a:lnTo>
                  <a:pt x="1207728" y="201252"/>
                </a:lnTo>
                <a:lnTo>
                  <a:pt x="1167426" y="201252"/>
                </a:lnTo>
                <a:lnTo>
                  <a:pt x="1127125" y="201252"/>
                </a:lnTo>
                <a:close/>
                <a:moveTo>
                  <a:pt x="965200" y="120650"/>
                </a:moveTo>
                <a:lnTo>
                  <a:pt x="1045803" y="120650"/>
                </a:lnTo>
                <a:lnTo>
                  <a:pt x="1045803" y="201252"/>
                </a:lnTo>
                <a:lnTo>
                  <a:pt x="1005501" y="201252"/>
                </a:lnTo>
                <a:lnTo>
                  <a:pt x="965200" y="201252"/>
                </a:lnTo>
                <a:close/>
                <a:moveTo>
                  <a:pt x="804863" y="120650"/>
                </a:moveTo>
                <a:lnTo>
                  <a:pt x="885465" y="120650"/>
                </a:lnTo>
                <a:lnTo>
                  <a:pt x="885465" y="201252"/>
                </a:lnTo>
                <a:lnTo>
                  <a:pt x="845164" y="201252"/>
                </a:lnTo>
                <a:lnTo>
                  <a:pt x="804863" y="201252"/>
                </a:lnTo>
                <a:close/>
                <a:moveTo>
                  <a:pt x="644525" y="120650"/>
                </a:moveTo>
                <a:lnTo>
                  <a:pt x="725128" y="120650"/>
                </a:lnTo>
                <a:lnTo>
                  <a:pt x="725128" y="201252"/>
                </a:lnTo>
                <a:lnTo>
                  <a:pt x="684826" y="201252"/>
                </a:lnTo>
                <a:lnTo>
                  <a:pt x="644525" y="201252"/>
                </a:lnTo>
                <a:close/>
                <a:moveTo>
                  <a:pt x="482600" y="120650"/>
                </a:moveTo>
                <a:lnTo>
                  <a:pt x="563203" y="120650"/>
                </a:lnTo>
                <a:lnTo>
                  <a:pt x="563203" y="201252"/>
                </a:lnTo>
                <a:lnTo>
                  <a:pt x="522901" y="201252"/>
                </a:lnTo>
                <a:lnTo>
                  <a:pt x="482600" y="201252"/>
                </a:lnTo>
                <a:close/>
                <a:moveTo>
                  <a:pt x="322263" y="120650"/>
                </a:moveTo>
                <a:lnTo>
                  <a:pt x="402865" y="120650"/>
                </a:lnTo>
                <a:lnTo>
                  <a:pt x="402865" y="201252"/>
                </a:lnTo>
                <a:lnTo>
                  <a:pt x="362564" y="201252"/>
                </a:lnTo>
                <a:lnTo>
                  <a:pt x="322263" y="201252"/>
                </a:lnTo>
                <a:close/>
                <a:moveTo>
                  <a:pt x="160338" y="120650"/>
                </a:moveTo>
                <a:lnTo>
                  <a:pt x="240940" y="120650"/>
                </a:lnTo>
                <a:lnTo>
                  <a:pt x="240940" y="201252"/>
                </a:lnTo>
                <a:lnTo>
                  <a:pt x="200639" y="201252"/>
                </a:lnTo>
                <a:lnTo>
                  <a:pt x="160338" y="201252"/>
                </a:lnTo>
                <a:close/>
                <a:moveTo>
                  <a:pt x="0" y="120650"/>
                </a:moveTo>
                <a:lnTo>
                  <a:pt x="80603" y="120650"/>
                </a:lnTo>
                <a:lnTo>
                  <a:pt x="80603" y="201252"/>
                </a:lnTo>
                <a:lnTo>
                  <a:pt x="40302" y="201252"/>
                </a:lnTo>
                <a:lnTo>
                  <a:pt x="0" y="201252"/>
                </a:lnTo>
                <a:close/>
                <a:moveTo>
                  <a:pt x="2414588" y="79375"/>
                </a:moveTo>
                <a:lnTo>
                  <a:pt x="2495190" y="79375"/>
                </a:lnTo>
                <a:lnTo>
                  <a:pt x="2495190" y="159977"/>
                </a:lnTo>
                <a:lnTo>
                  <a:pt x="2454889" y="159977"/>
                </a:lnTo>
                <a:lnTo>
                  <a:pt x="2414588" y="159977"/>
                </a:lnTo>
                <a:close/>
                <a:moveTo>
                  <a:pt x="2897188" y="71437"/>
                </a:moveTo>
                <a:lnTo>
                  <a:pt x="2977790" y="71437"/>
                </a:lnTo>
                <a:lnTo>
                  <a:pt x="2977790" y="152040"/>
                </a:lnTo>
                <a:lnTo>
                  <a:pt x="2937489" y="152040"/>
                </a:lnTo>
                <a:lnTo>
                  <a:pt x="2897188" y="152040"/>
                </a:lnTo>
                <a:close/>
                <a:moveTo>
                  <a:pt x="2736850" y="39687"/>
                </a:moveTo>
                <a:lnTo>
                  <a:pt x="2817453" y="39687"/>
                </a:lnTo>
                <a:lnTo>
                  <a:pt x="2817453" y="120290"/>
                </a:lnTo>
                <a:lnTo>
                  <a:pt x="2777151" y="120290"/>
                </a:lnTo>
                <a:lnTo>
                  <a:pt x="2736850" y="120290"/>
                </a:lnTo>
                <a:close/>
                <a:moveTo>
                  <a:pt x="2576513" y="0"/>
                </a:moveTo>
                <a:lnTo>
                  <a:pt x="2657115" y="0"/>
                </a:lnTo>
                <a:lnTo>
                  <a:pt x="2657115" y="80602"/>
                </a:lnTo>
                <a:lnTo>
                  <a:pt x="2616814" y="80602"/>
                </a:lnTo>
                <a:lnTo>
                  <a:pt x="2576513"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29" name="Freeform 228">
            <a:extLst>
              <a:ext uri="{FF2B5EF4-FFF2-40B4-BE49-F238E27FC236}">
                <a16:creationId xmlns:a16="http://schemas.microsoft.com/office/drawing/2014/main" id="{380F2763-090E-5B44-8B70-28856A301E13}"/>
              </a:ext>
            </a:extLst>
          </p:cNvPr>
          <p:cNvSpPr>
            <a:spLocks noChangeArrowheads="1"/>
          </p:cNvSpPr>
          <p:nvPr/>
        </p:nvSpPr>
        <p:spPr bwMode="auto">
          <a:xfrm rot="16200000">
            <a:off x="4717434" y="3531906"/>
            <a:ext cx="1690937" cy="108388"/>
          </a:xfrm>
          <a:custGeom>
            <a:avLst/>
            <a:gdLst>
              <a:gd name="connsiteX0" fmla="*/ 3059113 w 3139715"/>
              <a:gd name="connsiteY0" fmla="*/ 120650 h 201253"/>
              <a:gd name="connsiteX1" fmla="*/ 3139715 w 3139715"/>
              <a:gd name="connsiteY1" fmla="*/ 120650 h 201253"/>
              <a:gd name="connsiteX2" fmla="*/ 3139715 w 3139715"/>
              <a:gd name="connsiteY2" fmla="*/ 201253 h 201253"/>
              <a:gd name="connsiteX3" fmla="*/ 3099414 w 3139715"/>
              <a:gd name="connsiteY3" fmla="*/ 201253 h 201253"/>
              <a:gd name="connsiteX4" fmla="*/ 3059113 w 3139715"/>
              <a:gd name="connsiteY4" fmla="*/ 201253 h 201253"/>
              <a:gd name="connsiteX5" fmla="*/ 2414588 w 3139715"/>
              <a:gd name="connsiteY5" fmla="*/ 120650 h 201253"/>
              <a:gd name="connsiteX6" fmla="*/ 2495190 w 3139715"/>
              <a:gd name="connsiteY6" fmla="*/ 120650 h 201253"/>
              <a:gd name="connsiteX7" fmla="*/ 2495190 w 3139715"/>
              <a:gd name="connsiteY7" fmla="*/ 201253 h 201253"/>
              <a:gd name="connsiteX8" fmla="*/ 2454889 w 3139715"/>
              <a:gd name="connsiteY8" fmla="*/ 201253 h 201253"/>
              <a:gd name="connsiteX9" fmla="*/ 2414588 w 3139715"/>
              <a:gd name="connsiteY9" fmla="*/ 201253 h 201253"/>
              <a:gd name="connsiteX10" fmla="*/ 2254250 w 3139715"/>
              <a:gd name="connsiteY10" fmla="*/ 120650 h 201253"/>
              <a:gd name="connsiteX11" fmla="*/ 2334853 w 3139715"/>
              <a:gd name="connsiteY11" fmla="*/ 120650 h 201253"/>
              <a:gd name="connsiteX12" fmla="*/ 2334853 w 3139715"/>
              <a:gd name="connsiteY12" fmla="*/ 201253 h 201253"/>
              <a:gd name="connsiteX13" fmla="*/ 2294551 w 3139715"/>
              <a:gd name="connsiteY13" fmla="*/ 201253 h 201253"/>
              <a:gd name="connsiteX14" fmla="*/ 2254250 w 3139715"/>
              <a:gd name="connsiteY14" fmla="*/ 201253 h 201253"/>
              <a:gd name="connsiteX15" fmla="*/ 2092325 w 3139715"/>
              <a:gd name="connsiteY15" fmla="*/ 120650 h 201253"/>
              <a:gd name="connsiteX16" fmla="*/ 2172928 w 3139715"/>
              <a:gd name="connsiteY16" fmla="*/ 120650 h 201253"/>
              <a:gd name="connsiteX17" fmla="*/ 2172928 w 3139715"/>
              <a:gd name="connsiteY17" fmla="*/ 201253 h 201253"/>
              <a:gd name="connsiteX18" fmla="*/ 2132626 w 3139715"/>
              <a:gd name="connsiteY18" fmla="*/ 201253 h 201253"/>
              <a:gd name="connsiteX19" fmla="*/ 2092325 w 3139715"/>
              <a:gd name="connsiteY19" fmla="*/ 201253 h 201253"/>
              <a:gd name="connsiteX20" fmla="*/ 1931988 w 3139715"/>
              <a:gd name="connsiteY20" fmla="*/ 120650 h 201253"/>
              <a:gd name="connsiteX21" fmla="*/ 2012590 w 3139715"/>
              <a:gd name="connsiteY21" fmla="*/ 120650 h 201253"/>
              <a:gd name="connsiteX22" fmla="*/ 2012590 w 3139715"/>
              <a:gd name="connsiteY22" fmla="*/ 201253 h 201253"/>
              <a:gd name="connsiteX23" fmla="*/ 1972289 w 3139715"/>
              <a:gd name="connsiteY23" fmla="*/ 201253 h 201253"/>
              <a:gd name="connsiteX24" fmla="*/ 1931988 w 3139715"/>
              <a:gd name="connsiteY24" fmla="*/ 201253 h 201253"/>
              <a:gd name="connsiteX25" fmla="*/ 1770063 w 3139715"/>
              <a:gd name="connsiteY25" fmla="*/ 120650 h 201253"/>
              <a:gd name="connsiteX26" fmla="*/ 1850665 w 3139715"/>
              <a:gd name="connsiteY26" fmla="*/ 120650 h 201253"/>
              <a:gd name="connsiteX27" fmla="*/ 1850665 w 3139715"/>
              <a:gd name="connsiteY27" fmla="*/ 201253 h 201253"/>
              <a:gd name="connsiteX28" fmla="*/ 1810364 w 3139715"/>
              <a:gd name="connsiteY28" fmla="*/ 201253 h 201253"/>
              <a:gd name="connsiteX29" fmla="*/ 1770063 w 3139715"/>
              <a:gd name="connsiteY29" fmla="*/ 201253 h 201253"/>
              <a:gd name="connsiteX30" fmla="*/ 1609725 w 3139715"/>
              <a:gd name="connsiteY30" fmla="*/ 120650 h 201253"/>
              <a:gd name="connsiteX31" fmla="*/ 1690328 w 3139715"/>
              <a:gd name="connsiteY31" fmla="*/ 120650 h 201253"/>
              <a:gd name="connsiteX32" fmla="*/ 1690328 w 3139715"/>
              <a:gd name="connsiteY32" fmla="*/ 201253 h 201253"/>
              <a:gd name="connsiteX33" fmla="*/ 1650026 w 3139715"/>
              <a:gd name="connsiteY33" fmla="*/ 201253 h 201253"/>
              <a:gd name="connsiteX34" fmla="*/ 1609725 w 3139715"/>
              <a:gd name="connsiteY34" fmla="*/ 201253 h 201253"/>
              <a:gd name="connsiteX35" fmla="*/ 1449388 w 3139715"/>
              <a:gd name="connsiteY35" fmla="*/ 120650 h 201253"/>
              <a:gd name="connsiteX36" fmla="*/ 1529990 w 3139715"/>
              <a:gd name="connsiteY36" fmla="*/ 120650 h 201253"/>
              <a:gd name="connsiteX37" fmla="*/ 1529990 w 3139715"/>
              <a:gd name="connsiteY37" fmla="*/ 201253 h 201253"/>
              <a:gd name="connsiteX38" fmla="*/ 1489689 w 3139715"/>
              <a:gd name="connsiteY38" fmla="*/ 201253 h 201253"/>
              <a:gd name="connsiteX39" fmla="*/ 1449388 w 3139715"/>
              <a:gd name="connsiteY39" fmla="*/ 201253 h 201253"/>
              <a:gd name="connsiteX40" fmla="*/ 1287463 w 3139715"/>
              <a:gd name="connsiteY40" fmla="*/ 120650 h 201253"/>
              <a:gd name="connsiteX41" fmla="*/ 1368065 w 3139715"/>
              <a:gd name="connsiteY41" fmla="*/ 120650 h 201253"/>
              <a:gd name="connsiteX42" fmla="*/ 1368065 w 3139715"/>
              <a:gd name="connsiteY42" fmla="*/ 201253 h 201253"/>
              <a:gd name="connsiteX43" fmla="*/ 1327764 w 3139715"/>
              <a:gd name="connsiteY43" fmla="*/ 201253 h 201253"/>
              <a:gd name="connsiteX44" fmla="*/ 1287463 w 3139715"/>
              <a:gd name="connsiteY44" fmla="*/ 201253 h 201253"/>
              <a:gd name="connsiteX45" fmla="*/ 1127125 w 3139715"/>
              <a:gd name="connsiteY45" fmla="*/ 120650 h 201253"/>
              <a:gd name="connsiteX46" fmla="*/ 1207728 w 3139715"/>
              <a:gd name="connsiteY46" fmla="*/ 120650 h 201253"/>
              <a:gd name="connsiteX47" fmla="*/ 1207728 w 3139715"/>
              <a:gd name="connsiteY47" fmla="*/ 201253 h 201253"/>
              <a:gd name="connsiteX48" fmla="*/ 1167426 w 3139715"/>
              <a:gd name="connsiteY48" fmla="*/ 201253 h 201253"/>
              <a:gd name="connsiteX49" fmla="*/ 1127125 w 3139715"/>
              <a:gd name="connsiteY49" fmla="*/ 201253 h 201253"/>
              <a:gd name="connsiteX50" fmla="*/ 965200 w 3139715"/>
              <a:gd name="connsiteY50" fmla="*/ 120650 h 201253"/>
              <a:gd name="connsiteX51" fmla="*/ 1045803 w 3139715"/>
              <a:gd name="connsiteY51" fmla="*/ 120650 h 201253"/>
              <a:gd name="connsiteX52" fmla="*/ 1045803 w 3139715"/>
              <a:gd name="connsiteY52" fmla="*/ 201253 h 201253"/>
              <a:gd name="connsiteX53" fmla="*/ 1005501 w 3139715"/>
              <a:gd name="connsiteY53" fmla="*/ 201253 h 201253"/>
              <a:gd name="connsiteX54" fmla="*/ 965200 w 3139715"/>
              <a:gd name="connsiteY54" fmla="*/ 201253 h 201253"/>
              <a:gd name="connsiteX55" fmla="*/ 804863 w 3139715"/>
              <a:gd name="connsiteY55" fmla="*/ 120650 h 201253"/>
              <a:gd name="connsiteX56" fmla="*/ 885465 w 3139715"/>
              <a:gd name="connsiteY56" fmla="*/ 120650 h 201253"/>
              <a:gd name="connsiteX57" fmla="*/ 885465 w 3139715"/>
              <a:gd name="connsiteY57" fmla="*/ 201253 h 201253"/>
              <a:gd name="connsiteX58" fmla="*/ 845164 w 3139715"/>
              <a:gd name="connsiteY58" fmla="*/ 201253 h 201253"/>
              <a:gd name="connsiteX59" fmla="*/ 804863 w 3139715"/>
              <a:gd name="connsiteY59" fmla="*/ 201253 h 201253"/>
              <a:gd name="connsiteX60" fmla="*/ 644525 w 3139715"/>
              <a:gd name="connsiteY60" fmla="*/ 120650 h 201253"/>
              <a:gd name="connsiteX61" fmla="*/ 725128 w 3139715"/>
              <a:gd name="connsiteY61" fmla="*/ 120650 h 201253"/>
              <a:gd name="connsiteX62" fmla="*/ 725128 w 3139715"/>
              <a:gd name="connsiteY62" fmla="*/ 201253 h 201253"/>
              <a:gd name="connsiteX63" fmla="*/ 684826 w 3139715"/>
              <a:gd name="connsiteY63" fmla="*/ 201253 h 201253"/>
              <a:gd name="connsiteX64" fmla="*/ 644525 w 3139715"/>
              <a:gd name="connsiteY64" fmla="*/ 201253 h 201253"/>
              <a:gd name="connsiteX65" fmla="*/ 482600 w 3139715"/>
              <a:gd name="connsiteY65" fmla="*/ 120650 h 201253"/>
              <a:gd name="connsiteX66" fmla="*/ 563203 w 3139715"/>
              <a:gd name="connsiteY66" fmla="*/ 120650 h 201253"/>
              <a:gd name="connsiteX67" fmla="*/ 563203 w 3139715"/>
              <a:gd name="connsiteY67" fmla="*/ 201253 h 201253"/>
              <a:gd name="connsiteX68" fmla="*/ 522901 w 3139715"/>
              <a:gd name="connsiteY68" fmla="*/ 201253 h 201253"/>
              <a:gd name="connsiteX69" fmla="*/ 482600 w 3139715"/>
              <a:gd name="connsiteY69" fmla="*/ 201253 h 201253"/>
              <a:gd name="connsiteX70" fmla="*/ 322263 w 3139715"/>
              <a:gd name="connsiteY70" fmla="*/ 120650 h 201253"/>
              <a:gd name="connsiteX71" fmla="*/ 402865 w 3139715"/>
              <a:gd name="connsiteY71" fmla="*/ 120650 h 201253"/>
              <a:gd name="connsiteX72" fmla="*/ 402865 w 3139715"/>
              <a:gd name="connsiteY72" fmla="*/ 201253 h 201253"/>
              <a:gd name="connsiteX73" fmla="*/ 362564 w 3139715"/>
              <a:gd name="connsiteY73" fmla="*/ 201253 h 201253"/>
              <a:gd name="connsiteX74" fmla="*/ 322263 w 3139715"/>
              <a:gd name="connsiteY74" fmla="*/ 201253 h 201253"/>
              <a:gd name="connsiteX75" fmla="*/ 160338 w 3139715"/>
              <a:gd name="connsiteY75" fmla="*/ 120650 h 201253"/>
              <a:gd name="connsiteX76" fmla="*/ 240940 w 3139715"/>
              <a:gd name="connsiteY76" fmla="*/ 120650 h 201253"/>
              <a:gd name="connsiteX77" fmla="*/ 240940 w 3139715"/>
              <a:gd name="connsiteY77" fmla="*/ 201253 h 201253"/>
              <a:gd name="connsiteX78" fmla="*/ 200639 w 3139715"/>
              <a:gd name="connsiteY78" fmla="*/ 201253 h 201253"/>
              <a:gd name="connsiteX79" fmla="*/ 160338 w 3139715"/>
              <a:gd name="connsiteY79" fmla="*/ 201253 h 201253"/>
              <a:gd name="connsiteX80" fmla="*/ 0 w 3139715"/>
              <a:gd name="connsiteY80" fmla="*/ 120650 h 201253"/>
              <a:gd name="connsiteX81" fmla="*/ 80603 w 3139715"/>
              <a:gd name="connsiteY81" fmla="*/ 120650 h 201253"/>
              <a:gd name="connsiteX82" fmla="*/ 80603 w 3139715"/>
              <a:gd name="connsiteY82" fmla="*/ 201253 h 201253"/>
              <a:gd name="connsiteX83" fmla="*/ 40302 w 3139715"/>
              <a:gd name="connsiteY83" fmla="*/ 201253 h 201253"/>
              <a:gd name="connsiteX84" fmla="*/ 0 w 3139715"/>
              <a:gd name="connsiteY84" fmla="*/ 201253 h 201253"/>
              <a:gd name="connsiteX85" fmla="*/ 2576513 w 3139715"/>
              <a:gd name="connsiteY85" fmla="*/ 71438 h 201253"/>
              <a:gd name="connsiteX86" fmla="*/ 2657115 w 3139715"/>
              <a:gd name="connsiteY86" fmla="*/ 71438 h 201253"/>
              <a:gd name="connsiteX87" fmla="*/ 2657115 w 3139715"/>
              <a:gd name="connsiteY87" fmla="*/ 152040 h 201253"/>
              <a:gd name="connsiteX88" fmla="*/ 2616814 w 3139715"/>
              <a:gd name="connsiteY88" fmla="*/ 152040 h 201253"/>
              <a:gd name="connsiteX89" fmla="*/ 2576513 w 3139715"/>
              <a:gd name="connsiteY89" fmla="*/ 152040 h 201253"/>
              <a:gd name="connsiteX90" fmla="*/ 2897188 w 3139715"/>
              <a:gd name="connsiteY90" fmla="*/ 39688 h 201253"/>
              <a:gd name="connsiteX91" fmla="*/ 2977790 w 3139715"/>
              <a:gd name="connsiteY91" fmla="*/ 39688 h 201253"/>
              <a:gd name="connsiteX92" fmla="*/ 2977790 w 3139715"/>
              <a:gd name="connsiteY92" fmla="*/ 120290 h 201253"/>
              <a:gd name="connsiteX93" fmla="*/ 2937489 w 3139715"/>
              <a:gd name="connsiteY93" fmla="*/ 120290 h 201253"/>
              <a:gd name="connsiteX94" fmla="*/ 2897188 w 3139715"/>
              <a:gd name="connsiteY94" fmla="*/ 120290 h 201253"/>
              <a:gd name="connsiteX95" fmla="*/ 2736850 w 3139715"/>
              <a:gd name="connsiteY95" fmla="*/ 0 h 201253"/>
              <a:gd name="connsiteX96" fmla="*/ 2817453 w 3139715"/>
              <a:gd name="connsiteY96" fmla="*/ 0 h 201253"/>
              <a:gd name="connsiteX97" fmla="*/ 2817453 w 3139715"/>
              <a:gd name="connsiteY97" fmla="*/ 80603 h 201253"/>
              <a:gd name="connsiteX98" fmla="*/ 2777151 w 3139715"/>
              <a:gd name="connsiteY98" fmla="*/ 80603 h 201253"/>
              <a:gd name="connsiteX99" fmla="*/ 2736850 w 3139715"/>
              <a:gd name="connsiteY99" fmla="*/ 80603 h 20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3">
                <a:moveTo>
                  <a:pt x="3059113" y="120650"/>
                </a:moveTo>
                <a:lnTo>
                  <a:pt x="3139715" y="120650"/>
                </a:lnTo>
                <a:lnTo>
                  <a:pt x="3139715" y="201253"/>
                </a:lnTo>
                <a:lnTo>
                  <a:pt x="3099414" y="201253"/>
                </a:lnTo>
                <a:lnTo>
                  <a:pt x="3059113" y="201253"/>
                </a:lnTo>
                <a:close/>
                <a:moveTo>
                  <a:pt x="2414588" y="120650"/>
                </a:moveTo>
                <a:lnTo>
                  <a:pt x="2495190" y="120650"/>
                </a:lnTo>
                <a:lnTo>
                  <a:pt x="2495190" y="201253"/>
                </a:lnTo>
                <a:lnTo>
                  <a:pt x="2454889" y="201253"/>
                </a:lnTo>
                <a:lnTo>
                  <a:pt x="2414588" y="201253"/>
                </a:lnTo>
                <a:close/>
                <a:moveTo>
                  <a:pt x="2254250" y="120650"/>
                </a:moveTo>
                <a:lnTo>
                  <a:pt x="2334853" y="120650"/>
                </a:lnTo>
                <a:lnTo>
                  <a:pt x="2334853" y="201253"/>
                </a:lnTo>
                <a:lnTo>
                  <a:pt x="2294551" y="201253"/>
                </a:lnTo>
                <a:lnTo>
                  <a:pt x="2254250" y="201253"/>
                </a:lnTo>
                <a:close/>
                <a:moveTo>
                  <a:pt x="2092325" y="120650"/>
                </a:moveTo>
                <a:lnTo>
                  <a:pt x="2172928" y="120650"/>
                </a:lnTo>
                <a:lnTo>
                  <a:pt x="2172928" y="201253"/>
                </a:lnTo>
                <a:lnTo>
                  <a:pt x="2132626" y="201253"/>
                </a:lnTo>
                <a:lnTo>
                  <a:pt x="2092325" y="201253"/>
                </a:lnTo>
                <a:close/>
                <a:moveTo>
                  <a:pt x="1931988" y="120650"/>
                </a:moveTo>
                <a:lnTo>
                  <a:pt x="2012590" y="120650"/>
                </a:lnTo>
                <a:lnTo>
                  <a:pt x="2012590" y="201253"/>
                </a:lnTo>
                <a:lnTo>
                  <a:pt x="1972289" y="201253"/>
                </a:lnTo>
                <a:lnTo>
                  <a:pt x="1931988" y="201253"/>
                </a:lnTo>
                <a:close/>
                <a:moveTo>
                  <a:pt x="1770063" y="120650"/>
                </a:moveTo>
                <a:lnTo>
                  <a:pt x="1850665" y="120650"/>
                </a:lnTo>
                <a:lnTo>
                  <a:pt x="1850665" y="201253"/>
                </a:lnTo>
                <a:lnTo>
                  <a:pt x="1810364" y="201253"/>
                </a:lnTo>
                <a:lnTo>
                  <a:pt x="1770063" y="201253"/>
                </a:lnTo>
                <a:close/>
                <a:moveTo>
                  <a:pt x="1609725" y="120650"/>
                </a:moveTo>
                <a:lnTo>
                  <a:pt x="1690328" y="120650"/>
                </a:lnTo>
                <a:lnTo>
                  <a:pt x="1690328" y="201253"/>
                </a:lnTo>
                <a:lnTo>
                  <a:pt x="1650026" y="201253"/>
                </a:lnTo>
                <a:lnTo>
                  <a:pt x="1609725" y="201253"/>
                </a:lnTo>
                <a:close/>
                <a:moveTo>
                  <a:pt x="1449388" y="120650"/>
                </a:moveTo>
                <a:lnTo>
                  <a:pt x="1529990" y="120650"/>
                </a:lnTo>
                <a:lnTo>
                  <a:pt x="1529990" y="201253"/>
                </a:lnTo>
                <a:lnTo>
                  <a:pt x="1489689" y="201253"/>
                </a:lnTo>
                <a:lnTo>
                  <a:pt x="1449388" y="201253"/>
                </a:lnTo>
                <a:close/>
                <a:moveTo>
                  <a:pt x="1287463" y="120650"/>
                </a:moveTo>
                <a:lnTo>
                  <a:pt x="1368065" y="120650"/>
                </a:lnTo>
                <a:lnTo>
                  <a:pt x="1368065" y="201253"/>
                </a:lnTo>
                <a:lnTo>
                  <a:pt x="1327764" y="201253"/>
                </a:lnTo>
                <a:lnTo>
                  <a:pt x="1287463" y="201253"/>
                </a:lnTo>
                <a:close/>
                <a:moveTo>
                  <a:pt x="1127125" y="120650"/>
                </a:moveTo>
                <a:lnTo>
                  <a:pt x="1207728" y="120650"/>
                </a:lnTo>
                <a:lnTo>
                  <a:pt x="1207728" y="201253"/>
                </a:lnTo>
                <a:lnTo>
                  <a:pt x="1167426" y="201253"/>
                </a:lnTo>
                <a:lnTo>
                  <a:pt x="1127125" y="201253"/>
                </a:lnTo>
                <a:close/>
                <a:moveTo>
                  <a:pt x="965200" y="120650"/>
                </a:moveTo>
                <a:lnTo>
                  <a:pt x="1045803" y="120650"/>
                </a:lnTo>
                <a:lnTo>
                  <a:pt x="1045803" y="201253"/>
                </a:lnTo>
                <a:lnTo>
                  <a:pt x="1005501" y="201253"/>
                </a:lnTo>
                <a:lnTo>
                  <a:pt x="965200" y="201253"/>
                </a:lnTo>
                <a:close/>
                <a:moveTo>
                  <a:pt x="804863" y="120650"/>
                </a:moveTo>
                <a:lnTo>
                  <a:pt x="885465" y="120650"/>
                </a:lnTo>
                <a:lnTo>
                  <a:pt x="885465" y="201253"/>
                </a:lnTo>
                <a:lnTo>
                  <a:pt x="845164" y="201253"/>
                </a:lnTo>
                <a:lnTo>
                  <a:pt x="804863" y="201253"/>
                </a:lnTo>
                <a:close/>
                <a:moveTo>
                  <a:pt x="644525" y="120650"/>
                </a:moveTo>
                <a:lnTo>
                  <a:pt x="725128" y="120650"/>
                </a:lnTo>
                <a:lnTo>
                  <a:pt x="725128" y="201253"/>
                </a:lnTo>
                <a:lnTo>
                  <a:pt x="684826" y="201253"/>
                </a:lnTo>
                <a:lnTo>
                  <a:pt x="644525" y="201253"/>
                </a:lnTo>
                <a:close/>
                <a:moveTo>
                  <a:pt x="482600" y="120650"/>
                </a:moveTo>
                <a:lnTo>
                  <a:pt x="563203" y="120650"/>
                </a:lnTo>
                <a:lnTo>
                  <a:pt x="563203" y="201253"/>
                </a:lnTo>
                <a:lnTo>
                  <a:pt x="522901" y="201253"/>
                </a:lnTo>
                <a:lnTo>
                  <a:pt x="482600" y="201253"/>
                </a:lnTo>
                <a:close/>
                <a:moveTo>
                  <a:pt x="322263" y="120650"/>
                </a:moveTo>
                <a:lnTo>
                  <a:pt x="402865" y="120650"/>
                </a:lnTo>
                <a:lnTo>
                  <a:pt x="402865" y="201253"/>
                </a:lnTo>
                <a:lnTo>
                  <a:pt x="362564" y="201253"/>
                </a:lnTo>
                <a:lnTo>
                  <a:pt x="322263" y="201253"/>
                </a:lnTo>
                <a:close/>
                <a:moveTo>
                  <a:pt x="160338" y="120650"/>
                </a:moveTo>
                <a:lnTo>
                  <a:pt x="240940" y="120650"/>
                </a:lnTo>
                <a:lnTo>
                  <a:pt x="240940" y="201253"/>
                </a:lnTo>
                <a:lnTo>
                  <a:pt x="200639" y="201253"/>
                </a:lnTo>
                <a:lnTo>
                  <a:pt x="160338" y="201253"/>
                </a:lnTo>
                <a:close/>
                <a:moveTo>
                  <a:pt x="0" y="120650"/>
                </a:moveTo>
                <a:lnTo>
                  <a:pt x="80603" y="120650"/>
                </a:lnTo>
                <a:lnTo>
                  <a:pt x="80603" y="201253"/>
                </a:lnTo>
                <a:lnTo>
                  <a:pt x="40302" y="201253"/>
                </a:lnTo>
                <a:lnTo>
                  <a:pt x="0" y="201253"/>
                </a:lnTo>
                <a:close/>
                <a:moveTo>
                  <a:pt x="2576513" y="71438"/>
                </a:moveTo>
                <a:lnTo>
                  <a:pt x="2657115" y="71438"/>
                </a:lnTo>
                <a:lnTo>
                  <a:pt x="2657115" y="152040"/>
                </a:lnTo>
                <a:lnTo>
                  <a:pt x="2616814" y="152040"/>
                </a:lnTo>
                <a:lnTo>
                  <a:pt x="2576513" y="152040"/>
                </a:lnTo>
                <a:close/>
                <a:moveTo>
                  <a:pt x="2897188" y="39688"/>
                </a:moveTo>
                <a:lnTo>
                  <a:pt x="2977790" y="39688"/>
                </a:lnTo>
                <a:lnTo>
                  <a:pt x="2977790" y="120290"/>
                </a:lnTo>
                <a:lnTo>
                  <a:pt x="2937489" y="120290"/>
                </a:lnTo>
                <a:lnTo>
                  <a:pt x="2897188" y="120290"/>
                </a:lnTo>
                <a:close/>
                <a:moveTo>
                  <a:pt x="2736850" y="0"/>
                </a:moveTo>
                <a:lnTo>
                  <a:pt x="2817453" y="0"/>
                </a:lnTo>
                <a:lnTo>
                  <a:pt x="2817453" y="80603"/>
                </a:lnTo>
                <a:lnTo>
                  <a:pt x="2777151" y="80603"/>
                </a:lnTo>
                <a:lnTo>
                  <a:pt x="2736850"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30" name="Freeform 229">
            <a:extLst>
              <a:ext uri="{FF2B5EF4-FFF2-40B4-BE49-F238E27FC236}">
                <a16:creationId xmlns:a16="http://schemas.microsoft.com/office/drawing/2014/main" id="{CE2FABA3-6886-0940-8EB3-016248AE3FF5}"/>
              </a:ext>
            </a:extLst>
          </p:cNvPr>
          <p:cNvSpPr>
            <a:spLocks noChangeArrowheads="1"/>
          </p:cNvSpPr>
          <p:nvPr/>
        </p:nvSpPr>
        <p:spPr bwMode="auto">
          <a:xfrm rot="16200000">
            <a:off x="4807206" y="3535325"/>
            <a:ext cx="1690937" cy="101547"/>
          </a:xfrm>
          <a:custGeom>
            <a:avLst/>
            <a:gdLst>
              <a:gd name="connsiteX0" fmla="*/ 3059113 w 3139715"/>
              <a:gd name="connsiteY0" fmla="*/ 107950 h 188552"/>
              <a:gd name="connsiteX1" fmla="*/ 3139715 w 3139715"/>
              <a:gd name="connsiteY1" fmla="*/ 107950 h 188552"/>
              <a:gd name="connsiteX2" fmla="*/ 3139715 w 3139715"/>
              <a:gd name="connsiteY2" fmla="*/ 188552 h 188552"/>
              <a:gd name="connsiteX3" fmla="*/ 3099414 w 3139715"/>
              <a:gd name="connsiteY3" fmla="*/ 188552 h 188552"/>
              <a:gd name="connsiteX4" fmla="*/ 3059113 w 3139715"/>
              <a:gd name="connsiteY4" fmla="*/ 188552 h 188552"/>
              <a:gd name="connsiteX5" fmla="*/ 2414588 w 3139715"/>
              <a:gd name="connsiteY5" fmla="*/ 107950 h 188552"/>
              <a:gd name="connsiteX6" fmla="*/ 2495190 w 3139715"/>
              <a:gd name="connsiteY6" fmla="*/ 107950 h 188552"/>
              <a:gd name="connsiteX7" fmla="*/ 2495190 w 3139715"/>
              <a:gd name="connsiteY7" fmla="*/ 188552 h 188552"/>
              <a:gd name="connsiteX8" fmla="*/ 2454889 w 3139715"/>
              <a:gd name="connsiteY8" fmla="*/ 188552 h 188552"/>
              <a:gd name="connsiteX9" fmla="*/ 2414588 w 3139715"/>
              <a:gd name="connsiteY9" fmla="*/ 188552 h 188552"/>
              <a:gd name="connsiteX10" fmla="*/ 2254250 w 3139715"/>
              <a:gd name="connsiteY10" fmla="*/ 107950 h 188552"/>
              <a:gd name="connsiteX11" fmla="*/ 2334853 w 3139715"/>
              <a:gd name="connsiteY11" fmla="*/ 107950 h 188552"/>
              <a:gd name="connsiteX12" fmla="*/ 2334853 w 3139715"/>
              <a:gd name="connsiteY12" fmla="*/ 188552 h 188552"/>
              <a:gd name="connsiteX13" fmla="*/ 2294551 w 3139715"/>
              <a:gd name="connsiteY13" fmla="*/ 188552 h 188552"/>
              <a:gd name="connsiteX14" fmla="*/ 2254250 w 3139715"/>
              <a:gd name="connsiteY14" fmla="*/ 188552 h 188552"/>
              <a:gd name="connsiteX15" fmla="*/ 2092325 w 3139715"/>
              <a:gd name="connsiteY15" fmla="*/ 107950 h 188552"/>
              <a:gd name="connsiteX16" fmla="*/ 2172928 w 3139715"/>
              <a:gd name="connsiteY16" fmla="*/ 107950 h 188552"/>
              <a:gd name="connsiteX17" fmla="*/ 2172928 w 3139715"/>
              <a:gd name="connsiteY17" fmla="*/ 188552 h 188552"/>
              <a:gd name="connsiteX18" fmla="*/ 2132626 w 3139715"/>
              <a:gd name="connsiteY18" fmla="*/ 188552 h 188552"/>
              <a:gd name="connsiteX19" fmla="*/ 2092325 w 3139715"/>
              <a:gd name="connsiteY19" fmla="*/ 188552 h 188552"/>
              <a:gd name="connsiteX20" fmla="*/ 1931988 w 3139715"/>
              <a:gd name="connsiteY20" fmla="*/ 107950 h 188552"/>
              <a:gd name="connsiteX21" fmla="*/ 2012590 w 3139715"/>
              <a:gd name="connsiteY21" fmla="*/ 107950 h 188552"/>
              <a:gd name="connsiteX22" fmla="*/ 2012590 w 3139715"/>
              <a:gd name="connsiteY22" fmla="*/ 188552 h 188552"/>
              <a:gd name="connsiteX23" fmla="*/ 1972289 w 3139715"/>
              <a:gd name="connsiteY23" fmla="*/ 188552 h 188552"/>
              <a:gd name="connsiteX24" fmla="*/ 1931988 w 3139715"/>
              <a:gd name="connsiteY24" fmla="*/ 188552 h 188552"/>
              <a:gd name="connsiteX25" fmla="*/ 1770063 w 3139715"/>
              <a:gd name="connsiteY25" fmla="*/ 107950 h 188552"/>
              <a:gd name="connsiteX26" fmla="*/ 1850665 w 3139715"/>
              <a:gd name="connsiteY26" fmla="*/ 107950 h 188552"/>
              <a:gd name="connsiteX27" fmla="*/ 1850665 w 3139715"/>
              <a:gd name="connsiteY27" fmla="*/ 188552 h 188552"/>
              <a:gd name="connsiteX28" fmla="*/ 1810364 w 3139715"/>
              <a:gd name="connsiteY28" fmla="*/ 188552 h 188552"/>
              <a:gd name="connsiteX29" fmla="*/ 1770063 w 3139715"/>
              <a:gd name="connsiteY29" fmla="*/ 188552 h 188552"/>
              <a:gd name="connsiteX30" fmla="*/ 1609725 w 3139715"/>
              <a:gd name="connsiteY30" fmla="*/ 107950 h 188552"/>
              <a:gd name="connsiteX31" fmla="*/ 1690328 w 3139715"/>
              <a:gd name="connsiteY31" fmla="*/ 107950 h 188552"/>
              <a:gd name="connsiteX32" fmla="*/ 1690328 w 3139715"/>
              <a:gd name="connsiteY32" fmla="*/ 188552 h 188552"/>
              <a:gd name="connsiteX33" fmla="*/ 1650026 w 3139715"/>
              <a:gd name="connsiteY33" fmla="*/ 188552 h 188552"/>
              <a:gd name="connsiteX34" fmla="*/ 1609725 w 3139715"/>
              <a:gd name="connsiteY34" fmla="*/ 188552 h 188552"/>
              <a:gd name="connsiteX35" fmla="*/ 1449388 w 3139715"/>
              <a:gd name="connsiteY35" fmla="*/ 107950 h 188552"/>
              <a:gd name="connsiteX36" fmla="*/ 1529990 w 3139715"/>
              <a:gd name="connsiteY36" fmla="*/ 107950 h 188552"/>
              <a:gd name="connsiteX37" fmla="*/ 1529990 w 3139715"/>
              <a:gd name="connsiteY37" fmla="*/ 188552 h 188552"/>
              <a:gd name="connsiteX38" fmla="*/ 1489689 w 3139715"/>
              <a:gd name="connsiteY38" fmla="*/ 188552 h 188552"/>
              <a:gd name="connsiteX39" fmla="*/ 1449388 w 3139715"/>
              <a:gd name="connsiteY39" fmla="*/ 188552 h 188552"/>
              <a:gd name="connsiteX40" fmla="*/ 1287463 w 3139715"/>
              <a:gd name="connsiteY40" fmla="*/ 107950 h 188552"/>
              <a:gd name="connsiteX41" fmla="*/ 1368065 w 3139715"/>
              <a:gd name="connsiteY41" fmla="*/ 107950 h 188552"/>
              <a:gd name="connsiteX42" fmla="*/ 1368065 w 3139715"/>
              <a:gd name="connsiteY42" fmla="*/ 188552 h 188552"/>
              <a:gd name="connsiteX43" fmla="*/ 1327764 w 3139715"/>
              <a:gd name="connsiteY43" fmla="*/ 188552 h 188552"/>
              <a:gd name="connsiteX44" fmla="*/ 1287463 w 3139715"/>
              <a:gd name="connsiteY44" fmla="*/ 188552 h 188552"/>
              <a:gd name="connsiteX45" fmla="*/ 1127125 w 3139715"/>
              <a:gd name="connsiteY45" fmla="*/ 107950 h 188552"/>
              <a:gd name="connsiteX46" fmla="*/ 1207728 w 3139715"/>
              <a:gd name="connsiteY46" fmla="*/ 107950 h 188552"/>
              <a:gd name="connsiteX47" fmla="*/ 1207728 w 3139715"/>
              <a:gd name="connsiteY47" fmla="*/ 188552 h 188552"/>
              <a:gd name="connsiteX48" fmla="*/ 1167426 w 3139715"/>
              <a:gd name="connsiteY48" fmla="*/ 188552 h 188552"/>
              <a:gd name="connsiteX49" fmla="*/ 1127125 w 3139715"/>
              <a:gd name="connsiteY49" fmla="*/ 188552 h 188552"/>
              <a:gd name="connsiteX50" fmla="*/ 965200 w 3139715"/>
              <a:gd name="connsiteY50" fmla="*/ 107950 h 188552"/>
              <a:gd name="connsiteX51" fmla="*/ 1045803 w 3139715"/>
              <a:gd name="connsiteY51" fmla="*/ 107950 h 188552"/>
              <a:gd name="connsiteX52" fmla="*/ 1045803 w 3139715"/>
              <a:gd name="connsiteY52" fmla="*/ 188552 h 188552"/>
              <a:gd name="connsiteX53" fmla="*/ 1005501 w 3139715"/>
              <a:gd name="connsiteY53" fmla="*/ 188552 h 188552"/>
              <a:gd name="connsiteX54" fmla="*/ 965200 w 3139715"/>
              <a:gd name="connsiteY54" fmla="*/ 188552 h 188552"/>
              <a:gd name="connsiteX55" fmla="*/ 804863 w 3139715"/>
              <a:gd name="connsiteY55" fmla="*/ 107950 h 188552"/>
              <a:gd name="connsiteX56" fmla="*/ 885465 w 3139715"/>
              <a:gd name="connsiteY56" fmla="*/ 107950 h 188552"/>
              <a:gd name="connsiteX57" fmla="*/ 885465 w 3139715"/>
              <a:gd name="connsiteY57" fmla="*/ 188552 h 188552"/>
              <a:gd name="connsiteX58" fmla="*/ 845164 w 3139715"/>
              <a:gd name="connsiteY58" fmla="*/ 188552 h 188552"/>
              <a:gd name="connsiteX59" fmla="*/ 804863 w 3139715"/>
              <a:gd name="connsiteY59" fmla="*/ 188552 h 188552"/>
              <a:gd name="connsiteX60" fmla="*/ 644525 w 3139715"/>
              <a:gd name="connsiteY60" fmla="*/ 107950 h 188552"/>
              <a:gd name="connsiteX61" fmla="*/ 725128 w 3139715"/>
              <a:gd name="connsiteY61" fmla="*/ 107950 h 188552"/>
              <a:gd name="connsiteX62" fmla="*/ 725128 w 3139715"/>
              <a:gd name="connsiteY62" fmla="*/ 188552 h 188552"/>
              <a:gd name="connsiteX63" fmla="*/ 684826 w 3139715"/>
              <a:gd name="connsiteY63" fmla="*/ 188552 h 188552"/>
              <a:gd name="connsiteX64" fmla="*/ 644525 w 3139715"/>
              <a:gd name="connsiteY64" fmla="*/ 188552 h 188552"/>
              <a:gd name="connsiteX65" fmla="*/ 482600 w 3139715"/>
              <a:gd name="connsiteY65" fmla="*/ 107950 h 188552"/>
              <a:gd name="connsiteX66" fmla="*/ 563203 w 3139715"/>
              <a:gd name="connsiteY66" fmla="*/ 107950 h 188552"/>
              <a:gd name="connsiteX67" fmla="*/ 563203 w 3139715"/>
              <a:gd name="connsiteY67" fmla="*/ 188552 h 188552"/>
              <a:gd name="connsiteX68" fmla="*/ 522901 w 3139715"/>
              <a:gd name="connsiteY68" fmla="*/ 188552 h 188552"/>
              <a:gd name="connsiteX69" fmla="*/ 482600 w 3139715"/>
              <a:gd name="connsiteY69" fmla="*/ 188552 h 188552"/>
              <a:gd name="connsiteX70" fmla="*/ 322263 w 3139715"/>
              <a:gd name="connsiteY70" fmla="*/ 107950 h 188552"/>
              <a:gd name="connsiteX71" fmla="*/ 402865 w 3139715"/>
              <a:gd name="connsiteY71" fmla="*/ 107950 h 188552"/>
              <a:gd name="connsiteX72" fmla="*/ 402865 w 3139715"/>
              <a:gd name="connsiteY72" fmla="*/ 188552 h 188552"/>
              <a:gd name="connsiteX73" fmla="*/ 362564 w 3139715"/>
              <a:gd name="connsiteY73" fmla="*/ 188552 h 188552"/>
              <a:gd name="connsiteX74" fmla="*/ 322263 w 3139715"/>
              <a:gd name="connsiteY74" fmla="*/ 188552 h 188552"/>
              <a:gd name="connsiteX75" fmla="*/ 160338 w 3139715"/>
              <a:gd name="connsiteY75" fmla="*/ 107950 h 188552"/>
              <a:gd name="connsiteX76" fmla="*/ 240940 w 3139715"/>
              <a:gd name="connsiteY76" fmla="*/ 107950 h 188552"/>
              <a:gd name="connsiteX77" fmla="*/ 240940 w 3139715"/>
              <a:gd name="connsiteY77" fmla="*/ 188552 h 188552"/>
              <a:gd name="connsiteX78" fmla="*/ 200639 w 3139715"/>
              <a:gd name="connsiteY78" fmla="*/ 188552 h 188552"/>
              <a:gd name="connsiteX79" fmla="*/ 160338 w 3139715"/>
              <a:gd name="connsiteY79" fmla="*/ 188552 h 188552"/>
              <a:gd name="connsiteX80" fmla="*/ 0 w 3139715"/>
              <a:gd name="connsiteY80" fmla="*/ 107950 h 188552"/>
              <a:gd name="connsiteX81" fmla="*/ 80603 w 3139715"/>
              <a:gd name="connsiteY81" fmla="*/ 107950 h 188552"/>
              <a:gd name="connsiteX82" fmla="*/ 80603 w 3139715"/>
              <a:gd name="connsiteY82" fmla="*/ 188552 h 188552"/>
              <a:gd name="connsiteX83" fmla="*/ 40302 w 3139715"/>
              <a:gd name="connsiteY83" fmla="*/ 188552 h 188552"/>
              <a:gd name="connsiteX84" fmla="*/ 0 w 3139715"/>
              <a:gd name="connsiteY84" fmla="*/ 188552 h 188552"/>
              <a:gd name="connsiteX85" fmla="*/ 2897188 w 3139715"/>
              <a:gd name="connsiteY85" fmla="*/ 52387 h 188552"/>
              <a:gd name="connsiteX86" fmla="*/ 2977790 w 3139715"/>
              <a:gd name="connsiteY86" fmla="*/ 52387 h 188552"/>
              <a:gd name="connsiteX87" fmla="*/ 2977790 w 3139715"/>
              <a:gd name="connsiteY87" fmla="*/ 132990 h 188552"/>
              <a:gd name="connsiteX88" fmla="*/ 2937489 w 3139715"/>
              <a:gd name="connsiteY88" fmla="*/ 132990 h 188552"/>
              <a:gd name="connsiteX89" fmla="*/ 2897188 w 3139715"/>
              <a:gd name="connsiteY89" fmla="*/ 132990 h 188552"/>
              <a:gd name="connsiteX90" fmla="*/ 2576513 w 3139715"/>
              <a:gd name="connsiteY90" fmla="*/ 52387 h 188552"/>
              <a:gd name="connsiteX91" fmla="*/ 2657115 w 3139715"/>
              <a:gd name="connsiteY91" fmla="*/ 52387 h 188552"/>
              <a:gd name="connsiteX92" fmla="*/ 2657115 w 3139715"/>
              <a:gd name="connsiteY92" fmla="*/ 132990 h 188552"/>
              <a:gd name="connsiteX93" fmla="*/ 2616814 w 3139715"/>
              <a:gd name="connsiteY93" fmla="*/ 132990 h 188552"/>
              <a:gd name="connsiteX94" fmla="*/ 2576513 w 3139715"/>
              <a:gd name="connsiteY94" fmla="*/ 132990 h 188552"/>
              <a:gd name="connsiteX95" fmla="*/ 2736850 w 3139715"/>
              <a:gd name="connsiteY95" fmla="*/ 0 h 188552"/>
              <a:gd name="connsiteX96" fmla="*/ 2817453 w 3139715"/>
              <a:gd name="connsiteY96" fmla="*/ 0 h 188552"/>
              <a:gd name="connsiteX97" fmla="*/ 2817453 w 3139715"/>
              <a:gd name="connsiteY97" fmla="*/ 80602 h 188552"/>
              <a:gd name="connsiteX98" fmla="*/ 2777151 w 3139715"/>
              <a:gd name="connsiteY98" fmla="*/ 80602 h 188552"/>
              <a:gd name="connsiteX99" fmla="*/ 2736850 w 3139715"/>
              <a:gd name="connsiteY99" fmla="*/ 80602 h 18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88552">
                <a:moveTo>
                  <a:pt x="3059113" y="107950"/>
                </a:moveTo>
                <a:lnTo>
                  <a:pt x="3139715" y="107950"/>
                </a:lnTo>
                <a:lnTo>
                  <a:pt x="3139715" y="188552"/>
                </a:lnTo>
                <a:lnTo>
                  <a:pt x="3099414" y="188552"/>
                </a:lnTo>
                <a:lnTo>
                  <a:pt x="3059113" y="188552"/>
                </a:lnTo>
                <a:close/>
                <a:moveTo>
                  <a:pt x="2414588" y="107950"/>
                </a:moveTo>
                <a:lnTo>
                  <a:pt x="2495190" y="107950"/>
                </a:lnTo>
                <a:lnTo>
                  <a:pt x="2495190" y="188552"/>
                </a:lnTo>
                <a:lnTo>
                  <a:pt x="2454889" y="188552"/>
                </a:lnTo>
                <a:lnTo>
                  <a:pt x="2414588" y="188552"/>
                </a:lnTo>
                <a:close/>
                <a:moveTo>
                  <a:pt x="2254250" y="107950"/>
                </a:moveTo>
                <a:lnTo>
                  <a:pt x="2334853" y="107950"/>
                </a:lnTo>
                <a:lnTo>
                  <a:pt x="2334853" y="188552"/>
                </a:lnTo>
                <a:lnTo>
                  <a:pt x="2294551" y="188552"/>
                </a:lnTo>
                <a:lnTo>
                  <a:pt x="2254250" y="188552"/>
                </a:lnTo>
                <a:close/>
                <a:moveTo>
                  <a:pt x="2092325" y="107950"/>
                </a:moveTo>
                <a:lnTo>
                  <a:pt x="2172928" y="107950"/>
                </a:lnTo>
                <a:lnTo>
                  <a:pt x="2172928" y="188552"/>
                </a:lnTo>
                <a:lnTo>
                  <a:pt x="2132626" y="188552"/>
                </a:lnTo>
                <a:lnTo>
                  <a:pt x="2092325" y="188552"/>
                </a:lnTo>
                <a:close/>
                <a:moveTo>
                  <a:pt x="1931988" y="107950"/>
                </a:moveTo>
                <a:lnTo>
                  <a:pt x="2012590" y="107950"/>
                </a:lnTo>
                <a:lnTo>
                  <a:pt x="2012590" y="188552"/>
                </a:lnTo>
                <a:lnTo>
                  <a:pt x="1972289" y="188552"/>
                </a:lnTo>
                <a:lnTo>
                  <a:pt x="1931988" y="188552"/>
                </a:lnTo>
                <a:close/>
                <a:moveTo>
                  <a:pt x="1770063" y="107950"/>
                </a:moveTo>
                <a:lnTo>
                  <a:pt x="1850665" y="107950"/>
                </a:lnTo>
                <a:lnTo>
                  <a:pt x="1850665" y="188552"/>
                </a:lnTo>
                <a:lnTo>
                  <a:pt x="1810364" y="188552"/>
                </a:lnTo>
                <a:lnTo>
                  <a:pt x="1770063" y="188552"/>
                </a:lnTo>
                <a:close/>
                <a:moveTo>
                  <a:pt x="1609725" y="107950"/>
                </a:moveTo>
                <a:lnTo>
                  <a:pt x="1690328" y="107950"/>
                </a:lnTo>
                <a:lnTo>
                  <a:pt x="1690328" y="188552"/>
                </a:lnTo>
                <a:lnTo>
                  <a:pt x="1650026" y="188552"/>
                </a:lnTo>
                <a:lnTo>
                  <a:pt x="1609725" y="188552"/>
                </a:lnTo>
                <a:close/>
                <a:moveTo>
                  <a:pt x="1449388" y="107950"/>
                </a:moveTo>
                <a:lnTo>
                  <a:pt x="1529990" y="107950"/>
                </a:lnTo>
                <a:lnTo>
                  <a:pt x="1529990" y="188552"/>
                </a:lnTo>
                <a:lnTo>
                  <a:pt x="1489689" y="188552"/>
                </a:lnTo>
                <a:lnTo>
                  <a:pt x="1449388" y="188552"/>
                </a:lnTo>
                <a:close/>
                <a:moveTo>
                  <a:pt x="1287463" y="107950"/>
                </a:moveTo>
                <a:lnTo>
                  <a:pt x="1368065" y="107950"/>
                </a:lnTo>
                <a:lnTo>
                  <a:pt x="1368065" y="188552"/>
                </a:lnTo>
                <a:lnTo>
                  <a:pt x="1327764" y="188552"/>
                </a:lnTo>
                <a:lnTo>
                  <a:pt x="1287463" y="188552"/>
                </a:lnTo>
                <a:close/>
                <a:moveTo>
                  <a:pt x="1127125" y="107950"/>
                </a:moveTo>
                <a:lnTo>
                  <a:pt x="1207728" y="107950"/>
                </a:lnTo>
                <a:lnTo>
                  <a:pt x="1207728" y="188552"/>
                </a:lnTo>
                <a:lnTo>
                  <a:pt x="1167426" y="188552"/>
                </a:lnTo>
                <a:lnTo>
                  <a:pt x="1127125" y="188552"/>
                </a:lnTo>
                <a:close/>
                <a:moveTo>
                  <a:pt x="965200" y="107950"/>
                </a:moveTo>
                <a:lnTo>
                  <a:pt x="1045803" y="107950"/>
                </a:lnTo>
                <a:lnTo>
                  <a:pt x="1045803" y="188552"/>
                </a:lnTo>
                <a:lnTo>
                  <a:pt x="1005501" y="188552"/>
                </a:lnTo>
                <a:lnTo>
                  <a:pt x="965200" y="188552"/>
                </a:lnTo>
                <a:close/>
                <a:moveTo>
                  <a:pt x="804863" y="107950"/>
                </a:moveTo>
                <a:lnTo>
                  <a:pt x="885465" y="107950"/>
                </a:lnTo>
                <a:lnTo>
                  <a:pt x="885465" y="188552"/>
                </a:lnTo>
                <a:lnTo>
                  <a:pt x="845164" y="188552"/>
                </a:lnTo>
                <a:lnTo>
                  <a:pt x="804863" y="188552"/>
                </a:lnTo>
                <a:close/>
                <a:moveTo>
                  <a:pt x="644525" y="107950"/>
                </a:moveTo>
                <a:lnTo>
                  <a:pt x="725128" y="107950"/>
                </a:lnTo>
                <a:lnTo>
                  <a:pt x="725128" y="188552"/>
                </a:lnTo>
                <a:lnTo>
                  <a:pt x="684826" y="188552"/>
                </a:lnTo>
                <a:lnTo>
                  <a:pt x="644525" y="188552"/>
                </a:lnTo>
                <a:close/>
                <a:moveTo>
                  <a:pt x="482600" y="107950"/>
                </a:moveTo>
                <a:lnTo>
                  <a:pt x="563203" y="107950"/>
                </a:lnTo>
                <a:lnTo>
                  <a:pt x="563203" y="188552"/>
                </a:lnTo>
                <a:lnTo>
                  <a:pt x="522901" y="188552"/>
                </a:lnTo>
                <a:lnTo>
                  <a:pt x="482600" y="188552"/>
                </a:lnTo>
                <a:close/>
                <a:moveTo>
                  <a:pt x="322263" y="107950"/>
                </a:moveTo>
                <a:lnTo>
                  <a:pt x="402865" y="107950"/>
                </a:lnTo>
                <a:lnTo>
                  <a:pt x="402865" y="188552"/>
                </a:lnTo>
                <a:lnTo>
                  <a:pt x="362564" y="188552"/>
                </a:lnTo>
                <a:lnTo>
                  <a:pt x="322263" y="188552"/>
                </a:lnTo>
                <a:close/>
                <a:moveTo>
                  <a:pt x="160338" y="107950"/>
                </a:moveTo>
                <a:lnTo>
                  <a:pt x="240940" y="107950"/>
                </a:lnTo>
                <a:lnTo>
                  <a:pt x="240940" y="188552"/>
                </a:lnTo>
                <a:lnTo>
                  <a:pt x="200639" y="188552"/>
                </a:lnTo>
                <a:lnTo>
                  <a:pt x="160338" y="188552"/>
                </a:lnTo>
                <a:close/>
                <a:moveTo>
                  <a:pt x="0" y="107950"/>
                </a:moveTo>
                <a:lnTo>
                  <a:pt x="80603" y="107950"/>
                </a:lnTo>
                <a:lnTo>
                  <a:pt x="80603" y="188552"/>
                </a:lnTo>
                <a:lnTo>
                  <a:pt x="40302" y="188552"/>
                </a:lnTo>
                <a:lnTo>
                  <a:pt x="0" y="188552"/>
                </a:lnTo>
                <a:close/>
                <a:moveTo>
                  <a:pt x="2897188" y="52387"/>
                </a:moveTo>
                <a:lnTo>
                  <a:pt x="2977790" y="52387"/>
                </a:lnTo>
                <a:lnTo>
                  <a:pt x="2977790" y="132990"/>
                </a:lnTo>
                <a:lnTo>
                  <a:pt x="2937489" y="132990"/>
                </a:lnTo>
                <a:lnTo>
                  <a:pt x="2897188" y="132990"/>
                </a:lnTo>
                <a:close/>
                <a:moveTo>
                  <a:pt x="2576513" y="52387"/>
                </a:moveTo>
                <a:lnTo>
                  <a:pt x="2657115" y="52387"/>
                </a:lnTo>
                <a:lnTo>
                  <a:pt x="2657115" y="132990"/>
                </a:lnTo>
                <a:lnTo>
                  <a:pt x="2616814" y="132990"/>
                </a:lnTo>
                <a:lnTo>
                  <a:pt x="2576513" y="132990"/>
                </a:lnTo>
                <a:close/>
                <a:moveTo>
                  <a:pt x="2736850" y="0"/>
                </a:moveTo>
                <a:lnTo>
                  <a:pt x="2817453" y="0"/>
                </a:lnTo>
                <a:lnTo>
                  <a:pt x="2817453" y="80602"/>
                </a:lnTo>
                <a:lnTo>
                  <a:pt x="2777151" y="80602"/>
                </a:lnTo>
                <a:lnTo>
                  <a:pt x="2736850"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grpSp>
        <p:nvGrpSpPr>
          <p:cNvPr id="5" name="Group 4">
            <a:extLst>
              <a:ext uri="{FF2B5EF4-FFF2-40B4-BE49-F238E27FC236}">
                <a16:creationId xmlns:a16="http://schemas.microsoft.com/office/drawing/2014/main" id="{3A1BD451-6F70-B14F-86A6-F85B691343F5}"/>
              </a:ext>
            </a:extLst>
          </p:cNvPr>
          <p:cNvGrpSpPr/>
          <p:nvPr/>
        </p:nvGrpSpPr>
        <p:grpSpPr>
          <a:xfrm>
            <a:off x="3964216" y="2692160"/>
            <a:ext cx="1745492" cy="1739407"/>
            <a:chOff x="-712761" y="2459595"/>
            <a:chExt cx="2327322" cy="2319209"/>
          </a:xfrm>
          <a:solidFill>
            <a:schemeClr val="bg1"/>
          </a:solidFill>
        </p:grpSpPr>
        <p:grpSp>
          <p:nvGrpSpPr>
            <p:cNvPr id="233" name="Group 232">
              <a:extLst>
                <a:ext uri="{FF2B5EF4-FFF2-40B4-BE49-F238E27FC236}">
                  <a16:creationId xmlns:a16="http://schemas.microsoft.com/office/drawing/2014/main" id="{C7DE538E-7CB2-B54F-9671-04219E7ADE22}"/>
                </a:ext>
              </a:extLst>
            </p:cNvPr>
            <p:cNvGrpSpPr/>
            <p:nvPr/>
          </p:nvGrpSpPr>
          <p:grpSpPr>
            <a:xfrm rot="16200000">
              <a:off x="-685402" y="2496863"/>
              <a:ext cx="2254582" cy="2309300"/>
              <a:chOff x="1774825" y="1619250"/>
              <a:chExt cx="3139715" cy="3215915"/>
            </a:xfrm>
            <a:grpFill/>
          </p:grpSpPr>
          <p:sp>
            <p:nvSpPr>
              <p:cNvPr id="234" name="Freeform 233">
                <a:extLst>
                  <a:ext uri="{FF2B5EF4-FFF2-40B4-BE49-F238E27FC236}">
                    <a16:creationId xmlns:a16="http://schemas.microsoft.com/office/drawing/2014/main" id="{15E14C08-5174-0743-821B-C4EC72604E5D}"/>
                  </a:ext>
                </a:extLst>
              </p:cNvPr>
              <p:cNvSpPr>
                <a:spLocks noChangeArrowheads="1"/>
              </p:cNvSpPr>
              <p:nvPr/>
            </p:nvSpPr>
            <p:spPr bwMode="auto">
              <a:xfrm>
                <a:off x="1774825" y="1619250"/>
                <a:ext cx="3139715" cy="158390"/>
              </a:xfrm>
              <a:custGeom>
                <a:avLst/>
                <a:gdLst>
                  <a:gd name="connsiteX0" fmla="*/ 3059113 w 3139715"/>
                  <a:gd name="connsiteY0" fmla="*/ 77788 h 158390"/>
                  <a:gd name="connsiteX1" fmla="*/ 3139715 w 3139715"/>
                  <a:gd name="connsiteY1" fmla="*/ 77788 h 158390"/>
                  <a:gd name="connsiteX2" fmla="*/ 3139715 w 3139715"/>
                  <a:gd name="connsiteY2" fmla="*/ 158390 h 158390"/>
                  <a:gd name="connsiteX3" fmla="*/ 3099414 w 3139715"/>
                  <a:gd name="connsiteY3" fmla="*/ 158390 h 158390"/>
                  <a:gd name="connsiteX4" fmla="*/ 3059113 w 3139715"/>
                  <a:gd name="connsiteY4" fmla="*/ 158390 h 158390"/>
                  <a:gd name="connsiteX5" fmla="*/ 2897188 w 3139715"/>
                  <a:gd name="connsiteY5" fmla="*/ 77788 h 158390"/>
                  <a:gd name="connsiteX6" fmla="*/ 2977790 w 3139715"/>
                  <a:gd name="connsiteY6" fmla="*/ 77788 h 158390"/>
                  <a:gd name="connsiteX7" fmla="*/ 2977790 w 3139715"/>
                  <a:gd name="connsiteY7" fmla="*/ 158390 h 158390"/>
                  <a:gd name="connsiteX8" fmla="*/ 2937489 w 3139715"/>
                  <a:gd name="connsiteY8" fmla="*/ 158390 h 158390"/>
                  <a:gd name="connsiteX9" fmla="*/ 2897188 w 3139715"/>
                  <a:gd name="connsiteY9" fmla="*/ 158390 h 158390"/>
                  <a:gd name="connsiteX10" fmla="*/ 2736850 w 3139715"/>
                  <a:gd name="connsiteY10" fmla="*/ 77788 h 158390"/>
                  <a:gd name="connsiteX11" fmla="*/ 2817453 w 3139715"/>
                  <a:gd name="connsiteY11" fmla="*/ 77788 h 158390"/>
                  <a:gd name="connsiteX12" fmla="*/ 2817453 w 3139715"/>
                  <a:gd name="connsiteY12" fmla="*/ 158390 h 158390"/>
                  <a:gd name="connsiteX13" fmla="*/ 2777151 w 3139715"/>
                  <a:gd name="connsiteY13" fmla="*/ 158390 h 158390"/>
                  <a:gd name="connsiteX14" fmla="*/ 2736850 w 3139715"/>
                  <a:gd name="connsiteY14" fmla="*/ 158390 h 158390"/>
                  <a:gd name="connsiteX15" fmla="*/ 2576513 w 3139715"/>
                  <a:gd name="connsiteY15" fmla="*/ 77788 h 158390"/>
                  <a:gd name="connsiteX16" fmla="*/ 2657115 w 3139715"/>
                  <a:gd name="connsiteY16" fmla="*/ 77788 h 158390"/>
                  <a:gd name="connsiteX17" fmla="*/ 2657115 w 3139715"/>
                  <a:gd name="connsiteY17" fmla="*/ 158390 h 158390"/>
                  <a:gd name="connsiteX18" fmla="*/ 2616814 w 3139715"/>
                  <a:gd name="connsiteY18" fmla="*/ 158390 h 158390"/>
                  <a:gd name="connsiteX19" fmla="*/ 2576513 w 3139715"/>
                  <a:gd name="connsiteY19" fmla="*/ 158390 h 158390"/>
                  <a:gd name="connsiteX20" fmla="*/ 2414588 w 3139715"/>
                  <a:gd name="connsiteY20" fmla="*/ 77788 h 158390"/>
                  <a:gd name="connsiteX21" fmla="*/ 2495190 w 3139715"/>
                  <a:gd name="connsiteY21" fmla="*/ 77788 h 158390"/>
                  <a:gd name="connsiteX22" fmla="*/ 2495190 w 3139715"/>
                  <a:gd name="connsiteY22" fmla="*/ 158390 h 158390"/>
                  <a:gd name="connsiteX23" fmla="*/ 2454889 w 3139715"/>
                  <a:gd name="connsiteY23" fmla="*/ 158390 h 158390"/>
                  <a:gd name="connsiteX24" fmla="*/ 2414588 w 3139715"/>
                  <a:gd name="connsiteY24" fmla="*/ 158390 h 158390"/>
                  <a:gd name="connsiteX25" fmla="*/ 2254250 w 3139715"/>
                  <a:gd name="connsiteY25" fmla="*/ 77788 h 158390"/>
                  <a:gd name="connsiteX26" fmla="*/ 2334853 w 3139715"/>
                  <a:gd name="connsiteY26" fmla="*/ 77788 h 158390"/>
                  <a:gd name="connsiteX27" fmla="*/ 2334853 w 3139715"/>
                  <a:gd name="connsiteY27" fmla="*/ 158390 h 158390"/>
                  <a:gd name="connsiteX28" fmla="*/ 2294551 w 3139715"/>
                  <a:gd name="connsiteY28" fmla="*/ 158390 h 158390"/>
                  <a:gd name="connsiteX29" fmla="*/ 2254250 w 3139715"/>
                  <a:gd name="connsiteY29" fmla="*/ 158390 h 158390"/>
                  <a:gd name="connsiteX30" fmla="*/ 2092325 w 3139715"/>
                  <a:gd name="connsiteY30" fmla="*/ 77788 h 158390"/>
                  <a:gd name="connsiteX31" fmla="*/ 2172928 w 3139715"/>
                  <a:gd name="connsiteY31" fmla="*/ 77788 h 158390"/>
                  <a:gd name="connsiteX32" fmla="*/ 2172928 w 3139715"/>
                  <a:gd name="connsiteY32" fmla="*/ 158390 h 158390"/>
                  <a:gd name="connsiteX33" fmla="*/ 2132626 w 3139715"/>
                  <a:gd name="connsiteY33" fmla="*/ 158390 h 158390"/>
                  <a:gd name="connsiteX34" fmla="*/ 2092325 w 3139715"/>
                  <a:gd name="connsiteY34" fmla="*/ 158390 h 158390"/>
                  <a:gd name="connsiteX35" fmla="*/ 1931988 w 3139715"/>
                  <a:gd name="connsiteY35" fmla="*/ 77788 h 158390"/>
                  <a:gd name="connsiteX36" fmla="*/ 2012590 w 3139715"/>
                  <a:gd name="connsiteY36" fmla="*/ 77788 h 158390"/>
                  <a:gd name="connsiteX37" fmla="*/ 2012590 w 3139715"/>
                  <a:gd name="connsiteY37" fmla="*/ 158390 h 158390"/>
                  <a:gd name="connsiteX38" fmla="*/ 1972289 w 3139715"/>
                  <a:gd name="connsiteY38" fmla="*/ 158390 h 158390"/>
                  <a:gd name="connsiteX39" fmla="*/ 1931988 w 3139715"/>
                  <a:gd name="connsiteY39" fmla="*/ 158390 h 158390"/>
                  <a:gd name="connsiteX40" fmla="*/ 1770063 w 3139715"/>
                  <a:gd name="connsiteY40" fmla="*/ 77788 h 158390"/>
                  <a:gd name="connsiteX41" fmla="*/ 1850665 w 3139715"/>
                  <a:gd name="connsiteY41" fmla="*/ 77788 h 158390"/>
                  <a:gd name="connsiteX42" fmla="*/ 1850665 w 3139715"/>
                  <a:gd name="connsiteY42" fmla="*/ 158390 h 158390"/>
                  <a:gd name="connsiteX43" fmla="*/ 1810364 w 3139715"/>
                  <a:gd name="connsiteY43" fmla="*/ 158390 h 158390"/>
                  <a:gd name="connsiteX44" fmla="*/ 1770063 w 3139715"/>
                  <a:gd name="connsiteY44" fmla="*/ 158390 h 158390"/>
                  <a:gd name="connsiteX45" fmla="*/ 1609725 w 3139715"/>
                  <a:gd name="connsiteY45" fmla="*/ 77788 h 158390"/>
                  <a:gd name="connsiteX46" fmla="*/ 1690328 w 3139715"/>
                  <a:gd name="connsiteY46" fmla="*/ 77788 h 158390"/>
                  <a:gd name="connsiteX47" fmla="*/ 1690328 w 3139715"/>
                  <a:gd name="connsiteY47" fmla="*/ 158390 h 158390"/>
                  <a:gd name="connsiteX48" fmla="*/ 1650026 w 3139715"/>
                  <a:gd name="connsiteY48" fmla="*/ 158390 h 158390"/>
                  <a:gd name="connsiteX49" fmla="*/ 1609725 w 3139715"/>
                  <a:gd name="connsiteY49" fmla="*/ 158390 h 158390"/>
                  <a:gd name="connsiteX50" fmla="*/ 1449388 w 3139715"/>
                  <a:gd name="connsiteY50" fmla="*/ 77788 h 158390"/>
                  <a:gd name="connsiteX51" fmla="*/ 1529990 w 3139715"/>
                  <a:gd name="connsiteY51" fmla="*/ 77788 h 158390"/>
                  <a:gd name="connsiteX52" fmla="*/ 1529990 w 3139715"/>
                  <a:gd name="connsiteY52" fmla="*/ 158390 h 158390"/>
                  <a:gd name="connsiteX53" fmla="*/ 1489689 w 3139715"/>
                  <a:gd name="connsiteY53" fmla="*/ 158390 h 158390"/>
                  <a:gd name="connsiteX54" fmla="*/ 1449388 w 3139715"/>
                  <a:gd name="connsiteY54" fmla="*/ 158390 h 158390"/>
                  <a:gd name="connsiteX55" fmla="*/ 1287463 w 3139715"/>
                  <a:gd name="connsiteY55" fmla="*/ 77788 h 158390"/>
                  <a:gd name="connsiteX56" fmla="*/ 1368065 w 3139715"/>
                  <a:gd name="connsiteY56" fmla="*/ 77788 h 158390"/>
                  <a:gd name="connsiteX57" fmla="*/ 1368065 w 3139715"/>
                  <a:gd name="connsiteY57" fmla="*/ 158390 h 158390"/>
                  <a:gd name="connsiteX58" fmla="*/ 1327764 w 3139715"/>
                  <a:gd name="connsiteY58" fmla="*/ 158390 h 158390"/>
                  <a:gd name="connsiteX59" fmla="*/ 1287463 w 3139715"/>
                  <a:gd name="connsiteY59" fmla="*/ 158390 h 158390"/>
                  <a:gd name="connsiteX60" fmla="*/ 0 w 3139715"/>
                  <a:gd name="connsiteY60" fmla="*/ 77788 h 158390"/>
                  <a:gd name="connsiteX61" fmla="*/ 80603 w 3139715"/>
                  <a:gd name="connsiteY61" fmla="*/ 77788 h 158390"/>
                  <a:gd name="connsiteX62" fmla="*/ 80603 w 3139715"/>
                  <a:gd name="connsiteY62" fmla="*/ 158390 h 158390"/>
                  <a:gd name="connsiteX63" fmla="*/ 40302 w 3139715"/>
                  <a:gd name="connsiteY63" fmla="*/ 158390 h 158390"/>
                  <a:gd name="connsiteX64" fmla="*/ 0 w 3139715"/>
                  <a:gd name="connsiteY64" fmla="*/ 158390 h 158390"/>
                  <a:gd name="connsiteX65" fmla="*/ 160338 w 3139715"/>
                  <a:gd name="connsiteY65" fmla="*/ 69850 h 158390"/>
                  <a:gd name="connsiteX66" fmla="*/ 240940 w 3139715"/>
                  <a:gd name="connsiteY66" fmla="*/ 69850 h 158390"/>
                  <a:gd name="connsiteX67" fmla="*/ 240940 w 3139715"/>
                  <a:gd name="connsiteY67" fmla="*/ 150453 h 158390"/>
                  <a:gd name="connsiteX68" fmla="*/ 200639 w 3139715"/>
                  <a:gd name="connsiteY68" fmla="*/ 150453 h 158390"/>
                  <a:gd name="connsiteX69" fmla="*/ 160338 w 3139715"/>
                  <a:gd name="connsiteY69" fmla="*/ 150453 h 158390"/>
                  <a:gd name="connsiteX70" fmla="*/ 1127125 w 3139715"/>
                  <a:gd name="connsiteY70" fmla="*/ 63500 h 158390"/>
                  <a:gd name="connsiteX71" fmla="*/ 1207728 w 3139715"/>
                  <a:gd name="connsiteY71" fmla="*/ 63500 h 158390"/>
                  <a:gd name="connsiteX72" fmla="*/ 1207728 w 3139715"/>
                  <a:gd name="connsiteY72" fmla="*/ 144103 h 158390"/>
                  <a:gd name="connsiteX73" fmla="*/ 1167426 w 3139715"/>
                  <a:gd name="connsiteY73" fmla="*/ 144103 h 158390"/>
                  <a:gd name="connsiteX74" fmla="*/ 1127125 w 3139715"/>
                  <a:gd name="connsiteY74" fmla="*/ 144103 h 158390"/>
                  <a:gd name="connsiteX75" fmla="*/ 322263 w 3139715"/>
                  <a:gd name="connsiteY75" fmla="*/ 47625 h 158390"/>
                  <a:gd name="connsiteX76" fmla="*/ 402865 w 3139715"/>
                  <a:gd name="connsiteY76" fmla="*/ 47625 h 158390"/>
                  <a:gd name="connsiteX77" fmla="*/ 402865 w 3139715"/>
                  <a:gd name="connsiteY77" fmla="*/ 128228 h 158390"/>
                  <a:gd name="connsiteX78" fmla="*/ 362564 w 3139715"/>
                  <a:gd name="connsiteY78" fmla="*/ 128228 h 158390"/>
                  <a:gd name="connsiteX79" fmla="*/ 322263 w 3139715"/>
                  <a:gd name="connsiteY79" fmla="*/ 128228 h 158390"/>
                  <a:gd name="connsiteX80" fmla="*/ 965200 w 3139715"/>
                  <a:gd name="connsiteY80" fmla="*/ 41275 h 158390"/>
                  <a:gd name="connsiteX81" fmla="*/ 1045803 w 3139715"/>
                  <a:gd name="connsiteY81" fmla="*/ 41275 h 158390"/>
                  <a:gd name="connsiteX82" fmla="*/ 1045803 w 3139715"/>
                  <a:gd name="connsiteY82" fmla="*/ 121878 h 158390"/>
                  <a:gd name="connsiteX83" fmla="*/ 1005501 w 3139715"/>
                  <a:gd name="connsiteY83" fmla="*/ 121878 h 158390"/>
                  <a:gd name="connsiteX84" fmla="*/ 965200 w 3139715"/>
                  <a:gd name="connsiteY84" fmla="*/ 121878 h 158390"/>
                  <a:gd name="connsiteX85" fmla="*/ 482600 w 3139715"/>
                  <a:gd name="connsiteY85" fmla="*/ 33338 h 158390"/>
                  <a:gd name="connsiteX86" fmla="*/ 563203 w 3139715"/>
                  <a:gd name="connsiteY86" fmla="*/ 33338 h 158390"/>
                  <a:gd name="connsiteX87" fmla="*/ 563203 w 3139715"/>
                  <a:gd name="connsiteY87" fmla="*/ 113939 h 158390"/>
                  <a:gd name="connsiteX88" fmla="*/ 522901 w 3139715"/>
                  <a:gd name="connsiteY88" fmla="*/ 113939 h 158390"/>
                  <a:gd name="connsiteX89" fmla="*/ 482600 w 3139715"/>
                  <a:gd name="connsiteY89" fmla="*/ 113939 h 158390"/>
                  <a:gd name="connsiteX90" fmla="*/ 804863 w 3139715"/>
                  <a:gd name="connsiteY90" fmla="*/ 22225 h 158390"/>
                  <a:gd name="connsiteX91" fmla="*/ 885465 w 3139715"/>
                  <a:gd name="connsiteY91" fmla="*/ 22225 h 158390"/>
                  <a:gd name="connsiteX92" fmla="*/ 885465 w 3139715"/>
                  <a:gd name="connsiteY92" fmla="*/ 102828 h 158390"/>
                  <a:gd name="connsiteX93" fmla="*/ 845164 w 3139715"/>
                  <a:gd name="connsiteY93" fmla="*/ 102828 h 158390"/>
                  <a:gd name="connsiteX94" fmla="*/ 804863 w 3139715"/>
                  <a:gd name="connsiteY94" fmla="*/ 102828 h 158390"/>
                  <a:gd name="connsiteX95" fmla="*/ 644525 w 3139715"/>
                  <a:gd name="connsiteY95" fmla="*/ 0 h 158390"/>
                  <a:gd name="connsiteX96" fmla="*/ 725128 w 3139715"/>
                  <a:gd name="connsiteY96" fmla="*/ 0 h 158390"/>
                  <a:gd name="connsiteX97" fmla="*/ 725128 w 3139715"/>
                  <a:gd name="connsiteY97" fmla="*/ 80603 h 158390"/>
                  <a:gd name="connsiteX98" fmla="*/ 684826 w 3139715"/>
                  <a:gd name="connsiteY98" fmla="*/ 80603 h 158390"/>
                  <a:gd name="connsiteX99" fmla="*/ 644525 w 3139715"/>
                  <a:gd name="connsiteY99" fmla="*/ 80603 h 15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58390">
                    <a:moveTo>
                      <a:pt x="3059113" y="77788"/>
                    </a:moveTo>
                    <a:lnTo>
                      <a:pt x="3139715" y="77788"/>
                    </a:lnTo>
                    <a:lnTo>
                      <a:pt x="3139715" y="158390"/>
                    </a:lnTo>
                    <a:lnTo>
                      <a:pt x="3099414" y="158390"/>
                    </a:lnTo>
                    <a:lnTo>
                      <a:pt x="3059113" y="158390"/>
                    </a:lnTo>
                    <a:close/>
                    <a:moveTo>
                      <a:pt x="2897188" y="77788"/>
                    </a:moveTo>
                    <a:lnTo>
                      <a:pt x="2977790" y="77788"/>
                    </a:lnTo>
                    <a:lnTo>
                      <a:pt x="2977790" y="158390"/>
                    </a:lnTo>
                    <a:lnTo>
                      <a:pt x="2937489" y="158390"/>
                    </a:lnTo>
                    <a:lnTo>
                      <a:pt x="2897188" y="158390"/>
                    </a:lnTo>
                    <a:close/>
                    <a:moveTo>
                      <a:pt x="2736850" y="77788"/>
                    </a:moveTo>
                    <a:lnTo>
                      <a:pt x="2817453" y="77788"/>
                    </a:lnTo>
                    <a:lnTo>
                      <a:pt x="2817453" y="158390"/>
                    </a:lnTo>
                    <a:lnTo>
                      <a:pt x="2777151" y="158390"/>
                    </a:lnTo>
                    <a:lnTo>
                      <a:pt x="2736850" y="158390"/>
                    </a:lnTo>
                    <a:close/>
                    <a:moveTo>
                      <a:pt x="2576513" y="77788"/>
                    </a:moveTo>
                    <a:lnTo>
                      <a:pt x="2657115" y="77788"/>
                    </a:lnTo>
                    <a:lnTo>
                      <a:pt x="2657115" y="158390"/>
                    </a:lnTo>
                    <a:lnTo>
                      <a:pt x="2616814" y="158390"/>
                    </a:lnTo>
                    <a:lnTo>
                      <a:pt x="2576513" y="158390"/>
                    </a:lnTo>
                    <a:close/>
                    <a:moveTo>
                      <a:pt x="2414588" y="77788"/>
                    </a:moveTo>
                    <a:lnTo>
                      <a:pt x="2495190" y="77788"/>
                    </a:lnTo>
                    <a:lnTo>
                      <a:pt x="2495190" y="158390"/>
                    </a:lnTo>
                    <a:lnTo>
                      <a:pt x="2454889" y="158390"/>
                    </a:lnTo>
                    <a:lnTo>
                      <a:pt x="2414588" y="158390"/>
                    </a:lnTo>
                    <a:close/>
                    <a:moveTo>
                      <a:pt x="2254250" y="77788"/>
                    </a:moveTo>
                    <a:lnTo>
                      <a:pt x="2334853" y="77788"/>
                    </a:lnTo>
                    <a:lnTo>
                      <a:pt x="2334853" y="158390"/>
                    </a:lnTo>
                    <a:lnTo>
                      <a:pt x="2294551" y="158390"/>
                    </a:lnTo>
                    <a:lnTo>
                      <a:pt x="2254250" y="158390"/>
                    </a:lnTo>
                    <a:close/>
                    <a:moveTo>
                      <a:pt x="2092325" y="77788"/>
                    </a:moveTo>
                    <a:lnTo>
                      <a:pt x="2172928" y="77788"/>
                    </a:lnTo>
                    <a:lnTo>
                      <a:pt x="2172928" y="158390"/>
                    </a:lnTo>
                    <a:lnTo>
                      <a:pt x="2132626" y="158390"/>
                    </a:lnTo>
                    <a:lnTo>
                      <a:pt x="2092325" y="158390"/>
                    </a:lnTo>
                    <a:close/>
                    <a:moveTo>
                      <a:pt x="1931988" y="77788"/>
                    </a:moveTo>
                    <a:lnTo>
                      <a:pt x="2012590" y="77788"/>
                    </a:lnTo>
                    <a:lnTo>
                      <a:pt x="2012590" y="158390"/>
                    </a:lnTo>
                    <a:lnTo>
                      <a:pt x="1972289" y="158390"/>
                    </a:lnTo>
                    <a:lnTo>
                      <a:pt x="1931988" y="158390"/>
                    </a:lnTo>
                    <a:close/>
                    <a:moveTo>
                      <a:pt x="1770063" y="77788"/>
                    </a:moveTo>
                    <a:lnTo>
                      <a:pt x="1850665" y="77788"/>
                    </a:lnTo>
                    <a:lnTo>
                      <a:pt x="1850665" y="158390"/>
                    </a:lnTo>
                    <a:lnTo>
                      <a:pt x="1810364" y="158390"/>
                    </a:lnTo>
                    <a:lnTo>
                      <a:pt x="1770063" y="158390"/>
                    </a:lnTo>
                    <a:close/>
                    <a:moveTo>
                      <a:pt x="1609725" y="77788"/>
                    </a:moveTo>
                    <a:lnTo>
                      <a:pt x="1690328" y="77788"/>
                    </a:lnTo>
                    <a:lnTo>
                      <a:pt x="1690328" y="158390"/>
                    </a:lnTo>
                    <a:lnTo>
                      <a:pt x="1650026" y="158390"/>
                    </a:lnTo>
                    <a:lnTo>
                      <a:pt x="1609725" y="158390"/>
                    </a:lnTo>
                    <a:close/>
                    <a:moveTo>
                      <a:pt x="1449388" y="77788"/>
                    </a:moveTo>
                    <a:lnTo>
                      <a:pt x="1529990" y="77788"/>
                    </a:lnTo>
                    <a:lnTo>
                      <a:pt x="1529990" y="158390"/>
                    </a:lnTo>
                    <a:lnTo>
                      <a:pt x="1489689" y="158390"/>
                    </a:lnTo>
                    <a:lnTo>
                      <a:pt x="1449388" y="158390"/>
                    </a:lnTo>
                    <a:close/>
                    <a:moveTo>
                      <a:pt x="1287463" y="77788"/>
                    </a:moveTo>
                    <a:lnTo>
                      <a:pt x="1368065" y="77788"/>
                    </a:lnTo>
                    <a:lnTo>
                      <a:pt x="1368065" y="158390"/>
                    </a:lnTo>
                    <a:lnTo>
                      <a:pt x="1327764" y="158390"/>
                    </a:lnTo>
                    <a:lnTo>
                      <a:pt x="1287463" y="158390"/>
                    </a:lnTo>
                    <a:close/>
                    <a:moveTo>
                      <a:pt x="0" y="77788"/>
                    </a:moveTo>
                    <a:lnTo>
                      <a:pt x="80603" y="77788"/>
                    </a:lnTo>
                    <a:lnTo>
                      <a:pt x="80603" y="158390"/>
                    </a:lnTo>
                    <a:lnTo>
                      <a:pt x="40302" y="158390"/>
                    </a:lnTo>
                    <a:lnTo>
                      <a:pt x="0" y="158390"/>
                    </a:lnTo>
                    <a:close/>
                    <a:moveTo>
                      <a:pt x="160338" y="69850"/>
                    </a:moveTo>
                    <a:lnTo>
                      <a:pt x="240940" y="69850"/>
                    </a:lnTo>
                    <a:lnTo>
                      <a:pt x="240940" y="150453"/>
                    </a:lnTo>
                    <a:lnTo>
                      <a:pt x="200639" y="150453"/>
                    </a:lnTo>
                    <a:lnTo>
                      <a:pt x="160338" y="150453"/>
                    </a:lnTo>
                    <a:close/>
                    <a:moveTo>
                      <a:pt x="1127125" y="63500"/>
                    </a:moveTo>
                    <a:lnTo>
                      <a:pt x="1207728" y="63500"/>
                    </a:lnTo>
                    <a:lnTo>
                      <a:pt x="1207728" y="144103"/>
                    </a:lnTo>
                    <a:lnTo>
                      <a:pt x="1167426" y="144103"/>
                    </a:lnTo>
                    <a:lnTo>
                      <a:pt x="1127125" y="144103"/>
                    </a:lnTo>
                    <a:close/>
                    <a:moveTo>
                      <a:pt x="322263" y="47625"/>
                    </a:moveTo>
                    <a:lnTo>
                      <a:pt x="402865" y="47625"/>
                    </a:lnTo>
                    <a:lnTo>
                      <a:pt x="402865" y="128228"/>
                    </a:lnTo>
                    <a:lnTo>
                      <a:pt x="362564" y="128228"/>
                    </a:lnTo>
                    <a:lnTo>
                      <a:pt x="322263" y="128228"/>
                    </a:lnTo>
                    <a:close/>
                    <a:moveTo>
                      <a:pt x="965200" y="41275"/>
                    </a:moveTo>
                    <a:lnTo>
                      <a:pt x="1045803" y="41275"/>
                    </a:lnTo>
                    <a:lnTo>
                      <a:pt x="1045803" y="121878"/>
                    </a:lnTo>
                    <a:lnTo>
                      <a:pt x="1005501" y="121878"/>
                    </a:lnTo>
                    <a:lnTo>
                      <a:pt x="965200" y="121878"/>
                    </a:lnTo>
                    <a:close/>
                    <a:moveTo>
                      <a:pt x="482600" y="33338"/>
                    </a:moveTo>
                    <a:lnTo>
                      <a:pt x="563203" y="33338"/>
                    </a:lnTo>
                    <a:lnTo>
                      <a:pt x="563203" y="113939"/>
                    </a:lnTo>
                    <a:lnTo>
                      <a:pt x="522901" y="113939"/>
                    </a:lnTo>
                    <a:lnTo>
                      <a:pt x="482600" y="113939"/>
                    </a:lnTo>
                    <a:close/>
                    <a:moveTo>
                      <a:pt x="804863" y="22225"/>
                    </a:moveTo>
                    <a:lnTo>
                      <a:pt x="885465" y="22225"/>
                    </a:lnTo>
                    <a:lnTo>
                      <a:pt x="885465" y="102828"/>
                    </a:lnTo>
                    <a:lnTo>
                      <a:pt x="845164" y="102828"/>
                    </a:lnTo>
                    <a:lnTo>
                      <a:pt x="804863" y="102828"/>
                    </a:lnTo>
                    <a:close/>
                    <a:moveTo>
                      <a:pt x="644525" y="0"/>
                    </a:moveTo>
                    <a:lnTo>
                      <a:pt x="725128" y="0"/>
                    </a:lnTo>
                    <a:lnTo>
                      <a:pt x="725128" y="80603"/>
                    </a:lnTo>
                    <a:lnTo>
                      <a:pt x="684826" y="80603"/>
                    </a:lnTo>
                    <a:lnTo>
                      <a:pt x="644525"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35" name="Freeform 234">
                <a:extLst>
                  <a:ext uri="{FF2B5EF4-FFF2-40B4-BE49-F238E27FC236}">
                    <a16:creationId xmlns:a16="http://schemas.microsoft.com/office/drawing/2014/main" id="{402B0CC4-6116-6A42-8DC9-EDA1F6707192}"/>
                  </a:ext>
                </a:extLst>
              </p:cNvPr>
              <p:cNvSpPr>
                <a:spLocks noChangeArrowheads="1"/>
              </p:cNvSpPr>
              <p:nvPr/>
            </p:nvSpPr>
            <p:spPr bwMode="auto">
              <a:xfrm>
                <a:off x="1774825" y="1782763"/>
                <a:ext cx="3139715" cy="156802"/>
              </a:xfrm>
              <a:custGeom>
                <a:avLst/>
                <a:gdLst>
                  <a:gd name="connsiteX0" fmla="*/ 3059113 w 3139715"/>
                  <a:gd name="connsiteY0" fmla="*/ 76200 h 156802"/>
                  <a:gd name="connsiteX1" fmla="*/ 3139715 w 3139715"/>
                  <a:gd name="connsiteY1" fmla="*/ 76200 h 156802"/>
                  <a:gd name="connsiteX2" fmla="*/ 3139715 w 3139715"/>
                  <a:gd name="connsiteY2" fmla="*/ 156802 h 156802"/>
                  <a:gd name="connsiteX3" fmla="*/ 3099414 w 3139715"/>
                  <a:gd name="connsiteY3" fmla="*/ 156802 h 156802"/>
                  <a:gd name="connsiteX4" fmla="*/ 3059113 w 3139715"/>
                  <a:gd name="connsiteY4" fmla="*/ 156802 h 156802"/>
                  <a:gd name="connsiteX5" fmla="*/ 2897188 w 3139715"/>
                  <a:gd name="connsiteY5" fmla="*/ 76200 h 156802"/>
                  <a:gd name="connsiteX6" fmla="*/ 2977790 w 3139715"/>
                  <a:gd name="connsiteY6" fmla="*/ 76200 h 156802"/>
                  <a:gd name="connsiteX7" fmla="*/ 2977790 w 3139715"/>
                  <a:gd name="connsiteY7" fmla="*/ 156802 h 156802"/>
                  <a:gd name="connsiteX8" fmla="*/ 2937489 w 3139715"/>
                  <a:gd name="connsiteY8" fmla="*/ 156802 h 156802"/>
                  <a:gd name="connsiteX9" fmla="*/ 2897188 w 3139715"/>
                  <a:gd name="connsiteY9" fmla="*/ 156802 h 156802"/>
                  <a:gd name="connsiteX10" fmla="*/ 2736850 w 3139715"/>
                  <a:gd name="connsiteY10" fmla="*/ 76200 h 156802"/>
                  <a:gd name="connsiteX11" fmla="*/ 2817453 w 3139715"/>
                  <a:gd name="connsiteY11" fmla="*/ 76200 h 156802"/>
                  <a:gd name="connsiteX12" fmla="*/ 2817453 w 3139715"/>
                  <a:gd name="connsiteY12" fmla="*/ 156802 h 156802"/>
                  <a:gd name="connsiteX13" fmla="*/ 2777152 w 3139715"/>
                  <a:gd name="connsiteY13" fmla="*/ 156802 h 156802"/>
                  <a:gd name="connsiteX14" fmla="*/ 2736850 w 3139715"/>
                  <a:gd name="connsiteY14" fmla="*/ 156802 h 156802"/>
                  <a:gd name="connsiteX15" fmla="*/ 2576513 w 3139715"/>
                  <a:gd name="connsiteY15" fmla="*/ 76200 h 156802"/>
                  <a:gd name="connsiteX16" fmla="*/ 2657115 w 3139715"/>
                  <a:gd name="connsiteY16" fmla="*/ 76200 h 156802"/>
                  <a:gd name="connsiteX17" fmla="*/ 2657115 w 3139715"/>
                  <a:gd name="connsiteY17" fmla="*/ 156802 h 156802"/>
                  <a:gd name="connsiteX18" fmla="*/ 2616814 w 3139715"/>
                  <a:gd name="connsiteY18" fmla="*/ 156802 h 156802"/>
                  <a:gd name="connsiteX19" fmla="*/ 2576513 w 3139715"/>
                  <a:gd name="connsiteY19" fmla="*/ 156802 h 156802"/>
                  <a:gd name="connsiteX20" fmla="*/ 2414588 w 3139715"/>
                  <a:gd name="connsiteY20" fmla="*/ 76200 h 156802"/>
                  <a:gd name="connsiteX21" fmla="*/ 2495190 w 3139715"/>
                  <a:gd name="connsiteY21" fmla="*/ 76200 h 156802"/>
                  <a:gd name="connsiteX22" fmla="*/ 2495190 w 3139715"/>
                  <a:gd name="connsiteY22" fmla="*/ 156802 h 156802"/>
                  <a:gd name="connsiteX23" fmla="*/ 2454889 w 3139715"/>
                  <a:gd name="connsiteY23" fmla="*/ 156802 h 156802"/>
                  <a:gd name="connsiteX24" fmla="*/ 2414588 w 3139715"/>
                  <a:gd name="connsiteY24" fmla="*/ 156802 h 156802"/>
                  <a:gd name="connsiteX25" fmla="*/ 2254250 w 3139715"/>
                  <a:gd name="connsiteY25" fmla="*/ 76200 h 156802"/>
                  <a:gd name="connsiteX26" fmla="*/ 2334853 w 3139715"/>
                  <a:gd name="connsiteY26" fmla="*/ 76200 h 156802"/>
                  <a:gd name="connsiteX27" fmla="*/ 2334853 w 3139715"/>
                  <a:gd name="connsiteY27" fmla="*/ 156802 h 156802"/>
                  <a:gd name="connsiteX28" fmla="*/ 2294552 w 3139715"/>
                  <a:gd name="connsiteY28" fmla="*/ 156802 h 156802"/>
                  <a:gd name="connsiteX29" fmla="*/ 2254250 w 3139715"/>
                  <a:gd name="connsiteY29" fmla="*/ 156802 h 156802"/>
                  <a:gd name="connsiteX30" fmla="*/ 2092325 w 3139715"/>
                  <a:gd name="connsiteY30" fmla="*/ 76200 h 156802"/>
                  <a:gd name="connsiteX31" fmla="*/ 2172928 w 3139715"/>
                  <a:gd name="connsiteY31" fmla="*/ 76200 h 156802"/>
                  <a:gd name="connsiteX32" fmla="*/ 2172928 w 3139715"/>
                  <a:gd name="connsiteY32" fmla="*/ 156802 h 156802"/>
                  <a:gd name="connsiteX33" fmla="*/ 2132627 w 3139715"/>
                  <a:gd name="connsiteY33" fmla="*/ 156802 h 156802"/>
                  <a:gd name="connsiteX34" fmla="*/ 2092325 w 3139715"/>
                  <a:gd name="connsiteY34" fmla="*/ 156802 h 156802"/>
                  <a:gd name="connsiteX35" fmla="*/ 1931988 w 3139715"/>
                  <a:gd name="connsiteY35" fmla="*/ 76200 h 156802"/>
                  <a:gd name="connsiteX36" fmla="*/ 2012590 w 3139715"/>
                  <a:gd name="connsiteY36" fmla="*/ 76200 h 156802"/>
                  <a:gd name="connsiteX37" fmla="*/ 2012590 w 3139715"/>
                  <a:gd name="connsiteY37" fmla="*/ 156802 h 156802"/>
                  <a:gd name="connsiteX38" fmla="*/ 1972289 w 3139715"/>
                  <a:gd name="connsiteY38" fmla="*/ 156802 h 156802"/>
                  <a:gd name="connsiteX39" fmla="*/ 1931988 w 3139715"/>
                  <a:gd name="connsiteY39" fmla="*/ 156802 h 156802"/>
                  <a:gd name="connsiteX40" fmla="*/ 1770063 w 3139715"/>
                  <a:gd name="connsiteY40" fmla="*/ 76200 h 156802"/>
                  <a:gd name="connsiteX41" fmla="*/ 1850665 w 3139715"/>
                  <a:gd name="connsiteY41" fmla="*/ 76200 h 156802"/>
                  <a:gd name="connsiteX42" fmla="*/ 1850665 w 3139715"/>
                  <a:gd name="connsiteY42" fmla="*/ 156802 h 156802"/>
                  <a:gd name="connsiteX43" fmla="*/ 1810364 w 3139715"/>
                  <a:gd name="connsiteY43" fmla="*/ 156802 h 156802"/>
                  <a:gd name="connsiteX44" fmla="*/ 1770063 w 3139715"/>
                  <a:gd name="connsiteY44" fmla="*/ 156802 h 156802"/>
                  <a:gd name="connsiteX45" fmla="*/ 1609725 w 3139715"/>
                  <a:gd name="connsiteY45" fmla="*/ 76200 h 156802"/>
                  <a:gd name="connsiteX46" fmla="*/ 1690328 w 3139715"/>
                  <a:gd name="connsiteY46" fmla="*/ 76200 h 156802"/>
                  <a:gd name="connsiteX47" fmla="*/ 1690328 w 3139715"/>
                  <a:gd name="connsiteY47" fmla="*/ 156802 h 156802"/>
                  <a:gd name="connsiteX48" fmla="*/ 1650027 w 3139715"/>
                  <a:gd name="connsiteY48" fmla="*/ 156802 h 156802"/>
                  <a:gd name="connsiteX49" fmla="*/ 1609725 w 3139715"/>
                  <a:gd name="connsiteY49" fmla="*/ 156802 h 156802"/>
                  <a:gd name="connsiteX50" fmla="*/ 322263 w 3139715"/>
                  <a:gd name="connsiteY50" fmla="*/ 76200 h 156802"/>
                  <a:gd name="connsiteX51" fmla="*/ 402865 w 3139715"/>
                  <a:gd name="connsiteY51" fmla="*/ 76200 h 156802"/>
                  <a:gd name="connsiteX52" fmla="*/ 402865 w 3139715"/>
                  <a:gd name="connsiteY52" fmla="*/ 156802 h 156802"/>
                  <a:gd name="connsiteX53" fmla="*/ 362564 w 3139715"/>
                  <a:gd name="connsiteY53" fmla="*/ 156802 h 156802"/>
                  <a:gd name="connsiteX54" fmla="*/ 322263 w 3139715"/>
                  <a:gd name="connsiteY54" fmla="*/ 156802 h 156802"/>
                  <a:gd name="connsiteX55" fmla="*/ 160338 w 3139715"/>
                  <a:gd name="connsiteY55" fmla="*/ 76200 h 156802"/>
                  <a:gd name="connsiteX56" fmla="*/ 240940 w 3139715"/>
                  <a:gd name="connsiteY56" fmla="*/ 76200 h 156802"/>
                  <a:gd name="connsiteX57" fmla="*/ 240940 w 3139715"/>
                  <a:gd name="connsiteY57" fmla="*/ 156802 h 156802"/>
                  <a:gd name="connsiteX58" fmla="*/ 200639 w 3139715"/>
                  <a:gd name="connsiteY58" fmla="*/ 156802 h 156802"/>
                  <a:gd name="connsiteX59" fmla="*/ 160338 w 3139715"/>
                  <a:gd name="connsiteY59" fmla="*/ 156802 h 156802"/>
                  <a:gd name="connsiteX60" fmla="*/ 0 w 3139715"/>
                  <a:gd name="connsiteY60" fmla="*/ 76200 h 156802"/>
                  <a:gd name="connsiteX61" fmla="*/ 80603 w 3139715"/>
                  <a:gd name="connsiteY61" fmla="*/ 76200 h 156802"/>
                  <a:gd name="connsiteX62" fmla="*/ 80603 w 3139715"/>
                  <a:gd name="connsiteY62" fmla="*/ 156802 h 156802"/>
                  <a:gd name="connsiteX63" fmla="*/ 40302 w 3139715"/>
                  <a:gd name="connsiteY63" fmla="*/ 156802 h 156802"/>
                  <a:gd name="connsiteX64" fmla="*/ 0 w 3139715"/>
                  <a:gd name="connsiteY64" fmla="*/ 156802 h 156802"/>
                  <a:gd name="connsiteX65" fmla="*/ 1449388 w 3139715"/>
                  <a:gd name="connsiteY65" fmla="*/ 60325 h 156802"/>
                  <a:gd name="connsiteX66" fmla="*/ 1529990 w 3139715"/>
                  <a:gd name="connsiteY66" fmla="*/ 60325 h 156802"/>
                  <a:gd name="connsiteX67" fmla="*/ 1529990 w 3139715"/>
                  <a:gd name="connsiteY67" fmla="*/ 140927 h 156802"/>
                  <a:gd name="connsiteX68" fmla="*/ 1489689 w 3139715"/>
                  <a:gd name="connsiteY68" fmla="*/ 140927 h 156802"/>
                  <a:gd name="connsiteX69" fmla="*/ 1449388 w 3139715"/>
                  <a:gd name="connsiteY69" fmla="*/ 140927 h 156802"/>
                  <a:gd name="connsiteX70" fmla="*/ 1287463 w 3139715"/>
                  <a:gd name="connsiteY70" fmla="*/ 57150 h 156802"/>
                  <a:gd name="connsiteX71" fmla="*/ 1368065 w 3139715"/>
                  <a:gd name="connsiteY71" fmla="*/ 57150 h 156802"/>
                  <a:gd name="connsiteX72" fmla="*/ 1368065 w 3139715"/>
                  <a:gd name="connsiteY72" fmla="*/ 137752 h 156802"/>
                  <a:gd name="connsiteX73" fmla="*/ 1327764 w 3139715"/>
                  <a:gd name="connsiteY73" fmla="*/ 137752 h 156802"/>
                  <a:gd name="connsiteX74" fmla="*/ 1287463 w 3139715"/>
                  <a:gd name="connsiteY74" fmla="*/ 137752 h 156802"/>
                  <a:gd name="connsiteX75" fmla="*/ 482600 w 3139715"/>
                  <a:gd name="connsiteY75" fmla="*/ 49212 h 156802"/>
                  <a:gd name="connsiteX76" fmla="*/ 563203 w 3139715"/>
                  <a:gd name="connsiteY76" fmla="*/ 49212 h 156802"/>
                  <a:gd name="connsiteX77" fmla="*/ 563203 w 3139715"/>
                  <a:gd name="connsiteY77" fmla="*/ 129815 h 156802"/>
                  <a:gd name="connsiteX78" fmla="*/ 522902 w 3139715"/>
                  <a:gd name="connsiteY78" fmla="*/ 129815 h 156802"/>
                  <a:gd name="connsiteX79" fmla="*/ 482600 w 3139715"/>
                  <a:gd name="connsiteY79" fmla="*/ 129815 h 156802"/>
                  <a:gd name="connsiteX80" fmla="*/ 1127125 w 3139715"/>
                  <a:gd name="connsiteY80" fmla="*/ 41275 h 156802"/>
                  <a:gd name="connsiteX81" fmla="*/ 1207728 w 3139715"/>
                  <a:gd name="connsiteY81" fmla="*/ 41275 h 156802"/>
                  <a:gd name="connsiteX82" fmla="*/ 1207728 w 3139715"/>
                  <a:gd name="connsiteY82" fmla="*/ 121877 h 156802"/>
                  <a:gd name="connsiteX83" fmla="*/ 1167427 w 3139715"/>
                  <a:gd name="connsiteY83" fmla="*/ 121877 h 156802"/>
                  <a:gd name="connsiteX84" fmla="*/ 1127125 w 3139715"/>
                  <a:gd name="connsiteY84" fmla="*/ 121877 h 156802"/>
                  <a:gd name="connsiteX85" fmla="*/ 965200 w 3139715"/>
                  <a:gd name="connsiteY85" fmla="*/ 26987 h 156802"/>
                  <a:gd name="connsiteX86" fmla="*/ 1045803 w 3139715"/>
                  <a:gd name="connsiteY86" fmla="*/ 26987 h 156802"/>
                  <a:gd name="connsiteX87" fmla="*/ 1045803 w 3139715"/>
                  <a:gd name="connsiteY87" fmla="*/ 107590 h 156802"/>
                  <a:gd name="connsiteX88" fmla="*/ 1005502 w 3139715"/>
                  <a:gd name="connsiteY88" fmla="*/ 107590 h 156802"/>
                  <a:gd name="connsiteX89" fmla="*/ 965200 w 3139715"/>
                  <a:gd name="connsiteY89" fmla="*/ 107590 h 156802"/>
                  <a:gd name="connsiteX90" fmla="*/ 644525 w 3139715"/>
                  <a:gd name="connsiteY90" fmla="*/ 11112 h 156802"/>
                  <a:gd name="connsiteX91" fmla="*/ 725128 w 3139715"/>
                  <a:gd name="connsiteY91" fmla="*/ 11112 h 156802"/>
                  <a:gd name="connsiteX92" fmla="*/ 725128 w 3139715"/>
                  <a:gd name="connsiteY92" fmla="*/ 91715 h 156802"/>
                  <a:gd name="connsiteX93" fmla="*/ 684827 w 3139715"/>
                  <a:gd name="connsiteY93" fmla="*/ 91715 h 156802"/>
                  <a:gd name="connsiteX94" fmla="*/ 644525 w 3139715"/>
                  <a:gd name="connsiteY94" fmla="*/ 91715 h 156802"/>
                  <a:gd name="connsiteX95" fmla="*/ 804863 w 3139715"/>
                  <a:gd name="connsiteY95" fmla="*/ 0 h 156802"/>
                  <a:gd name="connsiteX96" fmla="*/ 885465 w 3139715"/>
                  <a:gd name="connsiteY96" fmla="*/ 0 h 156802"/>
                  <a:gd name="connsiteX97" fmla="*/ 885465 w 3139715"/>
                  <a:gd name="connsiteY97" fmla="*/ 80602 h 156802"/>
                  <a:gd name="connsiteX98" fmla="*/ 845164 w 3139715"/>
                  <a:gd name="connsiteY98" fmla="*/ 80602 h 156802"/>
                  <a:gd name="connsiteX99" fmla="*/ 804863 w 3139715"/>
                  <a:gd name="connsiteY99" fmla="*/ 80602 h 15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56802">
                    <a:moveTo>
                      <a:pt x="3059113" y="76200"/>
                    </a:moveTo>
                    <a:lnTo>
                      <a:pt x="3139715" y="76200"/>
                    </a:lnTo>
                    <a:lnTo>
                      <a:pt x="3139715" y="156802"/>
                    </a:lnTo>
                    <a:lnTo>
                      <a:pt x="3099414" y="156802"/>
                    </a:lnTo>
                    <a:lnTo>
                      <a:pt x="3059113" y="156802"/>
                    </a:lnTo>
                    <a:close/>
                    <a:moveTo>
                      <a:pt x="2897188" y="76200"/>
                    </a:moveTo>
                    <a:lnTo>
                      <a:pt x="2977790" y="76200"/>
                    </a:lnTo>
                    <a:lnTo>
                      <a:pt x="2977790" y="156802"/>
                    </a:lnTo>
                    <a:lnTo>
                      <a:pt x="2937489" y="156802"/>
                    </a:lnTo>
                    <a:lnTo>
                      <a:pt x="2897188" y="156802"/>
                    </a:lnTo>
                    <a:close/>
                    <a:moveTo>
                      <a:pt x="2736850" y="76200"/>
                    </a:moveTo>
                    <a:lnTo>
                      <a:pt x="2817453" y="76200"/>
                    </a:lnTo>
                    <a:lnTo>
                      <a:pt x="2817453" y="156802"/>
                    </a:lnTo>
                    <a:lnTo>
                      <a:pt x="2777152" y="156802"/>
                    </a:lnTo>
                    <a:lnTo>
                      <a:pt x="2736850" y="156802"/>
                    </a:lnTo>
                    <a:close/>
                    <a:moveTo>
                      <a:pt x="2576513" y="76200"/>
                    </a:moveTo>
                    <a:lnTo>
                      <a:pt x="2657115" y="76200"/>
                    </a:lnTo>
                    <a:lnTo>
                      <a:pt x="2657115" y="156802"/>
                    </a:lnTo>
                    <a:lnTo>
                      <a:pt x="2616814" y="156802"/>
                    </a:lnTo>
                    <a:lnTo>
                      <a:pt x="2576513" y="156802"/>
                    </a:lnTo>
                    <a:close/>
                    <a:moveTo>
                      <a:pt x="2414588" y="76200"/>
                    </a:moveTo>
                    <a:lnTo>
                      <a:pt x="2495190" y="76200"/>
                    </a:lnTo>
                    <a:lnTo>
                      <a:pt x="2495190" y="156802"/>
                    </a:lnTo>
                    <a:lnTo>
                      <a:pt x="2454889" y="156802"/>
                    </a:lnTo>
                    <a:lnTo>
                      <a:pt x="2414588" y="156802"/>
                    </a:lnTo>
                    <a:close/>
                    <a:moveTo>
                      <a:pt x="2254250" y="76200"/>
                    </a:moveTo>
                    <a:lnTo>
                      <a:pt x="2334853" y="76200"/>
                    </a:lnTo>
                    <a:lnTo>
                      <a:pt x="2334853" y="156802"/>
                    </a:lnTo>
                    <a:lnTo>
                      <a:pt x="2294552" y="156802"/>
                    </a:lnTo>
                    <a:lnTo>
                      <a:pt x="2254250" y="156802"/>
                    </a:lnTo>
                    <a:close/>
                    <a:moveTo>
                      <a:pt x="2092325" y="76200"/>
                    </a:moveTo>
                    <a:lnTo>
                      <a:pt x="2172928" y="76200"/>
                    </a:lnTo>
                    <a:lnTo>
                      <a:pt x="2172928" y="156802"/>
                    </a:lnTo>
                    <a:lnTo>
                      <a:pt x="2132627" y="156802"/>
                    </a:lnTo>
                    <a:lnTo>
                      <a:pt x="2092325" y="156802"/>
                    </a:lnTo>
                    <a:close/>
                    <a:moveTo>
                      <a:pt x="1931988" y="76200"/>
                    </a:moveTo>
                    <a:lnTo>
                      <a:pt x="2012590" y="76200"/>
                    </a:lnTo>
                    <a:lnTo>
                      <a:pt x="2012590" y="156802"/>
                    </a:lnTo>
                    <a:lnTo>
                      <a:pt x="1972289" y="156802"/>
                    </a:lnTo>
                    <a:lnTo>
                      <a:pt x="1931988" y="156802"/>
                    </a:lnTo>
                    <a:close/>
                    <a:moveTo>
                      <a:pt x="1770063" y="76200"/>
                    </a:moveTo>
                    <a:lnTo>
                      <a:pt x="1850665" y="76200"/>
                    </a:lnTo>
                    <a:lnTo>
                      <a:pt x="1850665" y="156802"/>
                    </a:lnTo>
                    <a:lnTo>
                      <a:pt x="1810364" y="156802"/>
                    </a:lnTo>
                    <a:lnTo>
                      <a:pt x="1770063" y="156802"/>
                    </a:lnTo>
                    <a:close/>
                    <a:moveTo>
                      <a:pt x="1609725" y="76200"/>
                    </a:moveTo>
                    <a:lnTo>
                      <a:pt x="1690328" y="76200"/>
                    </a:lnTo>
                    <a:lnTo>
                      <a:pt x="1690328" y="156802"/>
                    </a:lnTo>
                    <a:lnTo>
                      <a:pt x="1650027" y="156802"/>
                    </a:lnTo>
                    <a:lnTo>
                      <a:pt x="1609725" y="156802"/>
                    </a:lnTo>
                    <a:close/>
                    <a:moveTo>
                      <a:pt x="322263" y="76200"/>
                    </a:moveTo>
                    <a:lnTo>
                      <a:pt x="402865" y="76200"/>
                    </a:lnTo>
                    <a:lnTo>
                      <a:pt x="402865" y="156802"/>
                    </a:lnTo>
                    <a:lnTo>
                      <a:pt x="362564" y="156802"/>
                    </a:lnTo>
                    <a:lnTo>
                      <a:pt x="322263" y="156802"/>
                    </a:lnTo>
                    <a:close/>
                    <a:moveTo>
                      <a:pt x="160338" y="76200"/>
                    </a:moveTo>
                    <a:lnTo>
                      <a:pt x="240940" y="76200"/>
                    </a:lnTo>
                    <a:lnTo>
                      <a:pt x="240940" y="156802"/>
                    </a:lnTo>
                    <a:lnTo>
                      <a:pt x="200639" y="156802"/>
                    </a:lnTo>
                    <a:lnTo>
                      <a:pt x="160338" y="156802"/>
                    </a:lnTo>
                    <a:close/>
                    <a:moveTo>
                      <a:pt x="0" y="76200"/>
                    </a:moveTo>
                    <a:lnTo>
                      <a:pt x="80603" y="76200"/>
                    </a:lnTo>
                    <a:lnTo>
                      <a:pt x="80603" y="156802"/>
                    </a:lnTo>
                    <a:lnTo>
                      <a:pt x="40302" y="156802"/>
                    </a:lnTo>
                    <a:lnTo>
                      <a:pt x="0" y="156802"/>
                    </a:lnTo>
                    <a:close/>
                    <a:moveTo>
                      <a:pt x="1449388" y="60325"/>
                    </a:moveTo>
                    <a:lnTo>
                      <a:pt x="1529990" y="60325"/>
                    </a:lnTo>
                    <a:lnTo>
                      <a:pt x="1529990" y="140927"/>
                    </a:lnTo>
                    <a:lnTo>
                      <a:pt x="1489689" y="140927"/>
                    </a:lnTo>
                    <a:lnTo>
                      <a:pt x="1449388" y="140927"/>
                    </a:lnTo>
                    <a:close/>
                    <a:moveTo>
                      <a:pt x="1287463" y="57150"/>
                    </a:moveTo>
                    <a:lnTo>
                      <a:pt x="1368065" y="57150"/>
                    </a:lnTo>
                    <a:lnTo>
                      <a:pt x="1368065" y="137752"/>
                    </a:lnTo>
                    <a:lnTo>
                      <a:pt x="1327764" y="137752"/>
                    </a:lnTo>
                    <a:lnTo>
                      <a:pt x="1287463" y="137752"/>
                    </a:lnTo>
                    <a:close/>
                    <a:moveTo>
                      <a:pt x="482600" y="49212"/>
                    </a:moveTo>
                    <a:lnTo>
                      <a:pt x="563203" y="49212"/>
                    </a:lnTo>
                    <a:lnTo>
                      <a:pt x="563203" y="129815"/>
                    </a:lnTo>
                    <a:lnTo>
                      <a:pt x="522902" y="129815"/>
                    </a:lnTo>
                    <a:lnTo>
                      <a:pt x="482600" y="129815"/>
                    </a:lnTo>
                    <a:close/>
                    <a:moveTo>
                      <a:pt x="1127125" y="41275"/>
                    </a:moveTo>
                    <a:lnTo>
                      <a:pt x="1207728" y="41275"/>
                    </a:lnTo>
                    <a:lnTo>
                      <a:pt x="1207728" y="121877"/>
                    </a:lnTo>
                    <a:lnTo>
                      <a:pt x="1167427" y="121877"/>
                    </a:lnTo>
                    <a:lnTo>
                      <a:pt x="1127125" y="121877"/>
                    </a:lnTo>
                    <a:close/>
                    <a:moveTo>
                      <a:pt x="965200" y="26987"/>
                    </a:moveTo>
                    <a:lnTo>
                      <a:pt x="1045803" y="26987"/>
                    </a:lnTo>
                    <a:lnTo>
                      <a:pt x="1045803" y="107590"/>
                    </a:lnTo>
                    <a:lnTo>
                      <a:pt x="1005502" y="107590"/>
                    </a:lnTo>
                    <a:lnTo>
                      <a:pt x="965200" y="107590"/>
                    </a:lnTo>
                    <a:close/>
                    <a:moveTo>
                      <a:pt x="644525" y="11112"/>
                    </a:moveTo>
                    <a:lnTo>
                      <a:pt x="725128" y="11112"/>
                    </a:lnTo>
                    <a:lnTo>
                      <a:pt x="725128" y="91715"/>
                    </a:lnTo>
                    <a:lnTo>
                      <a:pt x="684827" y="91715"/>
                    </a:lnTo>
                    <a:lnTo>
                      <a:pt x="644525" y="91715"/>
                    </a:lnTo>
                    <a:close/>
                    <a:moveTo>
                      <a:pt x="804863" y="0"/>
                    </a:moveTo>
                    <a:lnTo>
                      <a:pt x="885465" y="0"/>
                    </a:lnTo>
                    <a:lnTo>
                      <a:pt x="885465" y="80602"/>
                    </a:lnTo>
                    <a:lnTo>
                      <a:pt x="845164" y="80602"/>
                    </a:lnTo>
                    <a:lnTo>
                      <a:pt x="804863"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36" name="Freeform 235">
                <a:extLst>
                  <a:ext uri="{FF2B5EF4-FFF2-40B4-BE49-F238E27FC236}">
                    <a16:creationId xmlns:a16="http://schemas.microsoft.com/office/drawing/2014/main" id="{77B4F331-FB3C-4644-A57B-1238A49ADE39}"/>
                  </a:ext>
                </a:extLst>
              </p:cNvPr>
              <p:cNvSpPr>
                <a:spLocks noChangeArrowheads="1"/>
              </p:cNvSpPr>
              <p:nvPr/>
            </p:nvSpPr>
            <p:spPr bwMode="auto">
              <a:xfrm>
                <a:off x="1774825" y="1925638"/>
                <a:ext cx="3139715" cy="174265"/>
              </a:xfrm>
              <a:custGeom>
                <a:avLst/>
                <a:gdLst>
                  <a:gd name="connsiteX0" fmla="*/ 3059113 w 3139715"/>
                  <a:gd name="connsiteY0" fmla="*/ 93662 h 174265"/>
                  <a:gd name="connsiteX1" fmla="*/ 3139715 w 3139715"/>
                  <a:gd name="connsiteY1" fmla="*/ 93662 h 174265"/>
                  <a:gd name="connsiteX2" fmla="*/ 3139715 w 3139715"/>
                  <a:gd name="connsiteY2" fmla="*/ 174265 h 174265"/>
                  <a:gd name="connsiteX3" fmla="*/ 3099414 w 3139715"/>
                  <a:gd name="connsiteY3" fmla="*/ 174265 h 174265"/>
                  <a:gd name="connsiteX4" fmla="*/ 3059113 w 3139715"/>
                  <a:gd name="connsiteY4" fmla="*/ 174265 h 174265"/>
                  <a:gd name="connsiteX5" fmla="*/ 2897188 w 3139715"/>
                  <a:gd name="connsiteY5" fmla="*/ 93662 h 174265"/>
                  <a:gd name="connsiteX6" fmla="*/ 2977790 w 3139715"/>
                  <a:gd name="connsiteY6" fmla="*/ 93662 h 174265"/>
                  <a:gd name="connsiteX7" fmla="*/ 2977790 w 3139715"/>
                  <a:gd name="connsiteY7" fmla="*/ 174265 h 174265"/>
                  <a:gd name="connsiteX8" fmla="*/ 2937489 w 3139715"/>
                  <a:gd name="connsiteY8" fmla="*/ 174265 h 174265"/>
                  <a:gd name="connsiteX9" fmla="*/ 2897188 w 3139715"/>
                  <a:gd name="connsiteY9" fmla="*/ 174265 h 174265"/>
                  <a:gd name="connsiteX10" fmla="*/ 2736850 w 3139715"/>
                  <a:gd name="connsiteY10" fmla="*/ 93662 h 174265"/>
                  <a:gd name="connsiteX11" fmla="*/ 2817453 w 3139715"/>
                  <a:gd name="connsiteY11" fmla="*/ 93662 h 174265"/>
                  <a:gd name="connsiteX12" fmla="*/ 2817453 w 3139715"/>
                  <a:gd name="connsiteY12" fmla="*/ 174265 h 174265"/>
                  <a:gd name="connsiteX13" fmla="*/ 2777151 w 3139715"/>
                  <a:gd name="connsiteY13" fmla="*/ 174265 h 174265"/>
                  <a:gd name="connsiteX14" fmla="*/ 2736850 w 3139715"/>
                  <a:gd name="connsiteY14" fmla="*/ 174265 h 174265"/>
                  <a:gd name="connsiteX15" fmla="*/ 2576513 w 3139715"/>
                  <a:gd name="connsiteY15" fmla="*/ 93662 h 174265"/>
                  <a:gd name="connsiteX16" fmla="*/ 2657115 w 3139715"/>
                  <a:gd name="connsiteY16" fmla="*/ 93662 h 174265"/>
                  <a:gd name="connsiteX17" fmla="*/ 2657115 w 3139715"/>
                  <a:gd name="connsiteY17" fmla="*/ 174265 h 174265"/>
                  <a:gd name="connsiteX18" fmla="*/ 2616814 w 3139715"/>
                  <a:gd name="connsiteY18" fmla="*/ 174265 h 174265"/>
                  <a:gd name="connsiteX19" fmla="*/ 2576513 w 3139715"/>
                  <a:gd name="connsiteY19" fmla="*/ 174265 h 174265"/>
                  <a:gd name="connsiteX20" fmla="*/ 2414588 w 3139715"/>
                  <a:gd name="connsiteY20" fmla="*/ 93662 h 174265"/>
                  <a:gd name="connsiteX21" fmla="*/ 2495190 w 3139715"/>
                  <a:gd name="connsiteY21" fmla="*/ 93662 h 174265"/>
                  <a:gd name="connsiteX22" fmla="*/ 2495190 w 3139715"/>
                  <a:gd name="connsiteY22" fmla="*/ 174265 h 174265"/>
                  <a:gd name="connsiteX23" fmla="*/ 2454889 w 3139715"/>
                  <a:gd name="connsiteY23" fmla="*/ 174265 h 174265"/>
                  <a:gd name="connsiteX24" fmla="*/ 2414588 w 3139715"/>
                  <a:gd name="connsiteY24" fmla="*/ 174265 h 174265"/>
                  <a:gd name="connsiteX25" fmla="*/ 2254250 w 3139715"/>
                  <a:gd name="connsiteY25" fmla="*/ 93662 h 174265"/>
                  <a:gd name="connsiteX26" fmla="*/ 2334853 w 3139715"/>
                  <a:gd name="connsiteY26" fmla="*/ 93662 h 174265"/>
                  <a:gd name="connsiteX27" fmla="*/ 2334853 w 3139715"/>
                  <a:gd name="connsiteY27" fmla="*/ 174265 h 174265"/>
                  <a:gd name="connsiteX28" fmla="*/ 2294551 w 3139715"/>
                  <a:gd name="connsiteY28" fmla="*/ 174265 h 174265"/>
                  <a:gd name="connsiteX29" fmla="*/ 2254250 w 3139715"/>
                  <a:gd name="connsiteY29" fmla="*/ 174265 h 174265"/>
                  <a:gd name="connsiteX30" fmla="*/ 482600 w 3139715"/>
                  <a:gd name="connsiteY30" fmla="*/ 93662 h 174265"/>
                  <a:gd name="connsiteX31" fmla="*/ 563203 w 3139715"/>
                  <a:gd name="connsiteY31" fmla="*/ 93662 h 174265"/>
                  <a:gd name="connsiteX32" fmla="*/ 563203 w 3139715"/>
                  <a:gd name="connsiteY32" fmla="*/ 174265 h 174265"/>
                  <a:gd name="connsiteX33" fmla="*/ 522901 w 3139715"/>
                  <a:gd name="connsiteY33" fmla="*/ 174265 h 174265"/>
                  <a:gd name="connsiteX34" fmla="*/ 482600 w 3139715"/>
                  <a:gd name="connsiteY34" fmla="*/ 174265 h 174265"/>
                  <a:gd name="connsiteX35" fmla="*/ 322263 w 3139715"/>
                  <a:gd name="connsiteY35" fmla="*/ 93662 h 174265"/>
                  <a:gd name="connsiteX36" fmla="*/ 402865 w 3139715"/>
                  <a:gd name="connsiteY36" fmla="*/ 93662 h 174265"/>
                  <a:gd name="connsiteX37" fmla="*/ 402865 w 3139715"/>
                  <a:gd name="connsiteY37" fmla="*/ 174265 h 174265"/>
                  <a:gd name="connsiteX38" fmla="*/ 362564 w 3139715"/>
                  <a:gd name="connsiteY38" fmla="*/ 174265 h 174265"/>
                  <a:gd name="connsiteX39" fmla="*/ 322263 w 3139715"/>
                  <a:gd name="connsiteY39" fmla="*/ 174265 h 174265"/>
                  <a:gd name="connsiteX40" fmla="*/ 160338 w 3139715"/>
                  <a:gd name="connsiteY40" fmla="*/ 93662 h 174265"/>
                  <a:gd name="connsiteX41" fmla="*/ 240940 w 3139715"/>
                  <a:gd name="connsiteY41" fmla="*/ 93662 h 174265"/>
                  <a:gd name="connsiteX42" fmla="*/ 240940 w 3139715"/>
                  <a:gd name="connsiteY42" fmla="*/ 174265 h 174265"/>
                  <a:gd name="connsiteX43" fmla="*/ 200639 w 3139715"/>
                  <a:gd name="connsiteY43" fmla="*/ 174265 h 174265"/>
                  <a:gd name="connsiteX44" fmla="*/ 160338 w 3139715"/>
                  <a:gd name="connsiteY44" fmla="*/ 174265 h 174265"/>
                  <a:gd name="connsiteX45" fmla="*/ 0 w 3139715"/>
                  <a:gd name="connsiteY45" fmla="*/ 93662 h 174265"/>
                  <a:gd name="connsiteX46" fmla="*/ 80603 w 3139715"/>
                  <a:gd name="connsiteY46" fmla="*/ 93662 h 174265"/>
                  <a:gd name="connsiteX47" fmla="*/ 80603 w 3139715"/>
                  <a:gd name="connsiteY47" fmla="*/ 174265 h 174265"/>
                  <a:gd name="connsiteX48" fmla="*/ 40302 w 3139715"/>
                  <a:gd name="connsiteY48" fmla="*/ 174265 h 174265"/>
                  <a:gd name="connsiteX49" fmla="*/ 0 w 3139715"/>
                  <a:gd name="connsiteY49" fmla="*/ 174265 h 174265"/>
                  <a:gd name="connsiteX50" fmla="*/ 2092325 w 3139715"/>
                  <a:gd name="connsiteY50" fmla="*/ 85725 h 174265"/>
                  <a:gd name="connsiteX51" fmla="*/ 2172928 w 3139715"/>
                  <a:gd name="connsiteY51" fmla="*/ 85725 h 174265"/>
                  <a:gd name="connsiteX52" fmla="*/ 2172928 w 3139715"/>
                  <a:gd name="connsiteY52" fmla="*/ 166327 h 174265"/>
                  <a:gd name="connsiteX53" fmla="*/ 2132626 w 3139715"/>
                  <a:gd name="connsiteY53" fmla="*/ 166327 h 174265"/>
                  <a:gd name="connsiteX54" fmla="*/ 2092325 w 3139715"/>
                  <a:gd name="connsiteY54" fmla="*/ 166327 h 174265"/>
                  <a:gd name="connsiteX55" fmla="*/ 1931988 w 3139715"/>
                  <a:gd name="connsiteY55" fmla="*/ 79375 h 174265"/>
                  <a:gd name="connsiteX56" fmla="*/ 2012590 w 3139715"/>
                  <a:gd name="connsiteY56" fmla="*/ 79375 h 174265"/>
                  <a:gd name="connsiteX57" fmla="*/ 2012590 w 3139715"/>
                  <a:gd name="connsiteY57" fmla="*/ 159977 h 174265"/>
                  <a:gd name="connsiteX58" fmla="*/ 1972289 w 3139715"/>
                  <a:gd name="connsiteY58" fmla="*/ 159977 h 174265"/>
                  <a:gd name="connsiteX59" fmla="*/ 1931988 w 3139715"/>
                  <a:gd name="connsiteY59" fmla="*/ 159977 h 174265"/>
                  <a:gd name="connsiteX60" fmla="*/ 1770063 w 3139715"/>
                  <a:gd name="connsiteY60" fmla="*/ 63500 h 174265"/>
                  <a:gd name="connsiteX61" fmla="*/ 1850665 w 3139715"/>
                  <a:gd name="connsiteY61" fmla="*/ 63500 h 174265"/>
                  <a:gd name="connsiteX62" fmla="*/ 1850665 w 3139715"/>
                  <a:gd name="connsiteY62" fmla="*/ 144101 h 174265"/>
                  <a:gd name="connsiteX63" fmla="*/ 1810364 w 3139715"/>
                  <a:gd name="connsiteY63" fmla="*/ 144101 h 174265"/>
                  <a:gd name="connsiteX64" fmla="*/ 1770063 w 3139715"/>
                  <a:gd name="connsiteY64" fmla="*/ 144101 h 174265"/>
                  <a:gd name="connsiteX65" fmla="*/ 1609725 w 3139715"/>
                  <a:gd name="connsiteY65" fmla="*/ 63500 h 174265"/>
                  <a:gd name="connsiteX66" fmla="*/ 1690328 w 3139715"/>
                  <a:gd name="connsiteY66" fmla="*/ 63500 h 174265"/>
                  <a:gd name="connsiteX67" fmla="*/ 1690328 w 3139715"/>
                  <a:gd name="connsiteY67" fmla="*/ 144101 h 174265"/>
                  <a:gd name="connsiteX68" fmla="*/ 1650026 w 3139715"/>
                  <a:gd name="connsiteY68" fmla="*/ 144101 h 174265"/>
                  <a:gd name="connsiteX69" fmla="*/ 1609725 w 3139715"/>
                  <a:gd name="connsiteY69" fmla="*/ 144101 h 174265"/>
                  <a:gd name="connsiteX70" fmla="*/ 1449388 w 3139715"/>
                  <a:gd name="connsiteY70" fmla="*/ 52387 h 174265"/>
                  <a:gd name="connsiteX71" fmla="*/ 1529990 w 3139715"/>
                  <a:gd name="connsiteY71" fmla="*/ 52387 h 174265"/>
                  <a:gd name="connsiteX72" fmla="*/ 1529990 w 3139715"/>
                  <a:gd name="connsiteY72" fmla="*/ 132990 h 174265"/>
                  <a:gd name="connsiteX73" fmla="*/ 1489689 w 3139715"/>
                  <a:gd name="connsiteY73" fmla="*/ 132990 h 174265"/>
                  <a:gd name="connsiteX74" fmla="*/ 1449388 w 3139715"/>
                  <a:gd name="connsiteY74" fmla="*/ 132990 h 174265"/>
                  <a:gd name="connsiteX75" fmla="*/ 644525 w 3139715"/>
                  <a:gd name="connsiteY75" fmla="*/ 52387 h 174265"/>
                  <a:gd name="connsiteX76" fmla="*/ 725128 w 3139715"/>
                  <a:gd name="connsiteY76" fmla="*/ 52387 h 174265"/>
                  <a:gd name="connsiteX77" fmla="*/ 725128 w 3139715"/>
                  <a:gd name="connsiteY77" fmla="*/ 132990 h 174265"/>
                  <a:gd name="connsiteX78" fmla="*/ 684826 w 3139715"/>
                  <a:gd name="connsiteY78" fmla="*/ 132990 h 174265"/>
                  <a:gd name="connsiteX79" fmla="*/ 644525 w 3139715"/>
                  <a:gd name="connsiteY79" fmla="*/ 132990 h 174265"/>
                  <a:gd name="connsiteX80" fmla="*/ 1287463 w 3139715"/>
                  <a:gd name="connsiteY80" fmla="*/ 38100 h 174265"/>
                  <a:gd name="connsiteX81" fmla="*/ 1368065 w 3139715"/>
                  <a:gd name="connsiteY81" fmla="*/ 38100 h 174265"/>
                  <a:gd name="connsiteX82" fmla="*/ 1368065 w 3139715"/>
                  <a:gd name="connsiteY82" fmla="*/ 118702 h 174265"/>
                  <a:gd name="connsiteX83" fmla="*/ 1327764 w 3139715"/>
                  <a:gd name="connsiteY83" fmla="*/ 118702 h 174265"/>
                  <a:gd name="connsiteX84" fmla="*/ 1287463 w 3139715"/>
                  <a:gd name="connsiteY84" fmla="*/ 118702 h 174265"/>
                  <a:gd name="connsiteX85" fmla="*/ 1127125 w 3139715"/>
                  <a:gd name="connsiteY85" fmla="*/ 23812 h 174265"/>
                  <a:gd name="connsiteX86" fmla="*/ 1207728 w 3139715"/>
                  <a:gd name="connsiteY86" fmla="*/ 23812 h 174265"/>
                  <a:gd name="connsiteX87" fmla="*/ 1207728 w 3139715"/>
                  <a:gd name="connsiteY87" fmla="*/ 104414 h 174265"/>
                  <a:gd name="connsiteX88" fmla="*/ 1167426 w 3139715"/>
                  <a:gd name="connsiteY88" fmla="*/ 104414 h 174265"/>
                  <a:gd name="connsiteX89" fmla="*/ 1127125 w 3139715"/>
                  <a:gd name="connsiteY89" fmla="*/ 104414 h 174265"/>
                  <a:gd name="connsiteX90" fmla="*/ 804863 w 3139715"/>
                  <a:gd name="connsiteY90" fmla="*/ 23812 h 174265"/>
                  <a:gd name="connsiteX91" fmla="*/ 885465 w 3139715"/>
                  <a:gd name="connsiteY91" fmla="*/ 23812 h 174265"/>
                  <a:gd name="connsiteX92" fmla="*/ 885465 w 3139715"/>
                  <a:gd name="connsiteY92" fmla="*/ 104414 h 174265"/>
                  <a:gd name="connsiteX93" fmla="*/ 845164 w 3139715"/>
                  <a:gd name="connsiteY93" fmla="*/ 104414 h 174265"/>
                  <a:gd name="connsiteX94" fmla="*/ 804863 w 3139715"/>
                  <a:gd name="connsiteY94" fmla="*/ 104414 h 174265"/>
                  <a:gd name="connsiteX95" fmla="*/ 965200 w 3139715"/>
                  <a:gd name="connsiteY95" fmla="*/ 0 h 174265"/>
                  <a:gd name="connsiteX96" fmla="*/ 1045803 w 3139715"/>
                  <a:gd name="connsiteY96" fmla="*/ 0 h 174265"/>
                  <a:gd name="connsiteX97" fmla="*/ 1045803 w 3139715"/>
                  <a:gd name="connsiteY97" fmla="*/ 80602 h 174265"/>
                  <a:gd name="connsiteX98" fmla="*/ 1005501 w 3139715"/>
                  <a:gd name="connsiteY98" fmla="*/ 80602 h 174265"/>
                  <a:gd name="connsiteX99" fmla="*/ 965200 w 3139715"/>
                  <a:gd name="connsiteY99" fmla="*/ 80602 h 17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74265">
                    <a:moveTo>
                      <a:pt x="3059113" y="93662"/>
                    </a:moveTo>
                    <a:lnTo>
                      <a:pt x="3139715" y="93662"/>
                    </a:lnTo>
                    <a:lnTo>
                      <a:pt x="3139715" y="174265"/>
                    </a:lnTo>
                    <a:lnTo>
                      <a:pt x="3099414" y="174265"/>
                    </a:lnTo>
                    <a:lnTo>
                      <a:pt x="3059113" y="174265"/>
                    </a:lnTo>
                    <a:close/>
                    <a:moveTo>
                      <a:pt x="2897188" y="93662"/>
                    </a:moveTo>
                    <a:lnTo>
                      <a:pt x="2977790" y="93662"/>
                    </a:lnTo>
                    <a:lnTo>
                      <a:pt x="2977790" y="174265"/>
                    </a:lnTo>
                    <a:lnTo>
                      <a:pt x="2937489" y="174265"/>
                    </a:lnTo>
                    <a:lnTo>
                      <a:pt x="2897188" y="174265"/>
                    </a:lnTo>
                    <a:close/>
                    <a:moveTo>
                      <a:pt x="2736850" y="93662"/>
                    </a:moveTo>
                    <a:lnTo>
                      <a:pt x="2817453" y="93662"/>
                    </a:lnTo>
                    <a:lnTo>
                      <a:pt x="2817453" y="174265"/>
                    </a:lnTo>
                    <a:lnTo>
                      <a:pt x="2777151" y="174265"/>
                    </a:lnTo>
                    <a:lnTo>
                      <a:pt x="2736850" y="174265"/>
                    </a:lnTo>
                    <a:close/>
                    <a:moveTo>
                      <a:pt x="2576513" y="93662"/>
                    </a:moveTo>
                    <a:lnTo>
                      <a:pt x="2657115" y="93662"/>
                    </a:lnTo>
                    <a:lnTo>
                      <a:pt x="2657115" y="174265"/>
                    </a:lnTo>
                    <a:lnTo>
                      <a:pt x="2616814" y="174265"/>
                    </a:lnTo>
                    <a:lnTo>
                      <a:pt x="2576513" y="174265"/>
                    </a:lnTo>
                    <a:close/>
                    <a:moveTo>
                      <a:pt x="2414588" y="93662"/>
                    </a:moveTo>
                    <a:lnTo>
                      <a:pt x="2495190" y="93662"/>
                    </a:lnTo>
                    <a:lnTo>
                      <a:pt x="2495190" y="174265"/>
                    </a:lnTo>
                    <a:lnTo>
                      <a:pt x="2454889" y="174265"/>
                    </a:lnTo>
                    <a:lnTo>
                      <a:pt x="2414588" y="174265"/>
                    </a:lnTo>
                    <a:close/>
                    <a:moveTo>
                      <a:pt x="2254250" y="93662"/>
                    </a:moveTo>
                    <a:lnTo>
                      <a:pt x="2334853" y="93662"/>
                    </a:lnTo>
                    <a:lnTo>
                      <a:pt x="2334853" y="174265"/>
                    </a:lnTo>
                    <a:lnTo>
                      <a:pt x="2294551" y="174265"/>
                    </a:lnTo>
                    <a:lnTo>
                      <a:pt x="2254250" y="174265"/>
                    </a:lnTo>
                    <a:close/>
                    <a:moveTo>
                      <a:pt x="482600" y="93662"/>
                    </a:moveTo>
                    <a:lnTo>
                      <a:pt x="563203" y="93662"/>
                    </a:lnTo>
                    <a:lnTo>
                      <a:pt x="563203" y="174265"/>
                    </a:lnTo>
                    <a:lnTo>
                      <a:pt x="522901" y="174265"/>
                    </a:lnTo>
                    <a:lnTo>
                      <a:pt x="482600" y="174265"/>
                    </a:lnTo>
                    <a:close/>
                    <a:moveTo>
                      <a:pt x="322263" y="93662"/>
                    </a:moveTo>
                    <a:lnTo>
                      <a:pt x="402865" y="93662"/>
                    </a:lnTo>
                    <a:lnTo>
                      <a:pt x="402865" y="174265"/>
                    </a:lnTo>
                    <a:lnTo>
                      <a:pt x="362564" y="174265"/>
                    </a:lnTo>
                    <a:lnTo>
                      <a:pt x="322263" y="174265"/>
                    </a:lnTo>
                    <a:close/>
                    <a:moveTo>
                      <a:pt x="160338" y="93662"/>
                    </a:moveTo>
                    <a:lnTo>
                      <a:pt x="240940" y="93662"/>
                    </a:lnTo>
                    <a:lnTo>
                      <a:pt x="240940" y="174265"/>
                    </a:lnTo>
                    <a:lnTo>
                      <a:pt x="200639" y="174265"/>
                    </a:lnTo>
                    <a:lnTo>
                      <a:pt x="160338" y="174265"/>
                    </a:lnTo>
                    <a:close/>
                    <a:moveTo>
                      <a:pt x="0" y="93662"/>
                    </a:moveTo>
                    <a:lnTo>
                      <a:pt x="80603" y="93662"/>
                    </a:lnTo>
                    <a:lnTo>
                      <a:pt x="80603" y="174265"/>
                    </a:lnTo>
                    <a:lnTo>
                      <a:pt x="40302" y="174265"/>
                    </a:lnTo>
                    <a:lnTo>
                      <a:pt x="0" y="174265"/>
                    </a:lnTo>
                    <a:close/>
                    <a:moveTo>
                      <a:pt x="2092325" y="85725"/>
                    </a:moveTo>
                    <a:lnTo>
                      <a:pt x="2172928" y="85725"/>
                    </a:lnTo>
                    <a:lnTo>
                      <a:pt x="2172928" y="166327"/>
                    </a:lnTo>
                    <a:lnTo>
                      <a:pt x="2132626" y="166327"/>
                    </a:lnTo>
                    <a:lnTo>
                      <a:pt x="2092325" y="166327"/>
                    </a:lnTo>
                    <a:close/>
                    <a:moveTo>
                      <a:pt x="1931988" y="79375"/>
                    </a:moveTo>
                    <a:lnTo>
                      <a:pt x="2012590" y="79375"/>
                    </a:lnTo>
                    <a:lnTo>
                      <a:pt x="2012590" y="159977"/>
                    </a:lnTo>
                    <a:lnTo>
                      <a:pt x="1972289" y="159977"/>
                    </a:lnTo>
                    <a:lnTo>
                      <a:pt x="1931988" y="159977"/>
                    </a:lnTo>
                    <a:close/>
                    <a:moveTo>
                      <a:pt x="1770063" y="63500"/>
                    </a:moveTo>
                    <a:lnTo>
                      <a:pt x="1850665" y="63500"/>
                    </a:lnTo>
                    <a:lnTo>
                      <a:pt x="1850665" y="144101"/>
                    </a:lnTo>
                    <a:lnTo>
                      <a:pt x="1810364" y="144101"/>
                    </a:lnTo>
                    <a:lnTo>
                      <a:pt x="1770063" y="144101"/>
                    </a:lnTo>
                    <a:close/>
                    <a:moveTo>
                      <a:pt x="1609725" y="63500"/>
                    </a:moveTo>
                    <a:lnTo>
                      <a:pt x="1690328" y="63500"/>
                    </a:lnTo>
                    <a:lnTo>
                      <a:pt x="1690328" y="144101"/>
                    </a:lnTo>
                    <a:lnTo>
                      <a:pt x="1650026" y="144101"/>
                    </a:lnTo>
                    <a:lnTo>
                      <a:pt x="1609725" y="144101"/>
                    </a:lnTo>
                    <a:close/>
                    <a:moveTo>
                      <a:pt x="1449388" y="52387"/>
                    </a:moveTo>
                    <a:lnTo>
                      <a:pt x="1529990" y="52387"/>
                    </a:lnTo>
                    <a:lnTo>
                      <a:pt x="1529990" y="132990"/>
                    </a:lnTo>
                    <a:lnTo>
                      <a:pt x="1489689" y="132990"/>
                    </a:lnTo>
                    <a:lnTo>
                      <a:pt x="1449388" y="132990"/>
                    </a:lnTo>
                    <a:close/>
                    <a:moveTo>
                      <a:pt x="644525" y="52387"/>
                    </a:moveTo>
                    <a:lnTo>
                      <a:pt x="725128" y="52387"/>
                    </a:lnTo>
                    <a:lnTo>
                      <a:pt x="725128" y="132990"/>
                    </a:lnTo>
                    <a:lnTo>
                      <a:pt x="684826" y="132990"/>
                    </a:lnTo>
                    <a:lnTo>
                      <a:pt x="644525" y="132990"/>
                    </a:lnTo>
                    <a:close/>
                    <a:moveTo>
                      <a:pt x="1287463" y="38100"/>
                    </a:moveTo>
                    <a:lnTo>
                      <a:pt x="1368065" y="38100"/>
                    </a:lnTo>
                    <a:lnTo>
                      <a:pt x="1368065" y="118702"/>
                    </a:lnTo>
                    <a:lnTo>
                      <a:pt x="1327764" y="118702"/>
                    </a:lnTo>
                    <a:lnTo>
                      <a:pt x="1287463" y="118702"/>
                    </a:lnTo>
                    <a:close/>
                    <a:moveTo>
                      <a:pt x="1127125" y="23812"/>
                    </a:moveTo>
                    <a:lnTo>
                      <a:pt x="1207728" y="23812"/>
                    </a:lnTo>
                    <a:lnTo>
                      <a:pt x="1207728" y="104414"/>
                    </a:lnTo>
                    <a:lnTo>
                      <a:pt x="1167426" y="104414"/>
                    </a:lnTo>
                    <a:lnTo>
                      <a:pt x="1127125" y="104414"/>
                    </a:lnTo>
                    <a:close/>
                    <a:moveTo>
                      <a:pt x="804863" y="23812"/>
                    </a:moveTo>
                    <a:lnTo>
                      <a:pt x="885465" y="23812"/>
                    </a:lnTo>
                    <a:lnTo>
                      <a:pt x="885465" y="104414"/>
                    </a:lnTo>
                    <a:lnTo>
                      <a:pt x="845164" y="104414"/>
                    </a:lnTo>
                    <a:lnTo>
                      <a:pt x="804863" y="104414"/>
                    </a:lnTo>
                    <a:close/>
                    <a:moveTo>
                      <a:pt x="965200" y="0"/>
                    </a:moveTo>
                    <a:lnTo>
                      <a:pt x="1045803" y="0"/>
                    </a:lnTo>
                    <a:lnTo>
                      <a:pt x="1045803" y="80602"/>
                    </a:lnTo>
                    <a:lnTo>
                      <a:pt x="1005501" y="80602"/>
                    </a:lnTo>
                    <a:lnTo>
                      <a:pt x="965200"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37" name="Freeform 236">
                <a:extLst>
                  <a:ext uri="{FF2B5EF4-FFF2-40B4-BE49-F238E27FC236}">
                    <a16:creationId xmlns:a16="http://schemas.microsoft.com/office/drawing/2014/main" id="{573402B6-4C66-F949-8434-F456C6A3268A}"/>
                  </a:ext>
                </a:extLst>
              </p:cNvPr>
              <p:cNvSpPr>
                <a:spLocks noChangeArrowheads="1"/>
              </p:cNvSpPr>
              <p:nvPr/>
            </p:nvSpPr>
            <p:spPr bwMode="auto">
              <a:xfrm>
                <a:off x="1774825" y="2087563"/>
                <a:ext cx="3139715" cy="172677"/>
              </a:xfrm>
              <a:custGeom>
                <a:avLst/>
                <a:gdLst>
                  <a:gd name="connsiteX0" fmla="*/ 3059113 w 3139715"/>
                  <a:gd name="connsiteY0" fmla="*/ 92075 h 172677"/>
                  <a:gd name="connsiteX1" fmla="*/ 3139715 w 3139715"/>
                  <a:gd name="connsiteY1" fmla="*/ 92075 h 172677"/>
                  <a:gd name="connsiteX2" fmla="*/ 3139715 w 3139715"/>
                  <a:gd name="connsiteY2" fmla="*/ 172677 h 172677"/>
                  <a:gd name="connsiteX3" fmla="*/ 3099414 w 3139715"/>
                  <a:gd name="connsiteY3" fmla="*/ 172677 h 172677"/>
                  <a:gd name="connsiteX4" fmla="*/ 3059113 w 3139715"/>
                  <a:gd name="connsiteY4" fmla="*/ 172677 h 172677"/>
                  <a:gd name="connsiteX5" fmla="*/ 2897188 w 3139715"/>
                  <a:gd name="connsiteY5" fmla="*/ 92075 h 172677"/>
                  <a:gd name="connsiteX6" fmla="*/ 2977790 w 3139715"/>
                  <a:gd name="connsiteY6" fmla="*/ 92075 h 172677"/>
                  <a:gd name="connsiteX7" fmla="*/ 2977790 w 3139715"/>
                  <a:gd name="connsiteY7" fmla="*/ 172677 h 172677"/>
                  <a:gd name="connsiteX8" fmla="*/ 2937489 w 3139715"/>
                  <a:gd name="connsiteY8" fmla="*/ 172677 h 172677"/>
                  <a:gd name="connsiteX9" fmla="*/ 2897188 w 3139715"/>
                  <a:gd name="connsiteY9" fmla="*/ 172677 h 172677"/>
                  <a:gd name="connsiteX10" fmla="*/ 2736850 w 3139715"/>
                  <a:gd name="connsiteY10" fmla="*/ 92075 h 172677"/>
                  <a:gd name="connsiteX11" fmla="*/ 2817453 w 3139715"/>
                  <a:gd name="connsiteY11" fmla="*/ 92075 h 172677"/>
                  <a:gd name="connsiteX12" fmla="*/ 2817453 w 3139715"/>
                  <a:gd name="connsiteY12" fmla="*/ 172677 h 172677"/>
                  <a:gd name="connsiteX13" fmla="*/ 2777151 w 3139715"/>
                  <a:gd name="connsiteY13" fmla="*/ 172677 h 172677"/>
                  <a:gd name="connsiteX14" fmla="*/ 2736850 w 3139715"/>
                  <a:gd name="connsiteY14" fmla="*/ 172677 h 172677"/>
                  <a:gd name="connsiteX15" fmla="*/ 2576513 w 3139715"/>
                  <a:gd name="connsiteY15" fmla="*/ 92075 h 172677"/>
                  <a:gd name="connsiteX16" fmla="*/ 2657115 w 3139715"/>
                  <a:gd name="connsiteY16" fmla="*/ 92075 h 172677"/>
                  <a:gd name="connsiteX17" fmla="*/ 2657115 w 3139715"/>
                  <a:gd name="connsiteY17" fmla="*/ 172677 h 172677"/>
                  <a:gd name="connsiteX18" fmla="*/ 2616814 w 3139715"/>
                  <a:gd name="connsiteY18" fmla="*/ 172677 h 172677"/>
                  <a:gd name="connsiteX19" fmla="*/ 2576513 w 3139715"/>
                  <a:gd name="connsiteY19" fmla="*/ 172677 h 172677"/>
                  <a:gd name="connsiteX20" fmla="*/ 2414588 w 3139715"/>
                  <a:gd name="connsiteY20" fmla="*/ 92075 h 172677"/>
                  <a:gd name="connsiteX21" fmla="*/ 2495190 w 3139715"/>
                  <a:gd name="connsiteY21" fmla="*/ 92075 h 172677"/>
                  <a:gd name="connsiteX22" fmla="*/ 2495190 w 3139715"/>
                  <a:gd name="connsiteY22" fmla="*/ 172677 h 172677"/>
                  <a:gd name="connsiteX23" fmla="*/ 2454889 w 3139715"/>
                  <a:gd name="connsiteY23" fmla="*/ 172677 h 172677"/>
                  <a:gd name="connsiteX24" fmla="*/ 2414588 w 3139715"/>
                  <a:gd name="connsiteY24" fmla="*/ 172677 h 172677"/>
                  <a:gd name="connsiteX25" fmla="*/ 2254250 w 3139715"/>
                  <a:gd name="connsiteY25" fmla="*/ 92075 h 172677"/>
                  <a:gd name="connsiteX26" fmla="*/ 2334853 w 3139715"/>
                  <a:gd name="connsiteY26" fmla="*/ 92075 h 172677"/>
                  <a:gd name="connsiteX27" fmla="*/ 2334853 w 3139715"/>
                  <a:gd name="connsiteY27" fmla="*/ 172677 h 172677"/>
                  <a:gd name="connsiteX28" fmla="*/ 2294551 w 3139715"/>
                  <a:gd name="connsiteY28" fmla="*/ 172677 h 172677"/>
                  <a:gd name="connsiteX29" fmla="*/ 2254250 w 3139715"/>
                  <a:gd name="connsiteY29" fmla="*/ 172677 h 172677"/>
                  <a:gd name="connsiteX30" fmla="*/ 644525 w 3139715"/>
                  <a:gd name="connsiteY30" fmla="*/ 92075 h 172677"/>
                  <a:gd name="connsiteX31" fmla="*/ 725128 w 3139715"/>
                  <a:gd name="connsiteY31" fmla="*/ 92075 h 172677"/>
                  <a:gd name="connsiteX32" fmla="*/ 725128 w 3139715"/>
                  <a:gd name="connsiteY32" fmla="*/ 172677 h 172677"/>
                  <a:gd name="connsiteX33" fmla="*/ 684826 w 3139715"/>
                  <a:gd name="connsiteY33" fmla="*/ 172677 h 172677"/>
                  <a:gd name="connsiteX34" fmla="*/ 644525 w 3139715"/>
                  <a:gd name="connsiteY34" fmla="*/ 172677 h 172677"/>
                  <a:gd name="connsiteX35" fmla="*/ 482600 w 3139715"/>
                  <a:gd name="connsiteY35" fmla="*/ 92075 h 172677"/>
                  <a:gd name="connsiteX36" fmla="*/ 563203 w 3139715"/>
                  <a:gd name="connsiteY36" fmla="*/ 92075 h 172677"/>
                  <a:gd name="connsiteX37" fmla="*/ 563203 w 3139715"/>
                  <a:gd name="connsiteY37" fmla="*/ 172677 h 172677"/>
                  <a:gd name="connsiteX38" fmla="*/ 522901 w 3139715"/>
                  <a:gd name="connsiteY38" fmla="*/ 172677 h 172677"/>
                  <a:gd name="connsiteX39" fmla="*/ 482600 w 3139715"/>
                  <a:gd name="connsiteY39" fmla="*/ 172677 h 172677"/>
                  <a:gd name="connsiteX40" fmla="*/ 322263 w 3139715"/>
                  <a:gd name="connsiteY40" fmla="*/ 92075 h 172677"/>
                  <a:gd name="connsiteX41" fmla="*/ 402865 w 3139715"/>
                  <a:gd name="connsiteY41" fmla="*/ 92075 h 172677"/>
                  <a:gd name="connsiteX42" fmla="*/ 402865 w 3139715"/>
                  <a:gd name="connsiteY42" fmla="*/ 172677 h 172677"/>
                  <a:gd name="connsiteX43" fmla="*/ 362564 w 3139715"/>
                  <a:gd name="connsiteY43" fmla="*/ 172677 h 172677"/>
                  <a:gd name="connsiteX44" fmla="*/ 322263 w 3139715"/>
                  <a:gd name="connsiteY44" fmla="*/ 172677 h 172677"/>
                  <a:gd name="connsiteX45" fmla="*/ 160338 w 3139715"/>
                  <a:gd name="connsiteY45" fmla="*/ 92075 h 172677"/>
                  <a:gd name="connsiteX46" fmla="*/ 240940 w 3139715"/>
                  <a:gd name="connsiteY46" fmla="*/ 92075 h 172677"/>
                  <a:gd name="connsiteX47" fmla="*/ 240940 w 3139715"/>
                  <a:gd name="connsiteY47" fmla="*/ 172677 h 172677"/>
                  <a:gd name="connsiteX48" fmla="*/ 200639 w 3139715"/>
                  <a:gd name="connsiteY48" fmla="*/ 172677 h 172677"/>
                  <a:gd name="connsiteX49" fmla="*/ 160338 w 3139715"/>
                  <a:gd name="connsiteY49" fmla="*/ 172677 h 172677"/>
                  <a:gd name="connsiteX50" fmla="*/ 0 w 3139715"/>
                  <a:gd name="connsiteY50" fmla="*/ 92075 h 172677"/>
                  <a:gd name="connsiteX51" fmla="*/ 80603 w 3139715"/>
                  <a:gd name="connsiteY51" fmla="*/ 92075 h 172677"/>
                  <a:gd name="connsiteX52" fmla="*/ 80603 w 3139715"/>
                  <a:gd name="connsiteY52" fmla="*/ 172677 h 172677"/>
                  <a:gd name="connsiteX53" fmla="*/ 40302 w 3139715"/>
                  <a:gd name="connsiteY53" fmla="*/ 172677 h 172677"/>
                  <a:gd name="connsiteX54" fmla="*/ 0 w 3139715"/>
                  <a:gd name="connsiteY54" fmla="*/ 172677 h 172677"/>
                  <a:gd name="connsiteX55" fmla="*/ 2092325 w 3139715"/>
                  <a:gd name="connsiteY55" fmla="*/ 85725 h 172677"/>
                  <a:gd name="connsiteX56" fmla="*/ 2172928 w 3139715"/>
                  <a:gd name="connsiteY56" fmla="*/ 85725 h 172677"/>
                  <a:gd name="connsiteX57" fmla="*/ 2172928 w 3139715"/>
                  <a:gd name="connsiteY57" fmla="*/ 166327 h 172677"/>
                  <a:gd name="connsiteX58" fmla="*/ 2132626 w 3139715"/>
                  <a:gd name="connsiteY58" fmla="*/ 166327 h 172677"/>
                  <a:gd name="connsiteX59" fmla="*/ 2092325 w 3139715"/>
                  <a:gd name="connsiteY59" fmla="*/ 166327 h 172677"/>
                  <a:gd name="connsiteX60" fmla="*/ 1931988 w 3139715"/>
                  <a:gd name="connsiteY60" fmla="*/ 69850 h 172677"/>
                  <a:gd name="connsiteX61" fmla="*/ 2012590 w 3139715"/>
                  <a:gd name="connsiteY61" fmla="*/ 69850 h 172677"/>
                  <a:gd name="connsiteX62" fmla="*/ 2012590 w 3139715"/>
                  <a:gd name="connsiteY62" fmla="*/ 150452 h 172677"/>
                  <a:gd name="connsiteX63" fmla="*/ 1972289 w 3139715"/>
                  <a:gd name="connsiteY63" fmla="*/ 150452 h 172677"/>
                  <a:gd name="connsiteX64" fmla="*/ 1931988 w 3139715"/>
                  <a:gd name="connsiteY64" fmla="*/ 150452 h 172677"/>
                  <a:gd name="connsiteX65" fmla="*/ 1770063 w 3139715"/>
                  <a:gd name="connsiteY65" fmla="*/ 50800 h 172677"/>
                  <a:gd name="connsiteX66" fmla="*/ 1850665 w 3139715"/>
                  <a:gd name="connsiteY66" fmla="*/ 50800 h 172677"/>
                  <a:gd name="connsiteX67" fmla="*/ 1850665 w 3139715"/>
                  <a:gd name="connsiteY67" fmla="*/ 131402 h 172677"/>
                  <a:gd name="connsiteX68" fmla="*/ 1810364 w 3139715"/>
                  <a:gd name="connsiteY68" fmla="*/ 131402 h 172677"/>
                  <a:gd name="connsiteX69" fmla="*/ 1770063 w 3139715"/>
                  <a:gd name="connsiteY69" fmla="*/ 131402 h 172677"/>
                  <a:gd name="connsiteX70" fmla="*/ 804863 w 3139715"/>
                  <a:gd name="connsiteY70" fmla="*/ 47625 h 172677"/>
                  <a:gd name="connsiteX71" fmla="*/ 885465 w 3139715"/>
                  <a:gd name="connsiteY71" fmla="*/ 47625 h 172677"/>
                  <a:gd name="connsiteX72" fmla="*/ 885465 w 3139715"/>
                  <a:gd name="connsiteY72" fmla="*/ 128227 h 172677"/>
                  <a:gd name="connsiteX73" fmla="*/ 845164 w 3139715"/>
                  <a:gd name="connsiteY73" fmla="*/ 128227 h 172677"/>
                  <a:gd name="connsiteX74" fmla="*/ 804863 w 3139715"/>
                  <a:gd name="connsiteY74" fmla="*/ 128227 h 172677"/>
                  <a:gd name="connsiteX75" fmla="*/ 1609725 w 3139715"/>
                  <a:gd name="connsiteY75" fmla="*/ 39687 h 172677"/>
                  <a:gd name="connsiteX76" fmla="*/ 1690328 w 3139715"/>
                  <a:gd name="connsiteY76" fmla="*/ 39687 h 172677"/>
                  <a:gd name="connsiteX77" fmla="*/ 1690328 w 3139715"/>
                  <a:gd name="connsiteY77" fmla="*/ 120290 h 172677"/>
                  <a:gd name="connsiteX78" fmla="*/ 1650026 w 3139715"/>
                  <a:gd name="connsiteY78" fmla="*/ 120290 h 172677"/>
                  <a:gd name="connsiteX79" fmla="*/ 1609725 w 3139715"/>
                  <a:gd name="connsiteY79" fmla="*/ 120290 h 172677"/>
                  <a:gd name="connsiteX80" fmla="*/ 1449388 w 3139715"/>
                  <a:gd name="connsiteY80" fmla="*/ 25400 h 172677"/>
                  <a:gd name="connsiteX81" fmla="*/ 1529990 w 3139715"/>
                  <a:gd name="connsiteY81" fmla="*/ 25400 h 172677"/>
                  <a:gd name="connsiteX82" fmla="*/ 1529990 w 3139715"/>
                  <a:gd name="connsiteY82" fmla="*/ 106002 h 172677"/>
                  <a:gd name="connsiteX83" fmla="*/ 1489689 w 3139715"/>
                  <a:gd name="connsiteY83" fmla="*/ 106002 h 172677"/>
                  <a:gd name="connsiteX84" fmla="*/ 1449388 w 3139715"/>
                  <a:gd name="connsiteY84" fmla="*/ 106002 h 172677"/>
                  <a:gd name="connsiteX85" fmla="*/ 1127125 w 3139715"/>
                  <a:gd name="connsiteY85" fmla="*/ 11112 h 172677"/>
                  <a:gd name="connsiteX86" fmla="*/ 1207728 w 3139715"/>
                  <a:gd name="connsiteY86" fmla="*/ 11112 h 172677"/>
                  <a:gd name="connsiteX87" fmla="*/ 1207728 w 3139715"/>
                  <a:gd name="connsiteY87" fmla="*/ 91715 h 172677"/>
                  <a:gd name="connsiteX88" fmla="*/ 1167427 w 3139715"/>
                  <a:gd name="connsiteY88" fmla="*/ 91715 h 172677"/>
                  <a:gd name="connsiteX89" fmla="*/ 1127125 w 3139715"/>
                  <a:gd name="connsiteY89" fmla="*/ 91715 h 172677"/>
                  <a:gd name="connsiteX90" fmla="*/ 1287463 w 3139715"/>
                  <a:gd name="connsiteY90" fmla="*/ 3175 h 172677"/>
                  <a:gd name="connsiteX91" fmla="*/ 1368065 w 3139715"/>
                  <a:gd name="connsiteY91" fmla="*/ 3175 h 172677"/>
                  <a:gd name="connsiteX92" fmla="*/ 1368065 w 3139715"/>
                  <a:gd name="connsiteY92" fmla="*/ 83777 h 172677"/>
                  <a:gd name="connsiteX93" fmla="*/ 1327764 w 3139715"/>
                  <a:gd name="connsiteY93" fmla="*/ 83777 h 172677"/>
                  <a:gd name="connsiteX94" fmla="*/ 1287463 w 3139715"/>
                  <a:gd name="connsiteY94" fmla="*/ 83777 h 172677"/>
                  <a:gd name="connsiteX95" fmla="*/ 965200 w 3139715"/>
                  <a:gd name="connsiteY95" fmla="*/ 0 h 172677"/>
                  <a:gd name="connsiteX96" fmla="*/ 1045803 w 3139715"/>
                  <a:gd name="connsiteY96" fmla="*/ 0 h 172677"/>
                  <a:gd name="connsiteX97" fmla="*/ 1045803 w 3139715"/>
                  <a:gd name="connsiteY97" fmla="*/ 80602 h 172677"/>
                  <a:gd name="connsiteX98" fmla="*/ 1005501 w 3139715"/>
                  <a:gd name="connsiteY98" fmla="*/ 80602 h 172677"/>
                  <a:gd name="connsiteX99" fmla="*/ 965200 w 3139715"/>
                  <a:gd name="connsiteY99" fmla="*/ 80602 h 17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72677">
                    <a:moveTo>
                      <a:pt x="3059113" y="92075"/>
                    </a:moveTo>
                    <a:lnTo>
                      <a:pt x="3139715" y="92075"/>
                    </a:lnTo>
                    <a:lnTo>
                      <a:pt x="3139715" y="172677"/>
                    </a:lnTo>
                    <a:lnTo>
                      <a:pt x="3099414" y="172677"/>
                    </a:lnTo>
                    <a:lnTo>
                      <a:pt x="3059113" y="172677"/>
                    </a:lnTo>
                    <a:close/>
                    <a:moveTo>
                      <a:pt x="2897188" y="92075"/>
                    </a:moveTo>
                    <a:lnTo>
                      <a:pt x="2977790" y="92075"/>
                    </a:lnTo>
                    <a:lnTo>
                      <a:pt x="2977790" y="172677"/>
                    </a:lnTo>
                    <a:lnTo>
                      <a:pt x="2937489" y="172677"/>
                    </a:lnTo>
                    <a:lnTo>
                      <a:pt x="2897188" y="172677"/>
                    </a:lnTo>
                    <a:close/>
                    <a:moveTo>
                      <a:pt x="2736850" y="92075"/>
                    </a:moveTo>
                    <a:lnTo>
                      <a:pt x="2817453" y="92075"/>
                    </a:lnTo>
                    <a:lnTo>
                      <a:pt x="2817453" y="172677"/>
                    </a:lnTo>
                    <a:lnTo>
                      <a:pt x="2777151" y="172677"/>
                    </a:lnTo>
                    <a:lnTo>
                      <a:pt x="2736850" y="172677"/>
                    </a:lnTo>
                    <a:close/>
                    <a:moveTo>
                      <a:pt x="2576513" y="92075"/>
                    </a:moveTo>
                    <a:lnTo>
                      <a:pt x="2657115" y="92075"/>
                    </a:lnTo>
                    <a:lnTo>
                      <a:pt x="2657115" y="172677"/>
                    </a:lnTo>
                    <a:lnTo>
                      <a:pt x="2616814" y="172677"/>
                    </a:lnTo>
                    <a:lnTo>
                      <a:pt x="2576513" y="172677"/>
                    </a:lnTo>
                    <a:close/>
                    <a:moveTo>
                      <a:pt x="2414588" y="92075"/>
                    </a:moveTo>
                    <a:lnTo>
                      <a:pt x="2495190" y="92075"/>
                    </a:lnTo>
                    <a:lnTo>
                      <a:pt x="2495190" y="172677"/>
                    </a:lnTo>
                    <a:lnTo>
                      <a:pt x="2454889" y="172677"/>
                    </a:lnTo>
                    <a:lnTo>
                      <a:pt x="2414588" y="172677"/>
                    </a:lnTo>
                    <a:close/>
                    <a:moveTo>
                      <a:pt x="2254250" y="92075"/>
                    </a:moveTo>
                    <a:lnTo>
                      <a:pt x="2334853" y="92075"/>
                    </a:lnTo>
                    <a:lnTo>
                      <a:pt x="2334853" y="172677"/>
                    </a:lnTo>
                    <a:lnTo>
                      <a:pt x="2294551" y="172677"/>
                    </a:lnTo>
                    <a:lnTo>
                      <a:pt x="2254250" y="172677"/>
                    </a:lnTo>
                    <a:close/>
                    <a:moveTo>
                      <a:pt x="644525" y="92075"/>
                    </a:moveTo>
                    <a:lnTo>
                      <a:pt x="725128" y="92075"/>
                    </a:lnTo>
                    <a:lnTo>
                      <a:pt x="725128" y="172677"/>
                    </a:lnTo>
                    <a:lnTo>
                      <a:pt x="684826" y="172677"/>
                    </a:lnTo>
                    <a:lnTo>
                      <a:pt x="644525" y="172677"/>
                    </a:lnTo>
                    <a:close/>
                    <a:moveTo>
                      <a:pt x="482600" y="92075"/>
                    </a:moveTo>
                    <a:lnTo>
                      <a:pt x="563203" y="92075"/>
                    </a:lnTo>
                    <a:lnTo>
                      <a:pt x="563203" y="172677"/>
                    </a:lnTo>
                    <a:lnTo>
                      <a:pt x="522901" y="172677"/>
                    </a:lnTo>
                    <a:lnTo>
                      <a:pt x="482600" y="172677"/>
                    </a:lnTo>
                    <a:close/>
                    <a:moveTo>
                      <a:pt x="322263" y="92075"/>
                    </a:moveTo>
                    <a:lnTo>
                      <a:pt x="402865" y="92075"/>
                    </a:lnTo>
                    <a:lnTo>
                      <a:pt x="402865" y="172677"/>
                    </a:lnTo>
                    <a:lnTo>
                      <a:pt x="362564" y="172677"/>
                    </a:lnTo>
                    <a:lnTo>
                      <a:pt x="322263" y="172677"/>
                    </a:lnTo>
                    <a:close/>
                    <a:moveTo>
                      <a:pt x="160338" y="92075"/>
                    </a:moveTo>
                    <a:lnTo>
                      <a:pt x="240940" y="92075"/>
                    </a:lnTo>
                    <a:lnTo>
                      <a:pt x="240940" y="172677"/>
                    </a:lnTo>
                    <a:lnTo>
                      <a:pt x="200639" y="172677"/>
                    </a:lnTo>
                    <a:lnTo>
                      <a:pt x="160338" y="172677"/>
                    </a:lnTo>
                    <a:close/>
                    <a:moveTo>
                      <a:pt x="0" y="92075"/>
                    </a:moveTo>
                    <a:lnTo>
                      <a:pt x="80603" y="92075"/>
                    </a:lnTo>
                    <a:lnTo>
                      <a:pt x="80603" y="172677"/>
                    </a:lnTo>
                    <a:lnTo>
                      <a:pt x="40302" y="172677"/>
                    </a:lnTo>
                    <a:lnTo>
                      <a:pt x="0" y="172677"/>
                    </a:lnTo>
                    <a:close/>
                    <a:moveTo>
                      <a:pt x="2092325" y="85725"/>
                    </a:moveTo>
                    <a:lnTo>
                      <a:pt x="2172928" y="85725"/>
                    </a:lnTo>
                    <a:lnTo>
                      <a:pt x="2172928" y="166327"/>
                    </a:lnTo>
                    <a:lnTo>
                      <a:pt x="2132626" y="166327"/>
                    </a:lnTo>
                    <a:lnTo>
                      <a:pt x="2092325" y="166327"/>
                    </a:lnTo>
                    <a:close/>
                    <a:moveTo>
                      <a:pt x="1931988" y="69850"/>
                    </a:moveTo>
                    <a:lnTo>
                      <a:pt x="2012590" y="69850"/>
                    </a:lnTo>
                    <a:lnTo>
                      <a:pt x="2012590" y="150452"/>
                    </a:lnTo>
                    <a:lnTo>
                      <a:pt x="1972289" y="150452"/>
                    </a:lnTo>
                    <a:lnTo>
                      <a:pt x="1931988" y="150452"/>
                    </a:lnTo>
                    <a:close/>
                    <a:moveTo>
                      <a:pt x="1770063" y="50800"/>
                    </a:moveTo>
                    <a:lnTo>
                      <a:pt x="1850665" y="50800"/>
                    </a:lnTo>
                    <a:lnTo>
                      <a:pt x="1850665" y="131402"/>
                    </a:lnTo>
                    <a:lnTo>
                      <a:pt x="1810364" y="131402"/>
                    </a:lnTo>
                    <a:lnTo>
                      <a:pt x="1770063" y="131402"/>
                    </a:lnTo>
                    <a:close/>
                    <a:moveTo>
                      <a:pt x="804863" y="47625"/>
                    </a:moveTo>
                    <a:lnTo>
                      <a:pt x="885465" y="47625"/>
                    </a:lnTo>
                    <a:lnTo>
                      <a:pt x="885465" y="128227"/>
                    </a:lnTo>
                    <a:lnTo>
                      <a:pt x="845164" y="128227"/>
                    </a:lnTo>
                    <a:lnTo>
                      <a:pt x="804863" y="128227"/>
                    </a:lnTo>
                    <a:close/>
                    <a:moveTo>
                      <a:pt x="1609725" y="39687"/>
                    </a:moveTo>
                    <a:lnTo>
                      <a:pt x="1690328" y="39687"/>
                    </a:lnTo>
                    <a:lnTo>
                      <a:pt x="1690328" y="120290"/>
                    </a:lnTo>
                    <a:lnTo>
                      <a:pt x="1650026" y="120290"/>
                    </a:lnTo>
                    <a:lnTo>
                      <a:pt x="1609725" y="120290"/>
                    </a:lnTo>
                    <a:close/>
                    <a:moveTo>
                      <a:pt x="1449388" y="25400"/>
                    </a:moveTo>
                    <a:lnTo>
                      <a:pt x="1529990" y="25400"/>
                    </a:lnTo>
                    <a:lnTo>
                      <a:pt x="1529990" y="106002"/>
                    </a:lnTo>
                    <a:lnTo>
                      <a:pt x="1489689" y="106002"/>
                    </a:lnTo>
                    <a:lnTo>
                      <a:pt x="1449388" y="106002"/>
                    </a:lnTo>
                    <a:close/>
                    <a:moveTo>
                      <a:pt x="1127125" y="11112"/>
                    </a:moveTo>
                    <a:lnTo>
                      <a:pt x="1207728" y="11112"/>
                    </a:lnTo>
                    <a:lnTo>
                      <a:pt x="1207728" y="91715"/>
                    </a:lnTo>
                    <a:lnTo>
                      <a:pt x="1167427" y="91715"/>
                    </a:lnTo>
                    <a:lnTo>
                      <a:pt x="1127125" y="91715"/>
                    </a:lnTo>
                    <a:close/>
                    <a:moveTo>
                      <a:pt x="1287463" y="3175"/>
                    </a:moveTo>
                    <a:lnTo>
                      <a:pt x="1368065" y="3175"/>
                    </a:lnTo>
                    <a:lnTo>
                      <a:pt x="1368065" y="83777"/>
                    </a:lnTo>
                    <a:lnTo>
                      <a:pt x="1327764" y="83777"/>
                    </a:lnTo>
                    <a:lnTo>
                      <a:pt x="1287463" y="83777"/>
                    </a:lnTo>
                    <a:close/>
                    <a:moveTo>
                      <a:pt x="965200" y="0"/>
                    </a:moveTo>
                    <a:lnTo>
                      <a:pt x="1045803" y="0"/>
                    </a:lnTo>
                    <a:lnTo>
                      <a:pt x="1045803" y="80602"/>
                    </a:lnTo>
                    <a:lnTo>
                      <a:pt x="1005501" y="80602"/>
                    </a:lnTo>
                    <a:lnTo>
                      <a:pt x="965200"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38" name="Freeform 237">
                <a:extLst>
                  <a:ext uri="{FF2B5EF4-FFF2-40B4-BE49-F238E27FC236}">
                    <a16:creationId xmlns:a16="http://schemas.microsoft.com/office/drawing/2014/main" id="{022D1A1E-78F0-A549-BC06-883EB2153C67}"/>
                  </a:ext>
                </a:extLst>
              </p:cNvPr>
              <p:cNvSpPr>
                <a:spLocks noChangeArrowheads="1"/>
              </p:cNvSpPr>
              <p:nvPr/>
            </p:nvSpPr>
            <p:spPr bwMode="auto">
              <a:xfrm>
                <a:off x="1774825" y="2214563"/>
                <a:ext cx="3139715" cy="207602"/>
              </a:xfrm>
              <a:custGeom>
                <a:avLst/>
                <a:gdLst>
                  <a:gd name="connsiteX0" fmla="*/ 3059113 w 3139715"/>
                  <a:gd name="connsiteY0" fmla="*/ 127000 h 207602"/>
                  <a:gd name="connsiteX1" fmla="*/ 3139715 w 3139715"/>
                  <a:gd name="connsiteY1" fmla="*/ 127000 h 207602"/>
                  <a:gd name="connsiteX2" fmla="*/ 3139715 w 3139715"/>
                  <a:gd name="connsiteY2" fmla="*/ 207602 h 207602"/>
                  <a:gd name="connsiteX3" fmla="*/ 3099414 w 3139715"/>
                  <a:gd name="connsiteY3" fmla="*/ 207602 h 207602"/>
                  <a:gd name="connsiteX4" fmla="*/ 3059113 w 3139715"/>
                  <a:gd name="connsiteY4" fmla="*/ 207602 h 207602"/>
                  <a:gd name="connsiteX5" fmla="*/ 2897188 w 3139715"/>
                  <a:gd name="connsiteY5" fmla="*/ 127000 h 207602"/>
                  <a:gd name="connsiteX6" fmla="*/ 2977790 w 3139715"/>
                  <a:gd name="connsiteY6" fmla="*/ 127000 h 207602"/>
                  <a:gd name="connsiteX7" fmla="*/ 2977790 w 3139715"/>
                  <a:gd name="connsiteY7" fmla="*/ 207602 h 207602"/>
                  <a:gd name="connsiteX8" fmla="*/ 2937489 w 3139715"/>
                  <a:gd name="connsiteY8" fmla="*/ 207602 h 207602"/>
                  <a:gd name="connsiteX9" fmla="*/ 2897188 w 3139715"/>
                  <a:gd name="connsiteY9" fmla="*/ 207602 h 207602"/>
                  <a:gd name="connsiteX10" fmla="*/ 2736850 w 3139715"/>
                  <a:gd name="connsiteY10" fmla="*/ 127000 h 207602"/>
                  <a:gd name="connsiteX11" fmla="*/ 2817453 w 3139715"/>
                  <a:gd name="connsiteY11" fmla="*/ 127000 h 207602"/>
                  <a:gd name="connsiteX12" fmla="*/ 2817453 w 3139715"/>
                  <a:gd name="connsiteY12" fmla="*/ 207602 h 207602"/>
                  <a:gd name="connsiteX13" fmla="*/ 2777151 w 3139715"/>
                  <a:gd name="connsiteY13" fmla="*/ 207602 h 207602"/>
                  <a:gd name="connsiteX14" fmla="*/ 2736850 w 3139715"/>
                  <a:gd name="connsiteY14" fmla="*/ 207602 h 207602"/>
                  <a:gd name="connsiteX15" fmla="*/ 2576513 w 3139715"/>
                  <a:gd name="connsiteY15" fmla="*/ 127000 h 207602"/>
                  <a:gd name="connsiteX16" fmla="*/ 2657115 w 3139715"/>
                  <a:gd name="connsiteY16" fmla="*/ 127000 h 207602"/>
                  <a:gd name="connsiteX17" fmla="*/ 2657115 w 3139715"/>
                  <a:gd name="connsiteY17" fmla="*/ 207602 h 207602"/>
                  <a:gd name="connsiteX18" fmla="*/ 2616814 w 3139715"/>
                  <a:gd name="connsiteY18" fmla="*/ 207602 h 207602"/>
                  <a:gd name="connsiteX19" fmla="*/ 2576513 w 3139715"/>
                  <a:gd name="connsiteY19" fmla="*/ 207602 h 207602"/>
                  <a:gd name="connsiteX20" fmla="*/ 2414588 w 3139715"/>
                  <a:gd name="connsiteY20" fmla="*/ 127000 h 207602"/>
                  <a:gd name="connsiteX21" fmla="*/ 2495190 w 3139715"/>
                  <a:gd name="connsiteY21" fmla="*/ 127000 h 207602"/>
                  <a:gd name="connsiteX22" fmla="*/ 2495190 w 3139715"/>
                  <a:gd name="connsiteY22" fmla="*/ 207602 h 207602"/>
                  <a:gd name="connsiteX23" fmla="*/ 2454889 w 3139715"/>
                  <a:gd name="connsiteY23" fmla="*/ 207602 h 207602"/>
                  <a:gd name="connsiteX24" fmla="*/ 2414588 w 3139715"/>
                  <a:gd name="connsiteY24" fmla="*/ 207602 h 207602"/>
                  <a:gd name="connsiteX25" fmla="*/ 644525 w 3139715"/>
                  <a:gd name="connsiteY25" fmla="*/ 127000 h 207602"/>
                  <a:gd name="connsiteX26" fmla="*/ 725128 w 3139715"/>
                  <a:gd name="connsiteY26" fmla="*/ 127000 h 207602"/>
                  <a:gd name="connsiteX27" fmla="*/ 725128 w 3139715"/>
                  <a:gd name="connsiteY27" fmla="*/ 207602 h 207602"/>
                  <a:gd name="connsiteX28" fmla="*/ 684826 w 3139715"/>
                  <a:gd name="connsiteY28" fmla="*/ 207602 h 207602"/>
                  <a:gd name="connsiteX29" fmla="*/ 644525 w 3139715"/>
                  <a:gd name="connsiteY29" fmla="*/ 207602 h 207602"/>
                  <a:gd name="connsiteX30" fmla="*/ 482600 w 3139715"/>
                  <a:gd name="connsiteY30" fmla="*/ 127000 h 207602"/>
                  <a:gd name="connsiteX31" fmla="*/ 563203 w 3139715"/>
                  <a:gd name="connsiteY31" fmla="*/ 127000 h 207602"/>
                  <a:gd name="connsiteX32" fmla="*/ 563203 w 3139715"/>
                  <a:gd name="connsiteY32" fmla="*/ 207602 h 207602"/>
                  <a:gd name="connsiteX33" fmla="*/ 522901 w 3139715"/>
                  <a:gd name="connsiteY33" fmla="*/ 207602 h 207602"/>
                  <a:gd name="connsiteX34" fmla="*/ 482600 w 3139715"/>
                  <a:gd name="connsiteY34" fmla="*/ 207602 h 207602"/>
                  <a:gd name="connsiteX35" fmla="*/ 322263 w 3139715"/>
                  <a:gd name="connsiteY35" fmla="*/ 127000 h 207602"/>
                  <a:gd name="connsiteX36" fmla="*/ 402865 w 3139715"/>
                  <a:gd name="connsiteY36" fmla="*/ 127000 h 207602"/>
                  <a:gd name="connsiteX37" fmla="*/ 402865 w 3139715"/>
                  <a:gd name="connsiteY37" fmla="*/ 207602 h 207602"/>
                  <a:gd name="connsiteX38" fmla="*/ 362564 w 3139715"/>
                  <a:gd name="connsiteY38" fmla="*/ 207602 h 207602"/>
                  <a:gd name="connsiteX39" fmla="*/ 322263 w 3139715"/>
                  <a:gd name="connsiteY39" fmla="*/ 207602 h 207602"/>
                  <a:gd name="connsiteX40" fmla="*/ 160338 w 3139715"/>
                  <a:gd name="connsiteY40" fmla="*/ 127000 h 207602"/>
                  <a:gd name="connsiteX41" fmla="*/ 240940 w 3139715"/>
                  <a:gd name="connsiteY41" fmla="*/ 127000 h 207602"/>
                  <a:gd name="connsiteX42" fmla="*/ 240940 w 3139715"/>
                  <a:gd name="connsiteY42" fmla="*/ 207602 h 207602"/>
                  <a:gd name="connsiteX43" fmla="*/ 200639 w 3139715"/>
                  <a:gd name="connsiteY43" fmla="*/ 207602 h 207602"/>
                  <a:gd name="connsiteX44" fmla="*/ 160338 w 3139715"/>
                  <a:gd name="connsiteY44" fmla="*/ 207602 h 207602"/>
                  <a:gd name="connsiteX45" fmla="*/ 0 w 3139715"/>
                  <a:gd name="connsiteY45" fmla="*/ 127000 h 207602"/>
                  <a:gd name="connsiteX46" fmla="*/ 80603 w 3139715"/>
                  <a:gd name="connsiteY46" fmla="*/ 127000 h 207602"/>
                  <a:gd name="connsiteX47" fmla="*/ 80603 w 3139715"/>
                  <a:gd name="connsiteY47" fmla="*/ 207602 h 207602"/>
                  <a:gd name="connsiteX48" fmla="*/ 40302 w 3139715"/>
                  <a:gd name="connsiteY48" fmla="*/ 207602 h 207602"/>
                  <a:gd name="connsiteX49" fmla="*/ 0 w 3139715"/>
                  <a:gd name="connsiteY49" fmla="*/ 207602 h 207602"/>
                  <a:gd name="connsiteX50" fmla="*/ 2254250 w 3139715"/>
                  <a:gd name="connsiteY50" fmla="*/ 115887 h 207602"/>
                  <a:gd name="connsiteX51" fmla="*/ 2334853 w 3139715"/>
                  <a:gd name="connsiteY51" fmla="*/ 115887 h 207602"/>
                  <a:gd name="connsiteX52" fmla="*/ 2334853 w 3139715"/>
                  <a:gd name="connsiteY52" fmla="*/ 196490 h 207602"/>
                  <a:gd name="connsiteX53" fmla="*/ 2294551 w 3139715"/>
                  <a:gd name="connsiteY53" fmla="*/ 196490 h 207602"/>
                  <a:gd name="connsiteX54" fmla="*/ 2254250 w 3139715"/>
                  <a:gd name="connsiteY54" fmla="*/ 196490 h 207602"/>
                  <a:gd name="connsiteX55" fmla="*/ 2092325 w 3139715"/>
                  <a:gd name="connsiteY55" fmla="*/ 100012 h 207602"/>
                  <a:gd name="connsiteX56" fmla="*/ 2172928 w 3139715"/>
                  <a:gd name="connsiteY56" fmla="*/ 100012 h 207602"/>
                  <a:gd name="connsiteX57" fmla="*/ 2172928 w 3139715"/>
                  <a:gd name="connsiteY57" fmla="*/ 180615 h 207602"/>
                  <a:gd name="connsiteX58" fmla="*/ 2132626 w 3139715"/>
                  <a:gd name="connsiteY58" fmla="*/ 180615 h 207602"/>
                  <a:gd name="connsiteX59" fmla="*/ 2092325 w 3139715"/>
                  <a:gd name="connsiteY59" fmla="*/ 180615 h 207602"/>
                  <a:gd name="connsiteX60" fmla="*/ 804863 w 3139715"/>
                  <a:gd name="connsiteY60" fmla="*/ 96837 h 207602"/>
                  <a:gd name="connsiteX61" fmla="*/ 885465 w 3139715"/>
                  <a:gd name="connsiteY61" fmla="*/ 96837 h 207602"/>
                  <a:gd name="connsiteX62" fmla="*/ 885465 w 3139715"/>
                  <a:gd name="connsiteY62" fmla="*/ 177440 h 207602"/>
                  <a:gd name="connsiteX63" fmla="*/ 845164 w 3139715"/>
                  <a:gd name="connsiteY63" fmla="*/ 177440 h 207602"/>
                  <a:gd name="connsiteX64" fmla="*/ 804863 w 3139715"/>
                  <a:gd name="connsiteY64" fmla="*/ 177440 h 207602"/>
                  <a:gd name="connsiteX65" fmla="*/ 1931988 w 3139715"/>
                  <a:gd name="connsiteY65" fmla="*/ 82550 h 207602"/>
                  <a:gd name="connsiteX66" fmla="*/ 2012590 w 3139715"/>
                  <a:gd name="connsiteY66" fmla="*/ 82550 h 207602"/>
                  <a:gd name="connsiteX67" fmla="*/ 2012590 w 3139715"/>
                  <a:gd name="connsiteY67" fmla="*/ 163151 h 207602"/>
                  <a:gd name="connsiteX68" fmla="*/ 1972289 w 3139715"/>
                  <a:gd name="connsiteY68" fmla="*/ 163151 h 207602"/>
                  <a:gd name="connsiteX69" fmla="*/ 1931988 w 3139715"/>
                  <a:gd name="connsiteY69" fmla="*/ 163151 h 207602"/>
                  <a:gd name="connsiteX70" fmla="*/ 1770063 w 3139715"/>
                  <a:gd name="connsiteY70" fmla="*/ 82550 h 207602"/>
                  <a:gd name="connsiteX71" fmla="*/ 1850665 w 3139715"/>
                  <a:gd name="connsiteY71" fmla="*/ 82550 h 207602"/>
                  <a:gd name="connsiteX72" fmla="*/ 1850665 w 3139715"/>
                  <a:gd name="connsiteY72" fmla="*/ 163151 h 207602"/>
                  <a:gd name="connsiteX73" fmla="*/ 1810364 w 3139715"/>
                  <a:gd name="connsiteY73" fmla="*/ 163151 h 207602"/>
                  <a:gd name="connsiteX74" fmla="*/ 1770063 w 3139715"/>
                  <a:gd name="connsiteY74" fmla="*/ 163151 h 207602"/>
                  <a:gd name="connsiteX75" fmla="*/ 965200 w 3139715"/>
                  <a:gd name="connsiteY75" fmla="*/ 69850 h 207602"/>
                  <a:gd name="connsiteX76" fmla="*/ 1045803 w 3139715"/>
                  <a:gd name="connsiteY76" fmla="*/ 69850 h 207602"/>
                  <a:gd name="connsiteX77" fmla="*/ 1045803 w 3139715"/>
                  <a:gd name="connsiteY77" fmla="*/ 150452 h 207602"/>
                  <a:gd name="connsiteX78" fmla="*/ 1005501 w 3139715"/>
                  <a:gd name="connsiteY78" fmla="*/ 150452 h 207602"/>
                  <a:gd name="connsiteX79" fmla="*/ 965200 w 3139715"/>
                  <a:gd name="connsiteY79" fmla="*/ 150452 h 207602"/>
                  <a:gd name="connsiteX80" fmla="*/ 1609725 w 3139715"/>
                  <a:gd name="connsiteY80" fmla="*/ 66675 h 207602"/>
                  <a:gd name="connsiteX81" fmla="*/ 1690328 w 3139715"/>
                  <a:gd name="connsiteY81" fmla="*/ 66675 h 207602"/>
                  <a:gd name="connsiteX82" fmla="*/ 1690328 w 3139715"/>
                  <a:gd name="connsiteY82" fmla="*/ 147277 h 207602"/>
                  <a:gd name="connsiteX83" fmla="*/ 1650026 w 3139715"/>
                  <a:gd name="connsiteY83" fmla="*/ 147277 h 207602"/>
                  <a:gd name="connsiteX84" fmla="*/ 1609725 w 3139715"/>
                  <a:gd name="connsiteY84" fmla="*/ 147277 h 207602"/>
                  <a:gd name="connsiteX85" fmla="*/ 1449388 w 3139715"/>
                  <a:gd name="connsiteY85" fmla="*/ 28575 h 207602"/>
                  <a:gd name="connsiteX86" fmla="*/ 1529990 w 3139715"/>
                  <a:gd name="connsiteY86" fmla="*/ 28575 h 207602"/>
                  <a:gd name="connsiteX87" fmla="*/ 1529990 w 3139715"/>
                  <a:gd name="connsiteY87" fmla="*/ 109177 h 207602"/>
                  <a:gd name="connsiteX88" fmla="*/ 1489689 w 3139715"/>
                  <a:gd name="connsiteY88" fmla="*/ 109177 h 207602"/>
                  <a:gd name="connsiteX89" fmla="*/ 1449388 w 3139715"/>
                  <a:gd name="connsiteY89" fmla="*/ 109177 h 207602"/>
                  <a:gd name="connsiteX90" fmla="*/ 1127125 w 3139715"/>
                  <a:gd name="connsiteY90" fmla="*/ 28575 h 207602"/>
                  <a:gd name="connsiteX91" fmla="*/ 1207728 w 3139715"/>
                  <a:gd name="connsiteY91" fmla="*/ 28575 h 207602"/>
                  <a:gd name="connsiteX92" fmla="*/ 1207728 w 3139715"/>
                  <a:gd name="connsiteY92" fmla="*/ 109177 h 207602"/>
                  <a:gd name="connsiteX93" fmla="*/ 1167426 w 3139715"/>
                  <a:gd name="connsiteY93" fmla="*/ 109177 h 207602"/>
                  <a:gd name="connsiteX94" fmla="*/ 1127125 w 3139715"/>
                  <a:gd name="connsiteY94" fmla="*/ 109177 h 207602"/>
                  <a:gd name="connsiteX95" fmla="*/ 1287463 w 3139715"/>
                  <a:gd name="connsiteY95" fmla="*/ 0 h 207602"/>
                  <a:gd name="connsiteX96" fmla="*/ 1368065 w 3139715"/>
                  <a:gd name="connsiteY96" fmla="*/ 0 h 207602"/>
                  <a:gd name="connsiteX97" fmla="*/ 1368065 w 3139715"/>
                  <a:gd name="connsiteY97" fmla="*/ 80600 h 207602"/>
                  <a:gd name="connsiteX98" fmla="*/ 1327764 w 3139715"/>
                  <a:gd name="connsiteY98" fmla="*/ 80600 h 207602"/>
                  <a:gd name="connsiteX99" fmla="*/ 1287463 w 3139715"/>
                  <a:gd name="connsiteY99" fmla="*/ 80600 h 207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7602">
                    <a:moveTo>
                      <a:pt x="3059113" y="127000"/>
                    </a:moveTo>
                    <a:lnTo>
                      <a:pt x="3139715" y="127000"/>
                    </a:lnTo>
                    <a:lnTo>
                      <a:pt x="3139715" y="207602"/>
                    </a:lnTo>
                    <a:lnTo>
                      <a:pt x="3099414" y="207602"/>
                    </a:lnTo>
                    <a:lnTo>
                      <a:pt x="3059113" y="207602"/>
                    </a:lnTo>
                    <a:close/>
                    <a:moveTo>
                      <a:pt x="2897188" y="127000"/>
                    </a:moveTo>
                    <a:lnTo>
                      <a:pt x="2977790" y="127000"/>
                    </a:lnTo>
                    <a:lnTo>
                      <a:pt x="2977790" y="207602"/>
                    </a:lnTo>
                    <a:lnTo>
                      <a:pt x="2937489" y="207602"/>
                    </a:lnTo>
                    <a:lnTo>
                      <a:pt x="2897188" y="207602"/>
                    </a:lnTo>
                    <a:close/>
                    <a:moveTo>
                      <a:pt x="2736850" y="127000"/>
                    </a:moveTo>
                    <a:lnTo>
                      <a:pt x="2817453" y="127000"/>
                    </a:lnTo>
                    <a:lnTo>
                      <a:pt x="2817453" y="207602"/>
                    </a:lnTo>
                    <a:lnTo>
                      <a:pt x="2777151" y="207602"/>
                    </a:lnTo>
                    <a:lnTo>
                      <a:pt x="2736850" y="207602"/>
                    </a:lnTo>
                    <a:close/>
                    <a:moveTo>
                      <a:pt x="2576513" y="127000"/>
                    </a:moveTo>
                    <a:lnTo>
                      <a:pt x="2657115" y="127000"/>
                    </a:lnTo>
                    <a:lnTo>
                      <a:pt x="2657115" y="207602"/>
                    </a:lnTo>
                    <a:lnTo>
                      <a:pt x="2616814" y="207602"/>
                    </a:lnTo>
                    <a:lnTo>
                      <a:pt x="2576513" y="207602"/>
                    </a:lnTo>
                    <a:close/>
                    <a:moveTo>
                      <a:pt x="2414588" y="127000"/>
                    </a:moveTo>
                    <a:lnTo>
                      <a:pt x="2495190" y="127000"/>
                    </a:lnTo>
                    <a:lnTo>
                      <a:pt x="2495190" y="207602"/>
                    </a:lnTo>
                    <a:lnTo>
                      <a:pt x="2454889" y="207602"/>
                    </a:lnTo>
                    <a:lnTo>
                      <a:pt x="2414588" y="207602"/>
                    </a:lnTo>
                    <a:close/>
                    <a:moveTo>
                      <a:pt x="644525" y="127000"/>
                    </a:moveTo>
                    <a:lnTo>
                      <a:pt x="725128" y="127000"/>
                    </a:lnTo>
                    <a:lnTo>
                      <a:pt x="725128" y="207602"/>
                    </a:lnTo>
                    <a:lnTo>
                      <a:pt x="684826" y="207602"/>
                    </a:lnTo>
                    <a:lnTo>
                      <a:pt x="644525" y="207602"/>
                    </a:lnTo>
                    <a:close/>
                    <a:moveTo>
                      <a:pt x="482600" y="127000"/>
                    </a:moveTo>
                    <a:lnTo>
                      <a:pt x="563203" y="127000"/>
                    </a:lnTo>
                    <a:lnTo>
                      <a:pt x="563203" y="207602"/>
                    </a:lnTo>
                    <a:lnTo>
                      <a:pt x="522901" y="207602"/>
                    </a:lnTo>
                    <a:lnTo>
                      <a:pt x="482600" y="207602"/>
                    </a:lnTo>
                    <a:close/>
                    <a:moveTo>
                      <a:pt x="322263" y="127000"/>
                    </a:moveTo>
                    <a:lnTo>
                      <a:pt x="402865" y="127000"/>
                    </a:lnTo>
                    <a:lnTo>
                      <a:pt x="402865" y="207602"/>
                    </a:lnTo>
                    <a:lnTo>
                      <a:pt x="362564" y="207602"/>
                    </a:lnTo>
                    <a:lnTo>
                      <a:pt x="322263" y="207602"/>
                    </a:lnTo>
                    <a:close/>
                    <a:moveTo>
                      <a:pt x="160338" y="127000"/>
                    </a:moveTo>
                    <a:lnTo>
                      <a:pt x="240940" y="127000"/>
                    </a:lnTo>
                    <a:lnTo>
                      <a:pt x="240940" y="207602"/>
                    </a:lnTo>
                    <a:lnTo>
                      <a:pt x="200639" y="207602"/>
                    </a:lnTo>
                    <a:lnTo>
                      <a:pt x="160338" y="207602"/>
                    </a:lnTo>
                    <a:close/>
                    <a:moveTo>
                      <a:pt x="0" y="127000"/>
                    </a:moveTo>
                    <a:lnTo>
                      <a:pt x="80603" y="127000"/>
                    </a:lnTo>
                    <a:lnTo>
                      <a:pt x="80603" y="207602"/>
                    </a:lnTo>
                    <a:lnTo>
                      <a:pt x="40302" y="207602"/>
                    </a:lnTo>
                    <a:lnTo>
                      <a:pt x="0" y="207602"/>
                    </a:lnTo>
                    <a:close/>
                    <a:moveTo>
                      <a:pt x="2254250" y="115887"/>
                    </a:moveTo>
                    <a:lnTo>
                      <a:pt x="2334853" y="115887"/>
                    </a:lnTo>
                    <a:lnTo>
                      <a:pt x="2334853" y="196490"/>
                    </a:lnTo>
                    <a:lnTo>
                      <a:pt x="2294551" y="196490"/>
                    </a:lnTo>
                    <a:lnTo>
                      <a:pt x="2254250" y="196490"/>
                    </a:lnTo>
                    <a:close/>
                    <a:moveTo>
                      <a:pt x="2092325" y="100012"/>
                    </a:moveTo>
                    <a:lnTo>
                      <a:pt x="2172928" y="100012"/>
                    </a:lnTo>
                    <a:lnTo>
                      <a:pt x="2172928" y="180615"/>
                    </a:lnTo>
                    <a:lnTo>
                      <a:pt x="2132626" y="180615"/>
                    </a:lnTo>
                    <a:lnTo>
                      <a:pt x="2092325" y="180615"/>
                    </a:lnTo>
                    <a:close/>
                    <a:moveTo>
                      <a:pt x="804863" y="96837"/>
                    </a:moveTo>
                    <a:lnTo>
                      <a:pt x="885465" y="96837"/>
                    </a:lnTo>
                    <a:lnTo>
                      <a:pt x="885465" y="177440"/>
                    </a:lnTo>
                    <a:lnTo>
                      <a:pt x="845164" y="177440"/>
                    </a:lnTo>
                    <a:lnTo>
                      <a:pt x="804863" y="177440"/>
                    </a:lnTo>
                    <a:close/>
                    <a:moveTo>
                      <a:pt x="1931988" y="82550"/>
                    </a:moveTo>
                    <a:lnTo>
                      <a:pt x="2012590" y="82550"/>
                    </a:lnTo>
                    <a:lnTo>
                      <a:pt x="2012590" y="163151"/>
                    </a:lnTo>
                    <a:lnTo>
                      <a:pt x="1972289" y="163151"/>
                    </a:lnTo>
                    <a:lnTo>
                      <a:pt x="1931988" y="163151"/>
                    </a:lnTo>
                    <a:close/>
                    <a:moveTo>
                      <a:pt x="1770063" y="82550"/>
                    </a:moveTo>
                    <a:lnTo>
                      <a:pt x="1850665" y="82550"/>
                    </a:lnTo>
                    <a:lnTo>
                      <a:pt x="1850665" y="163151"/>
                    </a:lnTo>
                    <a:lnTo>
                      <a:pt x="1810364" y="163151"/>
                    </a:lnTo>
                    <a:lnTo>
                      <a:pt x="1770063" y="163151"/>
                    </a:lnTo>
                    <a:close/>
                    <a:moveTo>
                      <a:pt x="965200" y="69850"/>
                    </a:moveTo>
                    <a:lnTo>
                      <a:pt x="1045803" y="69850"/>
                    </a:lnTo>
                    <a:lnTo>
                      <a:pt x="1045803" y="150452"/>
                    </a:lnTo>
                    <a:lnTo>
                      <a:pt x="1005501" y="150452"/>
                    </a:lnTo>
                    <a:lnTo>
                      <a:pt x="965200" y="150452"/>
                    </a:lnTo>
                    <a:close/>
                    <a:moveTo>
                      <a:pt x="1609725" y="66675"/>
                    </a:moveTo>
                    <a:lnTo>
                      <a:pt x="1690328" y="66675"/>
                    </a:lnTo>
                    <a:lnTo>
                      <a:pt x="1690328" y="147277"/>
                    </a:lnTo>
                    <a:lnTo>
                      <a:pt x="1650026" y="147277"/>
                    </a:lnTo>
                    <a:lnTo>
                      <a:pt x="1609725" y="147277"/>
                    </a:lnTo>
                    <a:close/>
                    <a:moveTo>
                      <a:pt x="1449388" y="28575"/>
                    </a:moveTo>
                    <a:lnTo>
                      <a:pt x="1529990" y="28575"/>
                    </a:lnTo>
                    <a:lnTo>
                      <a:pt x="1529990" y="109177"/>
                    </a:lnTo>
                    <a:lnTo>
                      <a:pt x="1489689" y="109177"/>
                    </a:lnTo>
                    <a:lnTo>
                      <a:pt x="1449388" y="109177"/>
                    </a:lnTo>
                    <a:close/>
                    <a:moveTo>
                      <a:pt x="1127125" y="28575"/>
                    </a:moveTo>
                    <a:lnTo>
                      <a:pt x="1207728" y="28575"/>
                    </a:lnTo>
                    <a:lnTo>
                      <a:pt x="1207728" y="109177"/>
                    </a:lnTo>
                    <a:lnTo>
                      <a:pt x="1167426" y="109177"/>
                    </a:lnTo>
                    <a:lnTo>
                      <a:pt x="1127125" y="109177"/>
                    </a:lnTo>
                    <a:close/>
                    <a:moveTo>
                      <a:pt x="1287463" y="0"/>
                    </a:moveTo>
                    <a:lnTo>
                      <a:pt x="1368065" y="0"/>
                    </a:lnTo>
                    <a:lnTo>
                      <a:pt x="1368065" y="80600"/>
                    </a:lnTo>
                    <a:lnTo>
                      <a:pt x="1327764" y="80600"/>
                    </a:lnTo>
                    <a:lnTo>
                      <a:pt x="1287463" y="8060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39" name="Freeform 238">
                <a:extLst>
                  <a:ext uri="{FF2B5EF4-FFF2-40B4-BE49-F238E27FC236}">
                    <a16:creationId xmlns:a16="http://schemas.microsoft.com/office/drawing/2014/main" id="{5BA226F8-BFA2-3045-ACC6-B317EDE72A73}"/>
                  </a:ext>
                </a:extLst>
              </p:cNvPr>
              <p:cNvSpPr>
                <a:spLocks noChangeArrowheads="1"/>
              </p:cNvSpPr>
              <p:nvPr/>
            </p:nvSpPr>
            <p:spPr bwMode="auto">
              <a:xfrm>
                <a:off x="1774825" y="2363788"/>
                <a:ext cx="3139715" cy="218715"/>
              </a:xfrm>
              <a:custGeom>
                <a:avLst/>
                <a:gdLst>
                  <a:gd name="connsiteX0" fmla="*/ 3059113 w 3139715"/>
                  <a:gd name="connsiteY0" fmla="*/ 138112 h 218715"/>
                  <a:gd name="connsiteX1" fmla="*/ 3139715 w 3139715"/>
                  <a:gd name="connsiteY1" fmla="*/ 138112 h 218715"/>
                  <a:gd name="connsiteX2" fmla="*/ 3139715 w 3139715"/>
                  <a:gd name="connsiteY2" fmla="*/ 218715 h 218715"/>
                  <a:gd name="connsiteX3" fmla="*/ 3099414 w 3139715"/>
                  <a:gd name="connsiteY3" fmla="*/ 218715 h 218715"/>
                  <a:gd name="connsiteX4" fmla="*/ 3059113 w 3139715"/>
                  <a:gd name="connsiteY4" fmla="*/ 218715 h 218715"/>
                  <a:gd name="connsiteX5" fmla="*/ 2897188 w 3139715"/>
                  <a:gd name="connsiteY5" fmla="*/ 138112 h 218715"/>
                  <a:gd name="connsiteX6" fmla="*/ 2977790 w 3139715"/>
                  <a:gd name="connsiteY6" fmla="*/ 138112 h 218715"/>
                  <a:gd name="connsiteX7" fmla="*/ 2977790 w 3139715"/>
                  <a:gd name="connsiteY7" fmla="*/ 218715 h 218715"/>
                  <a:gd name="connsiteX8" fmla="*/ 2937489 w 3139715"/>
                  <a:gd name="connsiteY8" fmla="*/ 218715 h 218715"/>
                  <a:gd name="connsiteX9" fmla="*/ 2897188 w 3139715"/>
                  <a:gd name="connsiteY9" fmla="*/ 218715 h 218715"/>
                  <a:gd name="connsiteX10" fmla="*/ 2736850 w 3139715"/>
                  <a:gd name="connsiteY10" fmla="*/ 138112 h 218715"/>
                  <a:gd name="connsiteX11" fmla="*/ 2817453 w 3139715"/>
                  <a:gd name="connsiteY11" fmla="*/ 138112 h 218715"/>
                  <a:gd name="connsiteX12" fmla="*/ 2817453 w 3139715"/>
                  <a:gd name="connsiteY12" fmla="*/ 218715 h 218715"/>
                  <a:gd name="connsiteX13" fmla="*/ 2777151 w 3139715"/>
                  <a:gd name="connsiteY13" fmla="*/ 218715 h 218715"/>
                  <a:gd name="connsiteX14" fmla="*/ 2736850 w 3139715"/>
                  <a:gd name="connsiteY14" fmla="*/ 218715 h 218715"/>
                  <a:gd name="connsiteX15" fmla="*/ 2576513 w 3139715"/>
                  <a:gd name="connsiteY15" fmla="*/ 138112 h 218715"/>
                  <a:gd name="connsiteX16" fmla="*/ 2657115 w 3139715"/>
                  <a:gd name="connsiteY16" fmla="*/ 138112 h 218715"/>
                  <a:gd name="connsiteX17" fmla="*/ 2657115 w 3139715"/>
                  <a:gd name="connsiteY17" fmla="*/ 218715 h 218715"/>
                  <a:gd name="connsiteX18" fmla="*/ 2616814 w 3139715"/>
                  <a:gd name="connsiteY18" fmla="*/ 218715 h 218715"/>
                  <a:gd name="connsiteX19" fmla="*/ 2576513 w 3139715"/>
                  <a:gd name="connsiteY19" fmla="*/ 218715 h 218715"/>
                  <a:gd name="connsiteX20" fmla="*/ 2414588 w 3139715"/>
                  <a:gd name="connsiteY20" fmla="*/ 138112 h 218715"/>
                  <a:gd name="connsiteX21" fmla="*/ 2495190 w 3139715"/>
                  <a:gd name="connsiteY21" fmla="*/ 138112 h 218715"/>
                  <a:gd name="connsiteX22" fmla="*/ 2495190 w 3139715"/>
                  <a:gd name="connsiteY22" fmla="*/ 218715 h 218715"/>
                  <a:gd name="connsiteX23" fmla="*/ 2454889 w 3139715"/>
                  <a:gd name="connsiteY23" fmla="*/ 218715 h 218715"/>
                  <a:gd name="connsiteX24" fmla="*/ 2414588 w 3139715"/>
                  <a:gd name="connsiteY24" fmla="*/ 218715 h 218715"/>
                  <a:gd name="connsiteX25" fmla="*/ 2254250 w 3139715"/>
                  <a:gd name="connsiteY25" fmla="*/ 138112 h 218715"/>
                  <a:gd name="connsiteX26" fmla="*/ 2334853 w 3139715"/>
                  <a:gd name="connsiteY26" fmla="*/ 138112 h 218715"/>
                  <a:gd name="connsiteX27" fmla="*/ 2334853 w 3139715"/>
                  <a:gd name="connsiteY27" fmla="*/ 218715 h 218715"/>
                  <a:gd name="connsiteX28" fmla="*/ 2294551 w 3139715"/>
                  <a:gd name="connsiteY28" fmla="*/ 218715 h 218715"/>
                  <a:gd name="connsiteX29" fmla="*/ 2254250 w 3139715"/>
                  <a:gd name="connsiteY29" fmla="*/ 218715 h 218715"/>
                  <a:gd name="connsiteX30" fmla="*/ 644525 w 3139715"/>
                  <a:gd name="connsiteY30" fmla="*/ 138112 h 218715"/>
                  <a:gd name="connsiteX31" fmla="*/ 725128 w 3139715"/>
                  <a:gd name="connsiteY31" fmla="*/ 138112 h 218715"/>
                  <a:gd name="connsiteX32" fmla="*/ 725128 w 3139715"/>
                  <a:gd name="connsiteY32" fmla="*/ 218715 h 218715"/>
                  <a:gd name="connsiteX33" fmla="*/ 684826 w 3139715"/>
                  <a:gd name="connsiteY33" fmla="*/ 218715 h 218715"/>
                  <a:gd name="connsiteX34" fmla="*/ 644525 w 3139715"/>
                  <a:gd name="connsiteY34" fmla="*/ 218715 h 218715"/>
                  <a:gd name="connsiteX35" fmla="*/ 482600 w 3139715"/>
                  <a:gd name="connsiteY35" fmla="*/ 138112 h 218715"/>
                  <a:gd name="connsiteX36" fmla="*/ 563203 w 3139715"/>
                  <a:gd name="connsiteY36" fmla="*/ 138112 h 218715"/>
                  <a:gd name="connsiteX37" fmla="*/ 563203 w 3139715"/>
                  <a:gd name="connsiteY37" fmla="*/ 218715 h 218715"/>
                  <a:gd name="connsiteX38" fmla="*/ 522901 w 3139715"/>
                  <a:gd name="connsiteY38" fmla="*/ 218715 h 218715"/>
                  <a:gd name="connsiteX39" fmla="*/ 482600 w 3139715"/>
                  <a:gd name="connsiteY39" fmla="*/ 218715 h 218715"/>
                  <a:gd name="connsiteX40" fmla="*/ 322263 w 3139715"/>
                  <a:gd name="connsiteY40" fmla="*/ 138112 h 218715"/>
                  <a:gd name="connsiteX41" fmla="*/ 402865 w 3139715"/>
                  <a:gd name="connsiteY41" fmla="*/ 138112 h 218715"/>
                  <a:gd name="connsiteX42" fmla="*/ 402865 w 3139715"/>
                  <a:gd name="connsiteY42" fmla="*/ 218715 h 218715"/>
                  <a:gd name="connsiteX43" fmla="*/ 362564 w 3139715"/>
                  <a:gd name="connsiteY43" fmla="*/ 218715 h 218715"/>
                  <a:gd name="connsiteX44" fmla="*/ 322263 w 3139715"/>
                  <a:gd name="connsiteY44" fmla="*/ 218715 h 218715"/>
                  <a:gd name="connsiteX45" fmla="*/ 160338 w 3139715"/>
                  <a:gd name="connsiteY45" fmla="*/ 138112 h 218715"/>
                  <a:gd name="connsiteX46" fmla="*/ 240940 w 3139715"/>
                  <a:gd name="connsiteY46" fmla="*/ 138112 h 218715"/>
                  <a:gd name="connsiteX47" fmla="*/ 240940 w 3139715"/>
                  <a:gd name="connsiteY47" fmla="*/ 218715 h 218715"/>
                  <a:gd name="connsiteX48" fmla="*/ 200639 w 3139715"/>
                  <a:gd name="connsiteY48" fmla="*/ 218715 h 218715"/>
                  <a:gd name="connsiteX49" fmla="*/ 160338 w 3139715"/>
                  <a:gd name="connsiteY49" fmla="*/ 218715 h 218715"/>
                  <a:gd name="connsiteX50" fmla="*/ 0 w 3139715"/>
                  <a:gd name="connsiteY50" fmla="*/ 138112 h 218715"/>
                  <a:gd name="connsiteX51" fmla="*/ 80603 w 3139715"/>
                  <a:gd name="connsiteY51" fmla="*/ 138112 h 218715"/>
                  <a:gd name="connsiteX52" fmla="*/ 80603 w 3139715"/>
                  <a:gd name="connsiteY52" fmla="*/ 218715 h 218715"/>
                  <a:gd name="connsiteX53" fmla="*/ 40302 w 3139715"/>
                  <a:gd name="connsiteY53" fmla="*/ 218715 h 218715"/>
                  <a:gd name="connsiteX54" fmla="*/ 0 w 3139715"/>
                  <a:gd name="connsiteY54" fmla="*/ 218715 h 218715"/>
                  <a:gd name="connsiteX55" fmla="*/ 804863 w 3139715"/>
                  <a:gd name="connsiteY55" fmla="*/ 131762 h 218715"/>
                  <a:gd name="connsiteX56" fmla="*/ 885465 w 3139715"/>
                  <a:gd name="connsiteY56" fmla="*/ 131762 h 218715"/>
                  <a:gd name="connsiteX57" fmla="*/ 885465 w 3139715"/>
                  <a:gd name="connsiteY57" fmla="*/ 212365 h 218715"/>
                  <a:gd name="connsiteX58" fmla="*/ 845164 w 3139715"/>
                  <a:gd name="connsiteY58" fmla="*/ 212365 h 218715"/>
                  <a:gd name="connsiteX59" fmla="*/ 804863 w 3139715"/>
                  <a:gd name="connsiteY59" fmla="*/ 212365 h 218715"/>
                  <a:gd name="connsiteX60" fmla="*/ 2092325 w 3139715"/>
                  <a:gd name="connsiteY60" fmla="*/ 122237 h 218715"/>
                  <a:gd name="connsiteX61" fmla="*/ 2172928 w 3139715"/>
                  <a:gd name="connsiteY61" fmla="*/ 122237 h 218715"/>
                  <a:gd name="connsiteX62" fmla="*/ 2172928 w 3139715"/>
                  <a:gd name="connsiteY62" fmla="*/ 202840 h 218715"/>
                  <a:gd name="connsiteX63" fmla="*/ 2132626 w 3139715"/>
                  <a:gd name="connsiteY63" fmla="*/ 202840 h 218715"/>
                  <a:gd name="connsiteX64" fmla="*/ 2092325 w 3139715"/>
                  <a:gd name="connsiteY64" fmla="*/ 202840 h 218715"/>
                  <a:gd name="connsiteX65" fmla="*/ 1931988 w 3139715"/>
                  <a:gd name="connsiteY65" fmla="*/ 98425 h 218715"/>
                  <a:gd name="connsiteX66" fmla="*/ 2012590 w 3139715"/>
                  <a:gd name="connsiteY66" fmla="*/ 98425 h 218715"/>
                  <a:gd name="connsiteX67" fmla="*/ 2012590 w 3139715"/>
                  <a:gd name="connsiteY67" fmla="*/ 179027 h 218715"/>
                  <a:gd name="connsiteX68" fmla="*/ 1972289 w 3139715"/>
                  <a:gd name="connsiteY68" fmla="*/ 179027 h 218715"/>
                  <a:gd name="connsiteX69" fmla="*/ 1931988 w 3139715"/>
                  <a:gd name="connsiteY69" fmla="*/ 179027 h 218715"/>
                  <a:gd name="connsiteX70" fmla="*/ 965200 w 3139715"/>
                  <a:gd name="connsiteY70" fmla="*/ 93662 h 218715"/>
                  <a:gd name="connsiteX71" fmla="*/ 1045803 w 3139715"/>
                  <a:gd name="connsiteY71" fmla="*/ 93662 h 218715"/>
                  <a:gd name="connsiteX72" fmla="*/ 1045803 w 3139715"/>
                  <a:gd name="connsiteY72" fmla="*/ 174265 h 218715"/>
                  <a:gd name="connsiteX73" fmla="*/ 1005501 w 3139715"/>
                  <a:gd name="connsiteY73" fmla="*/ 174265 h 218715"/>
                  <a:gd name="connsiteX74" fmla="*/ 965200 w 3139715"/>
                  <a:gd name="connsiteY74" fmla="*/ 174265 h 218715"/>
                  <a:gd name="connsiteX75" fmla="*/ 1770063 w 3139715"/>
                  <a:gd name="connsiteY75" fmla="*/ 80962 h 218715"/>
                  <a:gd name="connsiteX76" fmla="*/ 1850665 w 3139715"/>
                  <a:gd name="connsiteY76" fmla="*/ 80962 h 218715"/>
                  <a:gd name="connsiteX77" fmla="*/ 1850665 w 3139715"/>
                  <a:gd name="connsiteY77" fmla="*/ 161565 h 218715"/>
                  <a:gd name="connsiteX78" fmla="*/ 1810364 w 3139715"/>
                  <a:gd name="connsiteY78" fmla="*/ 161565 h 218715"/>
                  <a:gd name="connsiteX79" fmla="*/ 1770063 w 3139715"/>
                  <a:gd name="connsiteY79" fmla="*/ 161565 h 218715"/>
                  <a:gd name="connsiteX80" fmla="*/ 1127125 w 3139715"/>
                  <a:gd name="connsiteY80" fmla="*/ 46037 h 218715"/>
                  <a:gd name="connsiteX81" fmla="*/ 1207728 w 3139715"/>
                  <a:gd name="connsiteY81" fmla="*/ 46037 h 218715"/>
                  <a:gd name="connsiteX82" fmla="*/ 1207728 w 3139715"/>
                  <a:gd name="connsiteY82" fmla="*/ 126640 h 218715"/>
                  <a:gd name="connsiteX83" fmla="*/ 1167426 w 3139715"/>
                  <a:gd name="connsiteY83" fmla="*/ 126640 h 218715"/>
                  <a:gd name="connsiteX84" fmla="*/ 1127125 w 3139715"/>
                  <a:gd name="connsiteY84" fmla="*/ 126640 h 218715"/>
                  <a:gd name="connsiteX85" fmla="*/ 1609725 w 3139715"/>
                  <a:gd name="connsiteY85" fmla="*/ 41275 h 218715"/>
                  <a:gd name="connsiteX86" fmla="*/ 1690328 w 3139715"/>
                  <a:gd name="connsiteY86" fmla="*/ 41275 h 218715"/>
                  <a:gd name="connsiteX87" fmla="*/ 1690328 w 3139715"/>
                  <a:gd name="connsiteY87" fmla="*/ 121877 h 218715"/>
                  <a:gd name="connsiteX88" fmla="*/ 1650026 w 3139715"/>
                  <a:gd name="connsiteY88" fmla="*/ 121877 h 218715"/>
                  <a:gd name="connsiteX89" fmla="*/ 1609725 w 3139715"/>
                  <a:gd name="connsiteY89" fmla="*/ 121877 h 218715"/>
                  <a:gd name="connsiteX90" fmla="*/ 1287463 w 3139715"/>
                  <a:gd name="connsiteY90" fmla="*/ 4762 h 218715"/>
                  <a:gd name="connsiteX91" fmla="*/ 1368065 w 3139715"/>
                  <a:gd name="connsiteY91" fmla="*/ 4762 h 218715"/>
                  <a:gd name="connsiteX92" fmla="*/ 1368065 w 3139715"/>
                  <a:gd name="connsiteY92" fmla="*/ 85363 h 218715"/>
                  <a:gd name="connsiteX93" fmla="*/ 1327764 w 3139715"/>
                  <a:gd name="connsiteY93" fmla="*/ 85363 h 218715"/>
                  <a:gd name="connsiteX94" fmla="*/ 1287463 w 3139715"/>
                  <a:gd name="connsiteY94" fmla="*/ 85363 h 218715"/>
                  <a:gd name="connsiteX95" fmla="*/ 1449388 w 3139715"/>
                  <a:gd name="connsiteY95" fmla="*/ 0 h 218715"/>
                  <a:gd name="connsiteX96" fmla="*/ 1529990 w 3139715"/>
                  <a:gd name="connsiteY96" fmla="*/ 0 h 218715"/>
                  <a:gd name="connsiteX97" fmla="*/ 1529990 w 3139715"/>
                  <a:gd name="connsiteY97" fmla="*/ 80602 h 218715"/>
                  <a:gd name="connsiteX98" fmla="*/ 1489689 w 3139715"/>
                  <a:gd name="connsiteY98" fmla="*/ 80602 h 218715"/>
                  <a:gd name="connsiteX99" fmla="*/ 1449388 w 3139715"/>
                  <a:gd name="connsiteY99" fmla="*/ 80602 h 21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8715">
                    <a:moveTo>
                      <a:pt x="3059113" y="138112"/>
                    </a:moveTo>
                    <a:lnTo>
                      <a:pt x="3139715" y="138112"/>
                    </a:lnTo>
                    <a:lnTo>
                      <a:pt x="3139715" y="218715"/>
                    </a:lnTo>
                    <a:lnTo>
                      <a:pt x="3099414" y="218715"/>
                    </a:lnTo>
                    <a:lnTo>
                      <a:pt x="3059113" y="218715"/>
                    </a:lnTo>
                    <a:close/>
                    <a:moveTo>
                      <a:pt x="2897188" y="138112"/>
                    </a:moveTo>
                    <a:lnTo>
                      <a:pt x="2977790" y="138112"/>
                    </a:lnTo>
                    <a:lnTo>
                      <a:pt x="2977790" y="218715"/>
                    </a:lnTo>
                    <a:lnTo>
                      <a:pt x="2937489" y="218715"/>
                    </a:lnTo>
                    <a:lnTo>
                      <a:pt x="2897188" y="218715"/>
                    </a:lnTo>
                    <a:close/>
                    <a:moveTo>
                      <a:pt x="2736850" y="138112"/>
                    </a:moveTo>
                    <a:lnTo>
                      <a:pt x="2817453" y="138112"/>
                    </a:lnTo>
                    <a:lnTo>
                      <a:pt x="2817453" y="218715"/>
                    </a:lnTo>
                    <a:lnTo>
                      <a:pt x="2777151" y="218715"/>
                    </a:lnTo>
                    <a:lnTo>
                      <a:pt x="2736850" y="218715"/>
                    </a:lnTo>
                    <a:close/>
                    <a:moveTo>
                      <a:pt x="2576513" y="138112"/>
                    </a:moveTo>
                    <a:lnTo>
                      <a:pt x="2657115" y="138112"/>
                    </a:lnTo>
                    <a:lnTo>
                      <a:pt x="2657115" y="218715"/>
                    </a:lnTo>
                    <a:lnTo>
                      <a:pt x="2616814" y="218715"/>
                    </a:lnTo>
                    <a:lnTo>
                      <a:pt x="2576513" y="218715"/>
                    </a:lnTo>
                    <a:close/>
                    <a:moveTo>
                      <a:pt x="2414588" y="138112"/>
                    </a:moveTo>
                    <a:lnTo>
                      <a:pt x="2495190" y="138112"/>
                    </a:lnTo>
                    <a:lnTo>
                      <a:pt x="2495190" y="218715"/>
                    </a:lnTo>
                    <a:lnTo>
                      <a:pt x="2454889" y="218715"/>
                    </a:lnTo>
                    <a:lnTo>
                      <a:pt x="2414588" y="218715"/>
                    </a:lnTo>
                    <a:close/>
                    <a:moveTo>
                      <a:pt x="2254250" y="138112"/>
                    </a:moveTo>
                    <a:lnTo>
                      <a:pt x="2334853" y="138112"/>
                    </a:lnTo>
                    <a:lnTo>
                      <a:pt x="2334853" y="218715"/>
                    </a:lnTo>
                    <a:lnTo>
                      <a:pt x="2294551" y="218715"/>
                    </a:lnTo>
                    <a:lnTo>
                      <a:pt x="2254250" y="218715"/>
                    </a:lnTo>
                    <a:close/>
                    <a:moveTo>
                      <a:pt x="644525" y="138112"/>
                    </a:moveTo>
                    <a:lnTo>
                      <a:pt x="725128" y="138112"/>
                    </a:lnTo>
                    <a:lnTo>
                      <a:pt x="725128" y="218715"/>
                    </a:lnTo>
                    <a:lnTo>
                      <a:pt x="684826" y="218715"/>
                    </a:lnTo>
                    <a:lnTo>
                      <a:pt x="644525" y="218715"/>
                    </a:lnTo>
                    <a:close/>
                    <a:moveTo>
                      <a:pt x="482600" y="138112"/>
                    </a:moveTo>
                    <a:lnTo>
                      <a:pt x="563203" y="138112"/>
                    </a:lnTo>
                    <a:lnTo>
                      <a:pt x="563203" y="218715"/>
                    </a:lnTo>
                    <a:lnTo>
                      <a:pt x="522901" y="218715"/>
                    </a:lnTo>
                    <a:lnTo>
                      <a:pt x="482600" y="218715"/>
                    </a:lnTo>
                    <a:close/>
                    <a:moveTo>
                      <a:pt x="322263" y="138112"/>
                    </a:moveTo>
                    <a:lnTo>
                      <a:pt x="402865" y="138112"/>
                    </a:lnTo>
                    <a:lnTo>
                      <a:pt x="402865" y="218715"/>
                    </a:lnTo>
                    <a:lnTo>
                      <a:pt x="362564" y="218715"/>
                    </a:lnTo>
                    <a:lnTo>
                      <a:pt x="322263" y="218715"/>
                    </a:lnTo>
                    <a:close/>
                    <a:moveTo>
                      <a:pt x="160338" y="138112"/>
                    </a:moveTo>
                    <a:lnTo>
                      <a:pt x="240940" y="138112"/>
                    </a:lnTo>
                    <a:lnTo>
                      <a:pt x="240940" y="218715"/>
                    </a:lnTo>
                    <a:lnTo>
                      <a:pt x="200639" y="218715"/>
                    </a:lnTo>
                    <a:lnTo>
                      <a:pt x="160338" y="218715"/>
                    </a:lnTo>
                    <a:close/>
                    <a:moveTo>
                      <a:pt x="0" y="138112"/>
                    </a:moveTo>
                    <a:lnTo>
                      <a:pt x="80603" y="138112"/>
                    </a:lnTo>
                    <a:lnTo>
                      <a:pt x="80603" y="218715"/>
                    </a:lnTo>
                    <a:lnTo>
                      <a:pt x="40302" y="218715"/>
                    </a:lnTo>
                    <a:lnTo>
                      <a:pt x="0" y="218715"/>
                    </a:lnTo>
                    <a:close/>
                    <a:moveTo>
                      <a:pt x="804863" y="131762"/>
                    </a:moveTo>
                    <a:lnTo>
                      <a:pt x="885465" y="131762"/>
                    </a:lnTo>
                    <a:lnTo>
                      <a:pt x="885465" y="212365"/>
                    </a:lnTo>
                    <a:lnTo>
                      <a:pt x="845164" y="212365"/>
                    </a:lnTo>
                    <a:lnTo>
                      <a:pt x="804863" y="212365"/>
                    </a:lnTo>
                    <a:close/>
                    <a:moveTo>
                      <a:pt x="2092325" y="122237"/>
                    </a:moveTo>
                    <a:lnTo>
                      <a:pt x="2172928" y="122237"/>
                    </a:lnTo>
                    <a:lnTo>
                      <a:pt x="2172928" y="202840"/>
                    </a:lnTo>
                    <a:lnTo>
                      <a:pt x="2132626" y="202840"/>
                    </a:lnTo>
                    <a:lnTo>
                      <a:pt x="2092325" y="202840"/>
                    </a:lnTo>
                    <a:close/>
                    <a:moveTo>
                      <a:pt x="1931988" y="98425"/>
                    </a:moveTo>
                    <a:lnTo>
                      <a:pt x="2012590" y="98425"/>
                    </a:lnTo>
                    <a:lnTo>
                      <a:pt x="2012590" y="179027"/>
                    </a:lnTo>
                    <a:lnTo>
                      <a:pt x="1972289" y="179027"/>
                    </a:lnTo>
                    <a:lnTo>
                      <a:pt x="1931988" y="179027"/>
                    </a:lnTo>
                    <a:close/>
                    <a:moveTo>
                      <a:pt x="965200" y="93662"/>
                    </a:moveTo>
                    <a:lnTo>
                      <a:pt x="1045803" y="93662"/>
                    </a:lnTo>
                    <a:lnTo>
                      <a:pt x="1045803" y="174265"/>
                    </a:lnTo>
                    <a:lnTo>
                      <a:pt x="1005501" y="174265"/>
                    </a:lnTo>
                    <a:lnTo>
                      <a:pt x="965200" y="174265"/>
                    </a:lnTo>
                    <a:close/>
                    <a:moveTo>
                      <a:pt x="1770063" y="80962"/>
                    </a:moveTo>
                    <a:lnTo>
                      <a:pt x="1850665" y="80962"/>
                    </a:lnTo>
                    <a:lnTo>
                      <a:pt x="1850665" y="161565"/>
                    </a:lnTo>
                    <a:lnTo>
                      <a:pt x="1810364" y="161565"/>
                    </a:lnTo>
                    <a:lnTo>
                      <a:pt x="1770063" y="161565"/>
                    </a:lnTo>
                    <a:close/>
                    <a:moveTo>
                      <a:pt x="1127125" y="46037"/>
                    </a:moveTo>
                    <a:lnTo>
                      <a:pt x="1207728" y="46037"/>
                    </a:lnTo>
                    <a:lnTo>
                      <a:pt x="1207728" y="126640"/>
                    </a:lnTo>
                    <a:lnTo>
                      <a:pt x="1167426" y="126640"/>
                    </a:lnTo>
                    <a:lnTo>
                      <a:pt x="1127125" y="126640"/>
                    </a:lnTo>
                    <a:close/>
                    <a:moveTo>
                      <a:pt x="1609725" y="41275"/>
                    </a:moveTo>
                    <a:lnTo>
                      <a:pt x="1690328" y="41275"/>
                    </a:lnTo>
                    <a:lnTo>
                      <a:pt x="1690328" y="121877"/>
                    </a:lnTo>
                    <a:lnTo>
                      <a:pt x="1650026" y="121877"/>
                    </a:lnTo>
                    <a:lnTo>
                      <a:pt x="1609725" y="121877"/>
                    </a:lnTo>
                    <a:close/>
                    <a:moveTo>
                      <a:pt x="1287463" y="4762"/>
                    </a:moveTo>
                    <a:lnTo>
                      <a:pt x="1368065" y="4762"/>
                    </a:lnTo>
                    <a:lnTo>
                      <a:pt x="1368065" y="85363"/>
                    </a:lnTo>
                    <a:lnTo>
                      <a:pt x="1327764" y="85363"/>
                    </a:lnTo>
                    <a:lnTo>
                      <a:pt x="1287463" y="85363"/>
                    </a:lnTo>
                    <a:close/>
                    <a:moveTo>
                      <a:pt x="1449388" y="0"/>
                    </a:moveTo>
                    <a:lnTo>
                      <a:pt x="1529990" y="0"/>
                    </a:lnTo>
                    <a:lnTo>
                      <a:pt x="1529990" y="80602"/>
                    </a:lnTo>
                    <a:lnTo>
                      <a:pt x="1489689" y="80602"/>
                    </a:lnTo>
                    <a:lnTo>
                      <a:pt x="1449388"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40" name="Freeform 239">
                <a:extLst>
                  <a:ext uri="{FF2B5EF4-FFF2-40B4-BE49-F238E27FC236}">
                    <a16:creationId xmlns:a16="http://schemas.microsoft.com/office/drawing/2014/main" id="{F691A7FE-15A5-C84D-886F-342080CFB2BF}"/>
                  </a:ext>
                </a:extLst>
              </p:cNvPr>
              <p:cNvSpPr>
                <a:spLocks noChangeArrowheads="1"/>
              </p:cNvSpPr>
              <p:nvPr/>
            </p:nvSpPr>
            <p:spPr bwMode="auto">
              <a:xfrm>
                <a:off x="1774825" y="2489200"/>
                <a:ext cx="3139715" cy="253640"/>
              </a:xfrm>
              <a:custGeom>
                <a:avLst/>
                <a:gdLst>
                  <a:gd name="connsiteX0" fmla="*/ 3059113 w 3139715"/>
                  <a:gd name="connsiteY0" fmla="*/ 173038 h 253640"/>
                  <a:gd name="connsiteX1" fmla="*/ 3139715 w 3139715"/>
                  <a:gd name="connsiteY1" fmla="*/ 173038 h 253640"/>
                  <a:gd name="connsiteX2" fmla="*/ 3139715 w 3139715"/>
                  <a:gd name="connsiteY2" fmla="*/ 253640 h 253640"/>
                  <a:gd name="connsiteX3" fmla="*/ 3099414 w 3139715"/>
                  <a:gd name="connsiteY3" fmla="*/ 253640 h 253640"/>
                  <a:gd name="connsiteX4" fmla="*/ 3059113 w 3139715"/>
                  <a:gd name="connsiteY4" fmla="*/ 253640 h 253640"/>
                  <a:gd name="connsiteX5" fmla="*/ 2897188 w 3139715"/>
                  <a:gd name="connsiteY5" fmla="*/ 173038 h 253640"/>
                  <a:gd name="connsiteX6" fmla="*/ 2977790 w 3139715"/>
                  <a:gd name="connsiteY6" fmla="*/ 173038 h 253640"/>
                  <a:gd name="connsiteX7" fmla="*/ 2977790 w 3139715"/>
                  <a:gd name="connsiteY7" fmla="*/ 253640 h 253640"/>
                  <a:gd name="connsiteX8" fmla="*/ 2937489 w 3139715"/>
                  <a:gd name="connsiteY8" fmla="*/ 253640 h 253640"/>
                  <a:gd name="connsiteX9" fmla="*/ 2897188 w 3139715"/>
                  <a:gd name="connsiteY9" fmla="*/ 253640 h 253640"/>
                  <a:gd name="connsiteX10" fmla="*/ 2736850 w 3139715"/>
                  <a:gd name="connsiteY10" fmla="*/ 173038 h 253640"/>
                  <a:gd name="connsiteX11" fmla="*/ 2817453 w 3139715"/>
                  <a:gd name="connsiteY11" fmla="*/ 173038 h 253640"/>
                  <a:gd name="connsiteX12" fmla="*/ 2817453 w 3139715"/>
                  <a:gd name="connsiteY12" fmla="*/ 253640 h 253640"/>
                  <a:gd name="connsiteX13" fmla="*/ 2777151 w 3139715"/>
                  <a:gd name="connsiteY13" fmla="*/ 253640 h 253640"/>
                  <a:gd name="connsiteX14" fmla="*/ 2736850 w 3139715"/>
                  <a:gd name="connsiteY14" fmla="*/ 253640 h 253640"/>
                  <a:gd name="connsiteX15" fmla="*/ 2576513 w 3139715"/>
                  <a:gd name="connsiteY15" fmla="*/ 173038 h 253640"/>
                  <a:gd name="connsiteX16" fmla="*/ 2657115 w 3139715"/>
                  <a:gd name="connsiteY16" fmla="*/ 173038 h 253640"/>
                  <a:gd name="connsiteX17" fmla="*/ 2657115 w 3139715"/>
                  <a:gd name="connsiteY17" fmla="*/ 253640 h 253640"/>
                  <a:gd name="connsiteX18" fmla="*/ 2616814 w 3139715"/>
                  <a:gd name="connsiteY18" fmla="*/ 253640 h 253640"/>
                  <a:gd name="connsiteX19" fmla="*/ 2576513 w 3139715"/>
                  <a:gd name="connsiteY19" fmla="*/ 253640 h 253640"/>
                  <a:gd name="connsiteX20" fmla="*/ 2414588 w 3139715"/>
                  <a:gd name="connsiteY20" fmla="*/ 173038 h 253640"/>
                  <a:gd name="connsiteX21" fmla="*/ 2495190 w 3139715"/>
                  <a:gd name="connsiteY21" fmla="*/ 173038 h 253640"/>
                  <a:gd name="connsiteX22" fmla="*/ 2495190 w 3139715"/>
                  <a:gd name="connsiteY22" fmla="*/ 253640 h 253640"/>
                  <a:gd name="connsiteX23" fmla="*/ 2454889 w 3139715"/>
                  <a:gd name="connsiteY23" fmla="*/ 253640 h 253640"/>
                  <a:gd name="connsiteX24" fmla="*/ 2414588 w 3139715"/>
                  <a:gd name="connsiteY24" fmla="*/ 253640 h 253640"/>
                  <a:gd name="connsiteX25" fmla="*/ 2254250 w 3139715"/>
                  <a:gd name="connsiteY25" fmla="*/ 173038 h 253640"/>
                  <a:gd name="connsiteX26" fmla="*/ 2334853 w 3139715"/>
                  <a:gd name="connsiteY26" fmla="*/ 173038 h 253640"/>
                  <a:gd name="connsiteX27" fmla="*/ 2334853 w 3139715"/>
                  <a:gd name="connsiteY27" fmla="*/ 253640 h 253640"/>
                  <a:gd name="connsiteX28" fmla="*/ 2294551 w 3139715"/>
                  <a:gd name="connsiteY28" fmla="*/ 253640 h 253640"/>
                  <a:gd name="connsiteX29" fmla="*/ 2254250 w 3139715"/>
                  <a:gd name="connsiteY29" fmla="*/ 253640 h 253640"/>
                  <a:gd name="connsiteX30" fmla="*/ 2092325 w 3139715"/>
                  <a:gd name="connsiteY30" fmla="*/ 173038 h 253640"/>
                  <a:gd name="connsiteX31" fmla="*/ 2172928 w 3139715"/>
                  <a:gd name="connsiteY31" fmla="*/ 173038 h 253640"/>
                  <a:gd name="connsiteX32" fmla="*/ 2172928 w 3139715"/>
                  <a:gd name="connsiteY32" fmla="*/ 253640 h 253640"/>
                  <a:gd name="connsiteX33" fmla="*/ 2132626 w 3139715"/>
                  <a:gd name="connsiteY33" fmla="*/ 253640 h 253640"/>
                  <a:gd name="connsiteX34" fmla="*/ 2092325 w 3139715"/>
                  <a:gd name="connsiteY34" fmla="*/ 253640 h 253640"/>
                  <a:gd name="connsiteX35" fmla="*/ 804863 w 3139715"/>
                  <a:gd name="connsiteY35" fmla="*/ 173038 h 253640"/>
                  <a:gd name="connsiteX36" fmla="*/ 885465 w 3139715"/>
                  <a:gd name="connsiteY36" fmla="*/ 173038 h 253640"/>
                  <a:gd name="connsiteX37" fmla="*/ 885465 w 3139715"/>
                  <a:gd name="connsiteY37" fmla="*/ 253640 h 253640"/>
                  <a:gd name="connsiteX38" fmla="*/ 845164 w 3139715"/>
                  <a:gd name="connsiteY38" fmla="*/ 253640 h 253640"/>
                  <a:gd name="connsiteX39" fmla="*/ 804863 w 3139715"/>
                  <a:gd name="connsiteY39" fmla="*/ 253640 h 253640"/>
                  <a:gd name="connsiteX40" fmla="*/ 644525 w 3139715"/>
                  <a:gd name="connsiteY40" fmla="*/ 173038 h 253640"/>
                  <a:gd name="connsiteX41" fmla="*/ 725128 w 3139715"/>
                  <a:gd name="connsiteY41" fmla="*/ 173038 h 253640"/>
                  <a:gd name="connsiteX42" fmla="*/ 725128 w 3139715"/>
                  <a:gd name="connsiteY42" fmla="*/ 253640 h 253640"/>
                  <a:gd name="connsiteX43" fmla="*/ 684826 w 3139715"/>
                  <a:gd name="connsiteY43" fmla="*/ 253640 h 253640"/>
                  <a:gd name="connsiteX44" fmla="*/ 644525 w 3139715"/>
                  <a:gd name="connsiteY44" fmla="*/ 253640 h 253640"/>
                  <a:gd name="connsiteX45" fmla="*/ 482600 w 3139715"/>
                  <a:gd name="connsiteY45" fmla="*/ 173038 h 253640"/>
                  <a:gd name="connsiteX46" fmla="*/ 563203 w 3139715"/>
                  <a:gd name="connsiteY46" fmla="*/ 173038 h 253640"/>
                  <a:gd name="connsiteX47" fmla="*/ 563203 w 3139715"/>
                  <a:gd name="connsiteY47" fmla="*/ 253640 h 253640"/>
                  <a:gd name="connsiteX48" fmla="*/ 522901 w 3139715"/>
                  <a:gd name="connsiteY48" fmla="*/ 253640 h 253640"/>
                  <a:gd name="connsiteX49" fmla="*/ 482600 w 3139715"/>
                  <a:gd name="connsiteY49" fmla="*/ 253640 h 253640"/>
                  <a:gd name="connsiteX50" fmla="*/ 322263 w 3139715"/>
                  <a:gd name="connsiteY50" fmla="*/ 173038 h 253640"/>
                  <a:gd name="connsiteX51" fmla="*/ 402865 w 3139715"/>
                  <a:gd name="connsiteY51" fmla="*/ 173038 h 253640"/>
                  <a:gd name="connsiteX52" fmla="*/ 402865 w 3139715"/>
                  <a:gd name="connsiteY52" fmla="*/ 253640 h 253640"/>
                  <a:gd name="connsiteX53" fmla="*/ 362564 w 3139715"/>
                  <a:gd name="connsiteY53" fmla="*/ 253640 h 253640"/>
                  <a:gd name="connsiteX54" fmla="*/ 322263 w 3139715"/>
                  <a:gd name="connsiteY54" fmla="*/ 253640 h 253640"/>
                  <a:gd name="connsiteX55" fmla="*/ 160338 w 3139715"/>
                  <a:gd name="connsiteY55" fmla="*/ 173038 h 253640"/>
                  <a:gd name="connsiteX56" fmla="*/ 240940 w 3139715"/>
                  <a:gd name="connsiteY56" fmla="*/ 173038 h 253640"/>
                  <a:gd name="connsiteX57" fmla="*/ 240940 w 3139715"/>
                  <a:gd name="connsiteY57" fmla="*/ 253640 h 253640"/>
                  <a:gd name="connsiteX58" fmla="*/ 200639 w 3139715"/>
                  <a:gd name="connsiteY58" fmla="*/ 253640 h 253640"/>
                  <a:gd name="connsiteX59" fmla="*/ 160338 w 3139715"/>
                  <a:gd name="connsiteY59" fmla="*/ 253640 h 253640"/>
                  <a:gd name="connsiteX60" fmla="*/ 0 w 3139715"/>
                  <a:gd name="connsiteY60" fmla="*/ 173038 h 253640"/>
                  <a:gd name="connsiteX61" fmla="*/ 80603 w 3139715"/>
                  <a:gd name="connsiteY61" fmla="*/ 173038 h 253640"/>
                  <a:gd name="connsiteX62" fmla="*/ 80603 w 3139715"/>
                  <a:gd name="connsiteY62" fmla="*/ 253640 h 253640"/>
                  <a:gd name="connsiteX63" fmla="*/ 40302 w 3139715"/>
                  <a:gd name="connsiteY63" fmla="*/ 253640 h 253640"/>
                  <a:gd name="connsiteX64" fmla="*/ 0 w 3139715"/>
                  <a:gd name="connsiteY64" fmla="*/ 253640 h 253640"/>
                  <a:gd name="connsiteX65" fmla="*/ 1931988 w 3139715"/>
                  <a:gd name="connsiteY65" fmla="*/ 133350 h 253640"/>
                  <a:gd name="connsiteX66" fmla="*/ 2012590 w 3139715"/>
                  <a:gd name="connsiteY66" fmla="*/ 133350 h 253640"/>
                  <a:gd name="connsiteX67" fmla="*/ 2012590 w 3139715"/>
                  <a:gd name="connsiteY67" fmla="*/ 213952 h 253640"/>
                  <a:gd name="connsiteX68" fmla="*/ 1972289 w 3139715"/>
                  <a:gd name="connsiteY68" fmla="*/ 213952 h 253640"/>
                  <a:gd name="connsiteX69" fmla="*/ 1931988 w 3139715"/>
                  <a:gd name="connsiteY69" fmla="*/ 213952 h 253640"/>
                  <a:gd name="connsiteX70" fmla="*/ 965200 w 3139715"/>
                  <a:gd name="connsiteY70" fmla="*/ 133350 h 253640"/>
                  <a:gd name="connsiteX71" fmla="*/ 1045803 w 3139715"/>
                  <a:gd name="connsiteY71" fmla="*/ 133350 h 253640"/>
                  <a:gd name="connsiteX72" fmla="*/ 1045803 w 3139715"/>
                  <a:gd name="connsiteY72" fmla="*/ 213952 h 253640"/>
                  <a:gd name="connsiteX73" fmla="*/ 1005501 w 3139715"/>
                  <a:gd name="connsiteY73" fmla="*/ 213952 h 253640"/>
                  <a:gd name="connsiteX74" fmla="*/ 965200 w 3139715"/>
                  <a:gd name="connsiteY74" fmla="*/ 213952 h 253640"/>
                  <a:gd name="connsiteX75" fmla="*/ 1770063 w 3139715"/>
                  <a:gd name="connsiteY75" fmla="*/ 93663 h 253640"/>
                  <a:gd name="connsiteX76" fmla="*/ 1850665 w 3139715"/>
                  <a:gd name="connsiteY76" fmla="*/ 93663 h 253640"/>
                  <a:gd name="connsiteX77" fmla="*/ 1850665 w 3139715"/>
                  <a:gd name="connsiteY77" fmla="*/ 174264 h 253640"/>
                  <a:gd name="connsiteX78" fmla="*/ 1810364 w 3139715"/>
                  <a:gd name="connsiteY78" fmla="*/ 174264 h 253640"/>
                  <a:gd name="connsiteX79" fmla="*/ 1770063 w 3139715"/>
                  <a:gd name="connsiteY79" fmla="*/ 174264 h 253640"/>
                  <a:gd name="connsiteX80" fmla="*/ 1127125 w 3139715"/>
                  <a:gd name="connsiteY80" fmla="*/ 80963 h 253640"/>
                  <a:gd name="connsiteX81" fmla="*/ 1207728 w 3139715"/>
                  <a:gd name="connsiteY81" fmla="*/ 80963 h 253640"/>
                  <a:gd name="connsiteX82" fmla="*/ 1207728 w 3139715"/>
                  <a:gd name="connsiteY82" fmla="*/ 161565 h 253640"/>
                  <a:gd name="connsiteX83" fmla="*/ 1167426 w 3139715"/>
                  <a:gd name="connsiteY83" fmla="*/ 161565 h 253640"/>
                  <a:gd name="connsiteX84" fmla="*/ 1127125 w 3139715"/>
                  <a:gd name="connsiteY84" fmla="*/ 161565 h 253640"/>
                  <a:gd name="connsiteX85" fmla="*/ 1609725 w 3139715"/>
                  <a:gd name="connsiteY85" fmla="*/ 53975 h 253640"/>
                  <a:gd name="connsiteX86" fmla="*/ 1690328 w 3139715"/>
                  <a:gd name="connsiteY86" fmla="*/ 53975 h 253640"/>
                  <a:gd name="connsiteX87" fmla="*/ 1690328 w 3139715"/>
                  <a:gd name="connsiteY87" fmla="*/ 134578 h 253640"/>
                  <a:gd name="connsiteX88" fmla="*/ 1650026 w 3139715"/>
                  <a:gd name="connsiteY88" fmla="*/ 134578 h 253640"/>
                  <a:gd name="connsiteX89" fmla="*/ 1609725 w 3139715"/>
                  <a:gd name="connsiteY89" fmla="*/ 134578 h 253640"/>
                  <a:gd name="connsiteX90" fmla="*/ 1287463 w 3139715"/>
                  <a:gd name="connsiteY90" fmla="*/ 39688 h 253640"/>
                  <a:gd name="connsiteX91" fmla="*/ 1368065 w 3139715"/>
                  <a:gd name="connsiteY91" fmla="*/ 39688 h 253640"/>
                  <a:gd name="connsiteX92" fmla="*/ 1368065 w 3139715"/>
                  <a:gd name="connsiteY92" fmla="*/ 120290 h 253640"/>
                  <a:gd name="connsiteX93" fmla="*/ 1327764 w 3139715"/>
                  <a:gd name="connsiteY93" fmla="*/ 120290 h 253640"/>
                  <a:gd name="connsiteX94" fmla="*/ 1287463 w 3139715"/>
                  <a:gd name="connsiteY94" fmla="*/ 120290 h 253640"/>
                  <a:gd name="connsiteX95" fmla="*/ 1449388 w 3139715"/>
                  <a:gd name="connsiteY95" fmla="*/ 0 h 253640"/>
                  <a:gd name="connsiteX96" fmla="*/ 1529990 w 3139715"/>
                  <a:gd name="connsiteY96" fmla="*/ 0 h 253640"/>
                  <a:gd name="connsiteX97" fmla="*/ 1529990 w 3139715"/>
                  <a:gd name="connsiteY97" fmla="*/ 80603 h 253640"/>
                  <a:gd name="connsiteX98" fmla="*/ 1489689 w 3139715"/>
                  <a:gd name="connsiteY98" fmla="*/ 80603 h 253640"/>
                  <a:gd name="connsiteX99" fmla="*/ 1449388 w 3139715"/>
                  <a:gd name="connsiteY99" fmla="*/ 80603 h 25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3640">
                    <a:moveTo>
                      <a:pt x="3059113" y="173038"/>
                    </a:moveTo>
                    <a:lnTo>
                      <a:pt x="3139715" y="173038"/>
                    </a:lnTo>
                    <a:lnTo>
                      <a:pt x="3139715" y="253640"/>
                    </a:lnTo>
                    <a:lnTo>
                      <a:pt x="3099414" y="253640"/>
                    </a:lnTo>
                    <a:lnTo>
                      <a:pt x="3059113" y="253640"/>
                    </a:lnTo>
                    <a:close/>
                    <a:moveTo>
                      <a:pt x="2897188" y="173038"/>
                    </a:moveTo>
                    <a:lnTo>
                      <a:pt x="2977790" y="173038"/>
                    </a:lnTo>
                    <a:lnTo>
                      <a:pt x="2977790" y="253640"/>
                    </a:lnTo>
                    <a:lnTo>
                      <a:pt x="2937489" y="253640"/>
                    </a:lnTo>
                    <a:lnTo>
                      <a:pt x="2897188" y="253640"/>
                    </a:lnTo>
                    <a:close/>
                    <a:moveTo>
                      <a:pt x="2736850" y="173038"/>
                    </a:moveTo>
                    <a:lnTo>
                      <a:pt x="2817453" y="173038"/>
                    </a:lnTo>
                    <a:lnTo>
                      <a:pt x="2817453" y="253640"/>
                    </a:lnTo>
                    <a:lnTo>
                      <a:pt x="2777151" y="253640"/>
                    </a:lnTo>
                    <a:lnTo>
                      <a:pt x="2736850" y="253640"/>
                    </a:lnTo>
                    <a:close/>
                    <a:moveTo>
                      <a:pt x="2576513" y="173038"/>
                    </a:moveTo>
                    <a:lnTo>
                      <a:pt x="2657115" y="173038"/>
                    </a:lnTo>
                    <a:lnTo>
                      <a:pt x="2657115" y="253640"/>
                    </a:lnTo>
                    <a:lnTo>
                      <a:pt x="2616814" y="253640"/>
                    </a:lnTo>
                    <a:lnTo>
                      <a:pt x="2576513" y="253640"/>
                    </a:lnTo>
                    <a:close/>
                    <a:moveTo>
                      <a:pt x="2414588" y="173038"/>
                    </a:moveTo>
                    <a:lnTo>
                      <a:pt x="2495190" y="173038"/>
                    </a:lnTo>
                    <a:lnTo>
                      <a:pt x="2495190" y="253640"/>
                    </a:lnTo>
                    <a:lnTo>
                      <a:pt x="2454889" y="253640"/>
                    </a:lnTo>
                    <a:lnTo>
                      <a:pt x="2414588" y="253640"/>
                    </a:lnTo>
                    <a:close/>
                    <a:moveTo>
                      <a:pt x="2254250" y="173038"/>
                    </a:moveTo>
                    <a:lnTo>
                      <a:pt x="2334853" y="173038"/>
                    </a:lnTo>
                    <a:lnTo>
                      <a:pt x="2334853" y="253640"/>
                    </a:lnTo>
                    <a:lnTo>
                      <a:pt x="2294551" y="253640"/>
                    </a:lnTo>
                    <a:lnTo>
                      <a:pt x="2254250" y="253640"/>
                    </a:lnTo>
                    <a:close/>
                    <a:moveTo>
                      <a:pt x="2092325" y="173038"/>
                    </a:moveTo>
                    <a:lnTo>
                      <a:pt x="2172928" y="173038"/>
                    </a:lnTo>
                    <a:lnTo>
                      <a:pt x="2172928" y="253640"/>
                    </a:lnTo>
                    <a:lnTo>
                      <a:pt x="2132626" y="253640"/>
                    </a:lnTo>
                    <a:lnTo>
                      <a:pt x="2092325" y="253640"/>
                    </a:lnTo>
                    <a:close/>
                    <a:moveTo>
                      <a:pt x="804863" y="173038"/>
                    </a:moveTo>
                    <a:lnTo>
                      <a:pt x="885465" y="173038"/>
                    </a:lnTo>
                    <a:lnTo>
                      <a:pt x="885465" y="253640"/>
                    </a:lnTo>
                    <a:lnTo>
                      <a:pt x="845164" y="253640"/>
                    </a:lnTo>
                    <a:lnTo>
                      <a:pt x="804863" y="253640"/>
                    </a:lnTo>
                    <a:close/>
                    <a:moveTo>
                      <a:pt x="644525" y="173038"/>
                    </a:moveTo>
                    <a:lnTo>
                      <a:pt x="725128" y="173038"/>
                    </a:lnTo>
                    <a:lnTo>
                      <a:pt x="725128" y="253640"/>
                    </a:lnTo>
                    <a:lnTo>
                      <a:pt x="684826" y="253640"/>
                    </a:lnTo>
                    <a:lnTo>
                      <a:pt x="644525" y="253640"/>
                    </a:lnTo>
                    <a:close/>
                    <a:moveTo>
                      <a:pt x="482600" y="173038"/>
                    </a:moveTo>
                    <a:lnTo>
                      <a:pt x="563203" y="173038"/>
                    </a:lnTo>
                    <a:lnTo>
                      <a:pt x="563203" y="253640"/>
                    </a:lnTo>
                    <a:lnTo>
                      <a:pt x="522901" y="253640"/>
                    </a:lnTo>
                    <a:lnTo>
                      <a:pt x="482600" y="253640"/>
                    </a:lnTo>
                    <a:close/>
                    <a:moveTo>
                      <a:pt x="322263" y="173038"/>
                    </a:moveTo>
                    <a:lnTo>
                      <a:pt x="402865" y="173038"/>
                    </a:lnTo>
                    <a:lnTo>
                      <a:pt x="402865" y="253640"/>
                    </a:lnTo>
                    <a:lnTo>
                      <a:pt x="362564" y="253640"/>
                    </a:lnTo>
                    <a:lnTo>
                      <a:pt x="322263" y="253640"/>
                    </a:lnTo>
                    <a:close/>
                    <a:moveTo>
                      <a:pt x="160338" y="173038"/>
                    </a:moveTo>
                    <a:lnTo>
                      <a:pt x="240940" y="173038"/>
                    </a:lnTo>
                    <a:lnTo>
                      <a:pt x="240940" y="253640"/>
                    </a:lnTo>
                    <a:lnTo>
                      <a:pt x="200639" y="253640"/>
                    </a:lnTo>
                    <a:lnTo>
                      <a:pt x="160338" y="253640"/>
                    </a:lnTo>
                    <a:close/>
                    <a:moveTo>
                      <a:pt x="0" y="173038"/>
                    </a:moveTo>
                    <a:lnTo>
                      <a:pt x="80603" y="173038"/>
                    </a:lnTo>
                    <a:lnTo>
                      <a:pt x="80603" y="253640"/>
                    </a:lnTo>
                    <a:lnTo>
                      <a:pt x="40302" y="253640"/>
                    </a:lnTo>
                    <a:lnTo>
                      <a:pt x="0" y="253640"/>
                    </a:lnTo>
                    <a:close/>
                    <a:moveTo>
                      <a:pt x="1931988" y="133350"/>
                    </a:moveTo>
                    <a:lnTo>
                      <a:pt x="2012590" y="133350"/>
                    </a:lnTo>
                    <a:lnTo>
                      <a:pt x="2012590" y="213952"/>
                    </a:lnTo>
                    <a:lnTo>
                      <a:pt x="1972289" y="213952"/>
                    </a:lnTo>
                    <a:lnTo>
                      <a:pt x="1931988" y="213952"/>
                    </a:lnTo>
                    <a:close/>
                    <a:moveTo>
                      <a:pt x="965200" y="133350"/>
                    </a:moveTo>
                    <a:lnTo>
                      <a:pt x="1045803" y="133350"/>
                    </a:lnTo>
                    <a:lnTo>
                      <a:pt x="1045803" y="213952"/>
                    </a:lnTo>
                    <a:lnTo>
                      <a:pt x="1005501" y="213952"/>
                    </a:lnTo>
                    <a:lnTo>
                      <a:pt x="965200" y="213952"/>
                    </a:lnTo>
                    <a:close/>
                    <a:moveTo>
                      <a:pt x="1770063" y="93663"/>
                    </a:moveTo>
                    <a:lnTo>
                      <a:pt x="1850665" y="93663"/>
                    </a:lnTo>
                    <a:lnTo>
                      <a:pt x="1850665" y="174264"/>
                    </a:lnTo>
                    <a:lnTo>
                      <a:pt x="1810364" y="174264"/>
                    </a:lnTo>
                    <a:lnTo>
                      <a:pt x="1770063" y="174264"/>
                    </a:lnTo>
                    <a:close/>
                    <a:moveTo>
                      <a:pt x="1127125" y="80963"/>
                    </a:moveTo>
                    <a:lnTo>
                      <a:pt x="1207728" y="80963"/>
                    </a:lnTo>
                    <a:lnTo>
                      <a:pt x="1207728" y="161565"/>
                    </a:lnTo>
                    <a:lnTo>
                      <a:pt x="1167426" y="161565"/>
                    </a:lnTo>
                    <a:lnTo>
                      <a:pt x="1127125" y="161565"/>
                    </a:lnTo>
                    <a:close/>
                    <a:moveTo>
                      <a:pt x="1609725" y="53975"/>
                    </a:moveTo>
                    <a:lnTo>
                      <a:pt x="1690328" y="53975"/>
                    </a:lnTo>
                    <a:lnTo>
                      <a:pt x="1690328" y="134578"/>
                    </a:lnTo>
                    <a:lnTo>
                      <a:pt x="1650026" y="134578"/>
                    </a:lnTo>
                    <a:lnTo>
                      <a:pt x="1609725" y="134578"/>
                    </a:lnTo>
                    <a:close/>
                    <a:moveTo>
                      <a:pt x="1287463" y="39688"/>
                    </a:moveTo>
                    <a:lnTo>
                      <a:pt x="1368065" y="39688"/>
                    </a:lnTo>
                    <a:lnTo>
                      <a:pt x="1368065" y="120290"/>
                    </a:lnTo>
                    <a:lnTo>
                      <a:pt x="1327764" y="120290"/>
                    </a:lnTo>
                    <a:lnTo>
                      <a:pt x="1287463" y="120290"/>
                    </a:lnTo>
                    <a:close/>
                    <a:moveTo>
                      <a:pt x="1449388" y="0"/>
                    </a:moveTo>
                    <a:lnTo>
                      <a:pt x="1529990" y="0"/>
                    </a:lnTo>
                    <a:lnTo>
                      <a:pt x="1529990" y="80603"/>
                    </a:lnTo>
                    <a:lnTo>
                      <a:pt x="1489689" y="80603"/>
                    </a:lnTo>
                    <a:lnTo>
                      <a:pt x="1449388"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41" name="Freeform 240">
                <a:extLst>
                  <a:ext uri="{FF2B5EF4-FFF2-40B4-BE49-F238E27FC236}">
                    <a16:creationId xmlns:a16="http://schemas.microsoft.com/office/drawing/2014/main" id="{C77F61A6-75A4-1F45-8477-78630F604195}"/>
                  </a:ext>
                </a:extLst>
              </p:cNvPr>
              <p:cNvSpPr>
                <a:spLocks noChangeArrowheads="1"/>
              </p:cNvSpPr>
              <p:nvPr/>
            </p:nvSpPr>
            <p:spPr bwMode="auto">
              <a:xfrm>
                <a:off x="1774825" y="2646363"/>
                <a:ext cx="3139715" cy="258402"/>
              </a:xfrm>
              <a:custGeom>
                <a:avLst/>
                <a:gdLst>
                  <a:gd name="connsiteX0" fmla="*/ 3059113 w 3139715"/>
                  <a:gd name="connsiteY0" fmla="*/ 177800 h 258402"/>
                  <a:gd name="connsiteX1" fmla="*/ 3139715 w 3139715"/>
                  <a:gd name="connsiteY1" fmla="*/ 177800 h 258402"/>
                  <a:gd name="connsiteX2" fmla="*/ 3139715 w 3139715"/>
                  <a:gd name="connsiteY2" fmla="*/ 258402 h 258402"/>
                  <a:gd name="connsiteX3" fmla="*/ 3099414 w 3139715"/>
                  <a:gd name="connsiteY3" fmla="*/ 258402 h 258402"/>
                  <a:gd name="connsiteX4" fmla="*/ 3059113 w 3139715"/>
                  <a:gd name="connsiteY4" fmla="*/ 258402 h 258402"/>
                  <a:gd name="connsiteX5" fmla="*/ 2897188 w 3139715"/>
                  <a:gd name="connsiteY5" fmla="*/ 177800 h 258402"/>
                  <a:gd name="connsiteX6" fmla="*/ 2977790 w 3139715"/>
                  <a:gd name="connsiteY6" fmla="*/ 177800 h 258402"/>
                  <a:gd name="connsiteX7" fmla="*/ 2977790 w 3139715"/>
                  <a:gd name="connsiteY7" fmla="*/ 258402 h 258402"/>
                  <a:gd name="connsiteX8" fmla="*/ 2937489 w 3139715"/>
                  <a:gd name="connsiteY8" fmla="*/ 258402 h 258402"/>
                  <a:gd name="connsiteX9" fmla="*/ 2897188 w 3139715"/>
                  <a:gd name="connsiteY9" fmla="*/ 258402 h 258402"/>
                  <a:gd name="connsiteX10" fmla="*/ 2736850 w 3139715"/>
                  <a:gd name="connsiteY10" fmla="*/ 177800 h 258402"/>
                  <a:gd name="connsiteX11" fmla="*/ 2817453 w 3139715"/>
                  <a:gd name="connsiteY11" fmla="*/ 177800 h 258402"/>
                  <a:gd name="connsiteX12" fmla="*/ 2817453 w 3139715"/>
                  <a:gd name="connsiteY12" fmla="*/ 258402 h 258402"/>
                  <a:gd name="connsiteX13" fmla="*/ 2777151 w 3139715"/>
                  <a:gd name="connsiteY13" fmla="*/ 258402 h 258402"/>
                  <a:gd name="connsiteX14" fmla="*/ 2736850 w 3139715"/>
                  <a:gd name="connsiteY14" fmla="*/ 258402 h 258402"/>
                  <a:gd name="connsiteX15" fmla="*/ 2576513 w 3139715"/>
                  <a:gd name="connsiteY15" fmla="*/ 177800 h 258402"/>
                  <a:gd name="connsiteX16" fmla="*/ 2657115 w 3139715"/>
                  <a:gd name="connsiteY16" fmla="*/ 177800 h 258402"/>
                  <a:gd name="connsiteX17" fmla="*/ 2657115 w 3139715"/>
                  <a:gd name="connsiteY17" fmla="*/ 258402 h 258402"/>
                  <a:gd name="connsiteX18" fmla="*/ 2616814 w 3139715"/>
                  <a:gd name="connsiteY18" fmla="*/ 258402 h 258402"/>
                  <a:gd name="connsiteX19" fmla="*/ 2576513 w 3139715"/>
                  <a:gd name="connsiteY19" fmla="*/ 258402 h 258402"/>
                  <a:gd name="connsiteX20" fmla="*/ 2414588 w 3139715"/>
                  <a:gd name="connsiteY20" fmla="*/ 177800 h 258402"/>
                  <a:gd name="connsiteX21" fmla="*/ 2495190 w 3139715"/>
                  <a:gd name="connsiteY21" fmla="*/ 177800 h 258402"/>
                  <a:gd name="connsiteX22" fmla="*/ 2495190 w 3139715"/>
                  <a:gd name="connsiteY22" fmla="*/ 258402 h 258402"/>
                  <a:gd name="connsiteX23" fmla="*/ 2454889 w 3139715"/>
                  <a:gd name="connsiteY23" fmla="*/ 258402 h 258402"/>
                  <a:gd name="connsiteX24" fmla="*/ 2414588 w 3139715"/>
                  <a:gd name="connsiteY24" fmla="*/ 258402 h 258402"/>
                  <a:gd name="connsiteX25" fmla="*/ 2254250 w 3139715"/>
                  <a:gd name="connsiteY25" fmla="*/ 177800 h 258402"/>
                  <a:gd name="connsiteX26" fmla="*/ 2334853 w 3139715"/>
                  <a:gd name="connsiteY26" fmla="*/ 177800 h 258402"/>
                  <a:gd name="connsiteX27" fmla="*/ 2334853 w 3139715"/>
                  <a:gd name="connsiteY27" fmla="*/ 258402 h 258402"/>
                  <a:gd name="connsiteX28" fmla="*/ 2294551 w 3139715"/>
                  <a:gd name="connsiteY28" fmla="*/ 258402 h 258402"/>
                  <a:gd name="connsiteX29" fmla="*/ 2254250 w 3139715"/>
                  <a:gd name="connsiteY29" fmla="*/ 258402 h 258402"/>
                  <a:gd name="connsiteX30" fmla="*/ 804863 w 3139715"/>
                  <a:gd name="connsiteY30" fmla="*/ 177800 h 258402"/>
                  <a:gd name="connsiteX31" fmla="*/ 885465 w 3139715"/>
                  <a:gd name="connsiteY31" fmla="*/ 177800 h 258402"/>
                  <a:gd name="connsiteX32" fmla="*/ 885465 w 3139715"/>
                  <a:gd name="connsiteY32" fmla="*/ 258402 h 258402"/>
                  <a:gd name="connsiteX33" fmla="*/ 845164 w 3139715"/>
                  <a:gd name="connsiteY33" fmla="*/ 258402 h 258402"/>
                  <a:gd name="connsiteX34" fmla="*/ 804863 w 3139715"/>
                  <a:gd name="connsiteY34" fmla="*/ 258402 h 258402"/>
                  <a:gd name="connsiteX35" fmla="*/ 644525 w 3139715"/>
                  <a:gd name="connsiteY35" fmla="*/ 177800 h 258402"/>
                  <a:gd name="connsiteX36" fmla="*/ 725128 w 3139715"/>
                  <a:gd name="connsiteY36" fmla="*/ 177800 h 258402"/>
                  <a:gd name="connsiteX37" fmla="*/ 725128 w 3139715"/>
                  <a:gd name="connsiteY37" fmla="*/ 258402 h 258402"/>
                  <a:gd name="connsiteX38" fmla="*/ 684826 w 3139715"/>
                  <a:gd name="connsiteY38" fmla="*/ 258402 h 258402"/>
                  <a:gd name="connsiteX39" fmla="*/ 644525 w 3139715"/>
                  <a:gd name="connsiteY39" fmla="*/ 258402 h 258402"/>
                  <a:gd name="connsiteX40" fmla="*/ 482600 w 3139715"/>
                  <a:gd name="connsiteY40" fmla="*/ 177800 h 258402"/>
                  <a:gd name="connsiteX41" fmla="*/ 563203 w 3139715"/>
                  <a:gd name="connsiteY41" fmla="*/ 177800 h 258402"/>
                  <a:gd name="connsiteX42" fmla="*/ 563203 w 3139715"/>
                  <a:gd name="connsiteY42" fmla="*/ 258402 h 258402"/>
                  <a:gd name="connsiteX43" fmla="*/ 522901 w 3139715"/>
                  <a:gd name="connsiteY43" fmla="*/ 258402 h 258402"/>
                  <a:gd name="connsiteX44" fmla="*/ 482600 w 3139715"/>
                  <a:gd name="connsiteY44" fmla="*/ 258402 h 258402"/>
                  <a:gd name="connsiteX45" fmla="*/ 322263 w 3139715"/>
                  <a:gd name="connsiteY45" fmla="*/ 177800 h 258402"/>
                  <a:gd name="connsiteX46" fmla="*/ 402865 w 3139715"/>
                  <a:gd name="connsiteY46" fmla="*/ 177800 h 258402"/>
                  <a:gd name="connsiteX47" fmla="*/ 402865 w 3139715"/>
                  <a:gd name="connsiteY47" fmla="*/ 258402 h 258402"/>
                  <a:gd name="connsiteX48" fmla="*/ 362564 w 3139715"/>
                  <a:gd name="connsiteY48" fmla="*/ 258402 h 258402"/>
                  <a:gd name="connsiteX49" fmla="*/ 322263 w 3139715"/>
                  <a:gd name="connsiteY49" fmla="*/ 258402 h 258402"/>
                  <a:gd name="connsiteX50" fmla="*/ 160338 w 3139715"/>
                  <a:gd name="connsiteY50" fmla="*/ 177800 h 258402"/>
                  <a:gd name="connsiteX51" fmla="*/ 240940 w 3139715"/>
                  <a:gd name="connsiteY51" fmla="*/ 177800 h 258402"/>
                  <a:gd name="connsiteX52" fmla="*/ 240940 w 3139715"/>
                  <a:gd name="connsiteY52" fmla="*/ 258402 h 258402"/>
                  <a:gd name="connsiteX53" fmla="*/ 200639 w 3139715"/>
                  <a:gd name="connsiteY53" fmla="*/ 258402 h 258402"/>
                  <a:gd name="connsiteX54" fmla="*/ 160338 w 3139715"/>
                  <a:gd name="connsiteY54" fmla="*/ 258402 h 258402"/>
                  <a:gd name="connsiteX55" fmla="*/ 0 w 3139715"/>
                  <a:gd name="connsiteY55" fmla="*/ 177800 h 258402"/>
                  <a:gd name="connsiteX56" fmla="*/ 80603 w 3139715"/>
                  <a:gd name="connsiteY56" fmla="*/ 177800 h 258402"/>
                  <a:gd name="connsiteX57" fmla="*/ 80603 w 3139715"/>
                  <a:gd name="connsiteY57" fmla="*/ 258402 h 258402"/>
                  <a:gd name="connsiteX58" fmla="*/ 40302 w 3139715"/>
                  <a:gd name="connsiteY58" fmla="*/ 258402 h 258402"/>
                  <a:gd name="connsiteX59" fmla="*/ 0 w 3139715"/>
                  <a:gd name="connsiteY59" fmla="*/ 258402 h 258402"/>
                  <a:gd name="connsiteX60" fmla="*/ 2092325 w 3139715"/>
                  <a:gd name="connsiteY60" fmla="*/ 138112 h 258402"/>
                  <a:gd name="connsiteX61" fmla="*/ 2172928 w 3139715"/>
                  <a:gd name="connsiteY61" fmla="*/ 138112 h 258402"/>
                  <a:gd name="connsiteX62" fmla="*/ 2172928 w 3139715"/>
                  <a:gd name="connsiteY62" fmla="*/ 218715 h 258402"/>
                  <a:gd name="connsiteX63" fmla="*/ 2132626 w 3139715"/>
                  <a:gd name="connsiteY63" fmla="*/ 218715 h 258402"/>
                  <a:gd name="connsiteX64" fmla="*/ 2092325 w 3139715"/>
                  <a:gd name="connsiteY64" fmla="*/ 218715 h 258402"/>
                  <a:gd name="connsiteX65" fmla="*/ 965200 w 3139715"/>
                  <a:gd name="connsiteY65" fmla="*/ 138112 h 258402"/>
                  <a:gd name="connsiteX66" fmla="*/ 1045803 w 3139715"/>
                  <a:gd name="connsiteY66" fmla="*/ 138112 h 258402"/>
                  <a:gd name="connsiteX67" fmla="*/ 1045803 w 3139715"/>
                  <a:gd name="connsiteY67" fmla="*/ 218715 h 258402"/>
                  <a:gd name="connsiteX68" fmla="*/ 1005501 w 3139715"/>
                  <a:gd name="connsiteY68" fmla="*/ 218715 h 258402"/>
                  <a:gd name="connsiteX69" fmla="*/ 965200 w 3139715"/>
                  <a:gd name="connsiteY69" fmla="*/ 218715 h 258402"/>
                  <a:gd name="connsiteX70" fmla="*/ 1931988 w 3139715"/>
                  <a:gd name="connsiteY70" fmla="*/ 120650 h 258402"/>
                  <a:gd name="connsiteX71" fmla="*/ 2012590 w 3139715"/>
                  <a:gd name="connsiteY71" fmla="*/ 120650 h 258402"/>
                  <a:gd name="connsiteX72" fmla="*/ 2012590 w 3139715"/>
                  <a:gd name="connsiteY72" fmla="*/ 201252 h 258402"/>
                  <a:gd name="connsiteX73" fmla="*/ 1972289 w 3139715"/>
                  <a:gd name="connsiteY73" fmla="*/ 201252 h 258402"/>
                  <a:gd name="connsiteX74" fmla="*/ 1931988 w 3139715"/>
                  <a:gd name="connsiteY74" fmla="*/ 201252 h 258402"/>
                  <a:gd name="connsiteX75" fmla="*/ 1127125 w 3139715"/>
                  <a:gd name="connsiteY75" fmla="*/ 96837 h 258402"/>
                  <a:gd name="connsiteX76" fmla="*/ 1207728 w 3139715"/>
                  <a:gd name="connsiteY76" fmla="*/ 96837 h 258402"/>
                  <a:gd name="connsiteX77" fmla="*/ 1207728 w 3139715"/>
                  <a:gd name="connsiteY77" fmla="*/ 177440 h 258402"/>
                  <a:gd name="connsiteX78" fmla="*/ 1167426 w 3139715"/>
                  <a:gd name="connsiteY78" fmla="*/ 177440 h 258402"/>
                  <a:gd name="connsiteX79" fmla="*/ 1127125 w 3139715"/>
                  <a:gd name="connsiteY79" fmla="*/ 177440 h 258402"/>
                  <a:gd name="connsiteX80" fmla="*/ 1770063 w 3139715"/>
                  <a:gd name="connsiteY80" fmla="*/ 57150 h 258402"/>
                  <a:gd name="connsiteX81" fmla="*/ 1850665 w 3139715"/>
                  <a:gd name="connsiteY81" fmla="*/ 57150 h 258402"/>
                  <a:gd name="connsiteX82" fmla="*/ 1850665 w 3139715"/>
                  <a:gd name="connsiteY82" fmla="*/ 137752 h 258402"/>
                  <a:gd name="connsiteX83" fmla="*/ 1810364 w 3139715"/>
                  <a:gd name="connsiteY83" fmla="*/ 137752 h 258402"/>
                  <a:gd name="connsiteX84" fmla="*/ 1770063 w 3139715"/>
                  <a:gd name="connsiteY84" fmla="*/ 137752 h 258402"/>
                  <a:gd name="connsiteX85" fmla="*/ 1287463 w 3139715"/>
                  <a:gd name="connsiteY85" fmla="*/ 39687 h 258402"/>
                  <a:gd name="connsiteX86" fmla="*/ 1368065 w 3139715"/>
                  <a:gd name="connsiteY86" fmla="*/ 39687 h 258402"/>
                  <a:gd name="connsiteX87" fmla="*/ 1368065 w 3139715"/>
                  <a:gd name="connsiteY87" fmla="*/ 120290 h 258402"/>
                  <a:gd name="connsiteX88" fmla="*/ 1327764 w 3139715"/>
                  <a:gd name="connsiteY88" fmla="*/ 120290 h 258402"/>
                  <a:gd name="connsiteX89" fmla="*/ 1287463 w 3139715"/>
                  <a:gd name="connsiteY89" fmla="*/ 120290 h 258402"/>
                  <a:gd name="connsiteX90" fmla="*/ 1449388 w 3139715"/>
                  <a:gd name="connsiteY90" fmla="*/ 15875 h 258402"/>
                  <a:gd name="connsiteX91" fmla="*/ 1529990 w 3139715"/>
                  <a:gd name="connsiteY91" fmla="*/ 15875 h 258402"/>
                  <a:gd name="connsiteX92" fmla="*/ 1529990 w 3139715"/>
                  <a:gd name="connsiteY92" fmla="*/ 96477 h 258402"/>
                  <a:gd name="connsiteX93" fmla="*/ 1489689 w 3139715"/>
                  <a:gd name="connsiteY93" fmla="*/ 96477 h 258402"/>
                  <a:gd name="connsiteX94" fmla="*/ 1449388 w 3139715"/>
                  <a:gd name="connsiteY94" fmla="*/ 96477 h 258402"/>
                  <a:gd name="connsiteX95" fmla="*/ 1609725 w 3139715"/>
                  <a:gd name="connsiteY95" fmla="*/ 0 h 258402"/>
                  <a:gd name="connsiteX96" fmla="*/ 1690328 w 3139715"/>
                  <a:gd name="connsiteY96" fmla="*/ 0 h 258402"/>
                  <a:gd name="connsiteX97" fmla="*/ 1690328 w 3139715"/>
                  <a:gd name="connsiteY97" fmla="*/ 80602 h 258402"/>
                  <a:gd name="connsiteX98" fmla="*/ 1650026 w 3139715"/>
                  <a:gd name="connsiteY98" fmla="*/ 80602 h 258402"/>
                  <a:gd name="connsiteX99" fmla="*/ 1609725 w 3139715"/>
                  <a:gd name="connsiteY99" fmla="*/ 80602 h 25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2">
                    <a:moveTo>
                      <a:pt x="3059113" y="177800"/>
                    </a:moveTo>
                    <a:lnTo>
                      <a:pt x="3139715" y="177800"/>
                    </a:lnTo>
                    <a:lnTo>
                      <a:pt x="3139715" y="258402"/>
                    </a:lnTo>
                    <a:lnTo>
                      <a:pt x="3099414" y="258402"/>
                    </a:lnTo>
                    <a:lnTo>
                      <a:pt x="3059113" y="258402"/>
                    </a:lnTo>
                    <a:close/>
                    <a:moveTo>
                      <a:pt x="2897188" y="177800"/>
                    </a:moveTo>
                    <a:lnTo>
                      <a:pt x="2977790" y="177800"/>
                    </a:lnTo>
                    <a:lnTo>
                      <a:pt x="2977790" y="258402"/>
                    </a:lnTo>
                    <a:lnTo>
                      <a:pt x="2937489" y="258402"/>
                    </a:lnTo>
                    <a:lnTo>
                      <a:pt x="2897188" y="258402"/>
                    </a:lnTo>
                    <a:close/>
                    <a:moveTo>
                      <a:pt x="2736850" y="177800"/>
                    </a:moveTo>
                    <a:lnTo>
                      <a:pt x="2817453" y="177800"/>
                    </a:lnTo>
                    <a:lnTo>
                      <a:pt x="2817453" y="258402"/>
                    </a:lnTo>
                    <a:lnTo>
                      <a:pt x="2777151" y="258402"/>
                    </a:lnTo>
                    <a:lnTo>
                      <a:pt x="2736850" y="258402"/>
                    </a:lnTo>
                    <a:close/>
                    <a:moveTo>
                      <a:pt x="2576513" y="177800"/>
                    </a:moveTo>
                    <a:lnTo>
                      <a:pt x="2657115" y="177800"/>
                    </a:lnTo>
                    <a:lnTo>
                      <a:pt x="2657115" y="258402"/>
                    </a:lnTo>
                    <a:lnTo>
                      <a:pt x="2616814" y="258402"/>
                    </a:lnTo>
                    <a:lnTo>
                      <a:pt x="2576513" y="258402"/>
                    </a:lnTo>
                    <a:close/>
                    <a:moveTo>
                      <a:pt x="2414588" y="177800"/>
                    </a:moveTo>
                    <a:lnTo>
                      <a:pt x="2495190" y="177800"/>
                    </a:lnTo>
                    <a:lnTo>
                      <a:pt x="2495190" y="258402"/>
                    </a:lnTo>
                    <a:lnTo>
                      <a:pt x="2454889" y="258402"/>
                    </a:lnTo>
                    <a:lnTo>
                      <a:pt x="2414588" y="258402"/>
                    </a:lnTo>
                    <a:close/>
                    <a:moveTo>
                      <a:pt x="2254250" y="177800"/>
                    </a:moveTo>
                    <a:lnTo>
                      <a:pt x="2334853" y="177800"/>
                    </a:lnTo>
                    <a:lnTo>
                      <a:pt x="2334853" y="258402"/>
                    </a:lnTo>
                    <a:lnTo>
                      <a:pt x="2294551" y="258402"/>
                    </a:lnTo>
                    <a:lnTo>
                      <a:pt x="2254250" y="258402"/>
                    </a:lnTo>
                    <a:close/>
                    <a:moveTo>
                      <a:pt x="804863" y="177800"/>
                    </a:moveTo>
                    <a:lnTo>
                      <a:pt x="885465" y="177800"/>
                    </a:lnTo>
                    <a:lnTo>
                      <a:pt x="885465" y="258402"/>
                    </a:lnTo>
                    <a:lnTo>
                      <a:pt x="845164" y="258402"/>
                    </a:lnTo>
                    <a:lnTo>
                      <a:pt x="804863" y="258402"/>
                    </a:lnTo>
                    <a:close/>
                    <a:moveTo>
                      <a:pt x="644525" y="177800"/>
                    </a:moveTo>
                    <a:lnTo>
                      <a:pt x="725128" y="177800"/>
                    </a:lnTo>
                    <a:lnTo>
                      <a:pt x="725128" y="258402"/>
                    </a:lnTo>
                    <a:lnTo>
                      <a:pt x="684826" y="258402"/>
                    </a:lnTo>
                    <a:lnTo>
                      <a:pt x="644525" y="258402"/>
                    </a:lnTo>
                    <a:close/>
                    <a:moveTo>
                      <a:pt x="482600" y="177800"/>
                    </a:moveTo>
                    <a:lnTo>
                      <a:pt x="563203" y="177800"/>
                    </a:lnTo>
                    <a:lnTo>
                      <a:pt x="563203" y="258402"/>
                    </a:lnTo>
                    <a:lnTo>
                      <a:pt x="522901" y="258402"/>
                    </a:lnTo>
                    <a:lnTo>
                      <a:pt x="482600" y="258402"/>
                    </a:lnTo>
                    <a:close/>
                    <a:moveTo>
                      <a:pt x="322263" y="177800"/>
                    </a:moveTo>
                    <a:lnTo>
                      <a:pt x="402865" y="177800"/>
                    </a:lnTo>
                    <a:lnTo>
                      <a:pt x="402865" y="258402"/>
                    </a:lnTo>
                    <a:lnTo>
                      <a:pt x="362564" y="258402"/>
                    </a:lnTo>
                    <a:lnTo>
                      <a:pt x="322263" y="258402"/>
                    </a:lnTo>
                    <a:close/>
                    <a:moveTo>
                      <a:pt x="160338" y="177800"/>
                    </a:moveTo>
                    <a:lnTo>
                      <a:pt x="240940" y="177800"/>
                    </a:lnTo>
                    <a:lnTo>
                      <a:pt x="240940" y="258402"/>
                    </a:lnTo>
                    <a:lnTo>
                      <a:pt x="200639" y="258402"/>
                    </a:lnTo>
                    <a:lnTo>
                      <a:pt x="160338" y="258402"/>
                    </a:lnTo>
                    <a:close/>
                    <a:moveTo>
                      <a:pt x="0" y="177800"/>
                    </a:moveTo>
                    <a:lnTo>
                      <a:pt x="80603" y="177800"/>
                    </a:lnTo>
                    <a:lnTo>
                      <a:pt x="80603" y="258402"/>
                    </a:lnTo>
                    <a:lnTo>
                      <a:pt x="40302" y="258402"/>
                    </a:lnTo>
                    <a:lnTo>
                      <a:pt x="0" y="258402"/>
                    </a:lnTo>
                    <a:close/>
                    <a:moveTo>
                      <a:pt x="2092325" y="138112"/>
                    </a:moveTo>
                    <a:lnTo>
                      <a:pt x="2172928" y="138112"/>
                    </a:lnTo>
                    <a:lnTo>
                      <a:pt x="2172928" y="218715"/>
                    </a:lnTo>
                    <a:lnTo>
                      <a:pt x="2132626" y="218715"/>
                    </a:lnTo>
                    <a:lnTo>
                      <a:pt x="2092325" y="218715"/>
                    </a:lnTo>
                    <a:close/>
                    <a:moveTo>
                      <a:pt x="965200" y="138112"/>
                    </a:moveTo>
                    <a:lnTo>
                      <a:pt x="1045803" y="138112"/>
                    </a:lnTo>
                    <a:lnTo>
                      <a:pt x="1045803" y="218715"/>
                    </a:lnTo>
                    <a:lnTo>
                      <a:pt x="1005501" y="218715"/>
                    </a:lnTo>
                    <a:lnTo>
                      <a:pt x="965200" y="218715"/>
                    </a:lnTo>
                    <a:close/>
                    <a:moveTo>
                      <a:pt x="1931988" y="120650"/>
                    </a:moveTo>
                    <a:lnTo>
                      <a:pt x="2012590" y="120650"/>
                    </a:lnTo>
                    <a:lnTo>
                      <a:pt x="2012590" y="201252"/>
                    </a:lnTo>
                    <a:lnTo>
                      <a:pt x="1972289" y="201252"/>
                    </a:lnTo>
                    <a:lnTo>
                      <a:pt x="1931988" y="201252"/>
                    </a:lnTo>
                    <a:close/>
                    <a:moveTo>
                      <a:pt x="1127125" y="96837"/>
                    </a:moveTo>
                    <a:lnTo>
                      <a:pt x="1207728" y="96837"/>
                    </a:lnTo>
                    <a:lnTo>
                      <a:pt x="1207728" y="177440"/>
                    </a:lnTo>
                    <a:lnTo>
                      <a:pt x="1167426" y="177440"/>
                    </a:lnTo>
                    <a:lnTo>
                      <a:pt x="1127125" y="177440"/>
                    </a:lnTo>
                    <a:close/>
                    <a:moveTo>
                      <a:pt x="1770063" y="57150"/>
                    </a:moveTo>
                    <a:lnTo>
                      <a:pt x="1850665" y="57150"/>
                    </a:lnTo>
                    <a:lnTo>
                      <a:pt x="1850665" y="137752"/>
                    </a:lnTo>
                    <a:lnTo>
                      <a:pt x="1810364" y="137752"/>
                    </a:lnTo>
                    <a:lnTo>
                      <a:pt x="1770063" y="137752"/>
                    </a:lnTo>
                    <a:close/>
                    <a:moveTo>
                      <a:pt x="1287463" y="39687"/>
                    </a:moveTo>
                    <a:lnTo>
                      <a:pt x="1368065" y="39687"/>
                    </a:lnTo>
                    <a:lnTo>
                      <a:pt x="1368065" y="120290"/>
                    </a:lnTo>
                    <a:lnTo>
                      <a:pt x="1327764" y="120290"/>
                    </a:lnTo>
                    <a:lnTo>
                      <a:pt x="1287463" y="120290"/>
                    </a:lnTo>
                    <a:close/>
                    <a:moveTo>
                      <a:pt x="1449388" y="15875"/>
                    </a:moveTo>
                    <a:lnTo>
                      <a:pt x="1529990" y="15875"/>
                    </a:lnTo>
                    <a:lnTo>
                      <a:pt x="1529990" y="96477"/>
                    </a:lnTo>
                    <a:lnTo>
                      <a:pt x="1489689" y="96477"/>
                    </a:lnTo>
                    <a:lnTo>
                      <a:pt x="1449388" y="96477"/>
                    </a:lnTo>
                    <a:close/>
                    <a:moveTo>
                      <a:pt x="1609725" y="0"/>
                    </a:moveTo>
                    <a:lnTo>
                      <a:pt x="1690328" y="0"/>
                    </a:lnTo>
                    <a:lnTo>
                      <a:pt x="1690328" y="80602"/>
                    </a:lnTo>
                    <a:lnTo>
                      <a:pt x="1650026" y="80602"/>
                    </a:lnTo>
                    <a:lnTo>
                      <a:pt x="1609725"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42" name="Freeform 241">
                <a:extLst>
                  <a:ext uri="{FF2B5EF4-FFF2-40B4-BE49-F238E27FC236}">
                    <a16:creationId xmlns:a16="http://schemas.microsoft.com/office/drawing/2014/main" id="{D0DBA2F3-BEC2-2944-B763-6255A8FBC117}"/>
                  </a:ext>
                </a:extLst>
              </p:cNvPr>
              <p:cNvSpPr>
                <a:spLocks noChangeArrowheads="1"/>
              </p:cNvSpPr>
              <p:nvPr/>
            </p:nvSpPr>
            <p:spPr bwMode="auto">
              <a:xfrm>
                <a:off x="1774825" y="2806700"/>
                <a:ext cx="3139715" cy="258403"/>
              </a:xfrm>
              <a:custGeom>
                <a:avLst/>
                <a:gdLst>
                  <a:gd name="connsiteX0" fmla="*/ 3059113 w 3139715"/>
                  <a:gd name="connsiteY0" fmla="*/ 177800 h 258403"/>
                  <a:gd name="connsiteX1" fmla="*/ 3139715 w 3139715"/>
                  <a:gd name="connsiteY1" fmla="*/ 177800 h 258403"/>
                  <a:gd name="connsiteX2" fmla="*/ 3139715 w 3139715"/>
                  <a:gd name="connsiteY2" fmla="*/ 258403 h 258403"/>
                  <a:gd name="connsiteX3" fmla="*/ 3099414 w 3139715"/>
                  <a:gd name="connsiteY3" fmla="*/ 258403 h 258403"/>
                  <a:gd name="connsiteX4" fmla="*/ 3059113 w 3139715"/>
                  <a:gd name="connsiteY4" fmla="*/ 258403 h 258403"/>
                  <a:gd name="connsiteX5" fmla="*/ 2897188 w 3139715"/>
                  <a:gd name="connsiteY5" fmla="*/ 177800 h 258403"/>
                  <a:gd name="connsiteX6" fmla="*/ 2977790 w 3139715"/>
                  <a:gd name="connsiteY6" fmla="*/ 177800 h 258403"/>
                  <a:gd name="connsiteX7" fmla="*/ 2977790 w 3139715"/>
                  <a:gd name="connsiteY7" fmla="*/ 258403 h 258403"/>
                  <a:gd name="connsiteX8" fmla="*/ 2937489 w 3139715"/>
                  <a:gd name="connsiteY8" fmla="*/ 258403 h 258403"/>
                  <a:gd name="connsiteX9" fmla="*/ 2897188 w 3139715"/>
                  <a:gd name="connsiteY9" fmla="*/ 258403 h 258403"/>
                  <a:gd name="connsiteX10" fmla="*/ 2736850 w 3139715"/>
                  <a:gd name="connsiteY10" fmla="*/ 177800 h 258403"/>
                  <a:gd name="connsiteX11" fmla="*/ 2817453 w 3139715"/>
                  <a:gd name="connsiteY11" fmla="*/ 177800 h 258403"/>
                  <a:gd name="connsiteX12" fmla="*/ 2817453 w 3139715"/>
                  <a:gd name="connsiteY12" fmla="*/ 258403 h 258403"/>
                  <a:gd name="connsiteX13" fmla="*/ 2777151 w 3139715"/>
                  <a:gd name="connsiteY13" fmla="*/ 258403 h 258403"/>
                  <a:gd name="connsiteX14" fmla="*/ 2736850 w 3139715"/>
                  <a:gd name="connsiteY14" fmla="*/ 258403 h 258403"/>
                  <a:gd name="connsiteX15" fmla="*/ 2576513 w 3139715"/>
                  <a:gd name="connsiteY15" fmla="*/ 177800 h 258403"/>
                  <a:gd name="connsiteX16" fmla="*/ 2657115 w 3139715"/>
                  <a:gd name="connsiteY16" fmla="*/ 177800 h 258403"/>
                  <a:gd name="connsiteX17" fmla="*/ 2657115 w 3139715"/>
                  <a:gd name="connsiteY17" fmla="*/ 258403 h 258403"/>
                  <a:gd name="connsiteX18" fmla="*/ 2616814 w 3139715"/>
                  <a:gd name="connsiteY18" fmla="*/ 258403 h 258403"/>
                  <a:gd name="connsiteX19" fmla="*/ 2576513 w 3139715"/>
                  <a:gd name="connsiteY19" fmla="*/ 258403 h 258403"/>
                  <a:gd name="connsiteX20" fmla="*/ 2414588 w 3139715"/>
                  <a:gd name="connsiteY20" fmla="*/ 177800 h 258403"/>
                  <a:gd name="connsiteX21" fmla="*/ 2495190 w 3139715"/>
                  <a:gd name="connsiteY21" fmla="*/ 177800 h 258403"/>
                  <a:gd name="connsiteX22" fmla="*/ 2495190 w 3139715"/>
                  <a:gd name="connsiteY22" fmla="*/ 237764 h 258403"/>
                  <a:gd name="connsiteX23" fmla="*/ 2454889 w 3139715"/>
                  <a:gd name="connsiteY23" fmla="*/ 237764 h 258403"/>
                  <a:gd name="connsiteX24" fmla="*/ 2414588 w 3139715"/>
                  <a:gd name="connsiteY24" fmla="*/ 237764 h 258403"/>
                  <a:gd name="connsiteX25" fmla="*/ 965200 w 3139715"/>
                  <a:gd name="connsiteY25" fmla="*/ 177800 h 258403"/>
                  <a:gd name="connsiteX26" fmla="*/ 1045803 w 3139715"/>
                  <a:gd name="connsiteY26" fmla="*/ 177800 h 258403"/>
                  <a:gd name="connsiteX27" fmla="*/ 1045803 w 3139715"/>
                  <a:gd name="connsiteY27" fmla="*/ 258403 h 258403"/>
                  <a:gd name="connsiteX28" fmla="*/ 1005501 w 3139715"/>
                  <a:gd name="connsiteY28" fmla="*/ 258403 h 258403"/>
                  <a:gd name="connsiteX29" fmla="*/ 965200 w 3139715"/>
                  <a:gd name="connsiteY29" fmla="*/ 258403 h 258403"/>
                  <a:gd name="connsiteX30" fmla="*/ 804863 w 3139715"/>
                  <a:gd name="connsiteY30" fmla="*/ 177800 h 258403"/>
                  <a:gd name="connsiteX31" fmla="*/ 885465 w 3139715"/>
                  <a:gd name="connsiteY31" fmla="*/ 177800 h 258403"/>
                  <a:gd name="connsiteX32" fmla="*/ 885465 w 3139715"/>
                  <a:gd name="connsiteY32" fmla="*/ 258403 h 258403"/>
                  <a:gd name="connsiteX33" fmla="*/ 845164 w 3139715"/>
                  <a:gd name="connsiteY33" fmla="*/ 258403 h 258403"/>
                  <a:gd name="connsiteX34" fmla="*/ 804863 w 3139715"/>
                  <a:gd name="connsiteY34" fmla="*/ 258403 h 258403"/>
                  <a:gd name="connsiteX35" fmla="*/ 644525 w 3139715"/>
                  <a:gd name="connsiteY35" fmla="*/ 177800 h 258403"/>
                  <a:gd name="connsiteX36" fmla="*/ 725128 w 3139715"/>
                  <a:gd name="connsiteY36" fmla="*/ 177800 h 258403"/>
                  <a:gd name="connsiteX37" fmla="*/ 725128 w 3139715"/>
                  <a:gd name="connsiteY37" fmla="*/ 258403 h 258403"/>
                  <a:gd name="connsiteX38" fmla="*/ 684826 w 3139715"/>
                  <a:gd name="connsiteY38" fmla="*/ 258403 h 258403"/>
                  <a:gd name="connsiteX39" fmla="*/ 644525 w 3139715"/>
                  <a:gd name="connsiteY39" fmla="*/ 258403 h 258403"/>
                  <a:gd name="connsiteX40" fmla="*/ 482600 w 3139715"/>
                  <a:gd name="connsiteY40" fmla="*/ 177800 h 258403"/>
                  <a:gd name="connsiteX41" fmla="*/ 563203 w 3139715"/>
                  <a:gd name="connsiteY41" fmla="*/ 177800 h 258403"/>
                  <a:gd name="connsiteX42" fmla="*/ 563203 w 3139715"/>
                  <a:gd name="connsiteY42" fmla="*/ 258403 h 258403"/>
                  <a:gd name="connsiteX43" fmla="*/ 522901 w 3139715"/>
                  <a:gd name="connsiteY43" fmla="*/ 258403 h 258403"/>
                  <a:gd name="connsiteX44" fmla="*/ 482600 w 3139715"/>
                  <a:gd name="connsiteY44" fmla="*/ 258403 h 258403"/>
                  <a:gd name="connsiteX45" fmla="*/ 322263 w 3139715"/>
                  <a:gd name="connsiteY45" fmla="*/ 177800 h 258403"/>
                  <a:gd name="connsiteX46" fmla="*/ 402865 w 3139715"/>
                  <a:gd name="connsiteY46" fmla="*/ 177800 h 258403"/>
                  <a:gd name="connsiteX47" fmla="*/ 402865 w 3139715"/>
                  <a:gd name="connsiteY47" fmla="*/ 258403 h 258403"/>
                  <a:gd name="connsiteX48" fmla="*/ 362564 w 3139715"/>
                  <a:gd name="connsiteY48" fmla="*/ 258403 h 258403"/>
                  <a:gd name="connsiteX49" fmla="*/ 322263 w 3139715"/>
                  <a:gd name="connsiteY49" fmla="*/ 258403 h 258403"/>
                  <a:gd name="connsiteX50" fmla="*/ 160338 w 3139715"/>
                  <a:gd name="connsiteY50" fmla="*/ 177800 h 258403"/>
                  <a:gd name="connsiteX51" fmla="*/ 240940 w 3139715"/>
                  <a:gd name="connsiteY51" fmla="*/ 177800 h 258403"/>
                  <a:gd name="connsiteX52" fmla="*/ 240940 w 3139715"/>
                  <a:gd name="connsiteY52" fmla="*/ 258403 h 258403"/>
                  <a:gd name="connsiteX53" fmla="*/ 200639 w 3139715"/>
                  <a:gd name="connsiteY53" fmla="*/ 258403 h 258403"/>
                  <a:gd name="connsiteX54" fmla="*/ 160338 w 3139715"/>
                  <a:gd name="connsiteY54" fmla="*/ 258403 h 258403"/>
                  <a:gd name="connsiteX55" fmla="*/ 0 w 3139715"/>
                  <a:gd name="connsiteY55" fmla="*/ 177800 h 258403"/>
                  <a:gd name="connsiteX56" fmla="*/ 80603 w 3139715"/>
                  <a:gd name="connsiteY56" fmla="*/ 177800 h 258403"/>
                  <a:gd name="connsiteX57" fmla="*/ 80603 w 3139715"/>
                  <a:gd name="connsiteY57" fmla="*/ 258403 h 258403"/>
                  <a:gd name="connsiteX58" fmla="*/ 40302 w 3139715"/>
                  <a:gd name="connsiteY58" fmla="*/ 258403 h 258403"/>
                  <a:gd name="connsiteX59" fmla="*/ 0 w 3139715"/>
                  <a:gd name="connsiteY59" fmla="*/ 258403 h 258403"/>
                  <a:gd name="connsiteX60" fmla="*/ 2254250 w 3139715"/>
                  <a:gd name="connsiteY60" fmla="*/ 139700 h 258403"/>
                  <a:gd name="connsiteX61" fmla="*/ 2334853 w 3139715"/>
                  <a:gd name="connsiteY61" fmla="*/ 139700 h 258403"/>
                  <a:gd name="connsiteX62" fmla="*/ 2334853 w 3139715"/>
                  <a:gd name="connsiteY62" fmla="*/ 220303 h 258403"/>
                  <a:gd name="connsiteX63" fmla="*/ 2294551 w 3139715"/>
                  <a:gd name="connsiteY63" fmla="*/ 220303 h 258403"/>
                  <a:gd name="connsiteX64" fmla="*/ 2254250 w 3139715"/>
                  <a:gd name="connsiteY64" fmla="*/ 220303 h 258403"/>
                  <a:gd name="connsiteX65" fmla="*/ 1127125 w 3139715"/>
                  <a:gd name="connsiteY65" fmla="*/ 138113 h 258403"/>
                  <a:gd name="connsiteX66" fmla="*/ 1207728 w 3139715"/>
                  <a:gd name="connsiteY66" fmla="*/ 138113 h 258403"/>
                  <a:gd name="connsiteX67" fmla="*/ 1207728 w 3139715"/>
                  <a:gd name="connsiteY67" fmla="*/ 218715 h 258403"/>
                  <a:gd name="connsiteX68" fmla="*/ 1167426 w 3139715"/>
                  <a:gd name="connsiteY68" fmla="*/ 218715 h 258403"/>
                  <a:gd name="connsiteX69" fmla="*/ 1127125 w 3139715"/>
                  <a:gd name="connsiteY69" fmla="*/ 218715 h 258403"/>
                  <a:gd name="connsiteX70" fmla="*/ 2092325 w 3139715"/>
                  <a:gd name="connsiteY70" fmla="*/ 107950 h 258403"/>
                  <a:gd name="connsiteX71" fmla="*/ 2172928 w 3139715"/>
                  <a:gd name="connsiteY71" fmla="*/ 107950 h 258403"/>
                  <a:gd name="connsiteX72" fmla="*/ 2172928 w 3139715"/>
                  <a:gd name="connsiteY72" fmla="*/ 188553 h 258403"/>
                  <a:gd name="connsiteX73" fmla="*/ 2132626 w 3139715"/>
                  <a:gd name="connsiteY73" fmla="*/ 188553 h 258403"/>
                  <a:gd name="connsiteX74" fmla="*/ 2092325 w 3139715"/>
                  <a:gd name="connsiteY74" fmla="*/ 188553 h 258403"/>
                  <a:gd name="connsiteX75" fmla="*/ 1287463 w 3139715"/>
                  <a:gd name="connsiteY75" fmla="*/ 98425 h 258403"/>
                  <a:gd name="connsiteX76" fmla="*/ 1368065 w 3139715"/>
                  <a:gd name="connsiteY76" fmla="*/ 98425 h 258403"/>
                  <a:gd name="connsiteX77" fmla="*/ 1368065 w 3139715"/>
                  <a:gd name="connsiteY77" fmla="*/ 179028 h 258403"/>
                  <a:gd name="connsiteX78" fmla="*/ 1327764 w 3139715"/>
                  <a:gd name="connsiteY78" fmla="*/ 179028 h 258403"/>
                  <a:gd name="connsiteX79" fmla="*/ 1287463 w 3139715"/>
                  <a:gd name="connsiteY79" fmla="*/ 179028 h 258403"/>
                  <a:gd name="connsiteX80" fmla="*/ 1931988 w 3139715"/>
                  <a:gd name="connsiteY80" fmla="*/ 68263 h 258403"/>
                  <a:gd name="connsiteX81" fmla="*/ 2012590 w 3139715"/>
                  <a:gd name="connsiteY81" fmla="*/ 68263 h 258403"/>
                  <a:gd name="connsiteX82" fmla="*/ 2012590 w 3139715"/>
                  <a:gd name="connsiteY82" fmla="*/ 148865 h 258403"/>
                  <a:gd name="connsiteX83" fmla="*/ 1972289 w 3139715"/>
                  <a:gd name="connsiteY83" fmla="*/ 148865 h 258403"/>
                  <a:gd name="connsiteX84" fmla="*/ 1931988 w 3139715"/>
                  <a:gd name="connsiteY84" fmla="*/ 148865 h 258403"/>
                  <a:gd name="connsiteX85" fmla="*/ 1449388 w 3139715"/>
                  <a:gd name="connsiteY85" fmla="*/ 57150 h 258403"/>
                  <a:gd name="connsiteX86" fmla="*/ 1529990 w 3139715"/>
                  <a:gd name="connsiteY86" fmla="*/ 57150 h 258403"/>
                  <a:gd name="connsiteX87" fmla="*/ 1529990 w 3139715"/>
                  <a:gd name="connsiteY87" fmla="*/ 137753 h 258403"/>
                  <a:gd name="connsiteX88" fmla="*/ 1489689 w 3139715"/>
                  <a:gd name="connsiteY88" fmla="*/ 137753 h 258403"/>
                  <a:gd name="connsiteX89" fmla="*/ 1449388 w 3139715"/>
                  <a:gd name="connsiteY89" fmla="*/ 137753 h 258403"/>
                  <a:gd name="connsiteX90" fmla="*/ 1609725 w 3139715"/>
                  <a:gd name="connsiteY90" fmla="*/ 17463 h 258403"/>
                  <a:gd name="connsiteX91" fmla="*/ 1690328 w 3139715"/>
                  <a:gd name="connsiteY91" fmla="*/ 17463 h 258403"/>
                  <a:gd name="connsiteX92" fmla="*/ 1690328 w 3139715"/>
                  <a:gd name="connsiteY92" fmla="*/ 98065 h 258403"/>
                  <a:gd name="connsiteX93" fmla="*/ 1650026 w 3139715"/>
                  <a:gd name="connsiteY93" fmla="*/ 98065 h 258403"/>
                  <a:gd name="connsiteX94" fmla="*/ 1609725 w 3139715"/>
                  <a:gd name="connsiteY94" fmla="*/ 98065 h 258403"/>
                  <a:gd name="connsiteX95" fmla="*/ 1770063 w 3139715"/>
                  <a:gd name="connsiteY95" fmla="*/ 0 h 258403"/>
                  <a:gd name="connsiteX96" fmla="*/ 1850665 w 3139715"/>
                  <a:gd name="connsiteY96" fmla="*/ 0 h 258403"/>
                  <a:gd name="connsiteX97" fmla="*/ 1850665 w 3139715"/>
                  <a:gd name="connsiteY97" fmla="*/ 80601 h 258403"/>
                  <a:gd name="connsiteX98" fmla="*/ 1810364 w 3139715"/>
                  <a:gd name="connsiteY98" fmla="*/ 80601 h 258403"/>
                  <a:gd name="connsiteX99" fmla="*/ 1770063 w 3139715"/>
                  <a:gd name="connsiteY99" fmla="*/ 80601 h 2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3">
                    <a:moveTo>
                      <a:pt x="3059113" y="177800"/>
                    </a:moveTo>
                    <a:lnTo>
                      <a:pt x="3139715" y="177800"/>
                    </a:lnTo>
                    <a:lnTo>
                      <a:pt x="3139715" y="258403"/>
                    </a:lnTo>
                    <a:lnTo>
                      <a:pt x="3099414" y="258403"/>
                    </a:lnTo>
                    <a:lnTo>
                      <a:pt x="3059113" y="258403"/>
                    </a:lnTo>
                    <a:close/>
                    <a:moveTo>
                      <a:pt x="2897188" y="177800"/>
                    </a:moveTo>
                    <a:lnTo>
                      <a:pt x="2977790" y="177800"/>
                    </a:lnTo>
                    <a:lnTo>
                      <a:pt x="2977790" y="258403"/>
                    </a:lnTo>
                    <a:lnTo>
                      <a:pt x="2937489" y="258403"/>
                    </a:lnTo>
                    <a:lnTo>
                      <a:pt x="2897188" y="258403"/>
                    </a:lnTo>
                    <a:close/>
                    <a:moveTo>
                      <a:pt x="2736850" y="177800"/>
                    </a:moveTo>
                    <a:lnTo>
                      <a:pt x="2817453" y="177800"/>
                    </a:lnTo>
                    <a:lnTo>
                      <a:pt x="2817453" y="258403"/>
                    </a:lnTo>
                    <a:lnTo>
                      <a:pt x="2777151" y="258403"/>
                    </a:lnTo>
                    <a:lnTo>
                      <a:pt x="2736850" y="258403"/>
                    </a:lnTo>
                    <a:close/>
                    <a:moveTo>
                      <a:pt x="2576513" y="177800"/>
                    </a:moveTo>
                    <a:lnTo>
                      <a:pt x="2657115" y="177800"/>
                    </a:lnTo>
                    <a:lnTo>
                      <a:pt x="2657115" y="258403"/>
                    </a:lnTo>
                    <a:lnTo>
                      <a:pt x="2616814" y="258403"/>
                    </a:lnTo>
                    <a:lnTo>
                      <a:pt x="2576513" y="258403"/>
                    </a:lnTo>
                    <a:close/>
                    <a:moveTo>
                      <a:pt x="2414588" y="177800"/>
                    </a:moveTo>
                    <a:lnTo>
                      <a:pt x="2495190" y="177800"/>
                    </a:lnTo>
                    <a:lnTo>
                      <a:pt x="2495190" y="237764"/>
                    </a:lnTo>
                    <a:lnTo>
                      <a:pt x="2454889" y="237764"/>
                    </a:lnTo>
                    <a:lnTo>
                      <a:pt x="2414588" y="237764"/>
                    </a:lnTo>
                    <a:close/>
                    <a:moveTo>
                      <a:pt x="965200" y="177800"/>
                    </a:moveTo>
                    <a:lnTo>
                      <a:pt x="1045803" y="177800"/>
                    </a:lnTo>
                    <a:lnTo>
                      <a:pt x="1045803" y="258403"/>
                    </a:lnTo>
                    <a:lnTo>
                      <a:pt x="1005501" y="258403"/>
                    </a:lnTo>
                    <a:lnTo>
                      <a:pt x="965200" y="258403"/>
                    </a:lnTo>
                    <a:close/>
                    <a:moveTo>
                      <a:pt x="804863" y="177800"/>
                    </a:moveTo>
                    <a:lnTo>
                      <a:pt x="885465" y="177800"/>
                    </a:lnTo>
                    <a:lnTo>
                      <a:pt x="885465" y="258403"/>
                    </a:lnTo>
                    <a:lnTo>
                      <a:pt x="845164" y="258403"/>
                    </a:lnTo>
                    <a:lnTo>
                      <a:pt x="804863" y="258403"/>
                    </a:lnTo>
                    <a:close/>
                    <a:moveTo>
                      <a:pt x="644525" y="177800"/>
                    </a:moveTo>
                    <a:lnTo>
                      <a:pt x="725128" y="177800"/>
                    </a:lnTo>
                    <a:lnTo>
                      <a:pt x="725128" y="258403"/>
                    </a:lnTo>
                    <a:lnTo>
                      <a:pt x="684826" y="258403"/>
                    </a:lnTo>
                    <a:lnTo>
                      <a:pt x="644525" y="258403"/>
                    </a:lnTo>
                    <a:close/>
                    <a:moveTo>
                      <a:pt x="482600" y="177800"/>
                    </a:moveTo>
                    <a:lnTo>
                      <a:pt x="563203" y="177800"/>
                    </a:lnTo>
                    <a:lnTo>
                      <a:pt x="563203" y="258403"/>
                    </a:lnTo>
                    <a:lnTo>
                      <a:pt x="522901" y="258403"/>
                    </a:lnTo>
                    <a:lnTo>
                      <a:pt x="482600" y="258403"/>
                    </a:lnTo>
                    <a:close/>
                    <a:moveTo>
                      <a:pt x="322263" y="177800"/>
                    </a:moveTo>
                    <a:lnTo>
                      <a:pt x="402865" y="177800"/>
                    </a:lnTo>
                    <a:lnTo>
                      <a:pt x="402865" y="258403"/>
                    </a:lnTo>
                    <a:lnTo>
                      <a:pt x="362564" y="258403"/>
                    </a:lnTo>
                    <a:lnTo>
                      <a:pt x="322263" y="258403"/>
                    </a:lnTo>
                    <a:close/>
                    <a:moveTo>
                      <a:pt x="160338" y="177800"/>
                    </a:moveTo>
                    <a:lnTo>
                      <a:pt x="240940" y="177800"/>
                    </a:lnTo>
                    <a:lnTo>
                      <a:pt x="240940" y="258403"/>
                    </a:lnTo>
                    <a:lnTo>
                      <a:pt x="200639" y="258403"/>
                    </a:lnTo>
                    <a:lnTo>
                      <a:pt x="160338" y="258403"/>
                    </a:lnTo>
                    <a:close/>
                    <a:moveTo>
                      <a:pt x="0" y="177800"/>
                    </a:moveTo>
                    <a:lnTo>
                      <a:pt x="80603" y="177800"/>
                    </a:lnTo>
                    <a:lnTo>
                      <a:pt x="80603" y="258403"/>
                    </a:lnTo>
                    <a:lnTo>
                      <a:pt x="40302" y="258403"/>
                    </a:lnTo>
                    <a:lnTo>
                      <a:pt x="0" y="258403"/>
                    </a:lnTo>
                    <a:close/>
                    <a:moveTo>
                      <a:pt x="2254250" y="139700"/>
                    </a:moveTo>
                    <a:lnTo>
                      <a:pt x="2334853" y="139700"/>
                    </a:lnTo>
                    <a:lnTo>
                      <a:pt x="2334853" y="220303"/>
                    </a:lnTo>
                    <a:lnTo>
                      <a:pt x="2294551" y="220303"/>
                    </a:lnTo>
                    <a:lnTo>
                      <a:pt x="2254250" y="220303"/>
                    </a:lnTo>
                    <a:close/>
                    <a:moveTo>
                      <a:pt x="1127125" y="138113"/>
                    </a:moveTo>
                    <a:lnTo>
                      <a:pt x="1207728" y="138113"/>
                    </a:lnTo>
                    <a:lnTo>
                      <a:pt x="1207728" y="218715"/>
                    </a:lnTo>
                    <a:lnTo>
                      <a:pt x="1167426" y="218715"/>
                    </a:lnTo>
                    <a:lnTo>
                      <a:pt x="1127125" y="218715"/>
                    </a:lnTo>
                    <a:close/>
                    <a:moveTo>
                      <a:pt x="2092325" y="107950"/>
                    </a:moveTo>
                    <a:lnTo>
                      <a:pt x="2172928" y="107950"/>
                    </a:lnTo>
                    <a:lnTo>
                      <a:pt x="2172928" y="188553"/>
                    </a:lnTo>
                    <a:lnTo>
                      <a:pt x="2132626" y="188553"/>
                    </a:lnTo>
                    <a:lnTo>
                      <a:pt x="2092325" y="188553"/>
                    </a:lnTo>
                    <a:close/>
                    <a:moveTo>
                      <a:pt x="1287463" y="98425"/>
                    </a:moveTo>
                    <a:lnTo>
                      <a:pt x="1368065" y="98425"/>
                    </a:lnTo>
                    <a:lnTo>
                      <a:pt x="1368065" y="179028"/>
                    </a:lnTo>
                    <a:lnTo>
                      <a:pt x="1327764" y="179028"/>
                    </a:lnTo>
                    <a:lnTo>
                      <a:pt x="1287463" y="179028"/>
                    </a:lnTo>
                    <a:close/>
                    <a:moveTo>
                      <a:pt x="1931988" y="68263"/>
                    </a:moveTo>
                    <a:lnTo>
                      <a:pt x="2012590" y="68263"/>
                    </a:lnTo>
                    <a:lnTo>
                      <a:pt x="2012590" y="148865"/>
                    </a:lnTo>
                    <a:lnTo>
                      <a:pt x="1972289" y="148865"/>
                    </a:lnTo>
                    <a:lnTo>
                      <a:pt x="1931988" y="148865"/>
                    </a:lnTo>
                    <a:close/>
                    <a:moveTo>
                      <a:pt x="1449388" y="57150"/>
                    </a:moveTo>
                    <a:lnTo>
                      <a:pt x="1529990" y="57150"/>
                    </a:lnTo>
                    <a:lnTo>
                      <a:pt x="1529990" y="137753"/>
                    </a:lnTo>
                    <a:lnTo>
                      <a:pt x="1489689" y="137753"/>
                    </a:lnTo>
                    <a:lnTo>
                      <a:pt x="1449388" y="137753"/>
                    </a:lnTo>
                    <a:close/>
                    <a:moveTo>
                      <a:pt x="1609725" y="17463"/>
                    </a:moveTo>
                    <a:lnTo>
                      <a:pt x="1690328" y="17463"/>
                    </a:lnTo>
                    <a:lnTo>
                      <a:pt x="1690328" y="98065"/>
                    </a:lnTo>
                    <a:lnTo>
                      <a:pt x="1650026" y="98065"/>
                    </a:lnTo>
                    <a:lnTo>
                      <a:pt x="1609725" y="98065"/>
                    </a:lnTo>
                    <a:close/>
                    <a:moveTo>
                      <a:pt x="1770063" y="0"/>
                    </a:moveTo>
                    <a:lnTo>
                      <a:pt x="1850665" y="0"/>
                    </a:lnTo>
                    <a:lnTo>
                      <a:pt x="1850665" y="80601"/>
                    </a:lnTo>
                    <a:lnTo>
                      <a:pt x="1810364" y="80601"/>
                    </a:lnTo>
                    <a:lnTo>
                      <a:pt x="1770063" y="806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43" name="Freeform 242">
                <a:extLst>
                  <a:ext uri="{FF2B5EF4-FFF2-40B4-BE49-F238E27FC236}">
                    <a16:creationId xmlns:a16="http://schemas.microsoft.com/office/drawing/2014/main" id="{41CF6FB1-85A7-534F-98EC-B10867A4F70A}"/>
                  </a:ext>
                </a:extLst>
              </p:cNvPr>
              <p:cNvSpPr>
                <a:spLocks noChangeArrowheads="1"/>
              </p:cNvSpPr>
              <p:nvPr/>
            </p:nvSpPr>
            <p:spPr bwMode="auto">
              <a:xfrm>
                <a:off x="1774825" y="2984499"/>
                <a:ext cx="3139715" cy="242528"/>
              </a:xfrm>
              <a:custGeom>
                <a:avLst/>
                <a:gdLst>
                  <a:gd name="connsiteX0" fmla="*/ 3059113 w 3139715"/>
                  <a:gd name="connsiteY0" fmla="*/ 161925 h 242528"/>
                  <a:gd name="connsiteX1" fmla="*/ 3139715 w 3139715"/>
                  <a:gd name="connsiteY1" fmla="*/ 161925 h 242528"/>
                  <a:gd name="connsiteX2" fmla="*/ 3139715 w 3139715"/>
                  <a:gd name="connsiteY2" fmla="*/ 242528 h 242528"/>
                  <a:gd name="connsiteX3" fmla="*/ 3099414 w 3139715"/>
                  <a:gd name="connsiteY3" fmla="*/ 242528 h 242528"/>
                  <a:gd name="connsiteX4" fmla="*/ 3059113 w 3139715"/>
                  <a:gd name="connsiteY4" fmla="*/ 242528 h 242528"/>
                  <a:gd name="connsiteX5" fmla="*/ 2897188 w 3139715"/>
                  <a:gd name="connsiteY5" fmla="*/ 161925 h 242528"/>
                  <a:gd name="connsiteX6" fmla="*/ 2977790 w 3139715"/>
                  <a:gd name="connsiteY6" fmla="*/ 161925 h 242528"/>
                  <a:gd name="connsiteX7" fmla="*/ 2977790 w 3139715"/>
                  <a:gd name="connsiteY7" fmla="*/ 242528 h 242528"/>
                  <a:gd name="connsiteX8" fmla="*/ 2937489 w 3139715"/>
                  <a:gd name="connsiteY8" fmla="*/ 242528 h 242528"/>
                  <a:gd name="connsiteX9" fmla="*/ 2897188 w 3139715"/>
                  <a:gd name="connsiteY9" fmla="*/ 242528 h 242528"/>
                  <a:gd name="connsiteX10" fmla="*/ 2736850 w 3139715"/>
                  <a:gd name="connsiteY10" fmla="*/ 161925 h 242528"/>
                  <a:gd name="connsiteX11" fmla="*/ 2817453 w 3139715"/>
                  <a:gd name="connsiteY11" fmla="*/ 161925 h 242528"/>
                  <a:gd name="connsiteX12" fmla="*/ 2817453 w 3139715"/>
                  <a:gd name="connsiteY12" fmla="*/ 242528 h 242528"/>
                  <a:gd name="connsiteX13" fmla="*/ 2777151 w 3139715"/>
                  <a:gd name="connsiteY13" fmla="*/ 242528 h 242528"/>
                  <a:gd name="connsiteX14" fmla="*/ 2736850 w 3139715"/>
                  <a:gd name="connsiteY14" fmla="*/ 242528 h 242528"/>
                  <a:gd name="connsiteX15" fmla="*/ 2576513 w 3139715"/>
                  <a:gd name="connsiteY15" fmla="*/ 161925 h 242528"/>
                  <a:gd name="connsiteX16" fmla="*/ 2657115 w 3139715"/>
                  <a:gd name="connsiteY16" fmla="*/ 161925 h 242528"/>
                  <a:gd name="connsiteX17" fmla="*/ 2657115 w 3139715"/>
                  <a:gd name="connsiteY17" fmla="*/ 242528 h 242528"/>
                  <a:gd name="connsiteX18" fmla="*/ 2616814 w 3139715"/>
                  <a:gd name="connsiteY18" fmla="*/ 242528 h 242528"/>
                  <a:gd name="connsiteX19" fmla="*/ 2576513 w 3139715"/>
                  <a:gd name="connsiteY19" fmla="*/ 242528 h 242528"/>
                  <a:gd name="connsiteX20" fmla="*/ 2414588 w 3139715"/>
                  <a:gd name="connsiteY20" fmla="*/ 161925 h 242528"/>
                  <a:gd name="connsiteX21" fmla="*/ 2495190 w 3139715"/>
                  <a:gd name="connsiteY21" fmla="*/ 161925 h 242528"/>
                  <a:gd name="connsiteX22" fmla="*/ 2495190 w 3139715"/>
                  <a:gd name="connsiteY22" fmla="*/ 242528 h 242528"/>
                  <a:gd name="connsiteX23" fmla="*/ 2454889 w 3139715"/>
                  <a:gd name="connsiteY23" fmla="*/ 242528 h 242528"/>
                  <a:gd name="connsiteX24" fmla="*/ 2414588 w 3139715"/>
                  <a:gd name="connsiteY24" fmla="*/ 242528 h 242528"/>
                  <a:gd name="connsiteX25" fmla="*/ 2254250 w 3139715"/>
                  <a:gd name="connsiteY25" fmla="*/ 161925 h 242528"/>
                  <a:gd name="connsiteX26" fmla="*/ 2334853 w 3139715"/>
                  <a:gd name="connsiteY26" fmla="*/ 161925 h 242528"/>
                  <a:gd name="connsiteX27" fmla="*/ 2334853 w 3139715"/>
                  <a:gd name="connsiteY27" fmla="*/ 242528 h 242528"/>
                  <a:gd name="connsiteX28" fmla="*/ 2294551 w 3139715"/>
                  <a:gd name="connsiteY28" fmla="*/ 242528 h 242528"/>
                  <a:gd name="connsiteX29" fmla="*/ 2254250 w 3139715"/>
                  <a:gd name="connsiteY29" fmla="*/ 242528 h 242528"/>
                  <a:gd name="connsiteX30" fmla="*/ 1287463 w 3139715"/>
                  <a:gd name="connsiteY30" fmla="*/ 161925 h 242528"/>
                  <a:gd name="connsiteX31" fmla="*/ 1368065 w 3139715"/>
                  <a:gd name="connsiteY31" fmla="*/ 161925 h 242528"/>
                  <a:gd name="connsiteX32" fmla="*/ 1368065 w 3139715"/>
                  <a:gd name="connsiteY32" fmla="*/ 242528 h 242528"/>
                  <a:gd name="connsiteX33" fmla="*/ 1327764 w 3139715"/>
                  <a:gd name="connsiteY33" fmla="*/ 242528 h 242528"/>
                  <a:gd name="connsiteX34" fmla="*/ 1287463 w 3139715"/>
                  <a:gd name="connsiteY34" fmla="*/ 242528 h 242528"/>
                  <a:gd name="connsiteX35" fmla="*/ 1127125 w 3139715"/>
                  <a:gd name="connsiteY35" fmla="*/ 161925 h 242528"/>
                  <a:gd name="connsiteX36" fmla="*/ 1207728 w 3139715"/>
                  <a:gd name="connsiteY36" fmla="*/ 161925 h 242528"/>
                  <a:gd name="connsiteX37" fmla="*/ 1207728 w 3139715"/>
                  <a:gd name="connsiteY37" fmla="*/ 242528 h 242528"/>
                  <a:gd name="connsiteX38" fmla="*/ 1167426 w 3139715"/>
                  <a:gd name="connsiteY38" fmla="*/ 242528 h 242528"/>
                  <a:gd name="connsiteX39" fmla="*/ 1127125 w 3139715"/>
                  <a:gd name="connsiteY39" fmla="*/ 242528 h 242528"/>
                  <a:gd name="connsiteX40" fmla="*/ 965200 w 3139715"/>
                  <a:gd name="connsiteY40" fmla="*/ 161925 h 242528"/>
                  <a:gd name="connsiteX41" fmla="*/ 1045803 w 3139715"/>
                  <a:gd name="connsiteY41" fmla="*/ 161925 h 242528"/>
                  <a:gd name="connsiteX42" fmla="*/ 1045803 w 3139715"/>
                  <a:gd name="connsiteY42" fmla="*/ 242528 h 242528"/>
                  <a:gd name="connsiteX43" fmla="*/ 1005501 w 3139715"/>
                  <a:gd name="connsiteY43" fmla="*/ 242528 h 242528"/>
                  <a:gd name="connsiteX44" fmla="*/ 965200 w 3139715"/>
                  <a:gd name="connsiteY44" fmla="*/ 242528 h 242528"/>
                  <a:gd name="connsiteX45" fmla="*/ 804863 w 3139715"/>
                  <a:gd name="connsiteY45" fmla="*/ 161925 h 242528"/>
                  <a:gd name="connsiteX46" fmla="*/ 885465 w 3139715"/>
                  <a:gd name="connsiteY46" fmla="*/ 161925 h 242528"/>
                  <a:gd name="connsiteX47" fmla="*/ 885465 w 3139715"/>
                  <a:gd name="connsiteY47" fmla="*/ 242528 h 242528"/>
                  <a:gd name="connsiteX48" fmla="*/ 845164 w 3139715"/>
                  <a:gd name="connsiteY48" fmla="*/ 242528 h 242528"/>
                  <a:gd name="connsiteX49" fmla="*/ 804863 w 3139715"/>
                  <a:gd name="connsiteY49" fmla="*/ 242528 h 242528"/>
                  <a:gd name="connsiteX50" fmla="*/ 644525 w 3139715"/>
                  <a:gd name="connsiteY50" fmla="*/ 161925 h 242528"/>
                  <a:gd name="connsiteX51" fmla="*/ 725128 w 3139715"/>
                  <a:gd name="connsiteY51" fmla="*/ 161925 h 242528"/>
                  <a:gd name="connsiteX52" fmla="*/ 725128 w 3139715"/>
                  <a:gd name="connsiteY52" fmla="*/ 242528 h 242528"/>
                  <a:gd name="connsiteX53" fmla="*/ 684826 w 3139715"/>
                  <a:gd name="connsiteY53" fmla="*/ 242528 h 242528"/>
                  <a:gd name="connsiteX54" fmla="*/ 644525 w 3139715"/>
                  <a:gd name="connsiteY54" fmla="*/ 242528 h 242528"/>
                  <a:gd name="connsiteX55" fmla="*/ 482600 w 3139715"/>
                  <a:gd name="connsiteY55" fmla="*/ 161925 h 242528"/>
                  <a:gd name="connsiteX56" fmla="*/ 563203 w 3139715"/>
                  <a:gd name="connsiteY56" fmla="*/ 161925 h 242528"/>
                  <a:gd name="connsiteX57" fmla="*/ 563203 w 3139715"/>
                  <a:gd name="connsiteY57" fmla="*/ 242528 h 242528"/>
                  <a:gd name="connsiteX58" fmla="*/ 522901 w 3139715"/>
                  <a:gd name="connsiteY58" fmla="*/ 242528 h 242528"/>
                  <a:gd name="connsiteX59" fmla="*/ 482600 w 3139715"/>
                  <a:gd name="connsiteY59" fmla="*/ 242528 h 242528"/>
                  <a:gd name="connsiteX60" fmla="*/ 322263 w 3139715"/>
                  <a:gd name="connsiteY60" fmla="*/ 161925 h 242528"/>
                  <a:gd name="connsiteX61" fmla="*/ 402865 w 3139715"/>
                  <a:gd name="connsiteY61" fmla="*/ 161925 h 242528"/>
                  <a:gd name="connsiteX62" fmla="*/ 402865 w 3139715"/>
                  <a:gd name="connsiteY62" fmla="*/ 242528 h 242528"/>
                  <a:gd name="connsiteX63" fmla="*/ 362564 w 3139715"/>
                  <a:gd name="connsiteY63" fmla="*/ 242528 h 242528"/>
                  <a:gd name="connsiteX64" fmla="*/ 322263 w 3139715"/>
                  <a:gd name="connsiteY64" fmla="*/ 242528 h 242528"/>
                  <a:gd name="connsiteX65" fmla="*/ 160338 w 3139715"/>
                  <a:gd name="connsiteY65" fmla="*/ 161925 h 242528"/>
                  <a:gd name="connsiteX66" fmla="*/ 240940 w 3139715"/>
                  <a:gd name="connsiteY66" fmla="*/ 161925 h 242528"/>
                  <a:gd name="connsiteX67" fmla="*/ 240940 w 3139715"/>
                  <a:gd name="connsiteY67" fmla="*/ 242528 h 242528"/>
                  <a:gd name="connsiteX68" fmla="*/ 200639 w 3139715"/>
                  <a:gd name="connsiteY68" fmla="*/ 242528 h 242528"/>
                  <a:gd name="connsiteX69" fmla="*/ 160338 w 3139715"/>
                  <a:gd name="connsiteY69" fmla="*/ 242528 h 242528"/>
                  <a:gd name="connsiteX70" fmla="*/ 0 w 3139715"/>
                  <a:gd name="connsiteY70" fmla="*/ 161925 h 242528"/>
                  <a:gd name="connsiteX71" fmla="*/ 80603 w 3139715"/>
                  <a:gd name="connsiteY71" fmla="*/ 161925 h 242528"/>
                  <a:gd name="connsiteX72" fmla="*/ 80603 w 3139715"/>
                  <a:gd name="connsiteY72" fmla="*/ 242528 h 242528"/>
                  <a:gd name="connsiteX73" fmla="*/ 40302 w 3139715"/>
                  <a:gd name="connsiteY73" fmla="*/ 242528 h 242528"/>
                  <a:gd name="connsiteX74" fmla="*/ 0 w 3139715"/>
                  <a:gd name="connsiteY74" fmla="*/ 242528 h 242528"/>
                  <a:gd name="connsiteX75" fmla="*/ 1449388 w 3139715"/>
                  <a:gd name="connsiteY75" fmla="*/ 120650 h 242528"/>
                  <a:gd name="connsiteX76" fmla="*/ 1529990 w 3139715"/>
                  <a:gd name="connsiteY76" fmla="*/ 120650 h 242528"/>
                  <a:gd name="connsiteX77" fmla="*/ 1529990 w 3139715"/>
                  <a:gd name="connsiteY77" fmla="*/ 201253 h 242528"/>
                  <a:gd name="connsiteX78" fmla="*/ 1489689 w 3139715"/>
                  <a:gd name="connsiteY78" fmla="*/ 201253 h 242528"/>
                  <a:gd name="connsiteX79" fmla="*/ 1449388 w 3139715"/>
                  <a:gd name="connsiteY79" fmla="*/ 201253 h 242528"/>
                  <a:gd name="connsiteX80" fmla="*/ 2092325 w 3139715"/>
                  <a:gd name="connsiteY80" fmla="*/ 100013 h 242528"/>
                  <a:gd name="connsiteX81" fmla="*/ 2172928 w 3139715"/>
                  <a:gd name="connsiteY81" fmla="*/ 100013 h 242528"/>
                  <a:gd name="connsiteX82" fmla="*/ 2172928 w 3139715"/>
                  <a:gd name="connsiteY82" fmla="*/ 180615 h 242528"/>
                  <a:gd name="connsiteX83" fmla="*/ 2132626 w 3139715"/>
                  <a:gd name="connsiteY83" fmla="*/ 180615 h 242528"/>
                  <a:gd name="connsiteX84" fmla="*/ 2092325 w 3139715"/>
                  <a:gd name="connsiteY84" fmla="*/ 180615 h 242528"/>
                  <a:gd name="connsiteX85" fmla="*/ 1931988 w 3139715"/>
                  <a:gd name="connsiteY85" fmla="*/ 60325 h 242528"/>
                  <a:gd name="connsiteX86" fmla="*/ 2012590 w 3139715"/>
                  <a:gd name="connsiteY86" fmla="*/ 60325 h 242528"/>
                  <a:gd name="connsiteX87" fmla="*/ 2012590 w 3139715"/>
                  <a:gd name="connsiteY87" fmla="*/ 140928 h 242528"/>
                  <a:gd name="connsiteX88" fmla="*/ 1972289 w 3139715"/>
                  <a:gd name="connsiteY88" fmla="*/ 140928 h 242528"/>
                  <a:gd name="connsiteX89" fmla="*/ 1931988 w 3139715"/>
                  <a:gd name="connsiteY89" fmla="*/ 140928 h 242528"/>
                  <a:gd name="connsiteX90" fmla="*/ 1609725 w 3139715"/>
                  <a:gd name="connsiteY90" fmla="*/ 60325 h 242528"/>
                  <a:gd name="connsiteX91" fmla="*/ 1690328 w 3139715"/>
                  <a:gd name="connsiteY91" fmla="*/ 60325 h 242528"/>
                  <a:gd name="connsiteX92" fmla="*/ 1690328 w 3139715"/>
                  <a:gd name="connsiteY92" fmla="*/ 140928 h 242528"/>
                  <a:gd name="connsiteX93" fmla="*/ 1650026 w 3139715"/>
                  <a:gd name="connsiteY93" fmla="*/ 140928 h 242528"/>
                  <a:gd name="connsiteX94" fmla="*/ 1609725 w 3139715"/>
                  <a:gd name="connsiteY94" fmla="*/ 140928 h 242528"/>
                  <a:gd name="connsiteX95" fmla="*/ 1770063 w 3139715"/>
                  <a:gd name="connsiteY95" fmla="*/ 0 h 242528"/>
                  <a:gd name="connsiteX96" fmla="*/ 1850665 w 3139715"/>
                  <a:gd name="connsiteY96" fmla="*/ 0 h 242528"/>
                  <a:gd name="connsiteX97" fmla="*/ 1850665 w 3139715"/>
                  <a:gd name="connsiteY97" fmla="*/ 80603 h 242528"/>
                  <a:gd name="connsiteX98" fmla="*/ 1810364 w 3139715"/>
                  <a:gd name="connsiteY98" fmla="*/ 80603 h 242528"/>
                  <a:gd name="connsiteX99" fmla="*/ 1770063 w 3139715"/>
                  <a:gd name="connsiteY99" fmla="*/ 80603 h 242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42528">
                    <a:moveTo>
                      <a:pt x="3059113" y="161925"/>
                    </a:moveTo>
                    <a:lnTo>
                      <a:pt x="3139715" y="161925"/>
                    </a:lnTo>
                    <a:lnTo>
                      <a:pt x="3139715" y="242528"/>
                    </a:lnTo>
                    <a:lnTo>
                      <a:pt x="3099414" y="242528"/>
                    </a:lnTo>
                    <a:lnTo>
                      <a:pt x="3059113" y="242528"/>
                    </a:lnTo>
                    <a:close/>
                    <a:moveTo>
                      <a:pt x="2897188" y="161925"/>
                    </a:moveTo>
                    <a:lnTo>
                      <a:pt x="2977790" y="161925"/>
                    </a:lnTo>
                    <a:lnTo>
                      <a:pt x="2977790" y="242528"/>
                    </a:lnTo>
                    <a:lnTo>
                      <a:pt x="2937489" y="242528"/>
                    </a:lnTo>
                    <a:lnTo>
                      <a:pt x="2897188" y="242528"/>
                    </a:lnTo>
                    <a:close/>
                    <a:moveTo>
                      <a:pt x="2736850" y="161925"/>
                    </a:moveTo>
                    <a:lnTo>
                      <a:pt x="2817453" y="161925"/>
                    </a:lnTo>
                    <a:lnTo>
                      <a:pt x="2817453" y="242528"/>
                    </a:lnTo>
                    <a:lnTo>
                      <a:pt x="2777151" y="242528"/>
                    </a:lnTo>
                    <a:lnTo>
                      <a:pt x="2736850" y="242528"/>
                    </a:lnTo>
                    <a:close/>
                    <a:moveTo>
                      <a:pt x="2576513" y="161925"/>
                    </a:moveTo>
                    <a:lnTo>
                      <a:pt x="2657115" y="161925"/>
                    </a:lnTo>
                    <a:lnTo>
                      <a:pt x="2657115" y="242528"/>
                    </a:lnTo>
                    <a:lnTo>
                      <a:pt x="2616814" y="242528"/>
                    </a:lnTo>
                    <a:lnTo>
                      <a:pt x="2576513" y="242528"/>
                    </a:lnTo>
                    <a:close/>
                    <a:moveTo>
                      <a:pt x="2414588" y="161925"/>
                    </a:moveTo>
                    <a:lnTo>
                      <a:pt x="2495190" y="161925"/>
                    </a:lnTo>
                    <a:lnTo>
                      <a:pt x="2495190" y="242528"/>
                    </a:lnTo>
                    <a:lnTo>
                      <a:pt x="2454889" y="242528"/>
                    </a:lnTo>
                    <a:lnTo>
                      <a:pt x="2414588" y="242528"/>
                    </a:lnTo>
                    <a:close/>
                    <a:moveTo>
                      <a:pt x="2254250" y="161925"/>
                    </a:moveTo>
                    <a:lnTo>
                      <a:pt x="2334853" y="161925"/>
                    </a:lnTo>
                    <a:lnTo>
                      <a:pt x="2334853" y="242528"/>
                    </a:lnTo>
                    <a:lnTo>
                      <a:pt x="2294551" y="242528"/>
                    </a:lnTo>
                    <a:lnTo>
                      <a:pt x="2254250" y="242528"/>
                    </a:lnTo>
                    <a:close/>
                    <a:moveTo>
                      <a:pt x="1287463" y="161925"/>
                    </a:moveTo>
                    <a:lnTo>
                      <a:pt x="1368065" y="161925"/>
                    </a:lnTo>
                    <a:lnTo>
                      <a:pt x="1368065" y="242528"/>
                    </a:lnTo>
                    <a:lnTo>
                      <a:pt x="1327764" y="242528"/>
                    </a:lnTo>
                    <a:lnTo>
                      <a:pt x="1287463" y="242528"/>
                    </a:lnTo>
                    <a:close/>
                    <a:moveTo>
                      <a:pt x="1127125" y="161925"/>
                    </a:moveTo>
                    <a:lnTo>
                      <a:pt x="1207728" y="161925"/>
                    </a:lnTo>
                    <a:lnTo>
                      <a:pt x="1207728" y="242528"/>
                    </a:lnTo>
                    <a:lnTo>
                      <a:pt x="1167426" y="242528"/>
                    </a:lnTo>
                    <a:lnTo>
                      <a:pt x="1127125" y="242528"/>
                    </a:lnTo>
                    <a:close/>
                    <a:moveTo>
                      <a:pt x="965200" y="161925"/>
                    </a:moveTo>
                    <a:lnTo>
                      <a:pt x="1045803" y="161925"/>
                    </a:lnTo>
                    <a:lnTo>
                      <a:pt x="1045803" y="242528"/>
                    </a:lnTo>
                    <a:lnTo>
                      <a:pt x="1005501" y="242528"/>
                    </a:lnTo>
                    <a:lnTo>
                      <a:pt x="965200" y="242528"/>
                    </a:lnTo>
                    <a:close/>
                    <a:moveTo>
                      <a:pt x="804863" y="161925"/>
                    </a:moveTo>
                    <a:lnTo>
                      <a:pt x="885465" y="161925"/>
                    </a:lnTo>
                    <a:lnTo>
                      <a:pt x="885465" y="242528"/>
                    </a:lnTo>
                    <a:lnTo>
                      <a:pt x="845164" y="242528"/>
                    </a:lnTo>
                    <a:lnTo>
                      <a:pt x="804863" y="242528"/>
                    </a:lnTo>
                    <a:close/>
                    <a:moveTo>
                      <a:pt x="644525" y="161925"/>
                    </a:moveTo>
                    <a:lnTo>
                      <a:pt x="725128" y="161925"/>
                    </a:lnTo>
                    <a:lnTo>
                      <a:pt x="725128" y="242528"/>
                    </a:lnTo>
                    <a:lnTo>
                      <a:pt x="684826" y="242528"/>
                    </a:lnTo>
                    <a:lnTo>
                      <a:pt x="644525" y="242528"/>
                    </a:lnTo>
                    <a:close/>
                    <a:moveTo>
                      <a:pt x="482600" y="161925"/>
                    </a:moveTo>
                    <a:lnTo>
                      <a:pt x="563203" y="161925"/>
                    </a:lnTo>
                    <a:lnTo>
                      <a:pt x="563203" y="242528"/>
                    </a:lnTo>
                    <a:lnTo>
                      <a:pt x="522901" y="242528"/>
                    </a:lnTo>
                    <a:lnTo>
                      <a:pt x="482600" y="242528"/>
                    </a:lnTo>
                    <a:close/>
                    <a:moveTo>
                      <a:pt x="322263" y="161925"/>
                    </a:moveTo>
                    <a:lnTo>
                      <a:pt x="402865" y="161925"/>
                    </a:lnTo>
                    <a:lnTo>
                      <a:pt x="402865" y="242528"/>
                    </a:lnTo>
                    <a:lnTo>
                      <a:pt x="362564" y="242528"/>
                    </a:lnTo>
                    <a:lnTo>
                      <a:pt x="322263" y="242528"/>
                    </a:lnTo>
                    <a:close/>
                    <a:moveTo>
                      <a:pt x="160338" y="161925"/>
                    </a:moveTo>
                    <a:lnTo>
                      <a:pt x="240940" y="161925"/>
                    </a:lnTo>
                    <a:lnTo>
                      <a:pt x="240940" y="242528"/>
                    </a:lnTo>
                    <a:lnTo>
                      <a:pt x="200639" y="242528"/>
                    </a:lnTo>
                    <a:lnTo>
                      <a:pt x="160338" y="242528"/>
                    </a:lnTo>
                    <a:close/>
                    <a:moveTo>
                      <a:pt x="0" y="161925"/>
                    </a:moveTo>
                    <a:lnTo>
                      <a:pt x="80603" y="161925"/>
                    </a:lnTo>
                    <a:lnTo>
                      <a:pt x="80603" y="242528"/>
                    </a:lnTo>
                    <a:lnTo>
                      <a:pt x="40302" y="242528"/>
                    </a:lnTo>
                    <a:lnTo>
                      <a:pt x="0" y="242528"/>
                    </a:lnTo>
                    <a:close/>
                    <a:moveTo>
                      <a:pt x="1449388" y="120650"/>
                    </a:moveTo>
                    <a:lnTo>
                      <a:pt x="1529990" y="120650"/>
                    </a:lnTo>
                    <a:lnTo>
                      <a:pt x="1529990" y="201253"/>
                    </a:lnTo>
                    <a:lnTo>
                      <a:pt x="1489689" y="201253"/>
                    </a:lnTo>
                    <a:lnTo>
                      <a:pt x="1449388" y="201253"/>
                    </a:lnTo>
                    <a:close/>
                    <a:moveTo>
                      <a:pt x="2092325" y="100013"/>
                    </a:moveTo>
                    <a:lnTo>
                      <a:pt x="2172928" y="100013"/>
                    </a:lnTo>
                    <a:lnTo>
                      <a:pt x="2172928" y="180615"/>
                    </a:lnTo>
                    <a:lnTo>
                      <a:pt x="2132626" y="180615"/>
                    </a:lnTo>
                    <a:lnTo>
                      <a:pt x="2092325" y="180615"/>
                    </a:lnTo>
                    <a:close/>
                    <a:moveTo>
                      <a:pt x="1931988" y="60325"/>
                    </a:moveTo>
                    <a:lnTo>
                      <a:pt x="2012590" y="60325"/>
                    </a:lnTo>
                    <a:lnTo>
                      <a:pt x="2012590" y="140928"/>
                    </a:lnTo>
                    <a:lnTo>
                      <a:pt x="1972289" y="140928"/>
                    </a:lnTo>
                    <a:lnTo>
                      <a:pt x="1931988" y="140928"/>
                    </a:lnTo>
                    <a:close/>
                    <a:moveTo>
                      <a:pt x="1609725" y="60325"/>
                    </a:moveTo>
                    <a:lnTo>
                      <a:pt x="1690328" y="60325"/>
                    </a:lnTo>
                    <a:lnTo>
                      <a:pt x="1690328" y="140928"/>
                    </a:lnTo>
                    <a:lnTo>
                      <a:pt x="1650026" y="140928"/>
                    </a:lnTo>
                    <a:lnTo>
                      <a:pt x="1609725" y="140928"/>
                    </a:lnTo>
                    <a:close/>
                    <a:moveTo>
                      <a:pt x="1770063" y="0"/>
                    </a:moveTo>
                    <a:lnTo>
                      <a:pt x="1850665" y="0"/>
                    </a:lnTo>
                    <a:lnTo>
                      <a:pt x="1850665" y="80603"/>
                    </a:lnTo>
                    <a:lnTo>
                      <a:pt x="1810364" y="80603"/>
                    </a:lnTo>
                    <a:lnTo>
                      <a:pt x="1770063"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44" name="Freeform 243">
                <a:extLst>
                  <a:ext uri="{FF2B5EF4-FFF2-40B4-BE49-F238E27FC236}">
                    <a16:creationId xmlns:a16="http://schemas.microsoft.com/office/drawing/2014/main" id="{9E55F852-54DA-424C-923C-FA4049C1C2B4}"/>
                  </a:ext>
                </a:extLst>
              </p:cNvPr>
              <p:cNvSpPr>
                <a:spLocks noChangeArrowheads="1"/>
              </p:cNvSpPr>
              <p:nvPr/>
            </p:nvSpPr>
            <p:spPr bwMode="auto">
              <a:xfrm>
                <a:off x="1774825" y="3160713"/>
                <a:ext cx="3139715" cy="226651"/>
              </a:xfrm>
              <a:custGeom>
                <a:avLst/>
                <a:gdLst>
                  <a:gd name="connsiteX0" fmla="*/ 3059113 w 3139715"/>
                  <a:gd name="connsiteY0" fmla="*/ 146050 h 226651"/>
                  <a:gd name="connsiteX1" fmla="*/ 3139715 w 3139715"/>
                  <a:gd name="connsiteY1" fmla="*/ 146050 h 226651"/>
                  <a:gd name="connsiteX2" fmla="*/ 3139715 w 3139715"/>
                  <a:gd name="connsiteY2" fmla="*/ 226651 h 226651"/>
                  <a:gd name="connsiteX3" fmla="*/ 3099414 w 3139715"/>
                  <a:gd name="connsiteY3" fmla="*/ 226651 h 226651"/>
                  <a:gd name="connsiteX4" fmla="*/ 3059113 w 3139715"/>
                  <a:gd name="connsiteY4" fmla="*/ 226651 h 226651"/>
                  <a:gd name="connsiteX5" fmla="*/ 2897188 w 3139715"/>
                  <a:gd name="connsiteY5" fmla="*/ 146050 h 226651"/>
                  <a:gd name="connsiteX6" fmla="*/ 2977790 w 3139715"/>
                  <a:gd name="connsiteY6" fmla="*/ 146050 h 226651"/>
                  <a:gd name="connsiteX7" fmla="*/ 2977790 w 3139715"/>
                  <a:gd name="connsiteY7" fmla="*/ 226651 h 226651"/>
                  <a:gd name="connsiteX8" fmla="*/ 2937489 w 3139715"/>
                  <a:gd name="connsiteY8" fmla="*/ 226651 h 226651"/>
                  <a:gd name="connsiteX9" fmla="*/ 2897188 w 3139715"/>
                  <a:gd name="connsiteY9" fmla="*/ 226651 h 226651"/>
                  <a:gd name="connsiteX10" fmla="*/ 2736850 w 3139715"/>
                  <a:gd name="connsiteY10" fmla="*/ 146050 h 226651"/>
                  <a:gd name="connsiteX11" fmla="*/ 2817453 w 3139715"/>
                  <a:gd name="connsiteY11" fmla="*/ 146050 h 226651"/>
                  <a:gd name="connsiteX12" fmla="*/ 2817453 w 3139715"/>
                  <a:gd name="connsiteY12" fmla="*/ 226651 h 226651"/>
                  <a:gd name="connsiteX13" fmla="*/ 2777151 w 3139715"/>
                  <a:gd name="connsiteY13" fmla="*/ 226651 h 226651"/>
                  <a:gd name="connsiteX14" fmla="*/ 2736850 w 3139715"/>
                  <a:gd name="connsiteY14" fmla="*/ 226651 h 226651"/>
                  <a:gd name="connsiteX15" fmla="*/ 2576513 w 3139715"/>
                  <a:gd name="connsiteY15" fmla="*/ 146050 h 226651"/>
                  <a:gd name="connsiteX16" fmla="*/ 2657115 w 3139715"/>
                  <a:gd name="connsiteY16" fmla="*/ 146050 h 226651"/>
                  <a:gd name="connsiteX17" fmla="*/ 2657115 w 3139715"/>
                  <a:gd name="connsiteY17" fmla="*/ 226651 h 226651"/>
                  <a:gd name="connsiteX18" fmla="*/ 2616814 w 3139715"/>
                  <a:gd name="connsiteY18" fmla="*/ 226651 h 226651"/>
                  <a:gd name="connsiteX19" fmla="*/ 2576513 w 3139715"/>
                  <a:gd name="connsiteY19" fmla="*/ 226651 h 226651"/>
                  <a:gd name="connsiteX20" fmla="*/ 2414588 w 3139715"/>
                  <a:gd name="connsiteY20" fmla="*/ 146050 h 226651"/>
                  <a:gd name="connsiteX21" fmla="*/ 2495190 w 3139715"/>
                  <a:gd name="connsiteY21" fmla="*/ 146050 h 226651"/>
                  <a:gd name="connsiteX22" fmla="*/ 2495190 w 3139715"/>
                  <a:gd name="connsiteY22" fmla="*/ 226651 h 226651"/>
                  <a:gd name="connsiteX23" fmla="*/ 2454889 w 3139715"/>
                  <a:gd name="connsiteY23" fmla="*/ 226651 h 226651"/>
                  <a:gd name="connsiteX24" fmla="*/ 2414588 w 3139715"/>
                  <a:gd name="connsiteY24" fmla="*/ 226651 h 226651"/>
                  <a:gd name="connsiteX25" fmla="*/ 1449388 w 3139715"/>
                  <a:gd name="connsiteY25" fmla="*/ 146050 h 226651"/>
                  <a:gd name="connsiteX26" fmla="*/ 1529990 w 3139715"/>
                  <a:gd name="connsiteY26" fmla="*/ 146050 h 226651"/>
                  <a:gd name="connsiteX27" fmla="*/ 1529990 w 3139715"/>
                  <a:gd name="connsiteY27" fmla="*/ 226651 h 226651"/>
                  <a:gd name="connsiteX28" fmla="*/ 1489689 w 3139715"/>
                  <a:gd name="connsiteY28" fmla="*/ 226651 h 226651"/>
                  <a:gd name="connsiteX29" fmla="*/ 1449388 w 3139715"/>
                  <a:gd name="connsiteY29" fmla="*/ 226651 h 226651"/>
                  <a:gd name="connsiteX30" fmla="*/ 1287463 w 3139715"/>
                  <a:gd name="connsiteY30" fmla="*/ 146050 h 226651"/>
                  <a:gd name="connsiteX31" fmla="*/ 1368065 w 3139715"/>
                  <a:gd name="connsiteY31" fmla="*/ 146050 h 226651"/>
                  <a:gd name="connsiteX32" fmla="*/ 1368065 w 3139715"/>
                  <a:gd name="connsiteY32" fmla="*/ 226651 h 226651"/>
                  <a:gd name="connsiteX33" fmla="*/ 1327764 w 3139715"/>
                  <a:gd name="connsiteY33" fmla="*/ 226651 h 226651"/>
                  <a:gd name="connsiteX34" fmla="*/ 1287463 w 3139715"/>
                  <a:gd name="connsiteY34" fmla="*/ 226651 h 226651"/>
                  <a:gd name="connsiteX35" fmla="*/ 1127125 w 3139715"/>
                  <a:gd name="connsiteY35" fmla="*/ 146050 h 226651"/>
                  <a:gd name="connsiteX36" fmla="*/ 1207728 w 3139715"/>
                  <a:gd name="connsiteY36" fmla="*/ 146050 h 226651"/>
                  <a:gd name="connsiteX37" fmla="*/ 1207728 w 3139715"/>
                  <a:gd name="connsiteY37" fmla="*/ 226651 h 226651"/>
                  <a:gd name="connsiteX38" fmla="*/ 1167426 w 3139715"/>
                  <a:gd name="connsiteY38" fmla="*/ 226651 h 226651"/>
                  <a:gd name="connsiteX39" fmla="*/ 1127125 w 3139715"/>
                  <a:gd name="connsiteY39" fmla="*/ 226651 h 226651"/>
                  <a:gd name="connsiteX40" fmla="*/ 965200 w 3139715"/>
                  <a:gd name="connsiteY40" fmla="*/ 146050 h 226651"/>
                  <a:gd name="connsiteX41" fmla="*/ 1045803 w 3139715"/>
                  <a:gd name="connsiteY41" fmla="*/ 146050 h 226651"/>
                  <a:gd name="connsiteX42" fmla="*/ 1045803 w 3139715"/>
                  <a:gd name="connsiteY42" fmla="*/ 226651 h 226651"/>
                  <a:gd name="connsiteX43" fmla="*/ 1005501 w 3139715"/>
                  <a:gd name="connsiteY43" fmla="*/ 226651 h 226651"/>
                  <a:gd name="connsiteX44" fmla="*/ 965200 w 3139715"/>
                  <a:gd name="connsiteY44" fmla="*/ 226651 h 226651"/>
                  <a:gd name="connsiteX45" fmla="*/ 804863 w 3139715"/>
                  <a:gd name="connsiteY45" fmla="*/ 146050 h 226651"/>
                  <a:gd name="connsiteX46" fmla="*/ 885465 w 3139715"/>
                  <a:gd name="connsiteY46" fmla="*/ 146050 h 226651"/>
                  <a:gd name="connsiteX47" fmla="*/ 885465 w 3139715"/>
                  <a:gd name="connsiteY47" fmla="*/ 226651 h 226651"/>
                  <a:gd name="connsiteX48" fmla="*/ 845164 w 3139715"/>
                  <a:gd name="connsiteY48" fmla="*/ 226651 h 226651"/>
                  <a:gd name="connsiteX49" fmla="*/ 804863 w 3139715"/>
                  <a:gd name="connsiteY49" fmla="*/ 226651 h 226651"/>
                  <a:gd name="connsiteX50" fmla="*/ 644525 w 3139715"/>
                  <a:gd name="connsiteY50" fmla="*/ 146050 h 226651"/>
                  <a:gd name="connsiteX51" fmla="*/ 725128 w 3139715"/>
                  <a:gd name="connsiteY51" fmla="*/ 146050 h 226651"/>
                  <a:gd name="connsiteX52" fmla="*/ 725128 w 3139715"/>
                  <a:gd name="connsiteY52" fmla="*/ 226651 h 226651"/>
                  <a:gd name="connsiteX53" fmla="*/ 684826 w 3139715"/>
                  <a:gd name="connsiteY53" fmla="*/ 226651 h 226651"/>
                  <a:gd name="connsiteX54" fmla="*/ 644525 w 3139715"/>
                  <a:gd name="connsiteY54" fmla="*/ 226651 h 226651"/>
                  <a:gd name="connsiteX55" fmla="*/ 482600 w 3139715"/>
                  <a:gd name="connsiteY55" fmla="*/ 146050 h 226651"/>
                  <a:gd name="connsiteX56" fmla="*/ 563203 w 3139715"/>
                  <a:gd name="connsiteY56" fmla="*/ 146050 h 226651"/>
                  <a:gd name="connsiteX57" fmla="*/ 563203 w 3139715"/>
                  <a:gd name="connsiteY57" fmla="*/ 226651 h 226651"/>
                  <a:gd name="connsiteX58" fmla="*/ 522901 w 3139715"/>
                  <a:gd name="connsiteY58" fmla="*/ 226651 h 226651"/>
                  <a:gd name="connsiteX59" fmla="*/ 482600 w 3139715"/>
                  <a:gd name="connsiteY59" fmla="*/ 226651 h 226651"/>
                  <a:gd name="connsiteX60" fmla="*/ 322263 w 3139715"/>
                  <a:gd name="connsiteY60" fmla="*/ 146050 h 226651"/>
                  <a:gd name="connsiteX61" fmla="*/ 402865 w 3139715"/>
                  <a:gd name="connsiteY61" fmla="*/ 146050 h 226651"/>
                  <a:gd name="connsiteX62" fmla="*/ 402865 w 3139715"/>
                  <a:gd name="connsiteY62" fmla="*/ 226651 h 226651"/>
                  <a:gd name="connsiteX63" fmla="*/ 362564 w 3139715"/>
                  <a:gd name="connsiteY63" fmla="*/ 226651 h 226651"/>
                  <a:gd name="connsiteX64" fmla="*/ 322263 w 3139715"/>
                  <a:gd name="connsiteY64" fmla="*/ 226651 h 226651"/>
                  <a:gd name="connsiteX65" fmla="*/ 160338 w 3139715"/>
                  <a:gd name="connsiteY65" fmla="*/ 146050 h 226651"/>
                  <a:gd name="connsiteX66" fmla="*/ 240940 w 3139715"/>
                  <a:gd name="connsiteY66" fmla="*/ 146050 h 226651"/>
                  <a:gd name="connsiteX67" fmla="*/ 240940 w 3139715"/>
                  <a:gd name="connsiteY67" fmla="*/ 226651 h 226651"/>
                  <a:gd name="connsiteX68" fmla="*/ 200639 w 3139715"/>
                  <a:gd name="connsiteY68" fmla="*/ 226651 h 226651"/>
                  <a:gd name="connsiteX69" fmla="*/ 160338 w 3139715"/>
                  <a:gd name="connsiteY69" fmla="*/ 226651 h 226651"/>
                  <a:gd name="connsiteX70" fmla="*/ 0 w 3139715"/>
                  <a:gd name="connsiteY70" fmla="*/ 146050 h 226651"/>
                  <a:gd name="connsiteX71" fmla="*/ 80603 w 3139715"/>
                  <a:gd name="connsiteY71" fmla="*/ 146050 h 226651"/>
                  <a:gd name="connsiteX72" fmla="*/ 80603 w 3139715"/>
                  <a:gd name="connsiteY72" fmla="*/ 226651 h 226651"/>
                  <a:gd name="connsiteX73" fmla="*/ 40302 w 3139715"/>
                  <a:gd name="connsiteY73" fmla="*/ 226651 h 226651"/>
                  <a:gd name="connsiteX74" fmla="*/ 0 w 3139715"/>
                  <a:gd name="connsiteY74" fmla="*/ 226651 h 226651"/>
                  <a:gd name="connsiteX75" fmla="*/ 2254250 w 3139715"/>
                  <a:gd name="connsiteY75" fmla="*/ 106362 h 226651"/>
                  <a:gd name="connsiteX76" fmla="*/ 2334853 w 3139715"/>
                  <a:gd name="connsiteY76" fmla="*/ 106362 h 226651"/>
                  <a:gd name="connsiteX77" fmla="*/ 2334853 w 3139715"/>
                  <a:gd name="connsiteY77" fmla="*/ 186964 h 226651"/>
                  <a:gd name="connsiteX78" fmla="*/ 2294551 w 3139715"/>
                  <a:gd name="connsiteY78" fmla="*/ 186964 h 226651"/>
                  <a:gd name="connsiteX79" fmla="*/ 2254250 w 3139715"/>
                  <a:gd name="connsiteY79" fmla="*/ 186964 h 226651"/>
                  <a:gd name="connsiteX80" fmla="*/ 1609725 w 3139715"/>
                  <a:gd name="connsiteY80" fmla="*/ 106362 h 226651"/>
                  <a:gd name="connsiteX81" fmla="*/ 1690328 w 3139715"/>
                  <a:gd name="connsiteY81" fmla="*/ 106362 h 226651"/>
                  <a:gd name="connsiteX82" fmla="*/ 1690328 w 3139715"/>
                  <a:gd name="connsiteY82" fmla="*/ 186964 h 226651"/>
                  <a:gd name="connsiteX83" fmla="*/ 1650026 w 3139715"/>
                  <a:gd name="connsiteY83" fmla="*/ 186964 h 226651"/>
                  <a:gd name="connsiteX84" fmla="*/ 1609725 w 3139715"/>
                  <a:gd name="connsiteY84" fmla="*/ 186964 h 226651"/>
                  <a:gd name="connsiteX85" fmla="*/ 2092325 w 3139715"/>
                  <a:gd name="connsiteY85" fmla="*/ 53975 h 226651"/>
                  <a:gd name="connsiteX86" fmla="*/ 2172928 w 3139715"/>
                  <a:gd name="connsiteY86" fmla="*/ 53975 h 226651"/>
                  <a:gd name="connsiteX87" fmla="*/ 2172928 w 3139715"/>
                  <a:gd name="connsiteY87" fmla="*/ 134575 h 226651"/>
                  <a:gd name="connsiteX88" fmla="*/ 2132626 w 3139715"/>
                  <a:gd name="connsiteY88" fmla="*/ 134575 h 226651"/>
                  <a:gd name="connsiteX89" fmla="*/ 2092325 w 3139715"/>
                  <a:gd name="connsiteY89" fmla="*/ 134575 h 226651"/>
                  <a:gd name="connsiteX90" fmla="*/ 1770063 w 3139715"/>
                  <a:gd name="connsiteY90" fmla="*/ 39687 h 226651"/>
                  <a:gd name="connsiteX91" fmla="*/ 1850665 w 3139715"/>
                  <a:gd name="connsiteY91" fmla="*/ 39687 h 226651"/>
                  <a:gd name="connsiteX92" fmla="*/ 1850665 w 3139715"/>
                  <a:gd name="connsiteY92" fmla="*/ 120290 h 226651"/>
                  <a:gd name="connsiteX93" fmla="*/ 1810364 w 3139715"/>
                  <a:gd name="connsiteY93" fmla="*/ 120290 h 226651"/>
                  <a:gd name="connsiteX94" fmla="*/ 1770063 w 3139715"/>
                  <a:gd name="connsiteY94" fmla="*/ 120290 h 226651"/>
                  <a:gd name="connsiteX95" fmla="*/ 1931988 w 3139715"/>
                  <a:gd name="connsiteY95" fmla="*/ 0 h 226651"/>
                  <a:gd name="connsiteX96" fmla="*/ 2012590 w 3139715"/>
                  <a:gd name="connsiteY96" fmla="*/ 0 h 226651"/>
                  <a:gd name="connsiteX97" fmla="*/ 2012590 w 3139715"/>
                  <a:gd name="connsiteY97" fmla="*/ 80602 h 226651"/>
                  <a:gd name="connsiteX98" fmla="*/ 1972289 w 3139715"/>
                  <a:gd name="connsiteY98" fmla="*/ 80602 h 226651"/>
                  <a:gd name="connsiteX99" fmla="*/ 1931988 w 3139715"/>
                  <a:gd name="connsiteY99" fmla="*/ 80602 h 22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6651">
                    <a:moveTo>
                      <a:pt x="3059113" y="146050"/>
                    </a:moveTo>
                    <a:lnTo>
                      <a:pt x="3139715" y="146050"/>
                    </a:lnTo>
                    <a:lnTo>
                      <a:pt x="3139715" y="226651"/>
                    </a:lnTo>
                    <a:lnTo>
                      <a:pt x="3099414" y="226651"/>
                    </a:lnTo>
                    <a:lnTo>
                      <a:pt x="3059113" y="226651"/>
                    </a:lnTo>
                    <a:close/>
                    <a:moveTo>
                      <a:pt x="2897188" y="146050"/>
                    </a:moveTo>
                    <a:lnTo>
                      <a:pt x="2977790" y="146050"/>
                    </a:lnTo>
                    <a:lnTo>
                      <a:pt x="2977790" y="226651"/>
                    </a:lnTo>
                    <a:lnTo>
                      <a:pt x="2937489" y="226651"/>
                    </a:lnTo>
                    <a:lnTo>
                      <a:pt x="2897188" y="226651"/>
                    </a:lnTo>
                    <a:close/>
                    <a:moveTo>
                      <a:pt x="2736850" y="146050"/>
                    </a:moveTo>
                    <a:lnTo>
                      <a:pt x="2817453" y="146050"/>
                    </a:lnTo>
                    <a:lnTo>
                      <a:pt x="2817453" y="226651"/>
                    </a:lnTo>
                    <a:lnTo>
                      <a:pt x="2777151" y="226651"/>
                    </a:lnTo>
                    <a:lnTo>
                      <a:pt x="2736850" y="226651"/>
                    </a:lnTo>
                    <a:close/>
                    <a:moveTo>
                      <a:pt x="2576513" y="146050"/>
                    </a:moveTo>
                    <a:lnTo>
                      <a:pt x="2657115" y="146050"/>
                    </a:lnTo>
                    <a:lnTo>
                      <a:pt x="2657115" y="226651"/>
                    </a:lnTo>
                    <a:lnTo>
                      <a:pt x="2616814" y="226651"/>
                    </a:lnTo>
                    <a:lnTo>
                      <a:pt x="2576513" y="226651"/>
                    </a:lnTo>
                    <a:close/>
                    <a:moveTo>
                      <a:pt x="2414588" y="146050"/>
                    </a:moveTo>
                    <a:lnTo>
                      <a:pt x="2495190" y="146050"/>
                    </a:lnTo>
                    <a:lnTo>
                      <a:pt x="2495190" y="226651"/>
                    </a:lnTo>
                    <a:lnTo>
                      <a:pt x="2454889" y="226651"/>
                    </a:lnTo>
                    <a:lnTo>
                      <a:pt x="2414588" y="226651"/>
                    </a:lnTo>
                    <a:close/>
                    <a:moveTo>
                      <a:pt x="1449388" y="146050"/>
                    </a:moveTo>
                    <a:lnTo>
                      <a:pt x="1529990" y="146050"/>
                    </a:lnTo>
                    <a:lnTo>
                      <a:pt x="1529990" y="226651"/>
                    </a:lnTo>
                    <a:lnTo>
                      <a:pt x="1489689" y="226651"/>
                    </a:lnTo>
                    <a:lnTo>
                      <a:pt x="1449388" y="226651"/>
                    </a:lnTo>
                    <a:close/>
                    <a:moveTo>
                      <a:pt x="1287463" y="146050"/>
                    </a:moveTo>
                    <a:lnTo>
                      <a:pt x="1368065" y="146050"/>
                    </a:lnTo>
                    <a:lnTo>
                      <a:pt x="1368065" y="226651"/>
                    </a:lnTo>
                    <a:lnTo>
                      <a:pt x="1327764" y="226651"/>
                    </a:lnTo>
                    <a:lnTo>
                      <a:pt x="1287463" y="226651"/>
                    </a:lnTo>
                    <a:close/>
                    <a:moveTo>
                      <a:pt x="1127125" y="146050"/>
                    </a:moveTo>
                    <a:lnTo>
                      <a:pt x="1207728" y="146050"/>
                    </a:lnTo>
                    <a:lnTo>
                      <a:pt x="1207728" y="226651"/>
                    </a:lnTo>
                    <a:lnTo>
                      <a:pt x="1167426" y="226651"/>
                    </a:lnTo>
                    <a:lnTo>
                      <a:pt x="1127125" y="226651"/>
                    </a:lnTo>
                    <a:close/>
                    <a:moveTo>
                      <a:pt x="965200" y="146050"/>
                    </a:moveTo>
                    <a:lnTo>
                      <a:pt x="1045803" y="146050"/>
                    </a:lnTo>
                    <a:lnTo>
                      <a:pt x="1045803" y="226651"/>
                    </a:lnTo>
                    <a:lnTo>
                      <a:pt x="1005501" y="226651"/>
                    </a:lnTo>
                    <a:lnTo>
                      <a:pt x="965200" y="226651"/>
                    </a:lnTo>
                    <a:close/>
                    <a:moveTo>
                      <a:pt x="804863" y="146050"/>
                    </a:moveTo>
                    <a:lnTo>
                      <a:pt x="885465" y="146050"/>
                    </a:lnTo>
                    <a:lnTo>
                      <a:pt x="885465" y="226651"/>
                    </a:lnTo>
                    <a:lnTo>
                      <a:pt x="845164" y="226651"/>
                    </a:lnTo>
                    <a:lnTo>
                      <a:pt x="804863" y="226651"/>
                    </a:lnTo>
                    <a:close/>
                    <a:moveTo>
                      <a:pt x="644525" y="146050"/>
                    </a:moveTo>
                    <a:lnTo>
                      <a:pt x="725128" y="146050"/>
                    </a:lnTo>
                    <a:lnTo>
                      <a:pt x="725128" y="226651"/>
                    </a:lnTo>
                    <a:lnTo>
                      <a:pt x="684826" y="226651"/>
                    </a:lnTo>
                    <a:lnTo>
                      <a:pt x="644525" y="226651"/>
                    </a:lnTo>
                    <a:close/>
                    <a:moveTo>
                      <a:pt x="482600" y="146050"/>
                    </a:moveTo>
                    <a:lnTo>
                      <a:pt x="563203" y="146050"/>
                    </a:lnTo>
                    <a:lnTo>
                      <a:pt x="563203" y="226651"/>
                    </a:lnTo>
                    <a:lnTo>
                      <a:pt x="522901" y="226651"/>
                    </a:lnTo>
                    <a:lnTo>
                      <a:pt x="482600" y="226651"/>
                    </a:lnTo>
                    <a:close/>
                    <a:moveTo>
                      <a:pt x="322263" y="146050"/>
                    </a:moveTo>
                    <a:lnTo>
                      <a:pt x="402865" y="146050"/>
                    </a:lnTo>
                    <a:lnTo>
                      <a:pt x="402865" y="226651"/>
                    </a:lnTo>
                    <a:lnTo>
                      <a:pt x="362564" y="226651"/>
                    </a:lnTo>
                    <a:lnTo>
                      <a:pt x="322263" y="226651"/>
                    </a:lnTo>
                    <a:close/>
                    <a:moveTo>
                      <a:pt x="160338" y="146050"/>
                    </a:moveTo>
                    <a:lnTo>
                      <a:pt x="240940" y="146050"/>
                    </a:lnTo>
                    <a:lnTo>
                      <a:pt x="240940" y="226651"/>
                    </a:lnTo>
                    <a:lnTo>
                      <a:pt x="200639" y="226651"/>
                    </a:lnTo>
                    <a:lnTo>
                      <a:pt x="160338" y="226651"/>
                    </a:lnTo>
                    <a:close/>
                    <a:moveTo>
                      <a:pt x="0" y="146050"/>
                    </a:moveTo>
                    <a:lnTo>
                      <a:pt x="80603" y="146050"/>
                    </a:lnTo>
                    <a:lnTo>
                      <a:pt x="80603" y="226651"/>
                    </a:lnTo>
                    <a:lnTo>
                      <a:pt x="40302" y="226651"/>
                    </a:lnTo>
                    <a:lnTo>
                      <a:pt x="0" y="226651"/>
                    </a:lnTo>
                    <a:close/>
                    <a:moveTo>
                      <a:pt x="2254250" y="106362"/>
                    </a:moveTo>
                    <a:lnTo>
                      <a:pt x="2334853" y="106362"/>
                    </a:lnTo>
                    <a:lnTo>
                      <a:pt x="2334853" y="186964"/>
                    </a:lnTo>
                    <a:lnTo>
                      <a:pt x="2294551" y="186964"/>
                    </a:lnTo>
                    <a:lnTo>
                      <a:pt x="2254250" y="186964"/>
                    </a:lnTo>
                    <a:close/>
                    <a:moveTo>
                      <a:pt x="1609725" y="106362"/>
                    </a:moveTo>
                    <a:lnTo>
                      <a:pt x="1690328" y="106362"/>
                    </a:lnTo>
                    <a:lnTo>
                      <a:pt x="1690328" y="186964"/>
                    </a:lnTo>
                    <a:lnTo>
                      <a:pt x="1650026" y="186964"/>
                    </a:lnTo>
                    <a:lnTo>
                      <a:pt x="1609725" y="186964"/>
                    </a:lnTo>
                    <a:close/>
                    <a:moveTo>
                      <a:pt x="2092325" y="53975"/>
                    </a:moveTo>
                    <a:lnTo>
                      <a:pt x="2172928" y="53975"/>
                    </a:lnTo>
                    <a:lnTo>
                      <a:pt x="2172928" y="134575"/>
                    </a:lnTo>
                    <a:lnTo>
                      <a:pt x="2132626" y="134575"/>
                    </a:lnTo>
                    <a:lnTo>
                      <a:pt x="2092325" y="134575"/>
                    </a:lnTo>
                    <a:close/>
                    <a:moveTo>
                      <a:pt x="1770063" y="39687"/>
                    </a:moveTo>
                    <a:lnTo>
                      <a:pt x="1850665" y="39687"/>
                    </a:lnTo>
                    <a:lnTo>
                      <a:pt x="1850665" y="120290"/>
                    </a:lnTo>
                    <a:lnTo>
                      <a:pt x="1810364" y="120290"/>
                    </a:lnTo>
                    <a:lnTo>
                      <a:pt x="1770063" y="120290"/>
                    </a:lnTo>
                    <a:close/>
                    <a:moveTo>
                      <a:pt x="1931988" y="0"/>
                    </a:moveTo>
                    <a:lnTo>
                      <a:pt x="2012590" y="0"/>
                    </a:lnTo>
                    <a:lnTo>
                      <a:pt x="2012590" y="80602"/>
                    </a:lnTo>
                    <a:lnTo>
                      <a:pt x="1972289" y="80602"/>
                    </a:lnTo>
                    <a:lnTo>
                      <a:pt x="1931988"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45" name="Freeform 244">
                <a:extLst>
                  <a:ext uri="{FF2B5EF4-FFF2-40B4-BE49-F238E27FC236}">
                    <a16:creationId xmlns:a16="http://schemas.microsoft.com/office/drawing/2014/main" id="{89492584-511F-4948-A40E-02103A47932E}"/>
                  </a:ext>
                </a:extLst>
              </p:cNvPr>
              <p:cNvSpPr>
                <a:spLocks noChangeArrowheads="1"/>
              </p:cNvSpPr>
              <p:nvPr/>
            </p:nvSpPr>
            <p:spPr bwMode="auto">
              <a:xfrm>
                <a:off x="1774825" y="3324224"/>
                <a:ext cx="3139715" cy="223478"/>
              </a:xfrm>
              <a:custGeom>
                <a:avLst/>
                <a:gdLst>
                  <a:gd name="connsiteX0" fmla="*/ 3059113 w 3139715"/>
                  <a:gd name="connsiteY0" fmla="*/ 142875 h 223478"/>
                  <a:gd name="connsiteX1" fmla="*/ 3139715 w 3139715"/>
                  <a:gd name="connsiteY1" fmla="*/ 142875 h 223478"/>
                  <a:gd name="connsiteX2" fmla="*/ 3139715 w 3139715"/>
                  <a:gd name="connsiteY2" fmla="*/ 223478 h 223478"/>
                  <a:gd name="connsiteX3" fmla="*/ 3099414 w 3139715"/>
                  <a:gd name="connsiteY3" fmla="*/ 223478 h 223478"/>
                  <a:gd name="connsiteX4" fmla="*/ 3059113 w 3139715"/>
                  <a:gd name="connsiteY4" fmla="*/ 223478 h 223478"/>
                  <a:gd name="connsiteX5" fmla="*/ 2897188 w 3139715"/>
                  <a:gd name="connsiteY5" fmla="*/ 142875 h 223478"/>
                  <a:gd name="connsiteX6" fmla="*/ 2977790 w 3139715"/>
                  <a:gd name="connsiteY6" fmla="*/ 142875 h 223478"/>
                  <a:gd name="connsiteX7" fmla="*/ 2977790 w 3139715"/>
                  <a:gd name="connsiteY7" fmla="*/ 223478 h 223478"/>
                  <a:gd name="connsiteX8" fmla="*/ 2937489 w 3139715"/>
                  <a:gd name="connsiteY8" fmla="*/ 223478 h 223478"/>
                  <a:gd name="connsiteX9" fmla="*/ 2897188 w 3139715"/>
                  <a:gd name="connsiteY9" fmla="*/ 223478 h 223478"/>
                  <a:gd name="connsiteX10" fmla="*/ 2736850 w 3139715"/>
                  <a:gd name="connsiteY10" fmla="*/ 142875 h 223478"/>
                  <a:gd name="connsiteX11" fmla="*/ 2817453 w 3139715"/>
                  <a:gd name="connsiteY11" fmla="*/ 142875 h 223478"/>
                  <a:gd name="connsiteX12" fmla="*/ 2817453 w 3139715"/>
                  <a:gd name="connsiteY12" fmla="*/ 223478 h 223478"/>
                  <a:gd name="connsiteX13" fmla="*/ 2777151 w 3139715"/>
                  <a:gd name="connsiteY13" fmla="*/ 223478 h 223478"/>
                  <a:gd name="connsiteX14" fmla="*/ 2736850 w 3139715"/>
                  <a:gd name="connsiteY14" fmla="*/ 223478 h 223478"/>
                  <a:gd name="connsiteX15" fmla="*/ 2576513 w 3139715"/>
                  <a:gd name="connsiteY15" fmla="*/ 142875 h 223478"/>
                  <a:gd name="connsiteX16" fmla="*/ 2657115 w 3139715"/>
                  <a:gd name="connsiteY16" fmla="*/ 142875 h 223478"/>
                  <a:gd name="connsiteX17" fmla="*/ 2657115 w 3139715"/>
                  <a:gd name="connsiteY17" fmla="*/ 223478 h 223478"/>
                  <a:gd name="connsiteX18" fmla="*/ 2616814 w 3139715"/>
                  <a:gd name="connsiteY18" fmla="*/ 223478 h 223478"/>
                  <a:gd name="connsiteX19" fmla="*/ 2576513 w 3139715"/>
                  <a:gd name="connsiteY19" fmla="*/ 223478 h 223478"/>
                  <a:gd name="connsiteX20" fmla="*/ 2414588 w 3139715"/>
                  <a:gd name="connsiteY20" fmla="*/ 142875 h 223478"/>
                  <a:gd name="connsiteX21" fmla="*/ 2495190 w 3139715"/>
                  <a:gd name="connsiteY21" fmla="*/ 142875 h 223478"/>
                  <a:gd name="connsiteX22" fmla="*/ 2495190 w 3139715"/>
                  <a:gd name="connsiteY22" fmla="*/ 223478 h 223478"/>
                  <a:gd name="connsiteX23" fmla="*/ 2454889 w 3139715"/>
                  <a:gd name="connsiteY23" fmla="*/ 223478 h 223478"/>
                  <a:gd name="connsiteX24" fmla="*/ 2414588 w 3139715"/>
                  <a:gd name="connsiteY24" fmla="*/ 223478 h 223478"/>
                  <a:gd name="connsiteX25" fmla="*/ 1609725 w 3139715"/>
                  <a:gd name="connsiteY25" fmla="*/ 142875 h 223478"/>
                  <a:gd name="connsiteX26" fmla="*/ 1690328 w 3139715"/>
                  <a:gd name="connsiteY26" fmla="*/ 142875 h 223478"/>
                  <a:gd name="connsiteX27" fmla="*/ 1690328 w 3139715"/>
                  <a:gd name="connsiteY27" fmla="*/ 223478 h 223478"/>
                  <a:gd name="connsiteX28" fmla="*/ 1650026 w 3139715"/>
                  <a:gd name="connsiteY28" fmla="*/ 223478 h 223478"/>
                  <a:gd name="connsiteX29" fmla="*/ 1609725 w 3139715"/>
                  <a:gd name="connsiteY29" fmla="*/ 223478 h 223478"/>
                  <a:gd name="connsiteX30" fmla="*/ 1449388 w 3139715"/>
                  <a:gd name="connsiteY30" fmla="*/ 142875 h 223478"/>
                  <a:gd name="connsiteX31" fmla="*/ 1529990 w 3139715"/>
                  <a:gd name="connsiteY31" fmla="*/ 142875 h 223478"/>
                  <a:gd name="connsiteX32" fmla="*/ 1529990 w 3139715"/>
                  <a:gd name="connsiteY32" fmla="*/ 223478 h 223478"/>
                  <a:gd name="connsiteX33" fmla="*/ 1489689 w 3139715"/>
                  <a:gd name="connsiteY33" fmla="*/ 223478 h 223478"/>
                  <a:gd name="connsiteX34" fmla="*/ 1449388 w 3139715"/>
                  <a:gd name="connsiteY34" fmla="*/ 223478 h 223478"/>
                  <a:gd name="connsiteX35" fmla="*/ 1287463 w 3139715"/>
                  <a:gd name="connsiteY35" fmla="*/ 142875 h 223478"/>
                  <a:gd name="connsiteX36" fmla="*/ 1368065 w 3139715"/>
                  <a:gd name="connsiteY36" fmla="*/ 142875 h 223478"/>
                  <a:gd name="connsiteX37" fmla="*/ 1368065 w 3139715"/>
                  <a:gd name="connsiteY37" fmla="*/ 223478 h 223478"/>
                  <a:gd name="connsiteX38" fmla="*/ 1327764 w 3139715"/>
                  <a:gd name="connsiteY38" fmla="*/ 223478 h 223478"/>
                  <a:gd name="connsiteX39" fmla="*/ 1287463 w 3139715"/>
                  <a:gd name="connsiteY39" fmla="*/ 223478 h 223478"/>
                  <a:gd name="connsiteX40" fmla="*/ 1127125 w 3139715"/>
                  <a:gd name="connsiteY40" fmla="*/ 142875 h 223478"/>
                  <a:gd name="connsiteX41" fmla="*/ 1207728 w 3139715"/>
                  <a:gd name="connsiteY41" fmla="*/ 142875 h 223478"/>
                  <a:gd name="connsiteX42" fmla="*/ 1207728 w 3139715"/>
                  <a:gd name="connsiteY42" fmla="*/ 223478 h 223478"/>
                  <a:gd name="connsiteX43" fmla="*/ 1167426 w 3139715"/>
                  <a:gd name="connsiteY43" fmla="*/ 223478 h 223478"/>
                  <a:gd name="connsiteX44" fmla="*/ 1127125 w 3139715"/>
                  <a:gd name="connsiteY44" fmla="*/ 223478 h 223478"/>
                  <a:gd name="connsiteX45" fmla="*/ 965200 w 3139715"/>
                  <a:gd name="connsiteY45" fmla="*/ 142875 h 223478"/>
                  <a:gd name="connsiteX46" fmla="*/ 1045803 w 3139715"/>
                  <a:gd name="connsiteY46" fmla="*/ 142875 h 223478"/>
                  <a:gd name="connsiteX47" fmla="*/ 1045803 w 3139715"/>
                  <a:gd name="connsiteY47" fmla="*/ 223478 h 223478"/>
                  <a:gd name="connsiteX48" fmla="*/ 1005501 w 3139715"/>
                  <a:gd name="connsiteY48" fmla="*/ 223478 h 223478"/>
                  <a:gd name="connsiteX49" fmla="*/ 965200 w 3139715"/>
                  <a:gd name="connsiteY49" fmla="*/ 223478 h 223478"/>
                  <a:gd name="connsiteX50" fmla="*/ 804863 w 3139715"/>
                  <a:gd name="connsiteY50" fmla="*/ 142875 h 223478"/>
                  <a:gd name="connsiteX51" fmla="*/ 885465 w 3139715"/>
                  <a:gd name="connsiteY51" fmla="*/ 142875 h 223478"/>
                  <a:gd name="connsiteX52" fmla="*/ 885465 w 3139715"/>
                  <a:gd name="connsiteY52" fmla="*/ 223478 h 223478"/>
                  <a:gd name="connsiteX53" fmla="*/ 845164 w 3139715"/>
                  <a:gd name="connsiteY53" fmla="*/ 223478 h 223478"/>
                  <a:gd name="connsiteX54" fmla="*/ 804863 w 3139715"/>
                  <a:gd name="connsiteY54" fmla="*/ 223478 h 223478"/>
                  <a:gd name="connsiteX55" fmla="*/ 644525 w 3139715"/>
                  <a:gd name="connsiteY55" fmla="*/ 142875 h 223478"/>
                  <a:gd name="connsiteX56" fmla="*/ 725128 w 3139715"/>
                  <a:gd name="connsiteY56" fmla="*/ 142875 h 223478"/>
                  <a:gd name="connsiteX57" fmla="*/ 725128 w 3139715"/>
                  <a:gd name="connsiteY57" fmla="*/ 223478 h 223478"/>
                  <a:gd name="connsiteX58" fmla="*/ 684826 w 3139715"/>
                  <a:gd name="connsiteY58" fmla="*/ 223478 h 223478"/>
                  <a:gd name="connsiteX59" fmla="*/ 644525 w 3139715"/>
                  <a:gd name="connsiteY59" fmla="*/ 223478 h 223478"/>
                  <a:gd name="connsiteX60" fmla="*/ 482600 w 3139715"/>
                  <a:gd name="connsiteY60" fmla="*/ 142875 h 223478"/>
                  <a:gd name="connsiteX61" fmla="*/ 563203 w 3139715"/>
                  <a:gd name="connsiteY61" fmla="*/ 142875 h 223478"/>
                  <a:gd name="connsiteX62" fmla="*/ 563203 w 3139715"/>
                  <a:gd name="connsiteY62" fmla="*/ 223478 h 223478"/>
                  <a:gd name="connsiteX63" fmla="*/ 522901 w 3139715"/>
                  <a:gd name="connsiteY63" fmla="*/ 223478 h 223478"/>
                  <a:gd name="connsiteX64" fmla="*/ 482600 w 3139715"/>
                  <a:gd name="connsiteY64" fmla="*/ 223478 h 223478"/>
                  <a:gd name="connsiteX65" fmla="*/ 322263 w 3139715"/>
                  <a:gd name="connsiteY65" fmla="*/ 142875 h 223478"/>
                  <a:gd name="connsiteX66" fmla="*/ 402865 w 3139715"/>
                  <a:gd name="connsiteY66" fmla="*/ 142875 h 223478"/>
                  <a:gd name="connsiteX67" fmla="*/ 402865 w 3139715"/>
                  <a:gd name="connsiteY67" fmla="*/ 223478 h 223478"/>
                  <a:gd name="connsiteX68" fmla="*/ 362564 w 3139715"/>
                  <a:gd name="connsiteY68" fmla="*/ 223478 h 223478"/>
                  <a:gd name="connsiteX69" fmla="*/ 322263 w 3139715"/>
                  <a:gd name="connsiteY69" fmla="*/ 223478 h 223478"/>
                  <a:gd name="connsiteX70" fmla="*/ 160338 w 3139715"/>
                  <a:gd name="connsiteY70" fmla="*/ 142875 h 223478"/>
                  <a:gd name="connsiteX71" fmla="*/ 240940 w 3139715"/>
                  <a:gd name="connsiteY71" fmla="*/ 142875 h 223478"/>
                  <a:gd name="connsiteX72" fmla="*/ 240940 w 3139715"/>
                  <a:gd name="connsiteY72" fmla="*/ 223478 h 223478"/>
                  <a:gd name="connsiteX73" fmla="*/ 200639 w 3139715"/>
                  <a:gd name="connsiteY73" fmla="*/ 223478 h 223478"/>
                  <a:gd name="connsiteX74" fmla="*/ 160338 w 3139715"/>
                  <a:gd name="connsiteY74" fmla="*/ 223478 h 223478"/>
                  <a:gd name="connsiteX75" fmla="*/ 0 w 3139715"/>
                  <a:gd name="connsiteY75" fmla="*/ 142875 h 223478"/>
                  <a:gd name="connsiteX76" fmla="*/ 80603 w 3139715"/>
                  <a:gd name="connsiteY76" fmla="*/ 142875 h 223478"/>
                  <a:gd name="connsiteX77" fmla="*/ 80603 w 3139715"/>
                  <a:gd name="connsiteY77" fmla="*/ 223478 h 223478"/>
                  <a:gd name="connsiteX78" fmla="*/ 40302 w 3139715"/>
                  <a:gd name="connsiteY78" fmla="*/ 223478 h 223478"/>
                  <a:gd name="connsiteX79" fmla="*/ 0 w 3139715"/>
                  <a:gd name="connsiteY79" fmla="*/ 223478 h 223478"/>
                  <a:gd name="connsiteX80" fmla="*/ 1770063 w 3139715"/>
                  <a:gd name="connsiteY80" fmla="*/ 92075 h 223478"/>
                  <a:gd name="connsiteX81" fmla="*/ 1850665 w 3139715"/>
                  <a:gd name="connsiteY81" fmla="*/ 92075 h 223478"/>
                  <a:gd name="connsiteX82" fmla="*/ 1850665 w 3139715"/>
                  <a:gd name="connsiteY82" fmla="*/ 172678 h 223478"/>
                  <a:gd name="connsiteX83" fmla="*/ 1810364 w 3139715"/>
                  <a:gd name="connsiteY83" fmla="*/ 172678 h 223478"/>
                  <a:gd name="connsiteX84" fmla="*/ 1770063 w 3139715"/>
                  <a:gd name="connsiteY84" fmla="*/ 172678 h 223478"/>
                  <a:gd name="connsiteX85" fmla="*/ 2254250 w 3139715"/>
                  <a:gd name="connsiteY85" fmla="*/ 63500 h 223478"/>
                  <a:gd name="connsiteX86" fmla="*/ 2334853 w 3139715"/>
                  <a:gd name="connsiteY86" fmla="*/ 63500 h 223478"/>
                  <a:gd name="connsiteX87" fmla="*/ 2334853 w 3139715"/>
                  <a:gd name="connsiteY87" fmla="*/ 144103 h 223478"/>
                  <a:gd name="connsiteX88" fmla="*/ 2294551 w 3139715"/>
                  <a:gd name="connsiteY88" fmla="*/ 144103 h 223478"/>
                  <a:gd name="connsiteX89" fmla="*/ 2254250 w 3139715"/>
                  <a:gd name="connsiteY89" fmla="*/ 144103 h 223478"/>
                  <a:gd name="connsiteX90" fmla="*/ 1931988 w 3139715"/>
                  <a:gd name="connsiteY90" fmla="*/ 22225 h 223478"/>
                  <a:gd name="connsiteX91" fmla="*/ 2012590 w 3139715"/>
                  <a:gd name="connsiteY91" fmla="*/ 22225 h 223478"/>
                  <a:gd name="connsiteX92" fmla="*/ 2012590 w 3139715"/>
                  <a:gd name="connsiteY92" fmla="*/ 102828 h 223478"/>
                  <a:gd name="connsiteX93" fmla="*/ 1972289 w 3139715"/>
                  <a:gd name="connsiteY93" fmla="*/ 102828 h 223478"/>
                  <a:gd name="connsiteX94" fmla="*/ 1931988 w 3139715"/>
                  <a:gd name="connsiteY94" fmla="*/ 102828 h 223478"/>
                  <a:gd name="connsiteX95" fmla="*/ 2092325 w 3139715"/>
                  <a:gd name="connsiteY95" fmla="*/ 0 h 223478"/>
                  <a:gd name="connsiteX96" fmla="*/ 2172928 w 3139715"/>
                  <a:gd name="connsiteY96" fmla="*/ 0 h 223478"/>
                  <a:gd name="connsiteX97" fmla="*/ 2172928 w 3139715"/>
                  <a:gd name="connsiteY97" fmla="*/ 80603 h 223478"/>
                  <a:gd name="connsiteX98" fmla="*/ 2132626 w 3139715"/>
                  <a:gd name="connsiteY98" fmla="*/ 80603 h 223478"/>
                  <a:gd name="connsiteX99" fmla="*/ 2092325 w 3139715"/>
                  <a:gd name="connsiteY99" fmla="*/ 80603 h 22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3478">
                    <a:moveTo>
                      <a:pt x="3059113" y="142875"/>
                    </a:moveTo>
                    <a:lnTo>
                      <a:pt x="3139715" y="142875"/>
                    </a:lnTo>
                    <a:lnTo>
                      <a:pt x="3139715" y="223478"/>
                    </a:lnTo>
                    <a:lnTo>
                      <a:pt x="3099414" y="223478"/>
                    </a:lnTo>
                    <a:lnTo>
                      <a:pt x="3059113" y="223478"/>
                    </a:lnTo>
                    <a:close/>
                    <a:moveTo>
                      <a:pt x="2897188" y="142875"/>
                    </a:moveTo>
                    <a:lnTo>
                      <a:pt x="2977790" y="142875"/>
                    </a:lnTo>
                    <a:lnTo>
                      <a:pt x="2977790" y="223478"/>
                    </a:lnTo>
                    <a:lnTo>
                      <a:pt x="2937489" y="223478"/>
                    </a:lnTo>
                    <a:lnTo>
                      <a:pt x="2897188" y="223478"/>
                    </a:lnTo>
                    <a:close/>
                    <a:moveTo>
                      <a:pt x="2736850" y="142875"/>
                    </a:moveTo>
                    <a:lnTo>
                      <a:pt x="2817453" y="142875"/>
                    </a:lnTo>
                    <a:lnTo>
                      <a:pt x="2817453" y="223478"/>
                    </a:lnTo>
                    <a:lnTo>
                      <a:pt x="2777151" y="223478"/>
                    </a:lnTo>
                    <a:lnTo>
                      <a:pt x="2736850" y="223478"/>
                    </a:lnTo>
                    <a:close/>
                    <a:moveTo>
                      <a:pt x="2576513" y="142875"/>
                    </a:moveTo>
                    <a:lnTo>
                      <a:pt x="2657115" y="142875"/>
                    </a:lnTo>
                    <a:lnTo>
                      <a:pt x="2657115" y="223478"/>
                    </a:lnTo>
                    <a:lnTo>
                      <a:pt x="2616814" y="223478"/>
                    </a:lnTo>
                    <a:lnTo>
                      <a:pt x="2576513" y="223478"/>
                    </a:lnTo>
                    <a:close/>
                    <a:moveTo>
                      <a:pt x="2414588" y="142875"/>
                    </a:moveTo>
                    <a:lnTo>
                      <a:pt x="2495190" y="142875"/>
                    </a:lnTo>
                    <a:lnTo>
                      <a:pt x="2495190" y="223478"/>
                    </a:lnTo>
                    <a:lnTo>
                      <a:pt x="2454889" y="223478"/>
                    </a:lnTo>
                    <a:lnTo>
                      <a:pt x="2414588" y="223478"/>
                    </a:lnTo>
                    <a:close/>
                    <a:moveTo>
                      <a:pt x="1609725" y="142875"/>
                    </a:moveTo>
                    <a:lnTo>
                      <a:pt x="1690328" y="142875"/>
                    </a:lnTo>
                    <a:lnTo>
                      <a:pt x="1690328" y="223478"/>
                    </a:lnTo>
                    <a:lnTo>
                      <a:pt x="1650026" y="223478"/>
                    </a:lnTo>
                    <a:lnTo>
                      <a:pt x="1609725" y="223478"/>
                    </a:lnTo>
                    <a:close/>
                    <a:moveTo>
                      <a:pt x="1449388" y="142875"/>
                    </a:moveTo>
                    <a:lnTo>
                      <a:pt x="1529990" y="142875"/>
                    </a:lnTo>
                    <a:lnTo>
                      <a:pt x="1529990" y="223478"/>
                    </a:lnTo>
                    <a:lnTo>
                      <a:pt x="1489689" y="223478"/>
                    </a:lnTo>
                    <a:lnTo>
                      <a:pt x="1449388" y="223478"/>
                    </a:lnTo>
                    <a:close/>
                    <a:moveTo>
                      <a:pt x="1287463" y="142875"/>
                    </a:moveTo>
                    <a:lnTo>
                      <a:pt x="1368065" y="142875"/>
                    </a:lnTo>
                    <a:lnTo>
                      <a:pt x="1368065" y="223478"/>
                    </a:lnTo>
                    <a:lnTo>
                      <a:pt x="1327764" y="223478"/>
                    </a:lnTo>
                    <a:lnTo>
                      <a:pt x="1287463" y="223478"/>
                    </a:lnTo>
                    <a:close/>
                    <a:moveTo>
                      <a:pt x="1127125" y="142875"/>
                    </a:moveTo>
                    <a:lnTo>
                      <a:pt x="1207728" y="142875"/>
                    </a:lnTo>
                    <a:lnTo>
                      <a:pt x="1207728" y="223478"/>
                    </a:lnTo>
                    <a:lnTo>
                      <a:pt x="1167426" y="223478"/>
                    </a:lnTo>
                    <a:lnTo>
                      <a:pt x="1127125" y="223478"/>
                    </a:lnTo>
                    <a:close/>
                    <a:moveTo>
                      <a:pt x="965200" y="142875"/>
                    </a:moveTo>
                    <a:lnTo>
                      <a:pt x="1045803" y="142875"/>
                    </a:lnTo>
                    <a:lnTo>
                      <a:pt x="1045803" y="223478"/>
                    </a:lnTo>
                    <a:lnTo>
                      <a:pt x="1005501" y="223478"/>
                    </a:lnTo>
                    <a:lnTo>
                      <a:pt x="965200" y="223478"/>
                    </a:lnTo>
                    <a:close/>
                    <a:moveTo>
                      <a:pt x="804863" y="142875"/>
                    </a:moveTo>
                    <a:lnTo>
                      <a:pt x="885465" y="142875"/>
                    </a:lnTo>
                    <a:lnTo>
                      <a:pt x="885465" y="223478"/>
                    </a:lnTo>
                    <a:lnTo>
                      <a:pt x="845164" y="223478"/>
                    </a:lnTo>
                    <a:lnTo>
                      <a:pt x="804863" y="223478"/>
                    </a:lnTo>
                    <a:close/>
                    <a:moveTo>
                      <a:pt x="644525" y="142875"/>
                    </a:moveTo>
                    <a:lnTo>
                      <a:pt x="725128" y="142875"/>
                    </a:lnTo>
                    <a:lnTo>
                      <a:pt x="725128" y="223478"/>
                    </a:lnTo>
                    <a:lnTo>
                      <a:pt x="684826" y="223478"/>
                    </a:lnTo>
                    <a:lnTo>
                      <a:pt x="644525" y="223478"/>
                    </a:lnTo>
                    <a:close/>
                    <a:moveTo>
                      <a:pt x="482600" y="142875"/>
                    </a:moveTo>
                    <a:lnTo>
                      <a:pt x="563203" y="142875"/>
                    </a:lnTo>
                    <a:lnTo>
                      <a:pt x="563203" y="223478"/>
                    </a:lnTo>
                    <a:lnTo>
                      <a:pt x="522901" y="223478"/>
                    </a:lnTo>
                    <a:lnTo>
                      <a:pt x="482600" y="223478"/>
                    </a:lnTo>
                    <a:close/>
                    <a:moveTo>
                      <a:pt x="322263" y="142875"/>
                    </a:moveTo>
                    <a:lnTo>
                      <a:pt x="402865" y="142875"/>
                    </a:lnTo>
                    <a:lnTo>
                      <a:pt x="402865" y="223478"/>
                    </a:lnTo>
                    <a:lnTo>
                      <a:pt x="362564" y="223478"/>
                    </a:lnTo>
                    <a:lnTo>
                      <a:pt x="322263" y="223478"/>
                    </a:lnTo>
                    <a:close/>
                    <a:moveTo>
                      <a:pt x="160338" y="142875"/>
                    </a:moveTo>
                    <a:lnTo>
                      <a:pt x="240940" y="142875"/>
                    </a:lnTo>
                    <a:lnTo>
                      <a:pt x="240940" y="223478"/>
                    </a:lnTo>
                    <a:lnTo>
                      <a:pt x="200639" y="223478"/>
                    </a:lnTo>
                    <a:lnTo>
                      <a:pt x="160338" y="223478"/>
                    </a:lnTo>
                    <a:close/>
                    <a:moveTo>
                      <a:pt x="0" y="142875"/>
                    </a:moveTo>
                    <a:lnTo>
                      <a:pt x="80603" y="142875"/>
                    </a:lnTo>
                    <a:lnTo>
                      <a:pt x="80603" y="223478"/>
                    </a:lnTo>
                    <a:lnTo>
                      <a:pt x="40302" y="223478"/>
                    </a:lnTo>
                    <a:lnTo>
                      <a:pt x="0" y="223478"/>
                    </a:lnTo>
                    <a:close/>
                    <a:moveTo>
                      <a:pt x="1770063" y="92075"/>
                    </a:moveTo>
                    <a:lnTo>
                      <a:pt x="1850665" y="92075"/>
                    </a:lnTo>
                    <a:lnTo>
                      <a:pt x="1850665" y="172678"/>
                    </a:lnTo>
                    <a:lnTo>
                      <a:pt x="1810364" y="172678"/>
                    </a:lnTo>
                    <a:lnTo>
                      <a:pt x="1770063" y="172678"/>
                    </a:lnTo>
                    <a:close/>
                    <a:moveTo>
                      <a:pt x="2254250" y="63500"/>
                    </a:moveTo>
                    <a:lnTo>
                      <a:pt x="2334853" y="63500"/>
                    </a:lnTo>
                    <a:lnTo>
                      <a:pt x="2334853" y="144103"/>
                    </a:lnTo>
                    <a:lnTo>
                      <a:pt x="2294551" y="144103"/>
                    </a:lnTo>
                    <a:lnTo>
                      <a:pt x="2254250" y="144103"/>
                    </a:lnTo>
                    <a:close/>
                    <a:moveTo>
                      <a:pt x="1931988" y="22225"/>
                    </a:moveTo>
                    <a:lnTo>
                      <a:pt x="2012590" y="22225"/>
                    </a:lnTo>
                    <a:lnTo>
                      <a:pt x="2012590" y="102828"/>
                    </a:lnTo>
                    <a:lnTo>
                      <a:pt x="1972289" y="102828"/>
                    </a:lnTo>
                    <a:lnTo>
                      <a:pt x="1931988" y="102828"/>
                    </a:lnTo>
                    <a:close/>
                    <a:moveTo>
                      <a:pt x="2092325" y="0"/>
                    </a:moveTo>
                    <a:lnTo>
                      <a:pt x="2172928" y="0"/>
                    </a:lnTo>
                    <a:lnTo>
                      <a:pt x="2172928" y="80603"/>
                    </a:lnTo>
                    <a:lnTo>
                      <a:pt x="2132626" y="80603"/>
                    </a:lnTo>
                    <a:lnTo>
                      <a:pt x="2092325"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46" name="Freeform 245">
                <a:extLst>
                  <a:ext uri="{FF2B5EF4-FFF2-40B4-BE49-F238E27FC236}">
                    <a16:creationId xmlns:a16="http://schemas.microsoft.com/office/drawing/2014/main" id="{EA550E9E-A68F-9A4A-95F6-6354F999B59A}"/>
                  </a:ext>
                </a:extLst>
              </p:cNvPr>
              <p:cNvSpPr>
                <a:spLocks noChangeArrowheads="1"/>
              </p:cNvSpPr>
              <p:nvPr/>
            </p:nvSpPr>
            <p:spPr bwMode="auto">
              <a:xfrm>
                <a:off x="1774825" y="3427412"/>
                <a:ext cx="3139715" cy="282214"/>
              </a:xfrm>
              <a:custGeom>
                <a:avLst/>
                <a:gdLst>
                  <a:gd name="connsiteX0" fmla="*/ 3059113 w 3139715"/>
                  <a:gd name="connsiteY0" fmla="*/ 201612 h 282214"/>
                  <a:gd name="connsiteX1" fmla="*/ 3139715 w 3139715"/>
                  <a:gd name="connsiteY1" fmla="*/ 201612 h 282214"/>
                  <a:gd name="connsiteX2" fmla="*/ 3139715 w 3139715"/>
                  <a:gd name="connsiteY2" fmla="*/ 282214 h 282214"/>
                  <a:gd name="connsiteX3" fmla="*/ 3099414 w 3139715"/>
                  <a:gd name="connsiteY3" fmla="*/ 282214 h 282214"/>
                  <a:gd name="connsiteX4" fmla="*/ 3059113 w 3139715"/>
                  <a:gd name="connsiteY4" fmla="*/ 282214 h 282214"/>
                  <a:gd name="connsiteX5" fmla="*/ 2897188 w 3139715"/>
                  <a:gd name="connsiteY5" fmla="*/ 201612 h 282214"/>
                  <a:gd name="connsiteX6" fmla="*/ 2977790 w 3139715"/>
                  <a:gd name="connsiteY6" fmla="*/ 201612 h 282214"/>
                  <a:gd name="connsiteX7" fmla="*/ 2977790 w 3139715"/>
                  <a:gd name="connsiteY7" fmla="*/ 282214 h 282214"/>
                  <a:gd name="connsiteX8" fmla="*/ 2937489 w 3139715"/>
                  <a:gd name="connsiteY8" fmla="*/ 282214 h 282214"/>
                  <a:gd name="connsiteX9" fmla="*/ 2897188 w 3139715"/>
                  <a:gd name="connsiteY9" fmla="*/ 282214 h 282214"/>
                  <a:gd name="connsiteX10" fmla="*/ 2736850 w 3139715"/>
                  <a:gd name="connsiteY10" fmla="*/ 201612 h 282214"/>
                  <a:gd name="connsiteX11" fmla="*/ 2817453 w 3139715"/>
                  <a:gd name="connsiteY11" fmla="*/ 201612 h 282214"/>
                  <a:gd name="connsiteX12" fmla="*/ 2817453 w 3139715"/>
                  <a:gd name="connsiteY12" fmla="*/ 282214 h 282214"/>
                  <a:gd name="connsiteX13" fmla="*/ 2777151 w 3139715"/>
                  <a:gd name="connsiteY13" fmla="*/ 282214 h 282214"/>
                  <a:gd name="connsiteX14" fmla="*/ 2736850 w 3139715"/>
                  <a:gd name="connsiteY14" fmla="*/ 282214 h 282214"/>
                  <a:gd name="connsiteX15" fmla="*/ 1609725 w 3139715"/>
                  <a:gd name="connsiteY15" fmla="*/ 201612 h 282214"/>
                  <a:gd name="connsiteX16" fmla="*/ 1690328 w 3139715"/>
                  <a:gd name="connsiteY16" fmla="*/ 201612 h 282214"/>
                  <a:gd name="connsiteX17" fmla="*/ 1690328 w 3139715"/>
                  <a:gd name="connsiteY17" fmla="*/ 282214 h 282214"/>
                  <a:gd name="connsiteX18" fmla="*/ 1650026 w 3139715"/>
                  <a:gd name="connsiteY18" fmla="*/ 282214 h 282214"/>
                  <a:gd name="connsiteX19" fmla="*/ 1609725 w 3139715"/>
                  <a:gd name="connsiteY19" fmla="*/ 282214 h 282214"/>
                  <a:gd name="connsiteX20" fmla="*/ 1449388 w 3139715"/>
                  <a:gd name="connsiteY20" fmla="*/ 201612 h 282214"/>
                  <a:gd name="connsiteX21" fmla="*/ 1529990 w 3139715"/>
                  <a:gd name="connsiteY21" fmla="*/ 201612 h 282214"/>
                  <a:gd name="connsiteX22" fmla="*/ 1529990 w 3139715"/>
                  <a:gd name="connsiteY22" fmla="*/ 282214 h 282214"/>
                  <a:gd name="connsiteX23" fmla="*/ 1489689 w 3139715"/>
                  <a:gd name="connsiteY23" fmla="*/ 282214 h 282214"/>
                  <a:gd name="connsiteX24" fmla="*/ 1449388 w 3139715"/>
                  <a:gd name="connsiteY24" fmla="*/ 282214 h 282214"/>
                  <a:gd name="connsiteX25" fmla="*/ 1287463 w 3139715"/>
                  <a:gd name="connsiteY25" fmla="*/ 201612 h 282214"/>
                  <a:gd name="connsiteX26" fmla="*/ 1368065 w 3139715"/>
                  <a:gd name="connsiteY26" fmla="*/ 201612 h 282214"/>
                  <a:gd name="connsiteX27" fmla="*/ 1368065 w 3139715"/>
                  <a:gd name="connsiteY27" fmla="*/ 282214 h 282214"/>
                  <a:gd name="connsiteX28" fmla="*/ 1327764 w 3139715"/>
                  <a:gd name="connsiteY28" fmla="*/ 282214 h 282214"/>
                  <a:gd name="connsiteX29" fmla="*/ 1287463 w 3139715"/>
                  <a:gd name="connsiteY29" fmla="*/ 282214 h 282214"/>
                  <a:gd name="connsiteX30" fmla="*/ 1127125 w 3139715"/>
                  <a:gd name="connsiteY30" fmla="*/ 201612 h 282214"/>
                  <a:gd name="connsiteX31" fmla="*/ 1207728 w 3139715"/>
                  <a:gd name="connsiteY31" fmla="*/ 201612 h 282214"/>
                  <a:gd name="connsiteX32" fmla="*/ 1207728 w 3139715"/>
                  <a:gd name="connsiteY32" fmla="*/ 282214 h 282214"/>
                  <a:gd name="connsiteX33" fmla="*/ 1167426 w 3139715"/>
                  <a:gd name="connsiteY33" fmla="*/ 282214 h 282214"/>
                  <a:gd name="connsiteX34" fmla="*/ 1127125 w 3139715"/>
                  <a:gd name="connsiteY34" fmla="*/ 282214 h 282214"/>
                  <a:gd name="connsiteX35" fmla="*/ 965200 w 3139715"/>
                  <a:gd name="connsiteY35" fmla="*/ 201612 h 282214"/>
                  <a:gd name="connsiteX36" fmla="*/ 1045803 w 3139715"/>
                  <a:gd name="connsiteY36" fmla="*/ 201612 h 282214"/>
                  <a:gd name="connsiteX37" fmla="*/ 1045803 w 3139715"/>
                  <a:gd name="connsiteY37" fmla="*/ 282214 h 282214"/>
                  <a:gd name="connsiteX38" fmla="*/ 1005501 w 3139715"/>
                  <a:gd name="connsiteY38" fmla="*/ 282214 h 282214"/>
                  <a:gd name="connsiteX39" fmla="*/ 965200 w 3139715"/>
                  <a:gd name="connsiteY39" fmla="*/ 282214 h 282214"/>
                  <a:gd name="connsiteX40" fmla="*/ 804863 w 3139715"/>
                  <a:gd name="connsiteY40" fmla="*/ 201612 h 282214"/>
                  <a:gd name="connsiteX41" fmla="*/ 885465 w 3139715"/>
                  <a:gd name="connsiteY41" fmla="*/ 201612 h 282214"/>
                  <a:gd name="connsiteX42" fmla="*/ 885465 w 3139715"/>
                  <a:gd name="connsiteY42" fmla="*/ 282214 h 282214"/>
                  <a:gd name="connsiteX43" fmla="*/ 845164 w 3139715"/>
                  <a:gd name="connsiteY43" fmla="*/ 282214 h 282214"/>
                  <a:gd name="connsiteX44" fmla="*/ 804863 w 3139715"/>
                  <a:gd name="connsiteY44" fmla="*/ 282214 h 282214"/>
                  <a:gd name="connsiteX45" fmla="*/ 644525 w 3139715"/>
                  <a:gd name="connsiteY45" fmla="*/ 201612 h 282214"/>
                  <a:gd name="connsiteX46" fmla="*/ 725128 w 3139715"/>
                  <a:gd name="connsiteY46" fmla="*/ 201612 h 282214"/>
                  <a:gd name="connsiteX47" fmla="*/ 725128 w 3139715"/>
                  <a:gd name="connsiteY47" fmla="*/ 282214 h 282214"/>
                  <a:gd name="connsiteX48" fmla="*/ 684826 w 3139715"/>
                  <a:gd name="connsiteY48" fmla="*/ 282214 h 282214"/>
                  <a:gd name="connsiteX49" fmla="*/ 644525 w 3139715"/>
                  <a:gd name="connsiteY49" fmla="*/ 282214 h 282214"/>
                  <a:gd name="connsiteX50" fmla="*/ 482600 w 3139715"/>
                  <a:gd name="connsiteY50" fmla="*/ 201612 h 282214"/>
                  <a:gd name="connsiteX51" fmla="*/ 563203 w 3139715"/>
                  <a:gd name="connsiteY51" fmla="*/ 201612 h 282214"/>
                  <a:gd name="connsiteX52" fmla="*/ 563203 w 3139715"/>
                  <a:gd name="connsiteY52" fmla="*/ 282214 h 282214"/>
                  <a:gd name="connsiteX53" fmla="*/ 522901 w 3139715"/>
                  <a:gd name="connsiteY53" fmla="*/ 282214 h 282214"/>
                  <a:gd name="connsiteX54" fmla="*/ 482600 w 3139715"/>
                  <a:gd name="connsiteY54" fmla="*/ 282214 h 282214"/>
                  <a:gd name="connsiteX55" fmla="*/ 322263 w 3139715"/>
                  <a:gd name="connsiteY55" fmla="*/ 201612 h 282214"/>
                  <a:gd name="connsiteX56" fmla="*/ 402865 w 3139715"/>
                  <a:gd name="connsiteY56" fmla="*/ 201612 h 282214"/>
                  <a:gd name="connsiteX57" fmla="*/ 402865 w 3139715"/>
                  <a:gd name="connsiteY57" fmla="*/ 282214 h 282214"/>
                  <a:gd name="connsiteX58" fmla="*/ 362564 w 3139715"/>
                  <a:gd name="connsiteY58" fmla="*/ 282214 h 282214"/>
                  <a:gd name="connsiteX59" fmla="*/ 322263 w 3139715"/>
                  <a:gd name="connsiteY59" fmla="*/ 282214 h 282214"/>
                  <a:gd name="connsiteX60" fmla="*/ 160338 w 3139715"/>
                  <a:gd name="connsiteY60" fmla="*/ 201612 h 282214"/>
                  <a:gd name="connsiteX61" fmla="*/ 240940 w 3139715"/>
                  <a:gd name="connsiteY61" fmla="*/ 201612 h 282214"/>
                  <a:gd name="connsiteX62" fmla="*/ 240940 w 3139715"/>
                  <a:gd name="connsiteY62" fmla="*/ 282214 h 282214"/>
                  <a:gd name="connsiteX63" fmla="*/ 200639 w 3139715"/>
                  <a:gd name="connsiteY63" fmla="*/ 282214 h 282214"/>
                  <a:gd name="connsiteX64" fmla="*/ 160338 w 3139715"/>
                  <a:gd name="connsiteY64" fmla="*/ 282214 h 282214"/>
                  <a:gd name="connsiteX65" fmla="*/ 0 w 3139715"/>
                  <a:gd name="connsiteY65" fmla="*/ 201612 h 282214"/>
                  <a:gd name="connsiteX66" fmla="*/ 80603 w 3139715"/>
                  <a:gd name="connsiteY66" fmla="*/ 201612 h 282214"/>
                  <a:gd name="connsiteX67" fmla="*/ 80603 w 3139715"/>
                  <a:gd name="connsiteY67" fmla="*/ 282214 h 282214"/>
                  <a:gd name="connsiteX68" fmla="*/ 40302 w 3139715"/>
                  <a:gd name="connsiteY68" fmla="*/ 282214 h 282214"/>
                  <a:gd name="connsiteX69" fmla="*/ 0 w 3139715"/>
                  <a:gd name="connsiteY69" fmla="*/ 282214 h 282214"/>
                  <a:gd name="connsiteX70" fmla="*/ 2576513 w 3139715"/>
                  <a:gd name="connsiteY70" fmla="*/ 187325 h 282214"/>
                  <a:gd name="connsiteX71" fmla="*/ 2657115 w 3139715"/>
                  <a:gd name="connsiteY71" fmla="*/ 187325 h 282214"/>
                  <a:gd name="connsiteX72" fmla="*/ 2657115 w 3139715"/>
                  <a:gd name="connsiteY72" fmla="*/ 267926 h 282214"/>
                  <a:gd name="connsiteX73" fmla="*/ 2616814 w 3139715"/>
                  <a:gd name="connsiteY73" fmla="*/ 267926 h 282214"/>
                  <a:gd name="connsiteX74" fmla="*/ 2576513 w 3139715"/>
                  <a:gd name="connsiteY74" fmla="*/ 267926 h 282214"/>
                  <a:gd name="connsiteX75" fmla="*/ 2414588 w 3139715"/>
                  <a:gd name="connsiteY75" fmla="*/ 161925 h 282214"/>
                  <a:gd name="connsiteX76" fmla="*/ 2495190 w 3139715"/>
                  <a:gd name="connsiteY76" fmla="*/ 161925 h 282214"/>
                  <a:gd name="connsiteX77" fmla="*/ 2495190 w 3139715"/>
                  <a:gd name="connsiteY77" fmla="*/ 242526 h 282214"/>
                  <a:gd name="connsiteX78" fmla="*/ 2454889 w 3139715"/>
                  <a:gd name="connsiteY78" fmla="*/ 242526 h 282214"/>
                  <a:gd name="connsiteX79" fmla="*/ 2414588 w 3139715"/>
                  <a:gd name="connsiteY79" fmla="*/ 242526 h 282214"/>
                  <a:gd name="connsiteX80" fmla="*/ 1770063 w 3139715"/>
                  <a:gd name="connsiteY80" fmla="*/ 150812 h 282214"/>
                  <a:gd name="connsiteX81" fmla="*/ 1850665 w 3139715"/>
                  <a:gd name="connsiteY81" fmla="*/ 150812 h 282214"/>
                  <a:gd name="connsiteX82" fmla="*/ 1850665 w 3139715"/>
                  <a:gd name="connsiteY82" fmla="*/ 231415 h 282214"/>
                  <a:gd name="connsiteX83" fmla="*/ 1810364 w 3139715"/>
                  <a:gd name="connsiteY83" fmla="*/ 231415 h 282214"/>
                  <a:gd name="connsiteX84" fmla="*/ 1770063 w 3139715"/>
                  <a:gd name="connsiteY84" fmla="*/ 231415 h 282214"/>
                  <a:gd name="connsiteX85" fmla="*/ 2254250 w 3139715"/>
                  <a:gd name="connsiteY85" fmla="*/ 80962 h 282214"/>
                  <a:gd name="connsiteX86" fmla="*/ 2334853 w 3139715"/>
                  <a:gd name="connsiteY86" fmla="*/ 80962 h 282214"/>
                  <a:gd name="connsiteX87" fmla="*/ 2334853 w 3139715"/>
                  <a:gd name="connsiteY87" fmla="*/ 161565 h 282214"/>
                  <a:gd name="connsiteX88" fmla="*/ 2294551 w 3139715"/>
                  <a:gd name="connsiteY88" fmla="*/ 161565 h 282214"/>
                  <a:gd name="connsiteX89" fmla="*/ 2254250 w 3139715"/>
                  <a:gd name="connsiteY89" fmla="*/ 161565 h 282214"/>
                  <a:gd name="connsiteX90" fmla="*/ 1931988 w 3139715"/>
                  <a:gd name="connsiteY90" fmla="*/ 55562 h 282214"/>
                  <a:gd name="connsiteX91" fmla="*/ 2012590 w 3139715"/>
                  <a:gd name="connsiteY91" fmla="*/ 55562 h 282214"/>
                  <a:gd name="connsiteX92" fmla="*/ 2012590 w 3139715"/>
                  <a:gd name="connsiteY92" fmla="*/ 136165 h 282214"/>
                  <a:gd name="connsiteX93" fmla="*/ 1972289 w 3139715"/>
                  <a:gd name="connsiteY93" fmla="*/ 136165 h 282214"/>
                  <a:gd name="connsiteX94" fmla="*/ 1931988 w 3139715"/>
                  <a:gd name="connsiteY94" fmla="*/ 136165 h 282214"/>
                  <a:gd name="connsiteX95" fmla="*/ 2092325 w 3139715"/>
                  <a:gd name="connsiteY95" fmla="*/ 0 h 282214"/>
                  <a:gd name="connsiteX96" fmla="*/ 2172928 w 3139715"/>
                  <a:gd name="connsiteY96" fmla="*/ 0 h 282214"/>
                  <a:gd name="connsiteX97" fmla="*/ 2172928 w 3139715"/>
                  <a:gd name="connsiteY97" fmla="*/ 80602 h 282214"/>
                  <a:gd name="connsiteX98" fmla="*/ 2132626 w 3139715"/>
                  <a:gd name="connsiteY98" fmla="*/ 80602 h 282214"/>
                  <a:gd name="connsiteX99" fmla="*/ 2092325 w 3139715"/>
                  <a:gd name="connsiteY99" fmla="*/ 80602 h 282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82214">
                    <a:moveTo>
                      <a:pt x="3059113" y="201612"/>
                    </a:moveTo>
                    <a:lnTo>
                      <a:pt x="3139715" y="201612"/>
                    </a:lnTo>
                    <a:lnTo>
                      <a:pt x="3139715" y="282214"/>
                    </a:lnTo>
                    <a:lnTo>
                      <a:pt x="3099414" y="282214"/>
                    </a:lnTo>
                    <a:lnTo>
                      <a:pt x="3059113" y="282214"/>
                    </a:lnTo>
                    <a:close/>
                    <a:moveTo>
                      <a:pt x="2897188" y="201612"/>
                    </a:moveTo>
                    <a:lnTo>
                      <a:pt x="2977790" y="201612"/>
                    </a:lnTo>
                    <a:lnTo>
                      <a:pt x="2977790" y="282214"/>
                    </a:lnTo>
                    <a:lnTo>
                      <a:pt x="2937489" y="282214"/>
                    </a:lnTo>
                    <a:lnTo>
                      <a:pt x="2897188" y="282214"/>
                    </a:lnTo>
                    <a:close/>
                    <a:moveTo>
                      <a:pt x="2736850" y="201612"/>
                    </a:moveTo>
                    <a:lnTo>
                      <a:pt x="2817453" y="201612"/>
                    </a:lnTo>
                    <a:lnTo>
                      <a:pt x="2817453" y="282214"/>
                    </a:lnTo>
                    <a:lnTo>
                      <a:pt x="2777151" y="282214"/>
                    </a:lnTo>
                    <a:lnTo>
                      <a:pt x="2736850" y="282214"/>
                    </a:lnTo>
                    <a:close/>
                    <a:moveTo>
                      <a:pt x="1609725" y="201612"/>
                    </a:moveTo>
                    <a:lnTo>
                      <a:pt x="1690328" y="201612"/>
                    </a:lnTo>
                    <a:lnTo>
                      <a:pt x="1690328" y="282214"/>
                    </a:lnTo>
                    <a:lnTo>
                      <a:pt x="1650026" y="282214"/>
                    </a:lnTo>
                    <a:lnTo>
                      <a:pt x="1609725" y="282214"/>
                    </a:lnTo>
                    <a:close/>
                    <a:moveTo>
                      <a:pt x="1449388" y="201612"/>
                    </a:moveTo>
                    <a:lnTo>
                      <a:pt x="1529990" y="201612"/>
                    </a:lnTo>
                    <a:lnTo>
                      <a:pt x="1529990" y="282214"/>
                    </a:lnTo>
                    <a:lnTo>
                      <a:pt x="1489689" y="282214"/>
                    </a:lnTo>
                    <a:lnTo>
                      <a:pt x="1449388" y="282214"/>
                    </a:lnTo>
                    <a:close/>
                    <a:moveTo>
                      <a:pt x="1287463" y="201612"/>
                    </a:moveTo>
                    <a:lnTo>
                      <a:pt x="1368065" y="201612"/>
                    </a:lnTo>
                    <a:lnTo>
                      <a:pt x="1368065" y="282214"/>
                    </a:lnTo>
                    <a:lnTo>
                      <a:pt x="1327764" y="282214"/>
                    </a:lnTo>
                    <a:lnTo>
                      <a:pt x="1287463" y="282214"/>
                    </a:lnTo>
                    <a:close/>
                    <a:moveTo>
                      <a:pt x="1127125" y="201612"/>
                    </a:moveTo>
                    <a:lnTo>
                      <a:pt x="1207728" y="201612"/>
                    </a:lnTo>
                    <a:lnTo>
                      <a:pt x="1207728" y="282214"/>
                    </a:lnTo>
                    <a:lnTo>
                      <a:pt x="1167426" y="282214"/>
                    </a:lnTo>
                    <a:lnTo>
                      <a:pt x="1127125" y="282214"/>
                    </a:lnTo>
                    <a:close/>
                    <a:moveTo>
                      <a:pt x="965200" y="201612"/>
                    </a:moveTo>
                    <a:lnTo>
                      <a:pt x="1045803" y="201612"/>
                    </a:lnTo>
                    <a:lnTo>
                      <a:pt x="1045803" y="282214"/>
                    </a:lnTo>
                    <a:lnTo>
                      <a:pt x="1005501" y="282214"/>
                    </a:lnTo>
                    <a:lnTo>
                      <a:pt x="965200" y="282214"/>
                    </a:lnTo>
                    <a:close/>
                    <a:moveTo>
                      <a:pt x="804863" y="201612"/>
                    </a:moveTo>
                    <a:lnTo>
                      <a:pt x="885465" y="201612"/>
                    </a:lnTo>
                    <a:lnTo>
                      <a:pt x="885465" y="282214"/>
                    </a:lnTo>
                    <a:lnTo>
                      <a:pt x="845164" y="282214"/>
                    </a:lnTo>
                    <a:lnTo>
                      <a:pt x="804863" y="282214"/>
                    </a:lnTo>
                    <a:close/>
                    <a:moveTo>
                      <a:pt x="644525" y="201612"/>
                    </a:moveTo>
                    <a:lnTo>
                      <a:pt x="725128" y="201612"/>
                    </a:lnTo>
                    <a:lnTo>
                      <a:pt x="725128" y="282214"/>
                    </a:lnTo>
                    <a:lnTo>
                      <a:pt x="684826" y="282214"/>
                    </a:lnTo>
                    <a:lnTo>
                      <a:pt x="644525" y="282214"/>
                    </a:lnTo>
                    <a:close/>
                    <a:moveTo>
                      <a:pt x="482600" y="201612"/>
                    </a:moveTo>
                    <a:lnTo>
                      <a:pt x="563203" y="201612"/>
                    </a:lnTo>
                    <a:lnTo>
                      <a:pt x="563203" y="282214"/>
                    </a:lnTo>
                    <a:lnTo>
                      <a:pt x="522901" y="282214"/>
                    </a:lnTo>
                    <a:lnTo>
                      <a:pt x="482600" y="282214"/>
                    </a:lnTo>
                    <a:close/>
                    <a:moveTo>
                      <a:pt x="322263" y="201612"/>
                    </a:moveTo>
                    <a:lnTo>
                      <a:pt x="402865" y="201612"/>
                    </a:lnTo>
                    <a:lnTo>
                      <a:pt x="402865" y="282214"/>
                    </a:lnTo>
                    <a:lnTo>
                      <a:pt x="362564" y="282214"/>
                    </a:lnTo>
                    <a:lnTo>
                      <a:pt x="322263" y="282214"/>
                    </a:lnTo>
                    <a:close/>
                    <a:moveTo>
                      <a:pt x="160338" y="201612"/>
                    </a:moveTo>
                    <a:lnTo>
                      <a:pt x="240940" y="201612"/>
                    </a:lnTo>
                    <a:lnTo>
                      <a:pt x="240940" y="282214"/>
                    </a:lnTo>
                    <a:lnTo>
                      <a:pt x="200639" y="282214"/>
                    </a:lnTo>
                    <a:lnTo>
                      <a:pt x="160338" y="282214"/>
                    </a:lnTo>
                    <a:close/>
                    <a:moveTo>
                      <a:pt x="0" y="201612"/>
                    </a:moveTo>
                    <a:lnTo>
                      <a:pt x="80603" y="201612"/>
                    </a:lnTo>
                    <a:lnTo>
                      <a:pt x="80603" y="282214"/>
                    </a:lnTo>
                    <a:lnTo>
                      <a:pt x="40302" y="282214"/>
                    </a:lnTo>
                    <a:lnTo>
                      <a:pt x="0" y="282214"/>
                    </a:lnTo>
                    <a:close/>
                    <a:moveTo>
                      <a:pt x="2576513" y="187325"/>
                    </a:moveTo>
                    <a:lnTo>
                      <a:pt x="2657115" y="187325"/>
                    </a:lnTo>
                    <a:lnTo>
                      <a:pt x="2657115" y="267926"/>
                    </a:lnTo>
                    <a:lnTo>
                      <a:pt x="2616814" y="267926"/>
                    </a:lnTo>
                    <a:lnTo>
                      <a:pt x="2576513" y="267926"/>
                    </a:lnTo>
                    <a:close/>
                    <a:moveTo>
                      <a:pt x="2414588" y="161925"/>
                    </a:moveTo>
                    <a:lnTo>
                      <a:pt x="2495190" y="161925"/>
                    </a:lnTo>
                    <a:lnTo>
                      <a:pt x="2495190" y="242526"/>
                    </a:lnTo>
                    <a:lnTo>
                      <a:pt x="2454889" y="242526"/>
                    </a:lnTo>
                    <a:lnTo>
                      <a:pt x="2414588" y="242526"/>
                    </a:lnTo>
                    <a:close/>
                    <a:moveTo>
                      <a:pt x="1770063" y="150812"/>
                    </a:moveTo>
                    <a:lnTo>
                      <a:pt x="1850665" y="150812"/>
                    </a:lnTo>
                    <a:lnTo>
                      <a:pt x="1850665" y="231415"/>
                    </a:lnTo>
                    <a:lnTo>
                      <a:pt x="1810364" y="231415"/>
                    </a:lnTo>
                    <a:lnTo>
                      <a:pt x="1770063" y="231415"/>
                    </a:lnTo>
                    <a:close/>
                    <a:moveTo>
                      <a:pt x="2254250" y="80962"/>
                    </a:moveTo>
                    <a:lnTo>
                      <a:pt x="2334853" y="80962"/>
                    </a:lnTo>
                    <a:lnTo>
                      <a:pt x="2334853" y="161565"/>
                    </a:lnTo>
                    <a:lnTo>
                      <a:pt x="2294551" y="161565"/>
                    </a:lnTo>
                    <a:lnTo>
                      <a:pt x="2254250" y="161565"/>
                    </a:lnTo>
                    <a:close/>
                    <a:moveTo>
                      <a:pt x="1931988" y="55562"/>
                    </a:moveTo>
                    <a:lnTo>
                      <a:pt x="2012590" y="55562"/>
                    </a:lnTo>
                    <a:lnTo>
                      <a:pt x="2012590" y="136165"/>
                    </a:lnTo>
                    <a:lnTo>
                      <a:pt x="1972289" y="136165"/>
                    </a:lnTo>
                    <a:lnTo>
                      <a:pt x="1931988" y="136165"/>
                    </a:lnTo>
                    <a:close/>
                    <a:moveTo>
                      <a:pt x="2092325" y="0"/>
                    </a:moveTo>
                    <a:lnTo>
                      <a:pt x="2172928" y="0"/>
                    </a:lnTo>
                    <a:lnTo>
                      <a:pt x="2172928" y="80602"/>
                    </a:lnTo>
                    <a:lnTo>
                      <a:pt x="2132626" y="80602"/>
                    </a:lnTo>
                    <a:lnTo>
                      <a:pt x="2092325"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47" name="Freeform 246">
                <a:extLst>
                  <a:ext uri="{FF2B5EF4-FFF2-40B4-BE49-F238E27FC236}">
                    <a16:creationId xmlns:a16="http://schemas.microsoft.com/office/drawing/2014/main" id="{0A431063-2AA8-D647-834D-CC6FCA8701E5}"/>
                  </a:ext>
                </a:extLst>
              </p:cNvPr>
              <p:cNvSpPr>
                <a:spLocks noChangeArrowheads="1"/>
              </p:cNvSpPr>
              <p:nvPr/>
            </p:nvSpPr>
            <p:spPr bwMode="auto">
              <a:xfrm>
                <a:off x="1774825" y="3641725"/>
                <a:ext cx="3139715" cy="228240"/>
              </a:xfrm>
              <a:custGeom>
                <a:avLst/>
                <a:gdLst>
                  <a:gd name="connsiteX0" fmla="*/ 3059113 w 3139715"/>
                  <a:gd name="connsiteY0" fmla="*/ 147638 h 228240"/>
                  <a:gd name="connsiteX1" fmla="*/ 3139715 w 3139715"/>
                  <a:gd name="connsiteY1" fmla="*/ 147638 h 228240"/>
                  <a:gd name="connsiteX2" fmla="*/ 3139715 w 3139715"/>
                  <a:gd name="connsiteY2" fmla="*/ 228240 h 228240"/>
                  <a:gd name="connsiteX3" fmla="*/ 3099414 w 3139715"/>
                  <a:gd name="connsiteY3" fmla="*/ 228240 h 228240"/>
                  <a:gd name="connsiteX4" fmla="*/ 3059113 w 3139715"/>
                  <a:gd name="connsiteY4" fmla="*/ 228240 h 228240"/>
                  <a:gd name="connsiteX5" fmla="*/ 2897188 w 3139715"/>
                  <a:gd name="connsiteY5" fmla="*/ 147638 h 228240"/>
                  <a:gd name="connsiteX6" fmla="*/ 2977790 w 3139715"/>
                  <a:gd name="connsiteY6" fmla="*/ 147638 h 228240"/>
                  <a:gd name="connsiteX7" fmla="*/ 2977790 w 3139715"/>
                  <a:gd name="connsiteY7" fmla="*/ 228240 h 228240"/>
                  <a:gd name="connsiteX8" fmla="*/ 2937489 w 3139715"/>
                  <a:gd name="connsiteY8" fmla="*/ 228240 h 228240"/>
                  <a:gd name="connsiteX9" fmla="*/ 2897188 w 3139715"/>
                  <a:gd name="connsiteY9" fmla="*/ 228240 h 228240"/>
                  <a:gd name="connsiteX10" fmla="*/ 2736850 w 3139715"/>
                  <a:gd name="connsiteY10" fmla="*/ 147638 h 228240"/>
                  <a:gd name="connsiteX11" fmla="*/ 2817453 w 3139715"/>
                  <a:gd name="connsiteY11" fmla="*/ 147638 h 228240"/>
                  <a:gd name="connsiteX12" fmla="*/ 2817453 w 3139715"/>
                  <a:gd name="connsiteY12" fmla="*/ 228240 h 228240"/>
                  <a:gd name="connsiteX13" fmla="*/ 2777151 w 3139715"/>
                  <a:gd name="connsiteY13" fmla="*/ 228240 h 228240"/>
                  <a:gd name="connsiteX14" fmla="*/ 2736850 w 3139715"/>
                  <a:gd name="connsiteY14" fmla="*/ 228240 h 228240"/>
                  <a:gd name="connsiteX15" fmla="*/ 1770063 w 3139715"/>
                  <a:gd name="connsiteY15" fmla="*/ 147638 h 228240"/>
                  <a:gd name="connsiteX16" fmla="*/ 1850665 w 3139715"/>
                  <a:gd name="connsiteY16" fmla="*/ 147638 h 228240"/>
                  <a:gd name="connsiteX17" fmla="*/ 1850665 w 3139715"/>
                  <a:gd name="connsiteY17" fmla="*/ 228240 h 228240"/>
                  <a:gd name="connsiteX18" fmla="*/ 1810364 w 3139715"/>
                  <a:gd name="connsiteY18" fmla="*/ 228240 h 228240"/>
                  <a:gd name="connsiteX19" fmla="*/ 1770063 w 3139715"/>
                  <a:gd name="connsiteY19" fmla="*/ 228240 h 228240"/>
                  <a:gd name="connsiteX20" fmla="*/ 1609725 w 3139715"/>
                  <a:gd name="connsiteY20" fmla="*/ 147638 h 228240"/>
                  <a:gd name="connsiteX21" fmla="*/ 1690328 w 3139715"/>
                  <a:gd name="connsiteY21" fmla="*/ 147638 h 228240"/>
                  <a:gd name="connsiteX22" fmla="*/ 1690328 w 3139715"/>
                  <a:gd name="connsiteY22" fmla="*/ 228240 h 228240"/>
                  <a:gd name="connsiteX23" fmla="*/ 1650026 w 3139715"/>
                  <a:gd name="connsiteY23" fmla="*/ 228240 h 228240"/>
                  <a:gd name="connsiteX24" fmla="*/ 1609725 w 3139715"/>
                  <a:gd name="connsiteY24" fmla="*/ 228240 h 228240"/>
                  <a:gd name="connsiteX25" fmla="*/ 1449388 w 3139715"/>
                  <a:gd name="connsiteY25" fmla="*/ 147638 h 228240"/>
                  <a:gd name="connsiteX26" fmla="*/ 1529990 w 3139715"/>
                  <a:gd name="connsiteY26" fmla="*/ 147638 h 228240"/>
                  <a:gd name="connsiteX27" fmla="*/ 1529990 w 3139715"/>
                  <a:gd name="connsiteY27" fmla="*/ 228240 h 228240"/>
                  <a:gd name="connsiteX28" fmla="*/ 1489689 w 3139715"/>
                  <a:gd name="connsiteY28" fmla="*/ 228240 h 228240"/>
                  <a:gd name="connsiteX29" fmla="*/ 1449388 w 3139715"/>
                  <a:gd name="connsiteY29" fmla="*/ 228240 h 228240"/>
                  <a:gd name="connsiteX30" fmla="*/ 1287463 w 3139715"/>
                  <a:gd name="connsiteY30" fmla="*/ 147638 h 228240"/>
                  <a:gd name="connsiteX31" fmla="*/ 1368065 w 3139715"/>
                  <a:gd name="connsiteY31" fmla="*/ 147638 h 228240"/>
                  <a:gd name="connsiteX32" fmla="*/ 1368065 w 3139715"/>
                  <a:gd name="connsiteY32" fmla="*/ 228240 h 228240"/>
                  <a:gd name="connsiteX33" fmla="*/ 1327764 w 3139715"/>
                  <a:gd name="connsiteY33" fmla="*/ 228240 h 228240"/>
                  <a:gd name="connsiteX34" fmla="*/ 1287463 w 3139715"/>
                  <a:gd name="connsiteY34" fmla="*/ 228240 h 228240"/>
                  <a:gd name="connsiteX35" fmla="*/ 1127125 w 3139715"/>
                  <a:gd name="connsiteY35" fmla="*/ 147638 h 228240"/>
                  <a:gd name="connsiteX36" fmla="*/ 1207728 w 3139715"/>
                  <a:gd name="connsiteY36" fmla="*/ 147638 h 228240"/>
                  <a:gd name="connsiteX37" fmla="*/ 1207728 w 3139715"/>
                  <a:gd name="connsiteY37" fmla="*/ 228240 h 228240"/>
                  <a:gd name="connsiteX38" fmla="*/ 1167426 w 3139715"/>
                  <a:gd name="connsiteY38" fmla="*/ 228240 h 228240"/>
                  <a:gd name="connsiteX39" fmla="*/ 1127125 w 3139715"/>
                  <a:gd name="connsiteY39" fmla="*/ 228240 h 228240"/>
                  <a:gd name="connsiteX40" fmla="*/ 965200 w 3139715"/>
                  <a:gd name="connsiteY40" fmla="*/ 147638 h 228240"/>
                  <a:gd name="connsiteX41" fmla="*/ 1045803 w 3139715"/>
                  <a:gd name="connsiteY41" fmla="*/ 147638 h 228240"/>
                  <a:gd name="connsiteX42" fmla="*/ 1045803 w 3139715"/>
                  <a:gd name="connsiteY42" fmla="*/ 228240 h 228240"/>
                  <a:gd name="connsiteX43" fmla="*/ 1005501 w 3139715"/>
                  <a:gd name="connsiteY43" fmla="*/ 228240 h 228240"/>
                  <a:gd name="connsiteX44" fmla="*/ 965200 w 3139715"/>
                  <a:gd name="connsiteY44" fmla="*/ 228240 h 228240"/>
                  <a:gd name="connsiteX45" fmla="*/ 804863 w 3139715"/>
                  <a:gd name="connsiteY45" fmla="*/ 147638 h 228240"/>
                  <a:gd name="connsiteX46" fmla="*/ 885465 w 3139715"/>
                  <a:gd name="connsiteY46" fmla="*/ 147638 h 228240"/>
                  <a:gd name="connsiteX47" fmla="*/ 885465 w 3139715"/>
                  <a:gd name="connsiteY47" fmla="*/ 228240 h 228240"/>
                  <a:gd name="connsiteX48" fmla="*/ 845164 w 3139715"/>
                  <a:gd name="connsiteY48" fmla="*/ 228240 h 228240"/>
                  <a:gd name="connsiteX49" fmla="*/ 804863 w 3139715"/>
                  <a:gd name="connsiteY49" fmla="*/ 228240 h 228240"/>
                  <a:gd name="connsiteX50" fmla="*/ 644525 w 3139715"/>
                  <a:gd name="connsiteY50" fmla="*/ 147638 h 228240"/>
                  <a:gd name="connsiteX51" fmla="*/ 725128 w 3139715"/>
                  <a:gd name="connsiteY51" fmla="*/ 147638 h 228240"/>
                  <a:gd name="connsiteX52" fmla="*/ 725128 w 3139715"/>
                  <a:gd name="connsiteY52" fmla="*/ 228240 h 228240"/>
                  <a:gd name="connsiteX53" fmla="*/ 684826 w 3139715"/>
                  <a:gd name="connsiteY53" fmla="*/ 228240 h 228240"/>
                  <a:gd name="connsiteX54" fmla="*/ 644525 w 3139715"/>
                  <a:gd name="connsiteY54" fmla="*/ 228240 h 228240"/>
                  <a:gd name="connsiteX55" fmla="*/ 482600 w 3139715"/>
                  <a:gd name="connsiteY55" fmla="*/ 147638 h 228240"/>
                  <a:gd name="connsiteX56" fmla="*/ 563203 w 3139715"/>
                  <a:gd name="connsiteY56" fmla="*/ 147638 h 228240"/>
                  <a:gd name="connsiteX57" fmla="*/ 563203 w 3139715"/>
                  <a:gd name="connsiteY57" fmla="*/ 228240 h 228240"/>
                  <a:gd name="connsiteX58" fmla="*/ 522901 w 3139715"/>
                  <a:gd name="connsiteY58" fmla="*/ 228240 h 228240"/>
                  <a:gd name="connsiteX59" fmla="*/ 482600 w 3139715"/>
                  <a:gd name="connsiteY59" fmla="*/ 228240 h 228240"/>
                  <a:gd name="connsiteX60" fmla="*/ 322263 w 3139715"/>
                  <a:gd name="connsiteY60" fmla="*/ 147638 h 228240"/>
                  <a:gd name="connsiteX61" fmla="*/ 402865 w 3139715"/>
                  <a:gd name="connsiteY61" fmla="*/ 147638 h 228240"/>
                  <a:gd name="connsiteX62" fmla="*/ 402865 w 3139715"/>
                  <a:gd name="connsiteY62" fmla="*/ 228240 h 228240"/>
                  <a:gd name="connsiteX63" fmla="*/ 362564 w 3139715"/>
                  <a:gd name="connsiteY63" fmla="*/ 228240 h 228240"/>
                  <a:gd name="connsiteX64" fmla="*/ 322263 w 3139715"/>
                  <a:gd name="connsiteY64" fmla="*/ 228240 h 228240"/>
                  <a:gd name="connsiteX65" fmla="*/ 160338 w 3139715"/>
                  <a:gd name="connsiteY65" fmla="*/ 147638 h 228240"/>
                  <a:gd name="connsiteX66" fmla="*/ 240940 w 3139715"/>
                  <a:gd name="connsiteY66" fmla="*/ 147638 h 228240"/>
                  <a:gd name="connsiteX67" fmla="*/ 240940 w 3139715"/>
                  <a:gd name="connsiteY67" fmla="*/ 228240 h 228240"/>
                  <a:gd name="connsiteX68" fmla="*/ 200639 w 3139715"/>
                  <a:gd name="connsiteY68" fmla="*/ 228240 h 228240"/>
                  <a:gd name="connsiteX69" fmla="*/ 160338 w 3139715"/>
                  <a:gd name="connsiteY69" fmla="*/ 228240 h 228240"/>
                  <a:gd name="connsiteX70" fmla="*/ 0 w 3139715"/>
                  <a:gd name="connsiteY70" fmla="*/ 147638 h 228240"/>
                  <a:gd name="connsiteX71" fmla="*/ 80603 w 3139715"/>
                  <a:gd name="connsiteY71" fmla="*/ 147638 h 228240"/>
                  <a:gd name="connsiteX72" fmla="*/ 80603 w 3139715"/>
                  <a:gd name="connsiteY72" fmla="*/ 228240 h 228240"/>
                  <a:gd name="connsiteX73" fmla="*/ 40302 w 3139715"/>
                  <a:gd name="connsiteY73" fmla="*/ 228240 h 228240"/>
                  <a:gd name="connsiteX74" fmla="*/ 0 w 3139715"/>
                  <a:gd name="connsiteY74" fmla="*/ 228240 h 228240"/>
                  <a:gd name="connsiteX75" fmla="*/ 2576513 w 3139715"/>
                  <a:gd name="connsiteY75" fmla="*/ 107950 h 228240"/>
                  <a:gd name="connsiteX76" fmla="*/ 2657115 w 3139715"/>
                  <a:gd name="connsiteY76" fmla="*/ 107950 h 228240"/>
                  <a:gd name="connsiteX77" fmla="*/ 2657115 w 3139715"/>
                  <a:gd name="connsiteY77" fmla="*/ 188553 h 228240"/>
                  <a:gd name="connsiteX78" fmla="*/ 2616814 w 3139715"/>
                  <a:gd name="connsiteY78" fmla="*/ 188553 h 228240"/>
                  <a:gd name="connsiteX79" fmla="*/ 2576513 w 3139715"/>
                  <a:gd name="connsiteY79" fmla="*/ 188553 h 228240"/>
                  <a:gd name="connsiteX80" fmla="*/ 1931988 w 3139715"/>
                  <a:gd name="connsiteY80" fmla="*/ 107950 h 228240"/>
                  <a:gd name="connsiteX81" fmla="*/ 2012590 w 3139715"/>
                  <a:gd name="connsiteY81" fmla="*/ 107950 h 228240"/>
                  <a:gd name="connsiteX82" fmla="*/ 2012590 w 3139715"/>
                  <a:gd name="connsiteY82" fmla="*/ 188553 h 228240"/>
                  <a:gd name="connsiteX83" fmla="*/ 1972289 w 3139715"/>
                  <a:gd name="connsiteY83" fmla="*/ 188553 h 228240"/>
                  <a:gd name="connsiteX84" fmla="*/ 1931988 w 3139715"/>
                  <a:gd name="connsiteY84" fmla="*/ 188553 h 228240"/>
                  <a:gd name="connsiteX85" fmla="*/ 2414588 w 3139715"/>
                  <a:gd name="connsiteY85" fmla="*/ 52388 h 228240"/>
                  <a:gd name="connsiteX86" fmla="*/ 2495190 w 3139715"/>
                  <a:gd name="connsiteY86" fmla="*/ 52388 h 228240"/>
                  <a:gd name="connsiteX87" fmla="*/ 2495190 w 3139715"/>
                  <a:gd name="connsiteY87" fmla="*/ 132988 h 228240"/>
                  <a:gd name="connsiteX88" fmla="*/ 2454889 w 3139715"/>
                  <a:gd name="connsiteY88" fmla="*/ 132988 h 228240"/>
                  <a:gd name="connsiteX89" fmla="*/ 2414588 w 3139715"/>
                  <a:gd name="connsiteY89" fmla="*/ 132988 h 228240"/>
                  <a:gd name="connsiteX90" fmla="*/ 2092325 w 3139715"/>
                  <a:gd name="connsiteY90" fmla="*/ 41275 h 228240"/>
                  <a:gd name="connsiteX91" fmla="*/ 2172928 w 3139715"/>
                  <a:gd name="connsiteY91" fmla="*/ 41275 h 228240"/>
                  <a:gd name="connsiteX92" fmla="*/ 2172928 w 3139715"/>
                  <a:gd name="connsiteY92" fmla="*/ 121878 h 228240"/>
                  <a:gd name="connsiteX93" fmla="*/ 2132626 w 3139715"/>
                  <a:gd name="connsiteY93" fmla="*/ 121878 h 228240"/>
                  <a:gd name="connsiteX94" fmla="*/ 2092325 w 3139715"/>
                  <a:gd name="connsiteY94" fmla="*/ 121878 h 228240"/>
                  <a:gd name="connsiteX95" fmla="*/ 2254250 w 3139715"/>
                  <a:gd name="connsiteY95" fmla="*/ 0 h 228240"/>
                  <a:gd name="connsiteX96" fmla="*/ 2334853 w 3139715"/>
                  <a:gd name="connsiteY96" fmla="*/ 0 h 228240"/>
                  <a:gd name="connsiteX97" fmla="*/ 2334853 w 3139715"/>
                  <a:gd name="connsiteY97" fmla="*/ 80601 h 228240"/>
                  <a:gd name="connsiteX98" fmla="*/ 2294551 w 3139715"/>
                  <a:gd name="connsiteY98" fmla="*/ 80601 h 228240"/>
                  <a:gd name="connsiteX99" fmla="*/ 2254250 w 3139715"/>
                  <a:gd name="connsiteY99" fmla="*/ 80601 h 22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8240">
                    <a:moveTo>
                      <a:pt x="3059113" y="147638"/>
                    </a:moveTo>
                    <a:lnTo>
                      <a:pt x="3139715" y="147638"/>
                    </a:lnTo>
                    <a:lnTo>
                      <a:pt x="3139715" y="228240"/>
                    </a:lnTo>
                    <a:lnTo>
                      <a:pt x="3099414" y="228240"/>
                    </a:lnTo>
                    <a:lnTo>
                      <a:pt x="3059113" y="228240"/>
                    </a:lnTo>
                    <a:close/>
                    <a:moveTo>
                      <a:pt x="2897188" y="147638"/>
                    </a:moveTo>
                    <a:lnTo>
                      <a:pt x="2977790" y="147638"/>
                    </a:lnTo>
                    <a:lnTo>
                      <a:pt x="2977790" y="228240"/>
                    </a:lnTo>
                    <a:lnTo>
                      <a:pt x="2937489" y="228240"/>
                    </a:lnTo>
                    <a:lnTo>
                      <a:pt x="2897188" y="228240"/>
                    </a:lnTo>
                    <a:close/>
                    <a:moveTo>
                      <a:pt x="2736850" y="147638"/>
                    </a:moveTo>
                    <a:lnTo>
                      <a:pt x="2817453" y="147638"/>
                    </a:lnTo>
                    <a:lnTo>
                      <a:pt x="2817453" y="228240"/>
                    </a:lnTo>
                    <a:lnTo>
                      <a:pt x="2777151" y="228240"/>
                    </a:lnTo>
                    <a:lnTo>
                      <a:pt x="2736850" y="228240"/>
                    </a:lnTo>
                    <a:close/>
                    <a:moveTo>
                      <a:pt x="1770063" y="147638"/>
                    </a:moveTo>
                    <a:lnTo>
                      <a:pt x="1850665" y="147638"/>
                    </a:lnTo>
                    <a:lnTo>
                      <a:pt x="1850665" y="228240"/>
                    </a:lnTo>
                    <a:lnTo>
                      <a:pt x="1810364" y="228240"/>
                    </a:lnTo>
                    <a:lnTo>
                      <a:pt x="1770063" y="228240"/>
                    </a:lnTo>
                    <a:close/>
                    <a:moveTo>
                      <a:pt x="1609725" y="147638"/>
                    </a:moveTo>
                    <a:lnTo>
                      <a:pt x="1690328" y="147638"/>
                    </a:lnTo>
                    <a:lnTo>
                      <a:pt x="1690328" y="228240"/>
                    </a:lnTo>
                    <a:lnTo>
                      <a:pt x="1650026" y="228240"/>
                    </a:lnTo>
                    <a:lnTo>
                      <a:pt x="1609725" y="228240"/>
                    </a:lnTo>
                    <a:close/>
                    <a:moveTo>
                      <a:pt x="1449388" y="147638"/>
                    </a:moveTo>
                    <a:lnTo>
                      <a:pt x="1529990" y="147638"/>
                    </a:lnTo>
                    <a:lnTo>
                      <a:pt x="1529990" y="228240"/>
                    </a:lnTo>
                    <a:lnTo>
                      <a:pt x="1489689" y="228240"/>
                    </a:lnTo>
                    <a:lnTo>
                      <a:pt x="1449388" y="228240"/>
                    </a:lnTo>
                    <a:close/>
                    <a:moveTo>
                      <a:pt x="1287463" y="147638"/>
                    </a:moveTo>
                    <a:lnTo>
                      <a:pt x="1368065" y="147638"/>
                    </a:lnTo>
                    <a:lnTo>
                      <a:pt x="1368065" y="228240"/>
                    </a:lnTo>
                    <a:lnTo>
                      <a:pt x="1327764" y="228240"/>
                    </a:lnTo>
                    <a:lnTo>
                      <a:pt x="1287463" y="228240"/>
                    </a:lnTo>
                    <a:close/>
                    <a:moveTo>
                      <a:pt x="1127125" y="147638"/>
                    </a:moveTo>
                    <a:lnTo>
                      <a:pt x="1207728" y="147638"/>
                    </a:lnTo>
                    <a:lnTo>
                      <a:pt x="1207728" y="228240"/>
                    </a:lnTo>
                    <a:lnTo>
                      <a:pt x="1167426" y="228240"/>
                    </a:lnTo>
                    <a:lnTo>
                      <a:pt x="1127125" y="228240"/>
                    </a:lnTo>
                    <a:close/>
                    <a:moveTo>
                      <a:pt x="965200" y="147638"/>
                    </a:moveTo>
                    <a:lnTo>
                      <a:pt x="1045803" y="147638"/>
                    </a:lnTo>
                    <a:lnTo>
                      <a:pt x="1045803" y="228240"/>
                    </a:lnTo>
                    <a:lnTo>
                      <a:pt x="1005501" y="228240"/>
                    </a:lnTo>
                    <a:lnTo>
                      <a:pt x="965200" y="228240"/>
                    </a:lnTo>
                    <a:close/>
                    <a:moveTo>
                      <a:pt x="804863" y="147638"/>
                    </a:moveTo>
                    <a:lnTo>
                      <a:pt x="885465" y="147638"/>
                    </a:lnTo>
                    <a:lnTo>
                      <a:pt x="885465" y="228240"/>
                    </a:lnTo>
                    <a:lnTo>
                      <a:pt x="845164" y="228240"/>
                    </a:lnTo>
                    <a:lnTo>
                      <a:pt x="804863" y="228240"/>
                    </a:lnTo>
                    <a:close/>
                    <a:moveTo>
                      <a:pt x="644525" y="147638"/>
                    </a:moveTo>
                    <a:lnTo>
                      <a:pt x="725128" y="147638"/>
                    </a:lnTo>
                    <a:lnTo>
                      <a:pt x="725128" y="228240"/>
                    </a:lnTo>
                    <a:lnTo>
                      <a:pt x="684826" y="228240"/>
                    </a:lnTo>
                    <a:lnTo>
                      <a:pt x="644525" y="228240"/>
                    </a:lnTo>
                    <a:close/>
                    <a:moveTo>
                      <a:pt x="482600" y="147638"/>
                    </a:moveTo>
                    <a:lnTo>
                      <a:pt x="563203" y="147638"/>
                    </a:lnTo>
                    <a:lnTo>
                      <a:pt x="563203" y="228240"/>
                    </a:lnTo>
                    <a:lnTo>
                      <a:pt x="522901" y="228240"/>
                    </a:lnTo>
                    <a:lnTo>
                      <a:pt x="482600" y="228240"/>
                    </a:lnTo>
                    <a:close/>
                    <a:moveTo>
                      <a:pt x="322263" y="147638"/>
                    </a:moveTo>
                    <a:lnTo>
                      <a:pt x="402865" y="147638"/>
                    </a:lnTo>
                    <a:lnTo>
                      <a:pt x="402865" y="228240"/>
                    </a:lnTo>
                    <a:lnTo>
                      <a:pt x="362564" y="228240"/>
                    </a:lnTo>
                    <a:lnTo>
                      <a:pt x="322263" y="228240"/>
                    </a:lnTo>
                    <a:close/>
                    <a:moveTo>
                      <a:pt x="160338" y="147638"/>
                    </a:moveTo>
                    <a:lnTo>
                      <a:pt x="240940" y="147638"/>
                    </a:lnTo>
                    <a:lnTo>
                      <a:pt x="240940" y="228240"/>
                    </a:lnTo>
                    <a:lnTo>
                      <a:pt x="200639" y="228240"/>
                    </a:lnTo>
                    <a:lnTo>
                      <a:pt x="160338" y="228240"/>
                    </a:lnTo>
                    <a:close/>
                    <a:moveTo>
                      <a:pt x="0" y="147638"/>
                    </a:moveTo>
                    <a:lnTo>
                      <a:pt x="80603" y="147638"/>
                    </a:lnTo>
                    <a:lnTo>
                      <a:pt x="80603" y="228240"/>
                    </a:lnTo>
                    <a:lnTo>
                      <a:pt x="40302" y="228240"/>
                    </a:lnTo>
                    <a:lnTo>
                      <a:pt x="0" y="228240"/>
                    </a:lnTo>
                    <a:close/>
                    <a:moveTo>
                      <a:pt x="2576513" y="107950"/>
                    </a:moveTo>
                    <a:lnTo>
                      <a:pt x="2657115" y="107950"/>
                    </a:lnTo>
                    <a:lnTo>
                      <a:pt x="2657115" y="188553"/>
                    </a:lnTo>
                    <a:lnTo>
                      <a:pt x="2616814" y="188553"/>
                    </a:lnTo>
                    <a:lnTo>
                      <a:pt x="2576513" y="188553"/>
                    </a:lnTo>
                    <a:close/>
                    <a:moveTo>
                      <a:pt x="1931988" y="107950"/>
                    </a:moveTo>
                    <a:lnTo>
                      <a:pt x="2012590" y="107950"/>
                    </a:lnTo>
                    <a:lnTo>
                      <a:pt x="2012590" y="188553"/>
                    </a:lnTo>
                    <a:lnTo>
                      <a:pt x="1972289" y="188553"/>
                    </a:lnTo>
                    <a:lnTo>
                      <a:pt x="1931988" y="188553"/>
                    </a:lnTo>
                    <a:close/>
                    <a:moveTo>
                      <a:pt x="2414588" y="52388"/>
                    </a:moveTo>
                    <a:lnTo>
                      <a:pt x="2495190" y="52388"/>
                    </a:lnTo>
                    <a:lnTo>
                      <a:pt x="2495190" y="132988"/>
                    </a:lnTo>
                    <a:lnTo>
                      <a:pt x="2454889" y="132988"/>
                    </a:lnTo>
                    <a:lnTo>
                      <a:pt x="2414588" y="132988"/>
                    </a:lnTo>
                    <a:close/>
                    <a:moveTo>
                      <a:pt x="2092325" y="41275"/>
                    </a:moveTo>
                    <a:lnTo>
                      <a:pt x="2172928" y="41275"/>
                    </a:lnTo>
                    <a:lnTo>
                      <a:pt x="2172928" y="121878"/>
                    </a:lnTo>
                    <a:lnTo>
                      <a:pt x="2132626" y="121878"/>
                    </a:lnTo>
                    <a:lnTo>
                      <a:pt x="2092325" y="121878"/>
                    </a:lnTo>
                    <a:close/>
                    <a:moveTo>
                      <a:pt x="2254250" y="0"/>
                    </a:moveTo>
                    <a:lnTo>
                      <a:pt x="2334853" y="0"/>
                    </a:lnTo>
                    <a:lnTo>
                      <a:pt x="2334853" y="80601"/>
                    </a:lnTo>
                    <a:lnTo>
                      <a:pt x="2294551" y="80601"/>
                    </a:lnTo>
                    <a:lnTo>
                      <a:pt x="2254250" y="806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48" name="Freeform 247">
                <a:extLst>
                  <a:ext uri="{FF2B5EF4-FFF2-40B4-BE49-F238E27FC236}">
                    <a16:creationId xmlns:a16="http://schemas.microsoft.com/office/drawing/2014/main" id="{B8A12517-C25A-6748-96B8-F32F887C9AFC}"/>
                  </a:ext>
                </a:extLst>
              </p:cNvPr>
              <p:cNvSpPr>
                <a:spLocks noChangeArrowheads="1"/>
              </p:cNvSpPr>
              <p:nvPr/>
            </p:nvSpPr>
            <p:spPr bwMode="auto">
              <a:xfrm>
                <a:off x="1774825" y="3816350"/>
                <a:ext cx="3139715" cy="215539"/>
              </a:xfrm>
              <a:custGeom>
                <a:avLst/>
                <a:gdLst>
                  <a:gd name="connsiteX0" fmla="*/ 3059113 w 3139715"/>
                  <a:gd name="connsiteY0" fmla="*/ 134938 h 215539"/>
                  <a:gd name="connsiteX1" fmla="*/ 3139715 w 3139715"/>
                  <a:gd name="connsiteY1" fmla="*/ 134938 h 215539"/>
                  <a:gd name="connsiteX2" fmla="*/ 3139715 w 3139715"/>
                  <a:gd name="connsiteY2" fmla="*/ 215539 h 215539"/>
                  <a:gd name="connsiteX3" fmla="*/ 3099414 w 3139715"/>
                  <a:gd name="connsiteY3" fmla="*/ 215539 h 215539"/>
                  <a:gd name="connsiteX4" fmla="*/ 3059113 w 3139715"/>
                  <a:gd name="connsiteY4" fmla="*/ 215539 h 215539"/>
                  <a:gd name="connsiteX5" fmla="*/ 2897188 w 3139715"/>
                  <a:gd name="connsiteY5" fmla="*/ 134938 h 215539"/>
                  <a:gd name="connsiteX6" fmla="*/ 2977790 w 3139715"/>
                  <a:gd name="connsiteY6" fmla="*/ 134938 h 215539"/>
                  <a:gd name="connsiteX7" fmla="*/ 2977790 w 3139715"/>
                  <a:gd name="connsiteY7" fmla="*/ 215539 h 215539"/>
                  <a:gd name="connsiteX8" fmla="*/ 2937489 w 3139715"/>
                  <a:gd name="connsiteY8" fmla="*/ 215539 h 215539"/>
                  <a:gd name="connsiteX9" fmla="*/ 2897188 w 3139715"/>
                  <a:gd name="connsiteY9" fmla="*/ 215539 h 215539"/>
                  <a:gd name="connsiteX10" fmla="*/ 1770063 w 3139715"/>
                  <a:gd name="connsiteY10" fmla="*/ 134938 h 215539"/>
                  <a:gd name="connsiteX11" fmla="*/ 1850665 w 3139715"/>
                  <a:gd name="connsiteY11" fmla="*/ 134938 h 215539"/>
                  <a:gd name="connsiteX12" fmla="*/ 1850665 w 3139715"/>
                  <a:gd name="connsiteY12" fmla="*/ 215539 h 215539"/>
                  <a:gd name="connsiteX13" fmla="*/ 1810364 w 3139715"/>
                  <a:gd name="connsiteY13" fmla="*/ 215539 h 215539"/>
                  <a:gd name="connsiteX14" fmla="*/ 1770063 w 3139715"/>
                  <a:gd name="connsiteY14" fmla="*/ 215539 h 215539"/>
                  <a:gd name="connsiteX15" fmla="*/ 1609725 w 3139715"/>
                  <a:gd name="connsiteY15" fmla="*/ 134938 h 215539"/>
                  <a:gd name="connsiteX16" fmla="*/ 1690328 w 3139715"/>
                  <a:gd name="connsiteY16" fmla="*/ 134938 h 215539"/>
                  <a:gd name="connsiteX17" fmla="*/ 1690328 w 3139715"/>
                  <a:gd name="connsiteY17" fmla="*/ 215539 h 215539"/>
                  <a:gd name="connsiteX18" fmla="*/ 1650026 w 3139715"/>
                  <a:gd name="connsiteY18" fmla="*/ 215539 h 215539"/>
                  <a:gd name="connsiteX19" fmla="*/ 1609725 w 3139715"/>
                  <a:gd name="connsiteY19" fmla="*/ 215539 h 215539"/>
                  <a:gd name="connsiteX20" fmla="*/ 1449388 w 3139715"/>
                  <a:gd name="connsiteY20" fmla="*/ 134938 h 215539"/>
                  <a:gd name="connsiteX21" fmla="*/ 1529990 w 3139715"/>
                  <a:gd name="connsiteY21" fmla="*/ 134938 h 215539"/>
                  <a:gd name="connsiteX22" fmla="*/ 1529990 w 3139715"/>
                  <a:gd name="connsiteY22" fmla="*/ 215539 h 215539"/>
                  <a:gd name="connsiteX23" fmla="*/ 1489689 w 3139715"/>
                  <a:gd name="connsiteY23" fmla="*/ 215539 h 215539"/>
                  <a:gd name="connsiteX24" fmla="*/ 1449388 w 3139715"/>
                  <a:gd name="connsiteY24" fmla="*/ 215539 h 215539"/>
                  <a:gd name="connsiteX25" fmla="*/ 1287463 w 3139715"/>
                  <a:gd name="connsiteY25" fmla="*/ 134938 h 215539"/>
                  <a:gd name="connsiteX26" fmla="*/ 1368065 w 3139715"/>
                  <a:gd name="connsiteY26" fmla="*/ 134938 h 215539"/>
                  <a:gd name="connsiteX27" fmla="*/ 1368065 w 3139715"/>
                  <a:gd name="connsiteY27" fmla="*/ 215539 h 215539"/>
                  <a:gd name="connsiteX28" fmla="*/ 1327764 w 3139715"/>
                  <a:gd name="connsiteY28" fmla="*/ 215539 h 215539"/>
                  <a:gd name="connsiteX29" fmla="*/ 1287463 w 3139715"/>
                  <a:gd name="connsiteY29" fmla="*/ 215539 h 215539"/>
                  <a:gd name="connsiteX30" fmla="*/ 1127125 w 3139715"/>
                  <a:gd name="connsiteY30" fmla="*/ 134938 h 215539"/>
                  <a:gd name="connsiteX31" fmla="*/ 1207728 w 3139715"/>
                  <a:gd name="connsiteY31" fmla="*/ 134938 h 215539"/>
                  <a:gd name="connsiteX32" fmla="*/ 1207728 w 3139715"/>
                  <a:gd name="connsiteY32" fmla="*/ 215539 h 215539"/>
                  <a:gd name="connsiteX33" fmla="*/ 1167426 w 3139715"/>
                  <a:gd name="connsiteY33" fmla="*/ 215539 h 215539"/>
                  <a:gd name="connsiteX34" fmla="*/ 1127125 w 3139715"/>
                  <a:gd name="connsiteY34" fmla="*/ 215539 h 215539"/>
                  <a:gd name="connsiteX35" fmla="*/ 965200 w 3139715"/>
                  <a:gd name="connsiteY35" fmla="*/ 134938 h 215539"/>
                  <a:gd name="connsiteX36" fmla="*/ 1045803 w 3139715"/>
                  <a:gd name="connsiteY36" fmla="*/ 134938 h 215539"/>
                  <a:gd name="connsiteX37" fmla="*/ 1045803 w 3139715"/>
                  <a:gd name="connsiteY37" fmla="*/ 215539 h 215539"/>
                  <a:gd name="connsiteX38" fmla="*/ 1005501 w 3139715"/>
                  <a:gd name="connsiteY38" fmla="*/ 215539 h 215539"/>
                  <a:gd name="connsiteX39" fmla="*/ 965200 w 3139715"/>
                  <a:gd name="connsiteY39" fmla="*/ 215539 h 215539"/>
                  <a:gd name="connsiteX40" fmla="*/ 804863 w 3139715"/>
                  <a:gd name="connsiteY40" fmla="*/ 134938 h 215539"/>
                  <a:gd name="connsiteX41" fmla="*/ 885465 w 3139715"/>
                  <a:gd name="connsiteY41" fmla="*/ 134938 h 215539"/>
                  <a:gd name="connsiteX42" fmla="*/ 885465 w 3139715"/>
                  <a:gd name="connsiteY42" fmla="*/ 215539 h 215539"/>
                  <a:gd name="connsiteX43" fmla="*/ 845164 w 3139715"/>
                  <a:gd name="connsiteY43" fmla="*/ 215539 h 215539"/>
                  <a:gd name="connsiteX44" fmla="*/ 804863 w 3139715"/>
                  <a:gd name="connsiteY44" fmla="*/ 215539 h 215539"/>
                  <a:gd name="connsiteX45" fmla="*/ 644525 w 3139715"/>
                  <a:gd name="connsiteY45" fmla="*/ 134938 h 215539"/>
                  <a:gd name="connsiteX46" fmla="*/ 725128 w 3139715"/>
                  <a:gd name="connsiteY46" fmla="*/ 134938 h 215539"/>
                  <a:gd name="connsiteX47" fmla="*/ 725128 w 3139715"/>
                  <a:gd name="connsiteY47" fmla="*/ 215539 h 215539"/>
                  <a:gd name="connsiteX48" fmla="*/ 684826 w 3139715"/>
                  <a:gd name="connsiteY48" fmla="*/ 215539 h 215539"/>
                  <a:gd name="connsiteX49" fmla="*/ 644525 w 3139715"/>
                  <a:gd name="connsiteY49" fmla="*/ 215539 h 215539"/>
                  <a:gd name="connsiteX50" fmla="*/ 482600 w 3139715"/>
                  <a:gd name="connsiteY50" fmla="*/ 134938 h 215539"/>
                  <a:gd name="connsiteX51" fmla="*/ 563203 w 3139715"/>
                  <a:gd name="connsiteY51" fmla="*/ 134938 h 215539"/>
                  <a:gd name="connsiteX52" fmla="*/ 563203 w 3139715"/>
                  <a:gd name="connsiteY52" fmla="*/ 215539 h 215539"/>
                  <a:gd name="connsiteX53" fmla="*/ 522901 w 3139715"/>
                  <a:gd name="connsiteY53" fmla="*/ 215539 h 215539"/>
                  <a:gd name="connsiteX54" fmla="*/ 482600 w 3139715"/>
                  <a:gd name="connsiteY54" fmla="*/ 215539 h 215539"/>
                  <a:gd name="connsiteX55" fmla="*/ 322263 w 3139715"/>
                  <a:gd name="connsiteY55" fmla="*/ 134938 h 215539"/>
                  <a:gd name="connsiteX56" fmla="*/ 402865 w 3139715"/>
                  <a:gd name="connsiteY56" fmla="*/ 134938 h 215539"/>
                  <a:gd name="connsiteX57" fmla="*/ 402865 w 3139715"/>
                  <a:gd name="connsiteY57" fmla="*/ 215539 h 215539"/>
                  <a:gd name="connsiteX58" fmla="*/ 362564 w 3139715"/>
                  <a:gd name="connsiteY58" fmla="*/ 215539 h 215539"/>
                  <a:gd name="connsiteX59" fmla="*/ 322263 w 3139715"/>
                  <a:gd name="connsiteY59" fmla="*/ 215539 h 215539"/>
                  <a:gd name="connsiteX60" fmla="*/ 160338 w 3139715"/>
                  <a:gd name="connsiteY60" fmla="*/ 134938 h 215539"/>
                  <a:gd name="connsiteX61" fmla="*/ 240940 w 3139715"/>
                  <a:gd name="connsiteY61" fmla="*/ 134938 h 215539"/>
                  <a:gd name="connsiteX62" fmla="*/ 240940 w 3139715"/>
                  <a:gd name="connsiteY62" fmla="*/ 215539 h 215539"/>
                  <a:gd name="connsiteX63" fmla="*/ 200639 w 3139715"/>
                  <a:gd name="connsiteY63" fmla="*/ 215539 h 215539"/>
                  <a:gd name="connsiteX64" fmla="*/ 160338 w 3139715"/>
                  <a:gd name="connsiteY64" fmla="*/ 215539 h 215539"/>
                  <a:gd name="connsiteX65" fmla="*/ 0 w 3139715"/>
                  <a:gd name="connsiteY65" fmla="*/ 134938 h 215539"/>
                  <a:gd name="connsiteX66" fmla="*/ 80603 w 3139715"/>
                  <a:gd name="connsiteY66" fmla="*/ 134938 h 215539"/>
                  <a:gd name="connsiteX67" fmla="*/ 80603 w 3139715"/>
                  <a:gd name="connsiteY67" fmla="*/ 215539 h 215539"/>
                  <a:gd name="connsiteX68" fmla="*/ 40302 w 3139715"/>
                  <a:gd name="connsiteY68" fmla="*/ 215539 h 215539"/>
                  <a:gd name="connsiteX69" fmla="*/ 0 w 3139715"/>
                  <a:gd name="connsiteY69" fmla="*/ 215539 h 215539"/>
                  <a:gd name="connsiteX70" fmla="*/ 2736850 w 3139715"/>
                  <a:gd name="connsiteY70" fmla="*/ 106363 h 215539"/>
                  <a:gd name="connsiteX71" fmla="*/ 2817453 w 3139715"/>
                  <a:gd name="connsiteY71" fmla="*/ 106363 h 215539"/>
                  <a:gd name="connsiteX72" fmla="*/ 2817453 w 3139715"/>
                  <a:gd name="connsiteY72" fmla="*/ 186965 h 215539"/>
                  <a:gd name="connsiteX73" fmla="*/ 2777151 w 3139715"/>
                  <a:gd name="connsiteY73" fmla="*/ 186965 h 215539"/>
                  <a:gd name="connsiteX74" fmla="*/ 2736850 w 3139715"/>
                  <a:gd name="connsiteY74" fmla="*/ 186965 h 215539"/>
                  <a:gd name="connsiteX75" fmla="*/ 1931988 w 3139715"/>
                  <a:gd name="connsiteY75" fmla="*/ 106363 h 215539"/>
                  <a:gd name="connsiteX76" fmla="*/ 2012590 w 3139715"/>
                  <a:gd name="connsiteY76" fmla="*/ 106363 h 215539"/>
                  <a:gd name="connsiteX77" fmla="*/ 2012590 w 3139715"/>
                  <a:gd name="connsiteY77" fmla="*/ 186965 h 215539"/>
                  <a:gd name="connsiteX78" fmla="*/ 1972289 w 3139715"/>
                  <a:gd name="connsiteY78" fmla="*/ 186965 h 215539"/>
                  <a:gd name="connsiteX79" fmla="*/ 1931988 w 3139715"/>
                  <a:gd name="connsiteY79" fmla="*/ 186965 h 215539"/>
                  <a:gd name="connsiteX80" fmla="*/ 2092325 w 3139715"/>
                  <a:gd name="connsiteY80" fmla="*/ 80963 h 215539"/>
                  <a:gd name="connsiteX81" fmla="*/ 2172928 w 3139715"/>
                  <a:gd name="connsiteY81" fmla="*/ 80963 h 215539"/>
                  <a:gd name="connsiteX82" fmla="*/ 2172928 w 3139715"/>
                  <a:gd name="connsiteY82" fmla="*/ 161565 h 215539"/>
                  <a:gd name="connsiteX83" fmla="*/ 2132626 w 3139715"/>
                  <a:gd name="connsiteY83" fmla="*/ 161565 h 215539"/>
                  <a:gd name="connsiteX84" fmla="*/ 2092325 w 3139715"/>
                  <a:gd name="connsiteY84" fmla="*/ 161565 h 215539"/>
                  <a:gd name="connsiteX85" fmla="*/ 2576513 w 3139715"/>
                  <a:gd name="connsiteY85" fmla="*/ 53975 h 215539"/>
                  <a:gd name="connsiteX86" fmla="*/ 2657115 w 3139715"/>
                  <a:gd name="connsiteY86" fmla="*/ 53975 h 215539"/>
                  <a:gd name="connsiteX87" fmla="*/ 2657115 w 3139715"/>
                  <a:gd name="connsiteY87" fmla="*/ 134578 h 215539"/>
                  <a:gd name="connsiteX88" fmla="*/ 2616814 w 3139715"/>
                  <a:gd name="connsiteY88" fmla="*/ 134578 h 215539"/>
                  <a:gd name="connsiteX89" fmla="*/ 2576513 w 3139715"/>
                  <a:gd name="connsiteY89" fmla="*/ 134578 h 215539"/>
                  <a:gd name="connsiteX90" fmla="*/ 2254250 w 3139715"/>
                  <a:gd name="connsiteY90" fmla="*/ 26988 h 215539"/>
                  <a:gd name="connsiteX91" fmla="*/ 2334853 w 3139715"/>
                  <a:gd name="connsiteY91" fmla="*/ 26988 h 215539"/>
                  <a:gd name="connsiteX92" fmla="*/ 2334853 w 3139715"/>
                  <a:gd name="connsiteY92" fmla="*/ 107590 h 215539"/>
                  <a:gd name="connsiteX93" fmla="*/ 2294551 w 3139715"/>
                  <a:gd name="connsiteY93" fmla="*/ 107590 h 215539"/>
                  <a:gd name="connsiteX94" fmla="*/ 2254250 w 3139715"/>
                  <a:gd name="connsiteY94" fmla="*/ 107590 h 215539"/>
                  <a:gd name="connsiteX95" fmla="*/ 2414588 w 3139715"/>
                  <a:gd name="connsiteY95" fmla="*/ 0 h 215539"/>
                  <a:gd name="connsiteX96" fmla="*/ 2495190 w 3139715"/>
                  <a:gd name="connsiteY96" fmla="*/ 0 h 215539"/>
                  <a:gd name="connsiteX97" fmla="*/ 2495190 w 3139715"/>
                  <a:gd name="connsiteY97" fmla="*/ 80603 h 215539"/>
                  <a:gd name="connsiteX98" fmla="*/ 2454889 w 3139715"/>
                  <a:gd name="connsiteY98" fmla="*/ 80603 h 215539"/>
                  <a:gd name="connsiteX99" fmla="*/ 2414588 w 3139715"/>
                  <a:gd name="connsiteY99" fmla="*/ 80603 h 21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5539">
                    <a:moveTo>
                      <a:pt x="3059113" y="134938"/>
                    </a:moveTo>
                    <a:lnTo>
                      <a:pt x="3139715" y="134938"/>
                    </a:lnTo>
                    <a:lnTo>
                      <a:pt x="3139715" y="215539"/>
                    </a:lnTo>
                    <a:lnTo>
                      <a:pt x="3099414" y="215539"/>
                    </a:lnTo>
                    <a:lnTo>
                      <a:pt x="3059113" y="215539"/>
                    </a:lnTo>
                    <a:close/>
                    <a:moveTo>
                      <a:pt x="2897188" y="134938"/>
                    </a:moveTo>
                    <a:lnTo>
                      <a:pt x="2977790" y="134938"/>
                    </a:lnTo>
                    <a:lnTo>
                      <a:pt x="2977790" y="215539"/>
                    </a:lnTo>
                    <a:lnTo>
                      <a:pt x="2937489" y="215539"/>
                    </a:lnTo>
                    <a:lnTo>
                      <a:pt x="2897188" y="215539"/>
                    </a:lnTo>
                    <a:close/>
                    <a:moveTo>
                      <a:pt x="1770063" y="134938"/>
                    </a:moveTo>
                    <a:lnTo>
                      <a:pt x="1850665" y="134938"/>
                    </a:lnTo>
                    <a:lnTo>
                      <a:pt x="1850665" y="215539"/>
                    </a:lnTo>
                    <a:lnTo>
                      <a:pt x="1810364" y="215539"/>
                    </a:lnTo>
                    <a:lnTo>
                      <a:pt x="1770063" y="215539"/>
                    </a:lnTo>
                    <a:close/>
                    <a:moveTo>
                      <a:pt x="1609725" y="134938"/>
                    </a:moveTo>
                    <a:lnTo>
                      <a:pt x="1690328" y="134938"/>
                    </a:lnTo>
                    <a:lnTo>
                      <a:pt x="1690328" y="215539"/>
                    </a:lnTo>
                    <a:lnTo>
                      <a:pt x="1650026" y="215539"/>
                    </a:lnTo>
                    <a:lnTo>
                      <a:pt x="1609725" y="215539"/>
                    </a:lnTo>
                    <a:close/>
                    <a:moveTo>
                      <a:pt x="1449388" y="134938"/>
                    </a:moveTo>
                    <a:lnTo>
                      <a:pt x="1529990" y="134938"/>
                    </a:lnTo>
                    <a:lnTo>
                      <a:pt x="1529990" y="215539"/>
                    </a:lnTo>
                    <a:lnTo>
                      <a:pt x="1489689" y="215539"/>
                    </a:lnTo>
                    <a:lnTo>
                      <a:pt x="1449388" y="215539"/>
                    </a:lnTo>
                    <a:close/>
                    <a:moveTo>
                      <a:pt x="1287463" y="134938"/>
                    </a:moveTo>
                    <a:lnTo>
                      <a:pt x="1368065" y="134938"/>
                    </a:lnTo>
                    <a:lnTo>
                      <a:pt x="1368065" y="215539"/>
                    </a:lnTo>
                    <a:lnTo>
                      <a:pt x="1327764" y="215539"/>
                    </a:lnTo>
                    <a:lnTo>
                      <a:pt x="1287463" y="215539"/>
                    </a:lnTo>
                    <a:close/>
                    <a:moveTo>
                      <a:pt x="1127125" y="134938"/>
                    </a:moveTo>
                    <a:lnTo>
                      <a:pt x="1207728" y="134938"/>
                    </a:lnTo>
                    <a:lnTo>
                      <a:pt x="1207728" y="215539"/>
                    </a:lnTo>
                    <a:lnTo>
                      <a:pt x="1167426" y="215539"/>
                    </a:lnTo>
                    <a:lnTo>
                      <a:pt x="1127125" y="215539"/>
                    </a:lnTo>
                    <a:close/>
                    <a:moveTo>
                      <a:pt x="965200" y="134938"/>
                    </a:moveTo>
                    <a:lnTo>
                      <a:pt x="1045803" y="134938"/>
                    </a:lnTo>
                    <a:lnTo>
                      <a:pt x="1045803" y="215539"/>
                    </a:lnTo>
                    <a:lnTo>
                      <a:pt x="1005501" y="215539"/>
                    </a:lnTo>
                    <a:lnTo>
                      <a:pt x="965200" y="215539"/>
                    </a:lnTo>
                    <a:close/>
                    <a:moveTo>
                      <a:pt x="804863" y="134938"/>
                    </a:moveTo>
                    <a:lnTo>
                      <a:pt x="885465" y="134938"/>
                    </a:lnTo>
                    <a:lnTo>
                      <a:pt x="885465" y="215539"/>
                    </a:lnTo>
                    <a:lnTo>
                      <a:pt x="845164" y="215539"/>
                    </a:lnTo>
                    <a:lnTo>
                      <a:pt x="804863" y="215539"/>
                    </a:lnTo>
                    <a:close/>
                    <a:moveTo>
                      <a:pt x="644525" y="134938"/>
                    </a:moveTo>
                    <a:lnTo>
                      <a:pt x="725128" y="134938"/>
                    </a:lnTo>
                    <a:lnTo>
                      <a:pt x="725128" y="215539"/>
                    </a:lnTo>
                    <a:lnTo>
                      <a:pt x="684826" y="215539"/>
                    </a:lnTo>
                    <a:lnTo>
                      <a:pt x="644525" y="215539"/>
                    </a:lnTo>
                    <a:close/>
                    <a:moveTo>
                      <a:pt x="482600" y="134938"/>
                    </a:moveTo>
                    <a:lnTo>
                      <a:pt x="563203" y="134938"/>
                    </a:lnTo>
                    <a:lnTo>
                      <a:pt x="563203" y="215539"/>
                    </a:lnTo>
                    <a:lnTo>
                      <a:pt x="522901" y="215539"/>
                    </a:lnTo>
                    <a:lnTo>
                      <a:pt x="482600" y="215539"/>
                    </a:lnTo>
                    <a:close/>
                    <a:moveTo>
                      <a:pt x="322263" y="134938"/>
                    </a:moveTo>
                    <a:lnTo>
                      <a:pt x="402865" y="134938"/>
                    </a:lnTo>
                    <a:lnTo>
                      <a:pt x="402865" y="215539"/>
                    </a:lnTo>
                    <a:lnTo>
                      <a:pt x="362564" y="215539"/>
                    </a:lnTo>
                    <a:lnTo>
                      <a:pt x="322263" y="215539"/>
                    </a:lnTo>
                    <a:close/>
                    <a:moveTo>
                      <a:pt x="160338" y="134938"/>
                    </a:moveTo>
                    <a:lnTo>
                      <a:pt x="240940" y="134938"/>
                    </a:lnTo>
                    <a:lnTo>
                      <a:pt x="240940" y="215539"/>
                    </a:lnTo>
                    <a:lnTo>
                      <a:pt x="200639" y="215539"/>
                    </a:lnTo>
                    <a:lnTo>
                      <a:pt x="160338" y="215539"/>
                    </a:lnTo>
                    <a:close/>
                    <a:moveTo>
                      <a:pt x="0" y="134938"/>
                    </a:moveTo>
                    <a:lnTo>
                      <a:pt x="80603" y="134938"/>
                    </a:lnTo>
                    <a:lnTo>
                      <a:pt x="80603" y="215539"/>
                    </a:lnTo>
                    <a:lnTo>
                      <a:pt x="40302" y="215539"/>
                    </a:lnTo>
                    <a:lnTo>
                      <a:pt x="0" y="215539"/>
                    </a:lnTo>
                    <a:close/>
                    <a:moveTo>
                      <a:pt x="2736850" y="106363"/>
                    </a:moveTo>
                    <a:lnTo>
                      <a:pt x="2817453" y="106363"/>
                    </a:lnTo>
                    <a:lnTo>
                      <a:pt x="2817453" y="186965"/>
                    </a:lnTo>
                    <a:lnTo>
                      <a:pt x="2777151" y="186965"/>
                    </a:lnTo>
                    <a:lnTo>
                      <a:pt x="2736850" y="186965"/>
                    </a:lnTo>
                    <a:close/>
                    <a:moveTo>
                      <a:pt x="1931988" y="106363"/>
                    </a:moveTo>
                    <a:lnTo>
                      <a:pt x="2012590" y="106363"/>
                    </a:lnTo>
                    <a:lnTo>
                      <a:pt x="2012590" y="186965"/>
                    </a:lnTo>
                    <a:lnTo>
                      <a:pt x="1972289" y="186965"/>
                    </a:lnTo>
                    <a:lnTo>
                      <a:pt x="1931988" y="186965"/>
                    </a:lnTo>
                    <a:close/>
                    <a:moveTo>
                      <a:pt x="2092325" y="80963"/>
                    </a:moveTo>
                    <a:lnTo>
                      <a:pt x="2172928" y="80963"/>
                    </a:lnTo>
                    <a:lnTo>
                      <a:pt x="2172928" y="161565"/>
                    </a:lnTo>
                    <a:lnTo>
                      <a:pt x="2132626" y="161565"/>
                    </a:lnTo>
                    <a:lnTo>
                      <a:pt x="2092325" y="161565"/>
                    </a:lnTo>
                    <a:close/>
                    <a:moveTo>
                      <a:pt x="2576513" y="53975"/>
                    </a:moveTo>
                    <a:lnTo>
                      <a:pt x="2657115" y="53975"/>
                    </a:lnTo>
                    <a:lnTo>
                      <a:pt x="2657115" y="134578"/>
                    </a:lnTo>
                    <a:lnTo>
                      <a:pt x="2616814" y="134578"/>
                    </a:lnTo>
                    <a:lnTo>
                      <a:pt x="2576513" y="134578"/>
                    </a:lnTo>
                    <a:close/>
                    <a:moveTo>
                      <a:pt x="2254250" y="26988"/>
                    </a:moveTo>
                    <a:lnTo>
                      <a:pt x="2334853" y="26988"/>
                    </a:lnTo>
                    <a:lnTo>
                      <a:pt x="2334853" y="107590"/>
                    </a:lnTo>
                    <a:lnTo>
                      <a:pt x="2294551" y="107590"/>
                    </a:lnTo>
                    <a:lnTo>
                      <a:pt x="2254250" y="107590"/>
                    </a:lnTo>
                    <a:close/>
                    <a:moveTo>
                      <a:pt x="2414588" y="0"/>
                    </a:moveTo>
                    <a:lnTo>
                      <a:pt x="2495190" y="0"/>
                    </a:lnTo>
                    <a:lnTo>
                      <a:pt x="2495190" y="80603"/>
                    </a:lnTo>
                    <a:lnTo>
                      <a:pt x="2454889" y="80603"/>
                    </a:lnTo>
                    <a:lnTo>
                      <a:pt x="2414588"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49" name="Freeform 248">
                <a:extLst>
                  <a:ext uri="{FF2B5EF4-FFF2-40B4-BE49-F238E27FC236}">
                    <a16:creationId xmlns:a16="http://schemas.microsoft.com/office/drawing/2014/main" id="{209294B0-0DCD-CC4E-BE30-5AF18E340EE2}"/>
                  </a:ext>
                </a:extLst>
              </p:cNvPr>
              <p:cNvSpPr>
                <a:spLocks noChangeArrowheads="1"/>
              </p:cNvSpPr>
              <p:nvPr/>
            </p:nvSpPr>
            <p:spPr bwMode="auto">
              <a:xfrm>
                <a:off x="1774825" y="3978275"/>
                <a:ext cx="3139715" cy="213953"/>
              </a:xfrm>
              <a:custGeom>
                <a:avLst/>
                <a:gdLst>
                  <a:gd name="connsiteX0" fmla="*/ 3059113 w 3139715"/>
                  <a:gd name="connsiteY0" fmla="*/ 133350 h 213953"/>
                  <a:gd name="connsiteX1" fmla="*/ 3139715 w 3139715"/>
                  <a:gd name="connsiteY1" fmla="*/ 133350 h 213953"/>
                  <a:gd name="connsiteX2" fmla="*/ 3139715 w 3139715"/>
                  <a:gd name="connsiteY2" fmla="*/ 213953 h 213953"/>
                  <a:gd name="connsiteX3" fmla="*/ 3099414 w 3139715"/>
                  <a:gd name="connsiteY3" fmla="*/ 213953 h 213953"/>
                  <a:gd name="connsiteX4" fmla="*/ 3059113 w 3139715"/>
                  <a:gd name="connsiteY4" fmla="*/ 213953 h 213953"/>
                  <a:gd name="connsiteX5" fmla="*/ 1931988 w 3139715"/>
                  <a:gd name="connsiteY5" fmla="*/ 133350 h 213953"/>
                  <a:gd name="connsiteX6" fmla="*/ 2012590 w 3139715"/>
                  <a:gd name="connsiteY6" fmla="*/ 133350 h 213953"/>
                  <a:gd name="connsiteX7" fmla="*/ 2012590 w 3139715"/>
                  <a:gd name="connsiteY7" fmla="*/ 213953 h 213953"/>
                  <a:gd name="connsiteX8" fmla="*/ 1972289 w 3139715"/>
                  <a:gd name="connsiteY8" fmla="*/ 213953 h 213953"/>
                  <a:gd name="connsiteX9" fmla="*/ 1931988 w 3139715"/>
                  <a:gd name="connsiteY9" fmla="*/ 213953 h 213953"/>
                  <a:gd name="connsiteX10" fmla="*/ 1770063 w 3139715"/>
                  <a:gd name="connsiteY10" fmla="*/ 133350 h 213953"/>
                  <a:gd name="connsiteX11" fmla="*/ 1850665 w 3139715"/>
                  <a:gd name="connsiteY11" fmla="*/ 133350 h 213953"/>
                  <a:gd name="connsiteX12" fmla="*/ 1850665 w 3139715"/>
                  <a:gd name="connsiteY12" fmla="*/ 213953 h 213953"/>
                  <a:gd name="connsiteX13" fmla="*/ 1810364 w 3139715"/>
                  <a:gd name="connsiteY13" fmla="*/ 213953 h 213953"/>
                  <a:gd name="connsiteX14" fmla="*/ 1770063 w 3139715"/>
                  <a:gd name="connsiteY14" fmla="*/ 213953 h 213953"/>
                  <a:gd name="connsiteX15" fmla="*/ 1609725 w 3139715"/>
                  <a:gd name="connsiteY15" fmla="*/ 133350 h 213953"/>
                  <a:gd name="connsiteX16" fmla="*/ 1690328 w 3139715"/>
                  <a:gd name="connsiteY16" fmla="*/ 133350 h 213953"/>
                  <a:gd name="connsiteX17" fmla="*/ 1690328 w 3139715"/>
                  <a:gd name="connsiteY17" fmla="*/ 213953 h 213953"/>
                  <a:gd name="connsiteX18" fmla="*/ 1650026 w 3139715"/>
                  <a:gd name="connsiteY18" fmla="*/ 213953 h 213953"/>
                  <a:gd name="connsiteX19" fmla="*/ 1609725 w 3139715"/>
                  <a:gd name="connsiteY19" fmla="*/ 213953 h 213953"/>
                  <a:gd name="connsiteX20" fmla="*/ 1449388 w 3139715"/>
                  <a:gd name="connsiteY20" fmla="*/ 133350 h 213953"/>
                  <a:gd name="connsiteX21" fmla="*/ 1529990 w 3139715"/>
                  <a:gd name="connsiteY21" fmla="*/ 133350 h 213953"/>
                  <a:gd name="connsiteX22" fmla="*/ 1529990 w 3139715"/>
                  <a:gd name="connsiteY22" fmla="*/ 213953 h 213953"/>
                  <a:gd name="connsiteX23" fmla="*/ 1489689 w 3139715"/>
                  <a:gd name="connsiteY23" fmla="*/ 213953 h 213953"/>
                  <a:gd name="connsiteX24" fmla="*/ 1449388 w 3139715"/>
                  <a:gd name="connsiteY24" fmla="*/ 213953 h 213953"/>
                  <a:gd name="connsiteX25" fmla="*/ 1287463 w 3139715"/>
                  <a:gd name="connsiteY25" fmla="*/ 133350 h 213953"/>
                  <a:gd name="connsiteX26" fmla="*/ 1368065 w 3139715"/>
                  <a:gd name="connsiteY26" fmla="*/ 133350 h 213953"/>
                  <a:gd name="connsiteX27" fmla="*/ 1368065 w 3139715"/>
                  <a:gd name="connsiteY27" fmla="*/ 213953 h 213953"/>
                  <a:gd name="connsiteX28" fmla="*/ 1327764 w 3139715"/>
                  <a:gd name="connsiteY28" fmla="*/ 213953 h 213953"/>
                  <a:gd name="connsiteX29" fmla="*/ 1287463 w 3139715"/>
                  <a:gd name="connsiteY29" fmla="*/ 213953 h 213953"/>
                  <a:gd name="connsiteX30" fmla="*/ 1127125 w 3139715"/>
                  <a:gd name="connsiteY30" fmla="*/ 133350 h 213953"/>
                  <a:gd name="connsiteX31" fmla="*/ 1207728 w 3139715"/>
                  <a:gd name="connsiteY31" fmla="*/ 133350 h 213953"/>
                  <a:gd name="connsiteX32" fmla="*/ 1207728 w 3139715"/>
                  <a:gd name="connsiteY32" fmla="*/ 213953 h 213953"/>
                  <a:gd name="connsiteX33" fmla="*/ 1167426 w 3139715"/>
                  <a:gd name="connsiteY33" fmla="*/ 213953 h 213953"/>
                  <a:gd name="connsiteX34" fmla="*/ 1127125 w 3139715"/>
                  <a:gd name="connsiteY34" fmla="*/ 213953 h 213953"/>
                  <a:gd name="connsiteX35" fmla="*/ 965200 w 3139715"/>
                  <a:gd name="connsiteY35" fmla="*/ 133350 h 213953"/>
                  <a:gd name="connsiteX36" fmla="*/ 1045803 w 3139715"/>
                  <a:gd name="connsiteY36" fmla="*/ 133350 h 213953"/>
                  <a:gd name="connsiteX37" fmla="*/ 1045803 w 3139715"/>
                  <a:gd name="connsiteY37" fmla="*/ 213953 h 213953"/>
                  <a:gd name="connsiteX38" fmla="*/ 1005501 w 3139715"/>
                  <a:gd name="connsiteY38" fmla="*/ 213953 h 213953"/>
                  <a:gd name="connsiteX39" fmla="*/ 965200 w 3139715"/>
                  <a:gd name="connsiteY39" fmla="*/ 213953 h 213953"/>
                  <a:gd name="connsiteX40" fmla="*/ 804863 w 3139715"/>
                  <a:gd name="connsiteY40" fmla="*/ 133350 h 213953"/>
                  <a:gd name="connsiteX41" fmla="*/ 885465 w 3139715"/>
                  <a:gd name="connsiteY41" fmla="*/ 133350 h 213953"/>
                  <a:gd name="connsiteX42" fmla="*/ 885465 w 3139715"/>
                  <a:gd name="connsiteY42" fmla="*/ 213953 h 213953"/>
                  <a:gd name="connsiteX43" fmla="*/ 845164 w 3139715"/>
                  <a:gd name="connsiteY43" fmla="*/ 213953 h 213953"/>
                  <a:gd name="connsiteX44" fmla="*/ 804863 w 3139715"/>
                  <a:gd name="connsiteY44" fmla="*/ 213953 h 213953"/>
                  <a:gd name="connsiteX45" fmla="*/ 644525 w 3139715"/>
                  <a:gd name="connsiteY45" fmla="*/ 133350 h 213953"/>
                  <a:gd name="connsiteX46" fmla="*/ 725128 w 3139715"/>
                  <a:gd name="connsiteY46" fmla="*/ 133350 h 213953"/>
                  <a:gd name="connsiteX47" fmla="*/ 725128 w 3139715"/>
                  <a:gd name="connsiteY47" fmla="*/ 213953 h 213953"/>
                  <a:gd name="connsiteX48" fmla="*/ 684826 w 3139715"/>
                  <a:gd name="connsiteY48" fmla="*/ 213953 h 213953"/>
                  <a:gd name="connsiteX49" fmla="*/ 644525 w 3139715"/>
                  <a:gd name="connsiteY49" fmla="*/ 213953 h 213953"/>
                  <a:gd name="connsiteX50" fmla="*/ 482600 w 3139715"/>
                  <a:gd name="connsiteY50" fmla="*/ 133350 h 213953"/>
                  <a:gd name="connsiteX51" fmla="*/ 563203 w 3139715"/>
                  <a:gd name="connsiteY51" fmla="*/ 133350 h 213953"/>
                  <a:gd name="connsiteX52" fmla="*/ 563203 w 3139715"/>
                  <a:gd name="connsiteY52" fmla="*/ 213953 h 213953"/>
                  <a:gd name="connsiteX53" fmla="*/ 522901 w 3139715"/>
                  <a:gd name="connsiteY53" fmla="*/ 213953 h 213953"/>
                  <a:gd name="connsiteX54" fmla="*/ 482600 w 3139715"/>
                  <a:gd name="connsiteY54" fmla="*/ 213953 h 213953"/>
                  <a:gd name="connsiteX55" fmla="*/ 322263 w 3139715"/>
                  <a:gd name="connsiteY55" fmla="*/ 133350 h 213953"/>
                  <a:gd name="connsiteX56" fmla="*/ 402865 w 3139715"/>
                  <a:gd name="connsiteY56" fmla="*/ 133350 h 213953"/>
                  <a:gd name="connsiteX57" fmla="*/ 402865 w 3139715"/>
                  <a:gd name="connsiteY57" fmla="*/ 213953 h 213953"/>
                  <a:gd name="connsiteX58" fmla="*/ 362564 w 3139715"/>
                  <a:gd name="connsiteY58" fmla="*/ 213953 h 213953"/>
                  <a:gd name="connsiteX59" fmla="*/ 322263 w 3139715"/>
                  <a:gd name="connsiteY59" fmla="*/ 213953 h 213953"/>
                  <a:gd name="connsiteX60" fmla="*/ 160338 w 3139715"/>
                  <a:gd name="connsiteY60" fmla="*/ 133350 h 213953"/>
                  <a:gd name="connsiteX61" fmla="*/ 240940 w 3139715"/>
                  <a:gd name="connsiteY61" fmla="*/ 133350 h 213953"/>
                  <a:gd name="connsiteX62" fmla="*/ 240940 w 3139715"/>
                  <a:gd name="connsiteY62" fmla="*/ 213953 h 213953"/>
                  <a:gd name="connsiteX63" fmla="*/ 200639 w 3139715"/>
                  <a:gd name="connsiteY63" fmla="*/ 213953 h 213953"/>
                  <a:gd name="connsiteX64" fmla="*/ 160338 w 3139715"/>
                  <a:gd name="connsiteY64" fmla="*/ 213953 h 213953"/>
                  <a:gd name="connsiteX65" fmla="*/ 0 w 3139715"/>
                  <a:gd name="connsiteY65" fmla="*/ 133350 h 213953"/>
                  <a:gd name="connsiteX66" fmla="*/ 80603 w 3139715"/>
                  <a:gd name="connsiteY66" fmla="*/ 133350 h 213953"/>
                  <a:gd name="connsiteX67" fmla="*/ 80603 w 3139715"/>
                  <a:gd name="connsiteY67" fmla="*/ 213953 h 213953"/>
                  <a:gd name="connsiteX68" fmla="*/ 40302 w 3139715"/>
                  <a:gd name="connsiteY68" fmla="*/ 213953 h 213953"/>
                  <a:gd name="connsiteX69" fmla="*/ 0 w 3139715"/>
                  <a:gd name="connsiteY69" fmla="*/ 213953 h 213953"/>
                  <a:gd name="connsiteX70" fmla="*/ 2897188 w 3139715"/>
                  <a:gd name="connsiteY70" fmla="*/ 120650 h 213953"/>
                  <a:gd name="connsiteX71" fmla="*/ 2977790 w 3139715"/>
                  <a:gd name="connsiteY71" fmla="*/ 120650 h 213953"/>
                  <a:gd name="connsiteX72" fmla="*/ 2977790 w 3139715"/>
                  <a:gd name="connsiteY72" fmla="*/ 201253 h 213953"/>
                  <a:gd name="connsiteX73" fmla="*/ 2937489 w 3139715"/>
                  <a:gd name="connsiteY73" fmla="*/ 201253 h 213953"/>
                  <a:gd name="connsiteX74" fmla="*/ 2897188 w 3139715"/>
                  <a:gd name="connsiteY74" fmla="*/ 201253 h 213953"/>
                  <a:gd name="connsiteX75" fmla="*/ 2092325 w 3139715"/>
                  <a:gd name="connsiteY75" fmla="*/ 120650 h 213953"/>
                  <a:gd name="connsiteX76" fmla="*/ 2172928 w 3139715"/>
                  <a:gd name="connsiteY76" fmla="*/ 120650 h 213953"/>
                  <a:gd name="connsiteX77" fmla="*/ 2172928 w 3139715"/>
                  <a:gd name="connsiteY77" fmla="*/ 201253 h 213953"/>
                  <a:gd name="connsiteX78" fmla="*/ 2132626 w 3139715"/>
                  <a:gd name="connsiteY78" fmla="*/ 201253 h 213953"/>
                  <a:gd name="connsiteX79" fmla="*/ 2092325 w 3139715"/>
                  <a:gd name="connsiteY79" fmla="*/ 201253 h 213953"/>
                  <a:gd name="connsiteX80" fmla="*/ 2254250 w 3139715"/>
                  <a:gd name="connsiteY80" fmla="*/ 80963 h 213953"/>
                  <a:gd name="connsiteX81" fmla="*/ 2334853 w 3139715"/>
                  <a:gd name="connsiteY81" fmla="*/ 80963 h 213953"/>
                  <a:gd name="connsiteX82" fmla="*/ 2334853 w 3139715"/>
                  <a:gd name="connsiteY82" fmla="*/ 161565 h 213953"/>
                  <a:gd name="connsiteX83" fmla="*/ 2294551 w 3139715"/>
                  <a:gd name="connsiteY83" fmla="*/ 161565 h 213953"/>
                  <a:gd name="connsiteX84" fmla="*/ 2254250 w 3139715"/>
                  <a:gd name="connsiteY84" fmla="*/ 161565 h 213953"/>
                  <a:gd name="connsiteX85" fmla="*/ 2736850 w 3139715"/>
                  <a:gd name="connsiteY85" fmla="*/ 52388 h 213953"/>
                  <a:gd name="connsiteX86" fmla="*/ 2817453 w 3139715"/>
                  <a:gd name="connsiteY86" fmla="*/ 52388 h 213953"/>
                  <a:gd name="connsiteX87" fmla="*/ 2817453 w 3139715"/>
                  <a:gd name="connsiteY87" fmla="*/ 132990 h 213953"/>
                  <a:gd name="connsiteX88" fmla="*/ 2777151 w 3139715"/>
                  <a:gd name="connsiteY88" fmla="*/ 132990 h 213953"/>
                  <a:gd name="connsiteX89" fmla="*/ 2736850 w 3139715"/>
                  <a:gd name="connsiteY89" fmla="*/ 132990 h 213953"/>
                  <a:gd name="connsiteX90" fmla="*/ 2414588 w 3139715"/>
                  <a:gd name="connsiteY90" fmla="*/ 52388 h 213953"/>
                  <a:gd name="connsiteX91" fmla="*/ 2495190 w 3139715"/>
                  <a:gd name="connsiteY91" fmla="*/ 52388 h 213953"/>
                  <a:gd name="connsiteX92" fmla="*/ 2495190 w 3139715"/>
                  <a:gd name="connsiteY92" fmla="*/ 132990 h 213953"/>
                  <a:gd name="connsiteX93" fmla="*/ 2454889 w 3139715"/>
                  <a:gd name="connsiteY93" fmla="*/ 132990 h 213953"/>
                  <a:gd name="connsiteX94" fmla="*/ 2414588 w 3139715"/>
                  <a:gd name="connsiteY94" fmla="*/ 132990 h 213953"/>
                  <a:gd name="connsiteX95" fmla="*/ 2576513 w 3139715"/>
                  <a:gd name="connsiteY95" fmla="*/ 0 h 213953"/>
                  <a:gd name="connsiteX96" fmla="*/ 2657115 w 3139715"/>
                  <a:gd name="connsiteY96" fmla="*/ 0 h 213953"/>
                  <a:gd name="connsiteX97" fmla="*/ 2657115 w 3139715"/>
                  <a:gd name="connsiteY97" fmla="*/ 80603 h 213953"/>
                  <a:gd name="connsiteX98" fmla="*/ 2616814 w 3139715"/>
                  <a:gd name="connsiteY98" fmla="*/ 80603 h 213953"/>
                  <a:gd name="connsiteX99" fmla="*/ 2576513 w 3139715"/>
                  <a:gd name="connsiteY99" fmla="*/ 80603 h 213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3">
                    <a:moveTo>
                      <a:pt x="3059113" y="133350"/>
                    </a:moveTo>
                    <a:lnTo>
                      <a:pt x="3139715" y="133350"/>
                    </a:lnTo>
                    <a:lnTo>
                      <a:pt x="3139715" y="213953"/>
                    </a:lnTo>
                    <a:lnTo>
                      <a:pt x="3099414" y="213953"/>
                    </a:lnTo>
                    <a:lnTo>
                      <a:pt x="3059113" y="213953"/>
                    </a:lnTo>
                    <a:close/>
                    <a:moveTo>
                      <a:pt x="1931988" y="133350"/>
                    </a:moveTo>
                    <a:lnTo>
                      <a:pt x="2012590" y="133350"/>
                    </a:lnTo>
                    <a:lnTo>
                      <a:pt x="2012590" y="213953"/>
                    </a:lnTo>
                    <a:lnTo>
                      <a:pt x="1972289" y="213953"/>
                    </a:lnTo>
                    <a:lnTo>
                      <a:pt x="1931988" y="213953"/>
                    </a:lnTo>
                    <a:close/>
                    <a:moveTo>
                      <a:pt x="1770063" y="133350"/>
                    </a:moveTo>
                    <a:lnTo>
                      <a:pt x="1850665" y="133350"/>
                    </a:lnTo>
                    <a:lnTo>
                      <a:pt x="1850665" y="213953"/>
                    </a:lnTo>
                    <a:lnTo>
                      <a:pt x="1810364" y="213953"/>
                    </a:lnTo>
                    <a:lnTo>
                      <a:pt x="1770063" y="213953"/>
                    </a:lnTo>
                    <a:close/>
                    <a:moveTo>
                      <a:pt x="1609725" y="133350"/>
                    </a:moveTo>
                    <a:lnTo>
                      <a:pt x="1690328" y="133350"/>
                    </a:lnTo>
                    <a:lnTo>
                      <a:pt x="1690328" y="213953"/>
                    </a:lnTo>
                    <a:lnTo>
                      <a:pt x="1650026" y="213953"/>
                    </a:lnTo>
                    <a:lnTo>
                      <a:pt x="1609725" y="213953"/>
                    </a:lnTo>
                    <a:close/>
                    <a:moveTo>
                      <a:pt x="1449388" y="133350"/>
                    </a:moveTo>
                    <a:lnTo>
                      <a:pt x="1529990" y="133350"/>
                    </a:lnTo>
                    <a:lnTo>
                      <a:pt x="1529990" y="213953"/>
                    </a:lnTo>
                    <a:lnTo>
                      <a:pt x="1489689" y="213953"/>
                    </a:lnTo>
                    <a:lnTo>
                      <a:pt x="1449388" y="213953"/>
                    </a:lnTo>
                    <a:close/>
                    <a:moveTo>
                      <a:pt x="1287463" y="133350"/>
                    </a:moveTo>
                    <a:lnTo>
                      <a:pt x="1368065" y="133350"/>
                    </a:lnTo>
                    <a:lnTo>
                      <a:pt x="1368065" y="213953"/>
                    </a:lnTo>
                    <a:lnTo>
                      <a:pt x="1327764" y="213953"/>
                    </a:lnTo>
                    <a:lnTo>
                      <a:pt x="1287463" y="213953"/>
                    </a:lnTo>
                    <a:close/>
                    <a:moveTo>
                      <a:pt x="1127125" y="133350"/>
                    </a:moveTo>
                    <a:lnTo>
                      <a:pt x="1207728" y="133350"/>
                    </a:lnTo>
                    <a:lnTo>
                      <a:pt x="1207728" y="213953"/>
                    </a:lnTo>
                    <a:lnTo>
                      <a:pt x="1167426" y="213953"/>
                    </a:lnTo>
                    <a:lnTo>
                      <a:pt x="1127125" y="213953"/>
                    </a:lnTo>
                    <a:close/>
                    <a:moveTo>
                      <a:pt x="965200" y="133350"/>
                    </a:moveTo>
                    <a:lnTo>
                      <a:pt x="1045803" y="133350"/>
                    </a:lnTo>
                    <a:lnTo>
                      <a:pt x="1045803" y="213953"/>
                    </a:lnTo>
                    <a:lnTo>
                      <a:pt x="1005501" y="213953"/>
                    </a:lnTo>
                    <a:lnTo>
                      <a:pt x="965200" y="213953"/>
                    </a:lnTo>
                    <a:close/>
                    <a:moveTo>
                      <a:pt x="804863" y="133350"/>
                    </a:moveTo>
                    <a:lnTo>
                      <a:pt x="885465" y="133350"/>
                    </a:lnTo>
                    <a:lnTo>
                      <a:pt x="885465" y="213953"/>
                    </a:lnTo>
                    <a:lnTo>
                      <a:pt x="845164" y="213953"/>
                    </a:lnTo>
                    <a:lnTo>
                      <a:pt x="804863" y="213953"/>
                    </a:lnTo>
                    <a:close/>
                    <a:moveTo>
                      <a:pt x="644525" y="133350"/>
                    </a:moveTo>
                    <a:lnTo>
                      <a:pt x="725128" y="133350"/>
                    </a:lnTo>
                    <a:lnTo>
                      <a:pt x="725128" y="213953"/>
                    </a:lnTo>
                    <a:lnTo>
                      <a:pt x="684826" y="213953"/>
                    </a:lnTo>
                    <a:lnTo>
                      <a:pt x="644525" y="213953"/>
                    </a:lnTo>
                    <a:close/>
                    <a:moveTo>
                      <a:pt x="482600" y="133350"/>
                    </a:moveTo>
                    <a:lnTo>
                      <a:pt x="563203" y="133350"/>
                    </a:lnTo>
                    <a:lnTo>
                      <a:pt x="563203" y="213953"/>
                    </a:lnTo>
                    <a:lnTo>
                      <a:pt x="522901" y="213953"/>
                    </a:lnTo>
                    <a:lnTo>
                      <a:pt x="482600" y="213953"/>
                    </a:lnTo>
                    <a:close/>
                    <a:moveTo>
                      <a:pt x="322263" y="133350"/>
                    </a:moveTo>
                    <a:lnTo>
                      <a:pt x="402865" y="133350"/>
                    </a:lnTo>
                    <a:lnTo>
                      <a:pt x="402865" y="213953"/>
                    </a:lnTo>
                    <a:lnTo>
                      <a:pt x="362564" y="213953"/>
                    </a:lnTo>
                    <a:lnTo>
                      <a:pt x="322263" y="213953"/>
                    </a:lnTo>
                    <a:close/>
                    <a:moveTo>
                      <a:pt x="160338" y="133350"/>
                    </a:moveTo>
                    <a:lnTo>
                      <a:pt x="240940" y="133350"/>
                    </a:lnTo>
                    <a:lnTo>
                      <a:pt x="240940" y="213953"/>
                    </a:lnTo>
                    <a:lnTo>
                      <a:pt x="200639" y="213953"/>
                    </a:lnTo>
                    <a:lnTo>
                      <a:pt x="160338" y="213953"/>
                    </a:lnTo>
                    <a:close/>
                    <a:moveTo>
                      <a:pt x="0" y="133350"/>
                    </a:moveTo>
                    <a:lnTo>
                      <a:pt x="80603" y="133350"/>
                    </a:lnTo>
                    <a:lnTo>
                      <a:pt x="80603" y="213953"/>
                    </a:lnTo>
                    <a:lnTo>
                      <a:pt x="40302" y="213953"/>
                    </a:lnTo>
                    <a:lnTo>
                      <a:pt x="0" y="213953"/>
                    </a:lnTo>
                    <a:close/>
                    <a:moveTo>
                      <a:pt x="2897188" y="120650"/>
                    </a:moveTo>
                    <a:lnTo>
                      <a:pt x="2977790" y="120650"/>
                    </a:lnTo>
                    <a:lnTo>
                      <a:pt x="2977790" y="201253"/>
                    </a:lnTo>
                    <a:lnTo>
                      <a:pt x="2937489" y="201253"/>
                    </a:lnTo>
                    <a:lnTo>
                      <a:pt x="2897188" y="201253"/>
                    </a:lnTo>
                    <a:close/>
                    <a:moveTo>
                      <a:pt x="2092325" y="120650"/>
                    </a:moveTo>
                    <a:lnTo>
                      <a:pt x="2172928" y="120650"/>
                    </a:lnTo>
                    <a:lnTo>
                      <a:pt x="2172928" y="201253"/>
                    </a:lnTo>
                    <a:lnTo>
                      <a:pt x="2132626" y="201253"/>
                    </a:lnTo>
                    <a:lnTo>
                      <a:pt x="2092325" y="201253"/>
                    </a:lnTo>
                    <a:close/>
                    <a:moveTo>
                      <a:pt x="2254250" y="80963"/>
                    </a:moveTo>
                    <a:lnTo>
                      <a:pt x="2334853" y="80963"/>
                    </a:lnTo>
                    <a:lnTo>
                      <a:pt x="2334853" y="161565"/>
                    </a:lnTo>
                    <a:lnTo>
                      <a:pt x="2294551" y="161565"/>
                    </a:lnTo>
                    <a:lnTo>
                      <a:pt x="2254250" y="161565"/>
                    </a:lnTo>
                    <a:close/>
                    <a:moveTo>
                      <a:pt x="2736850" y="52388"/>
                    </a:moveTo>
                    <a:lnTo>
                      <a:pt x="2817453" y="52388"/>
                    </a:lnTo>
                    <a:lnTo>
                      <a:pt x="2817453" y="132990"/>
                    </a:lnTo>
                    <a:lnTo>
                      <a:pt x="2777151" y="132990"/>
                    </a:lnTo>
                    <a:lnTo>
                      <a:pt x="2736850" y="132990"/>
                    </a:lnTo>
                    <a:close/>
                    <a:moveTo>
                      <a:pt x="2414588" y="52388"/>
                    </a:moveTo>
                    <a:lnTo>
                      <a:pt x="2495190" y="52388"/>
                    </a:lnTo>
                    <a:lnTo>
                      <a:pt x="2495190" y="132990"/>
                    </a:lnTo>
                    <a:lnTo>
                      <a:pt x="2454889" y="132990"/>
                    </a:lnTo>
                    <a:lnTo>
                      <a:pt x="2414588" y="132990"/>
                    </a:lnTo>
                    <a:close/>
                    <a:moveTo>
                      <a:pt x="2576513" y="0"/>
                    </a:moveTo>
                    <a:lnTo>
                      <a:pt x="2657115" y="0"/>
                    </a:lnTo>
                    <a:lnTo>
                      <a:pt x="2657115" y="80603"/>
                    </a:lnTo>
                    <a:lnTo>
                      <a:pt x="2616814" y="80603"/>
                    </a:lnTo>
                    <a:lnTo>
                      <a:pt x="2576513"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50" name="Freeform 249">
                <a:extLst>
                  <a:ext uri="{FF2B5EF4-FFF2-40B4-BE49-F238E27FC236}">
                    <a16:creationId xmlns:a16="http://schemas.microsoft.com/office/drawing/2014/main" id="{45D26184-C5A6-1141-AC04-B0153C314DA2}"/>
                  </a:ext>
                </a:extLst>
              </p:cNvPr>
              <p:cNvSpPr>
                <a:spLocks noChangeArrowheads="1"/>
              </p:cNvSpPr>
              <p:nvPr/>
            </p:nvSpPr>
            <p:spPr bwMode="auto">
              <a:xfrm>
                <a:off x="1774825" y="4138613"/>
                <a:ext cx="3139715" cy="213952"/>
              </a:xfrm>
              <a:custGeom>
                <a:avLst/>
                <a:gdLst>
                  <a:gd name="connsiteX0" fmla="*/ 3059113 w 3139715"/>
                  <a:gd name="connsiteY0" fmla="*/ 133350 h 213952"/>
                  <a:gd name="connsiteX1" fmla="*/ 3139715 w 3139715"/>
                  <a:gd name="connsiteY1" fmla="*/ 133350 h 213952"/>
                  <a:gd name="connsiteX2" fmla="*/ 3139715 w 3139715"/>
                  <a:gd name="connsiteY2" fmla="*/ 213952 h 213952"/>
                  <a:gd name="connsiteX3" fmla="*/ 3099414 w 3139715"/>
                  <a:gd name="connsiteY3" fmla="*/ 213952 h 213952"/>
                  <a:gd name="connsiteX4" fmla="*/ 3059113 w 3139715"/>
                  <a:gd name="connsiteY4" fmla="*/ 213952 h 213952"/>
                  <a:gd name="connsiteX5" fmla="*/ 2254250 w 3139715"/>
                  <a:gd name="connsiteY5" fmla="*/ 133350 h 213952"/>
                  <a:gd name="connsiteX6" fmla="*/ 2334853 w 3139715"/>
                  <a:gd name="connsiteY6" fmla="*/ 133350 h 213952"/>
                  <a:gd name="connsiteX7" fmla="*/ 2334853 w 3139715"/>
                  <a:gd name="connsiteY7" fmla="*/ 213952 h 213952"/>
                  <a:gd name="connsiteX8" fmla="*/ 2294551 w 3139715"/>
                  <a:gd name="connsiteY8" fmla="*/ 213952 h 213952"/>
                  <a:gd name="connsiteX9" fmla="*/ 2254250 w 3139715"/>
                  <a:gd name="connsiteY9" fmla="*/ 213952 h 213952"/>
                  <a:gd name="connsiteX10" fmla="*/ 2092325 w 3139715"/>
                  <a:gd name="connsiteY10" fmla="*/ 133350 h 213952"/>
                  <a:gd name="connsiteX11" fmla="*/ 2172928 w 3139715"/>
                  <a:gd name="connsiteY11" fmla="*/ 133350 h 213952"/>
                  <a:gd name="connsiteX12" fmla="*/ 2172928 w 3139715"/>
                  <a:gd name="connsiteY12" fmla="*/ 213952 h 213952"/>
                  <a:gd name="connsiteX13" fmla="*/ 2132626 w 3139715"/>
                  <a:gd name="connsiteY13" fmla="*/ 213952 h 213952"/>
                  <a:gd name="connsiteX14" fmla="*/ 2092325 w 3139715"/>
                  <a:gd name="connsiteY14" fmla="*/ 213952 h 213952"/>
                  <a:gd name="connsiteX15" fmla="*/ 1931988 w 3139715"/>
                  <a:gd name="connsiteY15" fmla="*/ 133350 h 213952"/>
                  <a:gd name="connsiteX16" fmla="*/ 2012590 w 3139715"/>
                  <a:gd name="connsiteY16" fmla="*/ 133350 h 213952"/>
                  <a:gd name="connsiteX17" fmla="*/ 2012590 w 3139715"/>
                  <a:gd name="connsiteY17" fmla="*/ 213952 h 213952"/>
                  <a:gd name="connsiteX18" fmla="*/ 1972289 w 3139715"/>
                  <a:gd name="connsiteY18" fmla="*/ 213952 h 213952"/>
                  <a:gd name="connsiteX19" fmla="*/ 1931988 w 3139715"/>
                  <a:gd name="connsiteY19" fmla="*/ 213952 h 213952"/>
                  <a:gd name="connsiteX20" fmla="*/ 1770063 w 3139715"/>
                  <a:gd name="connsiteY20" fmla="*/ 133350 h 213952"/>
                  <a:gd name="connsiteX21" fmla="*/ 1850665 w 3139715"/>
                  <a:gd name="connsiteY21" fmla="*/ 133350 h 213952"/>
                  <a:gd name="connsiteX22" fmla="*/ 1850665 w 3139715"/>
                  <a:gd name="connsiteY22" fmla="*/ 213952 h 213952"/>
                  <a:gd name="connsiteX23" fmla="*/ 1810364 w 3139715"/>
                  <a:gd name="connsiteY23" fmla="*/ 213952 h 213952"/>
                  <a:gd name="connsiteX24" fmla="*/ 1770063 w 3139715"/>
                  <a:gd name="connsiteY24" fmla="*/ 213952 h 213952"/>
                  <a:gd name="connsiteX25" fmla="*/ 1609725 w 3139715"/>
                  <a:gd name="connsiteY25" fmla="*/ 133350 h 213952"/>
                  <a:gd name="connsiteX26" fmla="*/ 1690328 w 3139715"/>
                  <a:gd name="connsiteY26" fmla="*/ 133350 h 213952"/>
                  <a:gd name="connsiteX27" fmla="*/ 1690328 w 3139715"/>
                  <a:gd name="connsiteY27" fmla="*/ 213952 h 213952"/>
                  <a:gd name="connsiteX28" fmla="*/ 1650026 w 3139715"/>
                  <a:gd name="connsiteY28" fmla="*/ 213952 h 213952"/>
                  <a:gd name="connsiteX29" fmla="*/ 1609725 w 3139715"/>
                  <a:gd name="connsiteY29" fmla="*/ 213952 h 213952"/>
                  <a:gd name="connsiteX30" fmla="*/ 1449388 w 3139715"/>
                  <a:gd name="connsiteY30" fmla="*/ 133350 h 213952"/>
                  <a:gd name="connsiteX31" fmla="*/ 1529990 w 3139715"/>
                  <a:gd name="connsiteY31" fmla="*/ 133350 h 213952"/>
                  <a:gd name="connsiteX32" fmla="*/ 1529990 w 3139715"/>
                  <a:gd name="connsiteY32" fmla="*/ 213952 h 213952"/>
                  <a:gd name="connsiteX33" fmla="*/ 1489689 w 3139715"/>
                  <a:gd name="connsiteY33" fmla="*/ 213952 h 213952"/>
                  <a:gd name="connsiteX34" fmla="*/ 1449388 w 3139715"/>
                  <a:gd name="connsiteY34" fmla="*/ 213952 h 213952"/>
                  <a:gd name="connsiteX35" fmla="*/ 1287463 w 3139715"/>
                  <a:gd name="connsiteY35" fmla="*/ 133350 h 213952"/>
                  <a:gd name="connsiteX36" fmla="*/ 1368065 w 3139715"/>
                  <a:gd name="connsiteY36" fmla="*/ 133350 h 213952"/>
                  <a:gd name="connsiteX37" fmla="*/ 1368065 w 3139715"/>
                  <a:gd name="connsiteY37" fmla="*/ 213952 h 213952"/>
                  <a:gd name="connsiteX38" fmla="*/ 1327764 w 3139715"/>
                  <a:gd name="connsiteY38" fmla="*/ 213952 h 213952"/>
                  <a:gd name="connsiteX39" fmla="*/ 1287463 w 3139715"/>
                  <a:gd name="connsiteY39" fmla="*/ 213952 h 213952"/>
                  <a:gd name="connsiteX40" fmla="*/ 1127125 w 3139715"/>
                  <a:gd name="connsiteY40" fmla="*/ 133350 h 213952"/>
                  <a:gd name="connsiteX41" fmla="*/ 1207728 w 3139715"/>
                  <a:gd name="connsiteY41" fmla="*/ 133350 h 213952"/>
                  <a:gd name="connsiteX42" fmla="*/ 1207728 w 3139715"/>
                  <a:gd name="connsiteY42" fmla="*/ 213952 h 213952"/>
                  <a:gd name="connsiteX43" fmla="*/ 1167426 w 3139715"/>
                  <a:gd name="connsiteY43" fmla="*/ 213952 h 213952"/>
                  <a:gd name="connsiteX44" fmla="*/ 1127125 w 3139715"/>
                  <a:gd name="connsiteY44" fmla="*/ 213952 h 213952"/>
                  <a:gd name="connsiteX45" fmla="*/ 965200 w 3139715"/>
                  <a:gd name="connsiteY45" fmla="*/ 133350 h 213952"/>
                  <a:gd name="connsiteX46" fmla="*/ 1045803 w 3139715"/>
                  <a:gd name="connsiteY46" fmla="*/ 133350 h 213952"/>
                  <a:gd name="connsiteX47" fmla="*/ 1045803 w 3139715"/>
                  <a:gd name="connsiteY47" fmla="*/ 213952 h 213952"/>
                  <a:gd name="connsiteX48" fmla="*/ 1005501 w 3139715"/>
                  <a:gd name="connsiteY48" fmla="*/ 213952 h 213952"/>
                  <a:gd name="connsiteX49" fmla="*/ 965200 w 3139715"/>
                  <a:gd name="connsiteY49" fmla="*/ 213952 h 213952"/>
                  <a:gd name="connsiteX50" fmla="*/ 804863 w 3139715"/>
                  <a:gd name="connsiteY50" fmla="*/ 133350 h 213952"/>
                  <a:gd name="connsiteX51" fmla="*/ 885465 w 3139715"/>
                  <a:gd name="connsiteY51" fmla="*/ 133350 h 213952"/>
                  <a:gd name="connsiteX52" fmla="*/ 885465 w 3139715"/>
                  <a:gd name="connsiteY52" fmla="*/ 213952 h 213952"/>
                  <a:gd name="connsiteX53" fmla="*/ 845164 w 3139715"/>
                  <a:gd name="connsiteY53" fmla="*/ 213952 h 213952"/>
                  <a:gd name="connsiteX54" fmla="*/ 804863 w 3139715"/>
                  <a:gd name="connsiteY54" fmla="*/ 213952 h 213952"/>
                  <a:gd name="connsiteX55" fmla="*/ 644525 w 3139715"/>
                  <a:gd name="connsiteY55" fmla="*/ 133350 h 213952"/>
                  <a:gd name="connsiteX56" fmla="*/ 725128 w 3139715"/>
                  <a:gd name="connsiteY56" fmla="*/ 133350 h 213952"/>
                  <a:gd name="connsiteX57" fmla="*/ 725128 w 3139715"/>
                  <a:gd name="connsiteY57" fmla="*/ 213952 h 213952"/>
                  <a:gd name="connsiteX58" fmla="*/ 684826 w 3139715"/>
                  <a:gd name="connsiteY58" fmla="*/ 213952 h 213952"/>
                  <a:gd name="connsiteX59" fmla="*/ 644525 w 3139715"/>
                  <a:gd name="connsiteY59" fmla="*/ 213952 h 213952"/>
                  <a:gd name="connsiteX60" fmla="*/ 482600 w 3139715"/>
                  <a:gd name="connsiteY60" fmla="*/ 133350 h 213952"/>
                  <a:gd name="connsiteX61" fmla="*/ 563203 w 3139715"/>
                  <a:gd name="connsiteY61" fmla="*/ 133350 h 213952"/>
                  <a:gd name="connsiteX62" fmla="*/ 563203 w 3139715"/>
                  <a:gd name="connsiteY62" fmla="*/ 213952 h 213952"/>
                  <a:gd name="connsiteX63" fmla="*/ 522901 w 3139715"/>
                  <a:gd name="connsiteY63" fmla="*/ 213952 h 213952"/>
                  <a:gd name="connsiteX64" fmla="*/ 482600 w 3139715"/>
                  <a:gd name="connsiteY64" fmla="*/ 213952 h 213952"/>
                  <a:gd name="connsiteX65" fmla="*/ 322263 w 3139715"/>
                  <a:gd name="connsiteY65" fmla="*/ 133350 h 213952"/>
                  <a:gd name="connsiteX66" fmla="*/ 402865 w 3139715"/>
                  <a:gd name="connsiteY66" fmla="*/ 133350 h 213952"/>
                  <a:gd name="connsiteX67" fmla="*/ 402865 w 3139715"/>
                  <a:gd name="connsiteY67" fmla="*/ 213952 h 213952"/>
                  <a:gd name="connsiteX68" fmla="*/ 362564 w 3139715"/>
                  <a:gd name="connsiteY68" fmla="*/ 213952 h 213952"/>
                  <a:gd name="connsiteX69" fmla="*/ 322263 w 3139715"/>
                  <a:gd name="connsiteY69" fmla="*/ 213952 h 213952"/>
                  <a:gd name="connsiteX70" fmla="*/ 160338 w 3139715"/>
                  <a:gd name="connsiteY70" fmla="*/ 133350 h 213952"/>
                  <a:gd name="connsiteX71" fmla="*/ 240940 w 3139715"/>
                  <a:gd name="connsiteY71" fmla="*/ 133350 h 213952"/>
                  <a:gd name="connsiteX72" fmla="*/ 240940 w 3139715"/>
                  <a:gd name="connsiteY72" fmla="*/ 213952 h 213952"/>
                  <a:gd name="connsiteX73" fmla="*/ 200639 w 3139715"/>
                  <a:gd name="connsiteY73" fmla="*/ 213952 h 213952"/>
                  <a:gd name="connsiteX74" fmla="*/ 160338 w 3139715"/>
                  <a:gd name="connsiteY74" fmla="*/ 213952 h 213952"/>
                  <a:gd name="connsiteX75" fmla="*/ 0 w 3139715"/>
                  <a:gd name="connsiteY75" fmla="*/ 133350 h 213952"/>
                  <a:gd name="connsiteX76" fmla="*/ 80603 w 3139715"/>
                  <a:gd name="connsiteY76" fmla="*/ 133350 h 213952"/>
                  <a:gd name="connsiteX77" fmla="*/ 80603 w 3139715"/>
                  <a:gd name="connsiteY77" fmla="*/ 213952 h 213952"/>
                  <a:gd name="connsiteX78" fmla="*/ 40302 w 3139715"/>
                  <a:gd name="connsiteY78" fmla="*/ 213952 h 213952"/>
                  <a:gd name="connsiteX79" fmla="*/ 0 w 3139715"/>
                  <a:gd name="connsiteY79" fmla="*/ 213952 h 213952"/>
                  <a:gd name="connsiteX80" fmla="*/ 2897188 w 3139715"/>
                  <a:gd name="connsiteY80" fmla="*/ 93662 h 213952"/>
                  <a:gd name="connsiteX81" fmla="*/ 2977790 w 3139715"/>
                  <a:gd name="connsiteY81" fmla="*/ 93662 h 213952"/>
                  <a:gd name="connsiteX82" fmla="*/ 2977790 w 3139715"/>
                  <a:gd name="connsiteY82" fmla="*/ 174265 h 213952"/>
                  <a:gd name="connsiteX83" fmla="*/ 2937489 w 3139715"/>
                  <a:gd name="connsiteY83" fmla="*/ 174265 h 213952"/>
                  <a:gd name="connsiteX84" fmla="*/ 2897188 w 3139715"/>
                  <a:gd name="connsiteY84" fmla="*/ 174265 h 213952"/>
                  <a:gd name="connsiteX85" fmla="*/ 2414588 w 3139715"/>
                  <a:gd name="connsiteY85" fmla="*/ 93662 h 213952"/>
                  <a:gd name="connsiteX86" fmla="*/ 2495190 w 3139715"/>
                  <a:gd name="connsiteY86" fmla="*/ 93662 h 213952"/>
                  <a:gd name="connsiteX87" fmla="*/ 2495190 w 3139715"/>
                  <a:gd name="connsiteY87" fmla="*/ 174265 h 213952"/>
                  <a:gd name="connsiteX88" fmla="*/ 2454889 w 3139715"/>
                  <a:gd name="connsiteY88" fmla="*/ 174265 h 213952"/>
                  <a:gd name="connsiteX89" fmla="*/ 2414588 w 3139715"/>
                  <a:gd name="connsiteY89" fmla="*/ 174265 h 213952"/>
                  <a:gd name="connsiteX90" fmla="*/ 2736850 w 3139715"/>
                  <a:gd name="connsiteY90" fmla="*/ 39687 h 213952"/>
                  <a:gd name="connsiteX91" fmla="*/ 2817453 w 3139715"/>
                  <a:gd name="connsiteY91" fmla="*/ 39687 h 213952"/>
                  <a:gd name="connsiteX92" fmla="*/ 2817453 w 3139715"/>
                  <a:gd name="connsiteY92" fmla="*/ 120290 h 213952"/>
                  <a:gd name="connsiteX93" fmla="*/ 2777151 w 3139715"/>
                  <a:gd name="connsiteY93" fmla="*/ 120290 h 213952"/>
                  <a:gd name="connsiteX94" fmla="*/ 2736850 w 3139715"/>
                  <a:gd name="connsiteY94" fmla="*/ 120290 h 213952"/>
                  <a:gd name="connsiteX95" fmla="*/ 2576513 w 3139715"/>
                  <a:gd name="connsiteY95" fmla="*/ 0 h 213952"/>
                  <a:gd name="connsiteX96" fmla="*/ 2657115 w 3139715"/>
                  <a:gd name="connsiteY96" fmla="*/ 0 h 213952"/>
                  <a:gd name="connsiteX97" fmla="*/ 2657115 w 3139715"/>
                  <a:gd name="connsiteY97" fmla="*/ 80602 h 213952"/>
                  <a:gd name="connsiteX98" fmla="*/ 2616814 w 3139715"/>
                  <a:gd name="connsiteY98" fmla="*/ 80602 h 213952"/>
                  <a:gd name="connsiteX99" fmla="*/ 2576513 w 3139715"/>
                  <a:gd name="connsiteY99" fmla="*/ 80602 h 21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2">
                    <a:moveTo>
                      <a:pt x="3059113" y="133350"/>
                    </a:moveTo>
                    <a:lnTo>
                      <a:pt x="3139715" y="133350"/>
                    </a:lnTo>
                    <a:lnTo>
                      <a:pt x="3139715" y="213952"/>
                    </a:lnTo>
                    <a:lnTo>
                      <a:pt x="3099414" y="213952"/>
                    </a:lnTo>
                    <a:lnTo>
                      <a:pt x="3059113" y="213952"/>
                    </a:lnTo>
                    <a:close/>
                    <a:moveTo>
                      <a:pt x="2254250" y="133350"/>
                    </a:moveTo>
                    <a:lnTo>
                      <a:pt x="2334853" y="133350"/>
                    </a:lnTo>
                    <a:lnTo>
                      <a:pt x="2334853" y="213952"/>
                    </a:lnTo>
                    <a:lnTo>
                      <a:pt x="2294551" y="213952"/>
                    </a:lnTo>
                    <a:lnTo>
                      <a:pt x="2254250" y="213952"/>
                    </a:lnTo>
                    <a:close/>
                    <a:moveTo>
                      <a:pt x="2092325" y="133350"/>
                    </a:moveTo>
                    <a:lnTo>
                      <a:pt x="2172928" y="133350"/>
                    </a:lnTo>
                    <a:lnTo>
                      <a:pt x="2172928" y="213952"/>
                    </a:lnTo>
                    <a:lnTo>
                      <a:pt x="2132626" y="213952"/>
                    </a:lnTo>
                    <a:lnTo>
                      <a:pt x="2092325" y="213952"/>
                    </a:lnTo>
                    <a:close/>
                    <a:moveTo>
                      <a:pt x="1931988" y="133350"/>
                    </a:moveTo>
                    <a:lnTo>
                      <a:pt x="2012590" y="133350"/>
                    </a:lnTo>
                    <a:lnTo>
                      <a:pt x="2012590" y="213952"/>
                    </a:lnTo>
                    <a:lnTo>
                      <a:pt x="1972289" y="213952"/>
                    </a:lnTo>
                    <a:lnTo>
                      <a:pt x="1931988" y="213952"/>
                    </a:lnTo>
                    <a:close/>
                    <a:moveTo>
                      <a:pt x="1770063" y="133350"/>
                    </a:moveTo>
                    <a:lnTo>
                      <a:pt x="1850665" y="133350"/>
                    </a:lnTo>
                    <a:lnTo>
                      <a:pt x="1850665" y="213952"/>
                    </a:lnTo>
                    <a:lnTo>
                      <a:pt x="1810364" y="213952"/>
                    </a:lnTo>
                    <a:lnTo>
                      <a:pt x="1770063" y="213952"/>
                    </a:lnTo>
                    <a:close/>
                    <a:moveTo>
                      <a:pt x="1609725" y="133350"/>
                    </a:moveTo>
                    <a:lnTo>
                      <a:pt x="1690328" y="133350"/>
                    </a:lnTo>
                    <a:lnTo>
                      <a:pt x="1690328" y="213952"/>
                    </a:lnTo>
                    <a:lnTo>
                      <a:pt x="1650026" y="213952"/>
                    </a:lnTo>
                    <a:lnTo>
                      <a:pt x="1609725" y="213952"/>
                    </a:lnTo>
                    <a:close/>
                    <a:moveTo>
                      <a:pt x="1449388" y="133350"/>
                    </a:moveTo>
                    <a:lnTo>
                      <a:pt x="1529990" y="133350"/>
                    </a:lnTo>
                    <a:lnTo>
                      <a:pt x="1529990" y="213952"/>
                    </a:lnTo>
                    <a:lnTo>
                      <a:pt x="1489689" y="213952"/>
                    </a:lnTo>
                    <a:lnTo>
                      <a:pt x="1449388" y="213952"/>
                    </a:lnTo>
                    <a:close/>
                    <a:moveTo>
                      <a:pt x="1287463" y="133350"/>
                    </a:moveTo>
                    <a:lnTo>
                      <a:pt x="1368065" y="133350"/>
                    </a:lnTo>
                    <a:lnTo>
                      <a:pt x="1368065" y="213952"/>
                    </a:lnTo>
                    <a:lnTo>
                      <a:pt x="1327764" y="213952"/>
                    </a:lnTo>
                    <a:lnTo>
                      <a:pt x="1287463" y="213952"/>
                    </a:lnTo>
                    <a:close/>
                    <a:moveTo>
                      <a:pt x="1127125" y="133350"/>
                    </a:moveTo>
                    <a:lnTo>
                      <a:pt x="1207728" y="133350"/>
                    </a:lnTo>
                    <a:lnTo>
                      <a:pt x="1207728" y="213952"/>
                    </a:lnTo>
                    <a:lnTo>
                      <a:pt x="1167426" y="213952"/>
                    </a:lnTo>
                    <a:lnTo>
                      <a:pt x="1127125" y="213952"/>
                    </a:lnTo>
                    <a:close/>
                    <a:moveTo>
                      <a:pt x="965200" y="133350"/>
                    </a:moveTo>
                    <a:lnTo>
                      <a:pt x="1045803" y="133350"/>
                    </a:lnTo>
                    <a:lnTo>
                      <a:pt x="1045803" y="213952"/>
                    </a:lnTo>
                    <a:lnTo>
                      <a:pt x="1005501" y="213952"/>
                    </a:lnTo>
                    <a:lnTo>
                      <a:pt x="965200" y="213952"/>
                    </a:lnTo>
                    <a:close/>
                    <a:moveTo>
                      <a:pt x="804863" y="133350"/>
                    </a:moveTo>
                    <a:lnTo>
                      <a:pt x="885465" y="133350"/>
                    </a:lnTo>
                    <a:lnTo>
                      <a:pt x="885465" y="213952"/>
                    </a:lnTo>
                    <a:lnTo>
                      <a:pt x="845164" y="213952"/>
                    </a:lnTo>
                    <a:lnTo>
                      <a:pt x="804863" y="213952"/>
                    </a:lnTo>
                    <a:close/>
                    <a:moveTo>
                      <a:pt x="644525" y="133350"/>
                    </a:moveTo>
                    <a:lnTo>
                      <a:pt x="725128" y="133350"/>
                    </a:lnTo>
                    <a:lnTo>
                      <a:pt x="725128" y="213952"/>
                    </a:lnTo>
                    <a:lnTo>
                      <a:pt x="684826" y="213952"/>
                    </a:lnTo>
                    <a:lnTo>
                      <a:pt x="644525" y="213952"/>
                    </a:lnTo>
                    <a:close/>
                    <a:moveTo>
                      <a:pt x="482600" y="133350"/>
                    </a:moveTo>
                    <a:lnTo>
                      <a:pt x="563203" y="133350"/>
                    </a:lnTo>
                    <a:lnTo>
                      <a:pt x="563203" y="213952"/>
                    </a:lnTo>
                    <a:lnTo>
                      <a:pt x="522901" y="213952"/>
                    </a:lnTo>
                    <a:lnTo>
                      <a:pt x="482600" y="213952"/>
                    </a:lnTo>
                    <a:close/>
                    <a:moveTo>
                      <a:pt x="322263" y="133350"/>
                    </a:moveTo>
                    <a:lnTo>
                      <a:pt x="402865" y="133350"/>
                    </a:lnTo>
                    <a:lnTo>
                      <a:pt x="402865" y="213952"/>
                    </a:lnTo>
                    <a:lnTo>
                      <a:pt x="362564" y="213952"/>
                    </a:lnTo>
                    <a:lnTo>
                      <a:pt x="322263" y="213952"/>
                    </a:lnTo>
                    <a:close/>
                    <a:moveTo>
                      <a:pt x="160338" y="133350"/>
                    </a:moveTo>
                    <a:lnTo>
                      <a:pt x="240940" y="133350"/>
                    </a:lnTo>
                    <a:lnTo>
                      <a:pt x="240940" y="213952"/>
                    </a:lnTo>
                    <a:lnTo>
                      <a:pt x="200639" y="213952"/>
                    </a:lnTo>
                    <a:lnTo>
                      <a:pt x="160338" y="213952"/>
                    </a:lnTo>
                    <a:close/>
                    <a:moveTo>
                      <a:pt x="0" y="133350"/>
                    </a:moveTo>
                    <a:lnTo>
                      <a:pt x="80603" y="133350"/>
                    </a:lnTo>
                    <a:lnTo>
                      <a:pt x="80603" y="213952"/>
                    </a:lnTo>
                    <a:lnTo>
                      <a:pt x="40302" y="213952"/>
                    </a:lnTo>
                    <a:lnTo>
                      <a:pt x="0" y="213952"/>
                    </a:lnTo>
                    <a:close/>
                    <a:moveTo>
                      <a:pt x="2897188" y="93662"/>
                    </a:moveTo>
                    <a:lnTo>
                      <a:pt x="2977790" y="93662"/>
                    </a:lnTo>
                    <a:lnTo>
                      <a:pt x="2977790" y="174265"/>
                    </a:lnTo>
                    <a:lnTo>
                      <a:pt x="2937489" y="174265"/>
                    </a:lnTo>
                    <a:lnTo>
                      <a:pt x="2897188" y="174265"/>
                    </a:lnTo>
                    <a:close/>
                    <a:moveTo>
                      <a:pt x="2414588" y="93662"/>
                    </a:moveTo>
                    <a:lnTo>
                      <a:pt x="2495190" y="93662"/>
                    </a:lnTo>
                    <a:lnTo>
                      <a:pt x="2495190" y="174265"/>
                    </a:lnTo>
                    <a:lnTo>
                      <a:pt x="2454889" y="174265"/>
                    </a:lnTo>
                    <a:lnTo>
                      <a:pt x="2414588" y="174265"/>
                    </a:lnTo>
                    <a:close/>
                    <a:moveTo>
                      <a:pt x="2736850" y="39687"/>
                    </a:moveTo>
                    <a:lnTo>
                      <a:pt x="2817453" y="39687"/>
                    </a:lnTo>
                    <a:lnTo>
                      <a:pt x="2817453" y="120290"/>
                    </a:lnTo>
                    <a:lnTo>
                      <a:pt x="2777151" y="120290"/>
                    </a:lnTo>
                    <a:lnTo>
                      <a:pt x="2736850" y="120290"/>
                    </a:lnTo>
                    <a:close/>
                    <a:moveTo>
                      <a:pt x="2576513" y="0"/>
                    </a:moveTo>
                    <a:lnTo>
                      <a:pt x="2657115" y="0"/>
                    </a:lnTo>
                    <a:lnTo>
                      <a:pt x="2657115" y="80602"/>
                    </a:lnTo>
                    <a:lnTo>
                      <a:pt x="2616814" y="80602"/>
                    </a:lnTo>
                    <a:lnTo>
                      <a:pt x="2576513"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51" name="Freeform 250">
                <a:extLst>
                  <a:ext uri="{FF2B5EF4-FFF2-40B4-BE49-F238E27FC236}">
                    <a16:creationId xmlns:a16="http://schemas.microsoft.com/office/drawing/2014/main" id="{3E607316-CA59-D24D-A535-DB5B741DD981}"/>
                  </a:ext>
                </a:extLst>
              </p:cNvPr>
              <p:cNvSpPr>
                <a:spLocks noChangeArrowheads="1"/>
              </p:cNvSpPr>
              <p:nvPr/>
            </p:nvSpPr>
            <p:spPr bwMode="auto">
              <a:xfrm>
                <a:off x="1774825" y="4313238"/>
                <a:ext cx="3139715" cy="201252"/>
              </a:xfrm>
              <a:custGeom>
                <a:avLst/>
                <a:gdLst>
                  <a:gd name="connsiteX0" fmla="*/ 3059113 w 3139715"/>
                  <a:gd name="connsiteY0" fmla="*/ 120650 h 201252"/>
                  <a:gd name="connsiteX1" fmla="*/ 3139715 w 3139715"/>
                  <a:gd name="connsiteY1" fmla="*/ 120650 h 201252"/>
                  <a:gd name="connsiteX2" fmla="*/ 3139715 w 3139715"/>
                  <a:gd name="connsiteY2" fmla="*/ 201252 h 201252"/>
                  <a:gd name="connsiteX3" fmla="*/ 3099414 w 3139715"/>
                  <a:gd name="connsiteY3" fmla="*/ 201252 h 201252"/>
                  <a:gd name="connsiteX4" fmla="*/ 3059113 w 3139715"/>
                  <a:gd name="connsiteY4" fmla="*/ 201252 h 201252"/>
                  <a:gd name="connsiteX5" fmla="*/ 2254250 w 3139715"/>
                  <a:gd name="connsiteY5" fmla="*/ 120650 h 201252"/>
                  <a:gd name="connsiteX6" fmla="*/ 2334853 w 3139715"/>
                  <a:gd name="connsiteY6" fmla="*/ 120650 h 201252"/>
                  <a:gd name="connsiteX7" fmla="*/ 2334853 w 3139715"/>
                  <a:gd name="connsiteY7" fmla="*/ 201252 h 201252"/>
                  <a:gd name="connsiteX8" fmla="*/ 2294551 w 3139715"/>
                  <a:gd name="connsiteY8" fmla="*/ 201252 h 201252"/>
                  <a:gd name="connsiteX9" fmla="*/ 2254250 w 3139715"/>
                  <a:gd name="connsiteY9" fmla="*/ 201252 h 201252"/>
                  <a:gd name="connsiteX10" fmla="*/ 2092325 w 3139715"/>
                  <a:gd name="connsiteY10" fmla="*/ 120650 h 201252"/>
                  <a:gd name="connsiteX11" fmla="*/ 2172928 w 3139715"/>
                  <a:gd name="connsiteY11" fmla="*/ 120650 h 201252"/>
                  <a:gd name="connsiteX12" fmla="*/ 2172928 w 3139715"/>
                  <a:gd name="connsiteY12" fmla="*/ 201252 h 201252"/>
                  <a:gd name="connsiteX13" fmla="*/ 2132626 w 3139715"/>
                  <a:gd name="connsiteY13" fmla="*/ 201252 h 201252"/>
                  <a:gd name="connsiteX14" fmla="*/ 2092325 w 3139715"/>
                  <a:gd name="connsiteY14" fmla="*/ 201252 h 201252"/>
                  <a:gd name="connsiteX15" fmla="*/ 1931988 w 3139715"/>
                  <a:gd name="connsiteY15" fmla="*/ 120650 h 201252"/>
                  <a:gd name="connsiteX16" fmla="*/ 2012590 w 3139715"/>
                  <a:gd name="connsiteY16" fmla="*/ 120650 h 201252"/>
                  <a:gd name="connsiteX17" fmla="*/ 2012590 w 3139715"/>
                  <a:gd name="connsiteY17" fmla="*/ 201252 h 201252"/>
                  <a:gd name="connsiteX18" fmla="*/ 1972289 w 3139715"/>
                  <a:gd name="connsiteY18" fmla="*/ 201252 h 201252"/>
                  <a:gd name="connsiteX19" fmla="*/ 1931988 w 3139715"/>
                  <a:gd name="connsiteY19" fmla="*/ 201252 h 201252"/>
                  <a:gd name="connsiteX20" fmla="*/ 1770063 w 3139715"/>
                  <a:gd name="connsiteY20" fmla="*/ 120650 h 201252"/>
                  <a:gd name="connsiteX21" fmla="*/ 1850665 w 3139715"/>
                  <a:gd name="connsiteY21" fmla="*/ 120650 h 201252"/>
                  <a:gd name="connsiteX22" fmla="*/ 1850665 w 3139715"/>
                  <a:gd name="connsiteY22" fmla="*/ 201252 h 201252"/>
                  <a:gd name="connsiteX23" fmla="*/ 1810364 w 3139715"/>
                  <a:gd name="connsiteY23" fmla="*/ 201252 h 201252"/>
                  <a:gd name="connsiteX24" fmla="*/ 1770063 w 3139715"/>
                  <a:gd name="connsiteY24" fmla="*/ 201252 h 201252"/>
                  <a:gd name="connsiteX25" fmla="*/ 1609725 w 3139715"/>
                  <a:gd name="connsiteY25" fmla="*/ 120650 h 201252"/>
                  <a:gd name="connsiteX26" fmla="*/ 1690328 w 3139715"/>
                  <a:gd name="connsiteY26" fmla="*/ 120650 h 201252"/>
                  <a:gd name="connsiteX27" fmla="*/ 1690328 w 3139715"/>
                  <a:gd name="connsiteY27" fmla="*/ 201252 h 201252"/>
                  <a:gd name="connsiteX28" fmla="*/ 1650026 w 3139715"/>
                  <a:gd name="connsiteY28" fmla="*/ 201252 h 201252"/>
                  <a:gd name="connsiteX29" fmla="*/ 1609725 w 3139715"/>
                  <a:gd name="connsiteY29" fmla="*/ 201252 h 201252"/>
                  <a:gd name="connsiteX30" fmla="*/ 1449388 w 3139715"/>
                  <a:gd name="connsiteY30" fmla="*/ 120650 h 201252"/>
                  <a:gd name="connsiteX31" fmla="*/ 1529990 w 3139715"/>
                  <a:gd name="connsiteY31" fmla="*/ 120650 h 201252"/>
                  <a:gd name="connsiteX32" fmla="*/ 1529990 w 3139715"/>
                  <a:gd name="connsiteY32" fmla="*/ 201252 h 201252"/>
                  <a:gd name="connsiteX33" fmla="*/ 1489689 w 3139715"/>
                  <a:gd name="connsiteY33" fmla="*/ 201252 h 201252"/>
                  <a:gd name="connsiteX34" fmla="*/ 1449388 w 3139715"/>
                  <a:gd name="connsiteY34" fmla="*/ 201252 h 201252"/>
                  <a:gd name="connsiteX35" fmla="*/ 1287463 w 3139715"/>
                  <a:gd name="connsiteY35" fmla="*/ 120650 h 201252"/>
                  <a:gd name="connsiteX36" fmla="*/ 1368065 w 3139715"/>
                  <a:gd name="connsiteY36" fmla="*/ 120650 h 201252"/>
                  <a:gd name="connsiteX37" fmla="*/ 1368065 w 3139715"/>
                  <a:gd name="connsiteY37" fmla="*/ 201252 h 201252"/>
                  <a:gd name="connsiteX38" fmla="*/ 1327764 w 3139715"/>
                  <a:gd name="connsiteY38" fmla="*/ 201252 h 201252"/>
                  <a:gd name="connsiteX39" fmla="*/ 1287463 w 3139715"/>
                  <a:gd name="connsiteY39" fmla="*/ 201252 h 201252"/>
                  <a:gd name="connsiteX40" fmla="*/ 1127125 w 3139715"/>
                  <a:gd name="connsiteY40" fmla="*/ 120650 h 201252"/>
                  <a:gd name="connsiteX41" fmla="*/ 1207728 w 3139715"/>
                  <a:gd name="connsiteY41" fmla="*/ 120650 h 201252"/>
                  <a:gd name="connsiteX42" fmla="*/ 1207728 w 3139715"/>
                  <a:gd name="connsiteY42" fmla="*/ 201252 h 201252"/>
                  <a:gd name="connsiteX43" fmla="*/ 1167426 w 3139715"/>
                  <a:gd name="connsiteY43" fmla="*/ 201252 h 201252"/>
                  <a:gd name="connsiteX44" fmla="*/ 1127125 w 3139715"/>
                  <a:gd name="connsiteY44" fmla="*/ 201252 h 201252"/>
                  <a:gd name="connsiteX45" fmla="*/ 965200 w 3139715"/>
                  <a:gd name="connsiteY45" fmla="*/ 120650 h 201252"/>
                  <a:gd name="connsiteX46" fmla="*/ 1045803 w 3139715"/>
                  <a:gd name="connsiteY46" fmla="*/ 120650 h 201252"/>
                  <a:gd name="connsiteX47" fmla="*/ 1045803 w 3139715"/>
                  <a:gd name="connsiteY47" fmla="*/ 201252 h 201252"/>
                  <a:gd name="connsiteX48" fmla="*/ 1005501 w 3139715"/>
                  <a:gd name="connsiteY48" fmla="*/ 201252 h 201252"/>
                  <a:gd name="connsiteX49" fmla="*/ 965200 w 3139715"/>
                  <a:gd name="connsiteY49" fmla="*/ 201252 h 201252"/>
                  <a:gd name="connsiteX50" fmla="*/ 804863 w 3139715"/>
                  <a:gd name="connsiteY50" fmla="*/ 120650 h 201252"/>
                  <a:gd name="connsiteX51" fmla="*/ 885465 w 3139715"/>
                  <a:gd name="connsiteY51" fmla="*/ 120650 h 201252"/>
                  <a:gd name="connsiteX52" fmla="*/ 885465 w 3139715"/>
                  <a:gd name="connsiteY52" fmla="*/ 201252 h 201252"/>
                  <a:gd name="connsiteX53" fmla="*/ 845164 w 3139715"/>
                  <a:gd name="connsiteY53" fmla="*/ 201252 h 201252"/>
                  <a:gd name="connsiteX54" fmla="*/ 804863 w 3139715"/>
                  <a:gd name="connsiteY54" fmla="*/ 201252 h 201252"/>
                  <a:gd name="connsiteX55" fmla="*/ 644525 w 3139715"/>
                  <a:gd name="connsiteY55" fmla="*/ 120650 h 201252"/>
                  <a:gd name="connsiteX56" fmla="*/ 725128 w 3139715"/>
                  <a:gd name="connsiteY56" fmla="*/ 120650 h 201252"/>
                  <a:gd name="connsiteX57" fmla="*/ 725128 w 3139715"/>
                  <a:gd name="connsiteY57" fmla="*/ 201252 h 201252"/>
                  <a:gd name="connsiteX58" fmla="*/ 684826 w 3139715"/>
                  <a:gd name="connsiteY58" fmla="*/ 201252 h 201252"/>
                  <a:gd name="connsiteX59" fmla="*/ 644525 w 3139715"/>
                  <a:gd name="connsiteY59" fmla="*/ 201252 h 201252"/>
                  <a:gd name="connsiteX60" fmla="*/ 482600 w 3139715"/>
                  <a:gd name="connsiteY60" fmla="*/ 120650 h 201252"/>
                  <a:gd name="connsiteX61" fmla="*/ 563203 w 3139715"/>
                  <a:gd name="connsiteY61" fmla="*/ 120650 h 201252"/>
                  <a:gd name="connsiteX62" fmla="*/ 563203 w 3139715"/>
                  <a:gd name="connsiteY62" fmla="*/ 201252 h 201252"/>
                  <a:gd name="connsiteX63" fmla="*/ 522901 w 3139715"/>
                  <a:gd name="connsiteY63" fmla="*/ 201252 h 201252"/>
                  <a:gd name="connsiteX64" fmla="*/ 482600 w 3139715"/>
                  <a:gd name="connsiteY64" fmla="*/ 201252 h 201252"/>
                  <a:gd name="connsiteX65" fmla="*/ 322263 w 3139715"/>
                  <a:gd name="connsiteY65" fmla="*/ 120650 h 201252"/>
                  <a:gd name="connsiteX66" fmla="*/ 402865 w 3139715"/>
                  <a:gd name="connsiteY66" fmla="*/ 120650 h 201252"/>
                  <a:gd name="connsiteX67" fmla="*/ 402865 w 3139715"/>
                  <a:gd name="connsiteY67" fmla="*/ 201252 h 201252"/>
                  <a:gd name="connsiteX68" fmla="*/ 362564 w 3139715"/>
                  <a:gd name="connsiteY68" fmla="*/ 201252 h 201252"/>
                  <a:gd name="connsiteX69" fmla="*/ 322263 w 3139715"/>
                  <a:gd name="connsiteY69" fmla="*/ 201252 h 201252"/>
                  <a:gd name="connsiteX70" fmla="*/ 160338 w 3139715"/>
                  <a:gd name="connsiteY70" fmla="*/ 120650 h 201252"/>
                  <a:gd name="connsiteX71" fmla="*/ 240940 w 3139715"/>
                  <a:gd name="connsiteY71" fmla="*/ 120650 h 201252"/>
                  <a:gd name="connsiteX72" fmla="*/ 240940 w 3139715"/>
                  <a:gd name="connsiteY72" fmla="*/ 201252 h 201252"/>
                  <a:gd name="connsiteX73" fmla="*/ 200639 w 3139715"/>
                  <a:gd name="connsiteY73" fmla="*/ 201252 h 201252"/>
                  <a:gd name="connsiteX74" fmla="*/ 160338 w 3139715"/>
                  <a:gd name="connsiteY74" fmla="*/ 201252 h 201252"/>
                  <a:gd name="connsiteX75" fmla="*/ 0 w 3139715"/>
                  <a:gd name="connsiteY75" fmla="*/ 120650 h 201252"/>
                  <a:gd name="connsiteX76" fmla="*/ 80603 w 3139715"/>
                  <a:gd name="connsiteY76" fmla="*/ 120650 h 201252"/>
                  <a:gd name="connsiteX77" fmla="*/ 80603 w 3139715"/>
                  <a:gd name="connsiteY77" fmla="*/ 201252 h 201252"/>
                  <a:gd name="connsiteX78" fmla="*/ 40302 w 3139715"/>
                  <a:gd name="connsiteY78" fmla="*/ 201252 h 201252"/>
                  <a:gd name="connsiteX79" fmla="*/ 0 w 3139715"/>
                  <a:gd name="connsiteY79" fmla="*/ 201252 h 201252"/>
                  <a:gd name="connsiteX80" fmla="*/ 2414588 w 3139715"/>
                  <a:gd name="connsiteY80" fmla="*/ 79375 h 201252"/>
                  <a:gd name="connsiteX81" fmla="*/ 2495190 w 3139715"/>
                  <a:gd name="connsiteY81" fmla="*/ 79375 h 201252"/>
                  <a:gd name="connsiteX82" fmla="*/ 2495190 w 3139715"/>
                  <a:gd name="connsiteY82" fmla="*/ 159977 h 201252"/>
                  <a:gd name="connsiteX83" fmla="*/ 2454889 w 3139715"/>
                  <a:gd name="connsiteY83" fmla="*/ 159977 h 201252"/>
                  <a:gd name="connsiteX84" fmla="*/ 2414588 w 3139715"/>
                  <a:gd name="connsiteY84" fmla="*/ 159977 h 201252"/>
                  <a:gd name="connsiteX85" fmla="*/ 2897188 w 3139715"/>
                  <a:gd name="connsiteY85" fmla="*/ 71437 h 201252"/>
                  <a:gd name="connsiteX86" fmla="*/ 2977790 w 3139715"/>
                  <a:gd name="connsiteY86" fmla="*/ 71437 h 201252"/>
                  <a:gd name="connsiteX87" fmla="*/ 2977790 w 3139715"/>
                  <a:gd name="connsiteY87" fmla="*/ 152040 h 201252"/>
                  <a:gd name="connsiteX88" fmla="*/ 2937489 w 3139715"/>
                  <a:gd name="connsiteY88" fmla="*/ 152040 h 201252"/>
                  <a:gd name="connsiteX89" fmla="*/ 2897188 w 3139715"/>
                  <a:gd name="connsiteY89" fmla="*/ 152040 h 201252"/>
                  <a:gd name="connsiteX90" fmla="*/ 2736850 w 3139715"/>
                  <a:gd name="connsiteY90" fmla="*/ 39687 h 201252"/>
                  <a:gd name="connsiteX91" fmla="*/ 2817453 w 3139715"/>
                  <a:gd name="connsiteY91" fmla="*/ 39687 h 201252"/>
                  <a:gd name="connsiteX92" fmla="*/ 2817453 w 3139715"/>
                  <a:gd name="connsiteY92" fmla="*/ 120290 h 201252"/>
                  <a:gd name="connsiteX93" fmla="*/ 2777151 w 3139715"/>
                  <a:gd name="connsiteY93" fmla="*/ 120290 h 201252"/>
                  <a:gd name="connsiteX94" fmla="*/ 2736850 w 3139715"/>
                  <a:gd name="connsiteY94" fmla="*/ 120290 h 201252"/>
                  <a:gd name="connsiteX95" fmla="*/ 2576513 w 3139715"/>
                  <a:gd name="connsiteY95" fmla="*/ 0 h 201252"/>
                  <a:gd name="connsiteX96" fmla="*/ 2657115 w 3139715"/>
                  <a:gd name="connsiteY96" fmla="*/ 0 h 201252"/>
                  <a:gd name="connsiteX97" fmla="*/ 2657115 w 3139715"/>
                  <a:gd name="connsiteY97" fmla="*/ 80602 h 201252"/>
                  <a:gd name="connsiteX98" fmla="*/ 2616814 w 3139715"/>
                  <a:gd name="connsiteY98" fmla="*/ 80602 h 201252"/>
                  <a:gd name="connsiteX99" fmla="*/ 2576513 w 3139715"/>
                  <a:gd name="connsiteY99" fmla="*/ 80602 h 20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2">
                    <a:moveTo>
                      <a:pt x="3059113" y="120650"/>
                    </a:moveTo>
                    <a:lnTo>
                      <a:pt x="3139715" y="120650"/>
                    </a:lnTo>
                    <a:lnTo>
                      <a:pt x="3139715" y="201252"/>
                    </a:lnTo>
                    <a:lnTo>
                      <a:pt x="3099414" y="201252"/>
                    </a:lnTo>
                    <a:lnTo>
                      <a:pt x="3059113" y="201252"/>
                    </a:lnTo>
                    <a:close/>
                    <a:moveTo>
                      <a:pt x="2254250" y="120650"/>
                    </a:moveTo>
                    <a:lnTo>
                      <a:pt x="2334853" y="120650"/>
                    </a:lnTo>
                    <a:lnTo>
                      <a:pt x="2334853" y="201252"/>
                    </a:lnTo>
                    <a:lnTo>
                      <a:pt x="2294551" y="201252"/>
                    </a:lnTo>
                    <a:lnTo>
                      <a:pt x="2254250" y="201252"/>
                    </a:lnTo>
                    <a:close/>
                    <a:moveTo>
                      <a:pt x="2092325" y="120650"/>
                    </a:moveTo>
                    <a:lnTo>
                      <a:pt x="2172928" y="120650"/>
                    </a:lnTo>
                    <a:lnTo>
                      <a:pt x="2172928" y="201252"/>
                    </a:lnTo>
                    <a:lnTo>
                      <a:pt x="2132626" y="201252"/>
                    </a:lnTo>
                    <a:lnTo>
                      <a:pt x="2092325" y="201252"/>
                    </a:lnTo>
                    <a:close/>
                    <a:moveTo>
                      <a:pt x="1931988" y="120650"/>
                    </a:moveTo>
                    <a:lnTo>
                      <a:pt x="2012590" y="120650"/>
                    </a:lnTo>
                    <a:lnTo>
                      <a:pt x="2012590" y="201252"/>
                    </a:lnTo>
                    <a:lnTo>
                      <a:pt x="1972289" y="201252"/>
                    </a:lnTo>
                    <a:lnTo>
                      <a:pt x="1931988" y="201252"/>
                    </a:lnTo>
                    <a:close/>
                    <a:moveTo>
                      <a:pt x="1770063" y="120650"/>
                    </a:moveTo>
                    <a:lnTo>
                      <a:pt x="1850665" y="120650"/>
                    </a:lnTo>
                    <a:lnTo>
                      <a:pt x="1850665" y="201252"/>
                    </a:lnTo>
                    <a:lnTo>
                      <a:pt x="1810364" y="201252"/>
                    </a:lnTo>
                    <a:lnTo>
                      <a:pt x="1770063" y="201252"/>
                    </a:lnTo>
                    <a:close/>
                    <a:moveTo>
                      <a:pt x="1609725" y="120650"/>
                    </a:moveTo>
                    <a:lnTo>
                      <a:pt x="1690328" y="120650"/>
                    </a:lnTo>
                    <a:lnTo>
                      <a:pt x="1690328" y="201252"/>
                    </a:lnTo>
                    <a:lnTo>
                      <a:pt x="1650026" y="201252"/>
                    </a:lnTo>
                    <a:lnTo>
                      <a:pt x="1609725" y="201252"/>
                    </a:lnTo>
                    <a:close/>
                    <a:moveTo>
                      <a:pt x="1449388" y="120650"/>
                    </a:moveTo>
                    <a:lnTo>
                      <a:pt x="1529990" y="120650"/>
                    </a:lnTo>
                    <a:lnTo>
                      <a:pt x="1529990" y="201252"/>
                    </a:lnTo>
                    <a:lnTo>
                      <a:pt x="1489689" y="201252"/>
                    </a:lnTo>
                    <a:lnTo>
                      <a:pt x="1449388" y="201252"/>
                    </a:lnTo>
                    <a:close/>
                    <a:moveTo>
                      <a:pt x="1287463" y="120650"/>
                    </a:moveTo>
                    <a:lnTo>
                      <a:pt x="1368065" y="120650"/>
                    </a:lnTo>
                    <a:lnTo>
                      <a:pt x="1368065" y="201252"/>
                    </a:lnTo>
                    <a:lnTo>
                      <a:pt x="1327764" y="201252"/>
                    </a:lnTo>
                    <a:lnTo>
                      <a:pt x="1287463" y="201252"/>
                    </a:lnTo>
                    <a:close/>
                    <a:moveTo>
                      <a:pt x="1127125" y="120650"/>
                    </a:moveTo>
                    <a:lnTo>
                      <a:pt x="1207728" y="120650"/>
                    </a:lnTo>
                    <a:lnTo>
                      <a:pt x="1207728" y="201252"/>
                    </a:lnTo>
                    <a:lnTo>
                      <a:pt x="1167426" y="201252"/>
                    </a:lnTo>
                    <a:lnTo>
                      <a:pt x="1127125" y="201252"/>
                    </a:lnTo>
                    <a:close/>
                    <a:moveTo>
                      <a:pt x="965200" y="120650"/>
                    </a:moveTo>
                    <a:lnTo>
                      <a:pt x="1045803" y="120650"/>
                    </a:lnTo>
                    <a:lnTo>
                      <a:pt x="1045803" y="201252"/>
                    </a:lnTo>
                    <a:lnTo>
                      <a:pt x="1005501" y="201252"/>
                    </a:lnTo>
                    <a:lnTo>
                      <a:pt x="965200" y="201252"/>
                    </a:lnTo>
                    <a:close/>
                    <a:moveTo>
                      <a:pt x="804863" y="120650"/>
                    </a:moveTo>
                    <a:lnTo>
                      <a:pt x="885465" y="120650"/>
                    </a:lnTo>
                    <a:lnTo>
                      <a:pt x="885465" y="201252"/>
                    </a:lnTo>
                    <a:lnTo>
                      <a:pt x="845164" y="201252"/>
                    </a:lnTo>
                    <a:lnTo>
                      <a:pt x="804863" y="201252"/>
                    </a:lnTo>
                    <a:close/>
                    <a:moveTo>
                      <a:pt x="644525" y="120650"/>
                    </a:moveTo>
                    <a:lnTo>
                      <a:pt x="725128" y="120650"/>
                    </a:lnTo>
                    <a:lnTo>
                      <a:pt x="725128" y="201252"/>
                    </a:lnTo>
                    <a:lnTo>
                      <a:pt x="684826" y="201252"/>
                    </a:lnTo>
                    <a:lnTo>
                      <a:pt x="644525" y="201252"/>
                    </a:lnTo>
                    <a:close/>
                    <a:moveTo>
                      <a:pt x="482600" y="120650"/>
                    </a:moveTo>
                    <a:lnTo>
                      <a:pt x="563203" y="120650"/>
                    </a:lnTo>
                    <a:lnTo>
                      <a:pt x="563203" y="201252"/>
                    </a:lnTo>
                    <a:lnTo>
                      <a:pt x="522901" y="201252"/>
                    </a:lnTo>
                    <a:lnTo>
                      <a:pt x="482600" y="201252"/>
                    </a:lnTo>
                    <a:close/>
                    <a:moveTo>
                      <a:pt x="322263" y="120650"/>
                    </a:moveTo>
                    <a:lnTo>
                      <a:pt x="402865" y="120650"/>
                    </a:lnTo>
                    <a:lnTo>
                      <a:pt x="402865" y="201252"/>
                    </a:lnTo>
                    <a:lnTo>
                      <a:pt x="362564" y="201252"/>
                    </a:lnTo>
                    <a:lnTo>
                      <a:pt x="322263" y="201252"/>
                    </a:lnTo>
                    <a:close/>
                    <a:moveTo>
                      <a:pt x="160338" y="120650"/>
                    </a:moveTo>
                    <a:lnTo>
                      <a:pt x="240940" y="120650"/>
                    </a:lnTo>
                    <a:lnTo>
                      <a:pt x="240940" y="201252"/>
                    </a:lnTo>
                    <a:lnTo>
                      <a:pt x="200639" y="201252"/>
                    </a:lnTo>
                    <a:lnTo>
                      <a:pt x="160338" y="201252"/>
                    </a:lnTo>
                    <a:close/>
                    <a:moveTo>
                      <a:pt x="0" y="120650"/>
                    </a:moveTo>
                    <a:lnTo>
                      <a:pt x="80603" y="120650"/>
                    </a:lnTo>
                    <a:lnTo>
                      <a:pt x="80603" y="201252"/>
                    </a:lnTo>
                    <a:lnTo>
                      <a:pt x="40302" y="201252"/>
                    </a:lnTo>
                    <a:lnTo>
                      <a:pt x="0" y="201252"/>
                    </a:lnTo>
                    <a:close/>
                    <a:moveTo>
                      <a:pt x="2414588" y="79375"/>
                    </a:moveTo>
                    <a:lnTo>
                      <a:pt x="2495190" y="79375"/>
                    </a:lnTo>
                    <a:lnTo>
                      <a:pt x="2495190" y="159977"/>
                    </a:lnTo>
                    <a:lnTo>
                      <a:pt x="2454889" y="159977"/>
                    </a:lnTo>
                    <a:lnTo>
                      <a:pt x="2414588" y="159977"/>
                    </a:lnTo>
                    <a:close/>
                    <a:moveTo>
                      <a:pt x="2897188" y="71437"/>
                    </a:moveTo>
                    <a:lnTo>
                      <a:pt x="2977790" y="71437"/>
                    </a:lnTo>
                    <a:lnTo>
                      <a:pt x="2977790" y="152040"/>
                    </a:lnTo>
                    <a:lnTo>
                      <a:pt x="2937489" y="152040"/>
                    </a:lnTo>
                    <a:lnTo>
                      <a:pt x="2897188" y="152040"/>
                    </a:lnTo>
                    <a:close/>
                    <a:moveTo>
                      <a:pt x="2736850" y="39687"/>
                    </a:moveTo>
                    <a:lnTo>
                      <a:pt x="2817453" y="39687"/>
                    </a:lnTo>
                    <a:lnTo>
                      <a:pt x="2817453" y="120290"/>
                    </a:lnTo>
                    <a:lnTo>
                      <a:pt x="2777151" y="120290"/>
                    </a:lnTo>
                    <a:lnTo>
                      <a:pt x="2736850" y="120290"/>
                    </a:lnTo>
                    <a:close/>
                    <a:moveTo>
                      <a:pt x="2576513" y="0"/>
                    </a:moveTo>
                    <a:lnTo>
                      <a:pt x="2657115" y="0"/>
                    </a:lnTo>
                    <a:lnTo>
                      <a:pt x="2657115" y="80602"/>
                    </a:lnTo>
                    <a:lnTo>
                      <a:pt x="2616814" y="80602"/>
                    </a:lnTo>
                    <a:lnTo>
                      <a:pt x="2576513"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52" name="Freeform 251">
                <a:extLst>
                  <a:ext uri="{FF2B5EF4-FFF2-40B4-BE49-F238E27FC236}">
                    <a16:creationId xmlns:a16="http://schemas.microsoft.com/office/drawing/2014/main" id="{76C7C14C-570C-344B-A429-DA0C810B1ED9}"/>
                  </a:ext>
                </a:extLst>
              </p:cNvPr>
              <p:cNvSpPr>
                <a:spLocks noChangeArrowheads="1"/>
              </p:cNvSpPr>
              <p:nvPr/>
            </p:nvSpPr>
            <p:spPr bwMode="auto">
              <a:xfrm>
                <a:off x="1774825" y="4473575"/>
                <a:ext cx="3139715" cy="201253"/>
              </a:xfrm>
              <a:custGeom>
                <a:avLst/>
                <a:gdLst>
                  <a:gd name="connsiteX0" fmla="*/ 3059113 w 3139715"/>
                  <a:gd name="connsiteY0" fmla="*/ 120650 h 201253"/>
                  <a:gd name="connsiteX1" fmla="*/ 3139715 w 3139715"/>
                  <a:gd name="connsiteY1" fmla="*/ 120650 h 201253"/>
                  <a:gd name="connsiteX2" fmla="*/ 3139715 w 3139715"/>
                  <a:gd name="connsiteY2" fmla="*/ 201253 h 201253"/>
                  <a:gd name="connsiteX3" fmla="*/ 3099414 w 3139715"/>
                  <a:gd name="connsiteY3" fmla="*/ 201253 h 201253"/>
                  <a:gd name="connsiteX4" fmla="*/ 3059113 w 3139715"/>
                  <a:gd name="connsiteY4" fmla="*/ 201253 h 201253"/>
                  <a:gd name="connsiteX5" fmla="*/ 2414588 w 3139715"/>
                  <a:gd name="connsiteY5" fmla="*/ 120650 h 201253"/>
                  <a:gd name="connsiteX6" fmla="*/ 2495190 w 3139715"/>
                  <a:gd name="connsiteY6" fmla="*/ 120650 h 201253"/>
                  <a:gd name="connsiteX7" fmla="*/ 2495190 w 3139715"/>
                  <a:gd name="connsiteY7" fmla="*/ 201253 h 201253"/>
                  <a:gd name="connsiteX8" fmla="*/ 2454889 w 3139715"/>
                  <a:gd name="connsiteY8" fmla="*/ 201253 h 201253"/>
                  <a:gd name="connsiteX9" fmla="*/ 2414588 w 3139715"/>
                  <a:gd name="connsiteY9" fmla="*/ 201253 h 201253"/>
                  <a:gd name="connsiteX10" fmla="*/ 2254250 w 3139715"/>
                  <a:gd name="connsiteY10" fmla="*/ 120650 h 201253"/>
                  <a:gd name="connsiteX11" fmla="*/ 2334853 w 3139715"/>
                  <a:gd name="connsiteY11" fmla="*/ 120650 h 201253"/>
                  <a:gd name="connsiteX12" fmla="*/ 2334853 w 3139715"/>
                  <a:gd name="connsiteY12" fmla="*/ 201253 h 201253"/>
                  <a:gd name="connsiteX13" fmla="*/ 2294551 w 3139715"/>
                  <a:gd name="connsiteY13" fmla="*/ 201253 h 201253"/>
                  <a:gd name="connsiteX14" fmla="*/ 2254250 w 3139715"/>
                  <a:gd name="connsiteY14" fmla="*/ 201253 h 201253"/>
                  <a:gd name="connsiteX15" fmla="*/ 2092325 w 3139715"/>
                  <a:gd name="connsiteY15" fmla="*/ 120650 h 201253"/>
                  <a:gd name="connsiteX16" fmla="*/ 2172928 w 3139715"/>
                  <a:gd name="connsiteY16" fmla="*/ 120650 h 201253"/>
                  <a:gd name="connsiteX17" fmla="*/ 2172928 w 3139715"/>
                  <a:gd name="connsiteY17" fmla="*/ 201253 h 201253"/>
                  <a:gd name="connsiteX18" fmla="*/ 2132626 w 3139715"/>
                  <a:gd name="connsiteY18" fmla="*/ 201253 h 201253"/>
                  <a:gd name="connsiteX19" fmla="*/ 2092325 w 3139715"/>
                  <a:gd name="connsiteY19" fmla="*/ 201253 h 201253"/>
                  <a:gd name="connsiteX20" fmla="*/ 1931988 w 3139715"/>
                  <a:gd name="connsiteY20" fmla="*/ 120650 h 201253"/>
                  <a:gd name="connsiteX21" fmla="*/ 2012590 w 3139715"/>
                  <a:gd name="connsiteY21" fmla="*/ 120650 h 201253"/>
                  <a:gd name="connsiteX22" fmla="*/ 2012590 w 3139715"/>
                  <a:gd name="connsiteY22" fmla="*/ 201253 h 201253"/>
                  <a:gd name="connsiteX23" fmla="*/ 1972289 w 3139715"/>
                  <a:gd name="connsiteY23" fmla="*/ 201253 h 201253"/>
                  <a:gd name="connsiteX24" fmla="*/ 1931988 w 3139715"/>
                  <a:gd name="connsiteY24" fmla="*/ 201253 h 201253"/>
                  <a:gd name="connsiteX25" fmla="*/ 1770063 w 3139715"/>
                  <a:gd name="connsiteY25" fmla="*/ 120650 h 201253"/>
                  <a:gd name="connsiteX26" fmla="*/ 1850665 w 3139715"/>
                  <a:gd name="connsiteY26" fmla="*/ 120650 h 201253"/>
                  <a:gd name="connsiteX27" fmla="*/ 1850665 w 3139715"/>
                  <a:gd name="connsiteY27" fmla="*/ 201253 h 201253"/>
                  <a:gd name="connsiteX28" fmla="*/ 1810364 w 3139715"/>
                  <a:gd name="connsiteY28" fmla="*/ 201253 h 201253"/>
                  <a:gd name="connsiteX29" fmla="*/ 1770063 w 3139715"/>
                  <a:gd name="connsiteY29" fmla="*/ 201253 h 201253"/>
                  <a:gd name="connsiteX30" fmla="*/ 1609725 w 3139715"/>
                  <a:gd name="connsiteY30" fmla="*/ 120650 h 201253"/>
                  <a:gd name="connsiteX31" fmla="*/ 1690328 w 3139715"/>
                  <a:gd name="connsiteY31" fmla="*/ 120650 h 201253"/>
                  <a:gd name="connsiteX32" fmla="*/ 1690328 w 3139715"/>
                  <a:gd name="connsiteY32" fmla="*/ 201253 h 201253"/>
                  <a:gd name="connsiteX33" fmla="*/ 1650026 w 3139715"/>
                  <a:gd name="connsiteY33" fmla="*/ 201253 h 201253"/>
                  <a:gd name="connsiteX34" fmla="*/ 1609725 w 3139715"/>
                  <a:gd name="connsiteY34" fmla="*/ 201253 h 201253"/>
                  <a:gd name="connsiteX35" fmla="*/ 1449388 w 3139715"/>
                  <a:gd name="connsiteY35" fmla="*/ 120650 h 201253"/>
                  <a:gd name="connsiteX36" fmla="*/ 1529990 w 3139715"/>
                  <a:gd name="connsiteY36" fmla="*/ 120650 h 201253"/>
                  <a:gd name="connsiteX37" fmla="*/ 1529990 w 3139715"/>
                  <a:gd name="connsiteY37" fmla="*/ 201253 h 201253"/>
                  <a:gd name="connsiteX38" fmla="*/ 1489689 w 3139715"/>
                  <a:gd name="connsiteY38" fmla="*/ 201253 h 201253"/>
                  <a:gd name="connsiteX39" fmla="*/ 1449388 w 3139715"/>
                  <a:gd name="connsiteY39" fmla="*/ 201253 h 201253"/>
                  <a:gd name="connsiteX40" fmla="*/ 1287463 w 3139715"/>
                  <a:gd name="connsiteY40" fmla="*/ 120650 h 201253"/>
                  <a:gd name="connsiteX41" fmla="*/ 1368065 w 3139715"/>
                  <a:gd name="connsiteY41" fmla="*/ 120650 h 201253"/>
                  <a:gd name="connsiteX42" fmla="*/ 1368065 w 3139715"/>
                  <a:gd name="connsiteY42" fmla="*/ 201253 h 201253"/>
                  <a:gd name="connsiteX43" fmla="*/ 1327764 w 3139715"/>
                  <a:gd name="connsiteY43" fmla="*/ 201253 h 201253"/>
                  <a:gd name="connsiteX44" fmla="*/ 1287463 w 3139715"/>
                  <a:gd name="connsiteY44" fmla="*/ 201253 h 201253"/>
                  <a:gd name="connsiteX45" fmla="*/ 1127125 w 3139715"/>
                  <a:gd name="connsiteY45" fmla="*/ 120650 h 201253"/>
                  <a:gd name="connsiteX46" fmla="*/ 1207728 w 3139715"/>
                  <a:gd name="connsiteY46" fmla="*/ 120650 h 201253"/>
                  <a:gd name="connsiteX47" fmla="*/ 1207728 w 3139715"/>
                  <a:gd name="connsiteY47" fmla="*/ 201253 h 201253"/>
                  <a:gd name="connsiteX48" fmla="*/ 1167426 w 3139715"/>
                  <a:gd name="connsiteY48" fmla="*/ 201253 h 201253"/>
                  <a:gd name="connsiteX49" fmla="*/ 1127125 w 3139715"/>
                  <a:gd name="connsiteY49" fmla="*/ 201253 h 201253"/>
                  <a:gd name="connsiteX50" fmla="*/ 965200 w 3139715"/>
                  <a:gd name="connsiteY50" fmla="*/ 120650 h 201253"/>
                  <a:gd name="connsiteX51" fmla="*/ 1045803 w 3139715"/>
                  <a:gd name="connsiteY51" fmla="*/ 120650 h 201253"/>
                  <a:gd name="connsiteX52" fmla="*/ 1045803 w 3139715"/>
                  <a:gd name="connsiteY52" fmla="*/ 201253 h 201253"/>
                  <a:gd name="connsiteX53" fmla="*/ 1005501 w 3139715"/>
                  <a:gd name="connsiteY53" fmla="*/ 201253 h 201253"/>
                  <a:gd name="connsiteX54" fmla="*/ 965200 w 3139715"/>
                  <a:gd name="connsiteY54" fmla="*/ 201253 h 201253"/>
                  <a:gd name="connsiteX55" fmla="*/ 804863 w 3139715"/>
                  <a:gd name="connsiteY55" fmla="*/ 120650 h 201253"/>
                  <a:gd name="connsiteX56" fmla="*/ 885465 w 3139715"/>
                  <a:gd name="connsiteY56" fmla="*/ 120650 h 201253"/>
                  <a:gd name="connsiteX57" fmla="*/ 885465 w 3139715"/>
                  <a:gd name="connsiteY57" fmla="*/ 201253 h 201253"/>
                  <a:gd name="connsiteX58" fmla="*/ 845164 w 3139715"/>
                  <a:gd name="connsiteY58" fmla="*/ 201253 h 201253"/>
                  <a:gd name="connsiteX59" fmla="*/ 804863 w 3139715"/>
                  <a:gd name="connsiteY59" fmla="*/ 201253 h 201253"/>
                  <a:gd name="connsiteX60" fmla="*/ 644525 w 3139715"/>
                  <a:gd name="connsiteY60" fmla="*/ 120650 h 201253"/>
                  <a:gd name="connsiteX61" fmla="*/ 725128 w 3139715"/>
                  <a:gd name="connsiteY61" fmla="*/ 120650 h 201253"/>
                  <a:gd name="connsiteX62" fmla="*/ 725128 w 3139715"/>
                  <a:gd name="connsiteY62" fmla="*/ 201253 h 201253"/>
                  <a:gd name="connsiteX63" fmla="*/ 684826 w 3139715"/>
                  <a:gd name="connsiteY63" fmla="*/ 201253 h 201253"/>
                  <a:gd name="connsiteX64" fmla="*/ 644525 w 3139715"/>
                  <a:gd name="connsiteY64" fmla="*/ 201253 h 201253"/>
                  <a:gd name="connsiteX65" fmla="*/ 482600 w 3139715"/>
                  <a:gd name="connsiteY65" fmla="*/ 120650 h 201253"/>
                  <a:gd name="connsiteX66" fmla="*/ 563203 w 3139715"/>
                  <a:gd name="connsiteY66" fmla="*/ 120650 h 201253"/>
                  <a:gd name="connsiteX67" fmla="*/ 563203 w 3139715"/>
                  <a:gd name="connsiteY67" fmla="*/ 201253 h 201253"/>
                  <a:gd name="connsiteX68" fmla="*/ 522901 w 3139715"/>
                  <a:gd name="connsiteY68" fmla="*/ 201253 h 201253"/>
                  <a:gd name="connsiteX69" fmla="*/ 482600 w 3139715"/>
                  <a:gd name="connsiteY69" fmla="*/ 201253 h 201253"/>
                  <a:gd name="connsiteX70" fmla="*/ 322263 w 3139715"/>
                  <a:gd name="connsiteY70" fmla="*/ 120650 h 201253"/>
                  <a:gd name="connsiteX71" fmla="*/ 402865 w 3139715"/>
                  <a:gd name="connsiteY71" fmla="*/ 120650 h 201253"/>
                  <a:gd name="connsiteX72" fmla="*/ 402865 w 3139715"/>
                  <a:gd name="connsiteY72" fmla="*/ 201253 h 201253"/>
                  <a:gd name="connsiteX73" fmla="*/ 362564 w 3139715"/>
                  <a:gd name="connsiteY73" fmla="*/ 201253 h 201253"/>
                  <a:gd name="connsiteX74" fmla="*/ 322263 w 3139715"/>
                  <a:gd name="connsiteY74" fmla="*/ 201253 h 201253"/>
                  <a:gd name="connsiteX75" fmla="*/ 160338 w 3139715"/>
                  <a:gd name="connsiteY75" fmla="*/ 120650 h 201253"/>
                  <a:gd name="connsiteX76" fmla="*/ 240940 w 3139715"/>
                  <a:gd name="connsiteY76" fmla="*/ 120650 h 201253"/>
                  <a:gd name="connsiteX77" fmla="*/ 240940 w 3139715"/>
                  <a:gd name="connsiteY77" fmla="*/ 201253 h 201253"/>
                  <a:gd name="connsiteX78" fmla="*/ 200639 w 3139715"/>
                  <a:gd name="connsiteY78" fmla="*/ 201253 h 201253"/>
                  <a:gd name="connsiteX79" fmla="*/ 160338 w 3139715"/>
                  <a:gd name="connsiteY79" fmla="*/ 201253 h 201253"/>
                  <a:gd name="connsiteX80" fmla="*/ 0 w 3139715"/>
                  <a:gd name="connsiteY80" fmla="*/ 120650 h 201253"/>
                  <a:gd name="connsiteX81" fmla="*/ 80603 w 3139715"/>
                  <a:gd name="connsiteY81" fmla="*/ 120650 h 201253"/>
                  <a:gd name="connsiteX82" fmla="*/ 80603 w 3139715"/>
                  <a:gd name="connsiteY82" fmla="*/ 201253 h 201253"/>
                  <a:gd name="connsiteX83" fmla="*/ 40302 w 3139715"/>
                  <a:gd name="connsiteY83" fmla="*/ 201253 h 201253"/>
                  <a:gd name="connsiteX84" fmla="*/ 0 w 3139715"/>
                  <a:gd name="connsiteY84" fmla="*/ 201253 h 201253"/>
                  <a:gd name="connsiteX85" fmla="*/ 2576513 w 3139715"/>
                  <a:gd name="connsiteY85" fmla="*/ 71438 h 201253"/>
                  <a:gd name="connsiteX86" fmla="*/ 2657115 w 3139715"/>
                  <a:gd name="connsiteY86" fmla="*/ 71438 h 201253"/>
                  <a:gd name="connsiteX87" fmla="*/ 2657115 w 3139715"/>
                  <a:gd name="connsiteY87" fmla="*/ 152040 h 201253"/>
                  <a:gd name="connsiteX88" fmla="*/ 2616814 w 3139715"/>
                  <a:gd name="connsiteY88" fmla="*/ 152040 h 201253"/>
                  <a:gd name="connsiteX89" fmla="*/ 2576513 w 3139715"/>
                  <a:gd name="connsiteY89" fmla="*/ 152040 h 201253"/>
                  <a:gd name="connsiteX90" fmla="*/ 2897188 w 3139715"/>
                  <a:gd name="connsiteY90" fmla="*/ 39688 h 201253"/>
                  <a:gd name="connsiteX91" fmla="*/ 2977790 w 3139715"/>
                  <a:gd name="connsiteY91" fmla="*/ 39688 h 201253"/>
                  <a:gd name="connsiteX92" fmla="*/ 2977790 w 3139715"/>
                  <a:gd name="connsiteY92" fmla="*/ 120290 h 201253"/>
                  <a:gd name="connsiteX93" fmla="*/ 2937489 w 3139715"/>
                  <a:gd name="connsiteY93" fmla="*/ 120290 h 201253"/>
                  <a:gd name="connsiteX94" fmla="*/ 2897188 w 3139715"/>
                  <a:gd name="connsiteY94" fmla="*/ 120290 h 201253"/>
                  <a:gd name="connsiteX95" fmla="*/ 2736850 w 3139715"/>
                  <a:gd name="connsiteY95" fmla="*/ 0 h 201253"/>
                  <a:gd name="connsiteX96" fmla="*/ 2817453 w 3139715"/>
                  <a:gd name="connsiteY96" fmla="*/ 0 h 201253"/>
                  <a:gd name="connsiteX97" fmla="*/ 2817453 w 3139715"/>
                  <a:gd name="connsiteY97" fmla="*/ 80603 h 201253"/>
                  <a:gd name="connsiteX98" fmla="*/ 2777151 w 3139715"/>
                  <a:gd name="connsiteY98" fmla="*/ 80603 h 201253"/>
                  <a:gd name="connsiteX99" fmla="*/ 2736850 w 3139715"/>
                  <a:gd name="connsiteY99" fmla="*/ 80603 h 20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3">
                    <a:moveTo>
                      <a:pt x="3059113" y="120650"/>
                    </a:moveTo>
                    <a:lnTo>
                      <a:pt x="3139715" y="120650"/>
                    </a:lnTo>
                    <a:lnTo>
                      <a:pt x="3139715" y="201253"/>
                    </a:lnTo>
                    <a:lnTo>
                      <a:pt x="3099414" y="201253"/>
                    </a:lnTo>
                    <a:lnTo>
                      <a:pt x="3059113" y="201253"/>
                    </a:lnTo>
                    <a:close/>
                    <a:moveTo>
                      <a:pt x="2414588" y="120650"/>
                    </a:moveTo>
                    <a:lnTo>
                      <a:pt x="2495190" y="120650"/>
                    </a:lnTo>
                    <a:lnTo>
                      <a:pt x="2495190" y="201253"/>
                    </a:lnTo>
                    <a:lnTo>
                      <a:pt x="2454889" y="201253"/>
                    </a:lnTo>
                    <a:lnTo>
                      <a:pt x="2414588" y="201253"/>
                    </a:lnTo>
                    <a:close/>
                    <a:moveTo>
                      <a:pt x="2254250" y="120650"/>
                    </a:moveTo>
                    <a:lnTo>
                      <a:pt x="2334853" y="120650"/>
                    </a:lnTo>
                    <a:lnTo>
                      <a:pt x="2334853" y="201253"/>
                    </a:lnTo>
                    <a:lnTo>
                      <a:pt x="2294551" y="201253"/>
                    </a:lnTo>
                    <a:lnTo>
                      <a:pt x="2254250" y="201253"/>
                    </a:lnTo>
                    <a:close/>
                    <a:moveTo>
                      <a:pt x="2092325" y="120650"/>
                    </a:moveTo>
                    <a:lnTo>
                      <a:pt x="2172928" y="120650"/>
                    </a:lnTo>
                    <a:lnTo>
                      <a:pt x="2172928" y="201253"/>
                    </a:lnTo>
                    <a:lnTo>
                      <a:pt x="2132626" y="201253"/>
                    </a:lnTo>
                    <a:lnTo>
                      <a:pt x="2092325" y="201253"/>
                    </a:lnTo>
                    <a:close/>
                    <a:moveTo>
                      <a:pt x="1931988" y="120650"/>
                    </a:moveTo>
                    <a:lnTo>
                      <a:pt x="2012590" y="120650"/>
                    </a:lnTo>
                    <a:lnTo>
                      <a:pt x="2012590" y="201253"/>
                    </a:lnTo>
                    <a:lnTo>
                      <a:pt x="1972289" y="201253"/>
                    </a:lnTo>
                    <a:lnTo>
                      <a:pt x="1931988" y="201253"/>
                    </a:lnTo>
                    <a:close/>
                    <a:moveTo>
                      <a:pt x="1770063" y="120650"/>
                    </a:moveTo>
                    <a:lnTo>
                      <a:pt x="1850665" y="120650"/>
                    </a:lnTo>
                    <a:lnTo>
                      <a:pt x="1850665" y="201253"/>
                    </a:lnTo>
                    <a:lnTo>
                      <a:pt x="1810364" y="201253"/>
                    </a:lnTo>
                    <a:lnTo>
                      <a:pt x="1770063" y="201253"/>
                    </a:lnTo>
                    <a:close/>
                    <a:moveTo>
                      <a:pt x="1609725" y="120650"/>
                    </a:moveTo>
                    <a:lnTo>
                      <a:pt x="1690328" y="120650"/>
                    </a:lnTo>
                    <a:lnTo>
                      <a:pt x="1690328" y="201253"/>
                    </a:lnTo>
                    <a:lnTo>
                      <a:pt x="1650026" y="201253"/>
                    </a:lnTo>
                    <a:lnTo>
                      <a:pt x="1609725" y="201253"/>
                    </a:lnTo>
                    <a:close/>
                    <a:moveTo>
                      <a:pt x="1449388" y="120650"/>
                    </a:moveTo>
                    <a:lnTo>
                      <a:pt x="1529990" y="120650"/>
                    </a:lnTo>
                    <a:lnTo>
                      <a:pt x="1529990" y="201253"/>
                    </a:lnTo>
                    <a:lnTo>
                      <a:pt x="1489689" y="201253"/>
                    </a:lnTo>
                    <a:lnTo>
                      <a:pt x="1449388" y="201253"/>
                    </a:lnTo>
                    <a:close/>
                    <a:moveTo>
                      <a:pt x="1287463" y="120650"/>
                    </a:moveTo>
                    <a:lnTo>
                      <a:pt x="1368065" y="120650"/>
                    </a:lnTo>
                    <a:lnTo>
                      <a:pt x="1368065" y="201253"/>
                    </a:lnTo>
                    <a:lnTo>
                      <a:pt x="1327764" y="201253"/>
                    </a:lnTo>
                    <a:lnTo>
                      <a:pt x="1287463" y="201253"/>
                    </a:lnTo>
                    <a:close/>
                    <a:moveTo>
                      <a:pt x="1127125" y="120650"/>
                    </a:moveTo>
                    <a:lnTo>
                      <a:pt x="1207728" y="120650"/>
                    </a:lnTo>
                    <a:lnTo>
                      <a:pt x="1207728" y="201253"/>
                    </a:lnTo>
                    <a:lnTo>
                      <a:pt x="1167426" y="201253"/>
                    </a:lnTo>
                    <a:lnTo>
                      <a:pt x="1127125" y="201253"/>
                    </a:lnTo>
                    <a:close/>
                    <a:moveTo>
                      <a:pt x="965200" y="120650"/>
                    </a:moveTo>
                    <a:lnTo>
                      <a:pt x="1045803" y="120650"/>
                    </a:lnTo>
                    <a:lnTo>
                      <a:pt x="1045803" y="201253"/>
                    </a:lnTo>
                    <a:lnTo>
                      <a:pt x="1005501" y="201253"/>
                    </a:lnTo>
                    <a:lnTo>
                      <a:pt x="965200" y="201253"/>
                    </a:lnTo>
                    <a:close/>
                    <a:moveTo>
                      <a:pt x="804863" y="120650"/>
                    </a:moveTo>
                    <a:lnTo>
                      <a:pt x="885465" y="120650"/>
                    </a:lnTo>
                    <a:lnTo>
                      <a:pt x="885465" y="201253"/>
                    </a:lnTo>
                    <a:lnTo>
                      <a:pt x="845164" y="201253"/>
                    </a:lnTo>
                    <a:lnTo>
                      <a:pt x="804863" y="201253"/>
                    </a:lnTo>
                    <a:close/>
                    <a:moveTo>
                      <a:pt x="644525" y="120650"/>
                    </a:moveTo>
                    <a:lnTo>
                      <a:pt x="725128" y="120650"/>
                    </a:lnTo>
                    <a:lnTo>
                      <a:pt x="725128" y="201253"/>
                    </a:lnTo>
                    <a:lnTo>
                      <a:pt x="684826" y="201253"/>
                    </a:lnTo>
                    <a:lnTo>
                      <a:pt x="644525" y="201253"/>
                    </a:lnTo>
                    <a:close/>
                    <a:moveTo>
                      <a:pt x="482600" y="120650"/>
                    </a:moveTo>
                    <a:lnTo>
                      <a:pt x="563203" y="120650"/>
                    </a:lnTo>
                    <a:lnTo>
                      <a:pt x="563203" y="201253"/>
                    </a:lnTo>
                    <a:lnTo>
                      <a:pt x="522901" y="201253"/>
                    </a:lnTo>
                    <a:lnTo>
                      <a:pt x="482600" y="201253"/>
                    </a:lnTo>
                    <a:close/>
                    <a:moveTo>
                      <a:pt x="322263" y="120650"/>
                    </a:moveTo>
                    <a:lnTo>
                      <a:pt x="402865" y="120650"/>
                    </a:lnTo>
                    <a:lnTo>
                      <a:pt x="402865" y="201253"/>
                    </a:lnTo>
                    <a:lnTo>
                      <a:pt x="362564" y="201253"/>
                    </a:lnTo>
                    <a:lnTo>
                      <a:pt x="322263" y="201253"/>
                    </a:lnTo>
                    <a:close/>
                    <a:moveTo>
                      <a:pt x="160338" y="120650"/>
                    </a:moveTo>
                    <a:lnTo>
                      <a:pt x="240940" y="120650"/>
                    </a:lnTo>
                    <a:lnTo>
                      <a:pt x="240940" y="201253"/>
                    </a:lnTo>
                    <a:lnTo>
                      <a:pt x="200639" y="201253"/>
                    </a:lnTo>
                    <a:lnTo>
                      <a:pt x="160338" y="201253"/>
                    </a:lnTo>
                    <a:close/>
                    <a:moveTo>
                      <a:pt x="0" y="120650"/>
                    </a:moveTo>
                    <a:lnTo>
                      <a:pt x="80603" y="120650"/>
                    </a:lnTo>
                    <a:lnTo>
                      <a:pt x="80603" y="201253"/>
                    </a:lnTo>
                    <a:lnTo>
                      <a:pt x="40302" y="201253"/>
                    </a:lnTo>
                    <a:lnTo>
                      <a:pt x="0" y="201253"/>
                    </a:lnTo>
                    <a:close/>
                    <a:moveTo>
                      <a:pt x="2576513" y="71438"/>
                    </a:moveTo>
                    <a:lnTo>
                      <a:pt x="2657115" y="71438"/>
                    </a:lnTo>
                    <a:lnTo>
                      <a:pt x="2657115" y="152040"/>
                    </a:lnTo>
                    <a:lnTo>
                      <a:pt x="2616814" y="152040"/>
                    </a:lnTo>
                    <a:lnTo>
                      <a:pt x="2576513" y="152040"/>
                    </a:lnTo>
                    <a:close/>
                    <a:moveTo>
                      <a:pt x="2897188" y="39688"/>
                    </a:moveTo>
                    <a:lnTo>
                      <a:pt x="2977790" y="39688"/>
                    </a:lnTo>
                    <a:lnTo>
                      <a:pt x="2977790" y="120290"/>
                    </a:lnTo>
                    <a:lnTo>
                      <a:pt x="2937489" y="120290"/>
                    </a:lnTo>
                    <a:lnTo>
                      <a:pt x="2897188" y="120290"/>
                    </a:lnTo>
                    <a:close/>
                    <a:moveTo>
                      <a:pt x="2736850" y="0"/>
                    </a:moveTo>
                    <a:lnTo>
                      <a:pt x="2817453" y="0"/>
                    </a:lnTo>
                    <a:lnTo>
                      <a:pt x="2817453" y="80603"/>
                    </a:lnTo>
                    <a:lnTo>
                      <a:pt x="2777151" y="80603"/>
                    </a:lnTo>
                    <a:lnTo>
                      <a:pt x="2736850"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53" name="Freeform 252">
                <a:extLst>
                  <a:ext uri="{FF2B5EF4-FFF2-40B4-BE49-F238E27FC236}">
                    <a16:creationId xmlns:a16="http://schemas.microsoft.com/office/drawing/2014/main" id="{E84B5B90-C99E-AF49-BCC1-033BF0081A90}"/>
                  </a:ext>
                </a:extLst>
              </p:cNvPr>
              <p:cNvSpPr>
                <a:spLocks noChangeArrowheads="1"/>
              </p:cNvSpPr>
              <p:nvPr/>
            </p:nvSpPr>
            <p:spPr bwMode="auto">
              <a:xfrm>
                <a:off x="1774825" y="4646613"/>
                <a:ext cx="3139715" cy="188552"/>
              </a:xfrm>
              <a:custGeom>
                <a:avLst/>
                <a:gdLst>
                  <a:gd name="connsiteX0" fmla="*/ 3059113 w 3139715"/>
                  <a:gd name="connsiteY0" fmla="*/ 107950 h 188552"/>
                  <a:gd name="connsiteX1" fmla="*/ 3139715 w 3139715"/>
                  <a:gd name="connsiteY1" fmla="*/ 107950 h 188552"/>
                  <a:gd name="connsiteX2" fmla="*/ 3139715 w 3139715"/>
                  <a:gd name="connsiteY2" fmla="*/ 188552 h 188552"/>
                  <a:gd name="connsiteX3" fmla="*/ 3099414 w 3139715"/>
                  <a:gd name="connsiteY3" fmla="*/ 188552 h 188552"/>
                  <a:gd name="connsiteX4" fmla="*/ 3059113 w 3139715"/>
                  <a:gd name="connsiteY4" fmla="*/ 188552 h 188552"/>
                  <a:gd name="connsiteX5" fmla="*/ 2414588 w 3139715"/>
                  <a:gd name="connsiteY5" fmla="*/ 107950 h 188552"/>
                  <a:gd name="connsiteX6" fmla="*/ 2495190 w 3139715"/>
                  <a:gd name="connsiteY6" fmla="*/ 107950 h 188552"/>
                  <a:gd name="connsiteX7" fmla="*/ 2495190 w 3139715"/>
                  <a:gd name="connsiteY7" fmla="*/ 188552 h 188552"/>
                  <a:gd name="connsiteX8" fmla="*/ 2454889 w 3139715"/>
                  <a:gd name="connsiteY8" fmla="*/ 188552 h 188552"/>
                  <a:gd name="connsiteX9" fmla="*/ 2414588 w 3139715"/>
                  <a:gd name="connsiteY9" fmla="*/ 188552 h 188552"/>
                  <a:gd name="connsiteX10" fmla="*/ 2254250 w 3139715"/>
                  <a:gd name="connsiteY10" fmla="*/ 107950 h 188552"/>
                  <a:gd name="connsiteX11" fmla="*/ 2334853 w 3139715"/>
                  <a:gd name="connsiteY11" fmla="*/ 107950 h 188552"/>
                  <a:gd name="connsiteX12" fmla="*/ 2334853 w 3139715"/>
                  <a:gd name="connsiteY12" fmla="*/ 188552 h 188552"/>
                  <a:gd name="connsiteX13" fmla="*/ 2294551 w 3139715"/>
                  <a:gd name="connsiteY13" fmla="*/ 188552 h 188552"/>
                  <a:gd name="connsiteX14" fmla="*/ 2254250 w 3139715"/>
                  <a:gd name="connsiteY14" fmla="*/ 188552 h 188552"/>
                  <a:gd name="connsiteX15" fmla="*/ 2092325 w 3139715"/>
                  <a:gd name="connsiteY15" fmla="*/ 107950 h 188552"/>
                  <a:gd name="connsiteX16" fmla="*/ 2172928 w 3139715"/>
                  <a:gd name="connsiteY16" fmla="*/ 107950 h 188552"/>
                  <a:gd name="connsiteX17" fmla="*/ 2172928 w 3139715"/>
                  <a:gd name="connsiteY17" fmla="*/ 188552 h 188552"/>
                  <a:gd name="connsiteX18" fmla="*/ 2132626 w 3139715"/>
                  <a:gd name="connsiteY18" fmla="*/ 188552 h 188552"/>
                  <a:gd name="connsiteX19" fmla="*/ 2092325 w 3139715"/>
                  <a:gd name="connsiteY19" fmla="*/ 188552 h 188552"/>
                  <a:gd name="connsiteX20" fmla="*/ 1931988 w 3139715"/>
                  <a:gd name="connsiteY20" fmla="*/ 107950 h 188552"/>
                  <a:gd name="connsiteX21" fmla="*/ 2012590 w 3139715"/>
                  <a:gd name="connsiteY21" fmla="*/ 107950 h 188552"/>
                  <a:gd name="connsiteX22" fmla="*/ 2012590 w 3139715"/>
                  <a:gd name="connsiteY22" fmla="*/ 188552 h 188552"/>
                  <a:gd name="connsiteX23" fmla="*/ 1972289 w 3139715"/>
                  <a:gd name="connsiteY23" fmla="*/ 188552 h 188552"/>
                  <a:gd name="connsiteX24" fmla="*/ 1931988 w 3139715"/>
                  <a:gd name="connsiteY24" fmla="*/ 188552 h 188552"/>
                  <a:gd name="connsiteX25" fmla="*/ 1770063 w 3139715"/>
                  <a:gd name="connsiteY25" fmla="*/ 107950 h 188552"/>
                  <a:gd name="connsiteX26" fmla="*/ 1850665 w 3139715"/>
                  <a:gd name="connsiteY26" fmla="*/ 107950 h 188552"/>
                  <a:gd name="connsiteX27" fmla="*/ 1850665 w 3139715"/>
                  <a:gd name="connsiteY27" fmla="*/ 188552 h 188552"/>
                  <a:gd name="connsiteX28" fmla="*/ 1810364 w 3139715"/>
                  <a:gd name="connsiteY28" fmla="*/ 188552 h 188552"/>
                  <a:gd name="connsiteX29" fmla="*/ 1770063 w 3139715"/>
                  <a:gd name="connsiteY29" fmla="*/ 188552 h 188552"/>
                  <a:gd name="connsiteX30" fmla="*/ 1609725 w 3139715"/>
                  <a:gd name="connsiteY30" fmla="*/ 107950 h 188552"/>
                  <a:gd name="connsiteX31" fmla="*/ 1690328 w 3139715"/>
                  <a:gd name="connsiteY31" fmla="*/ 107950 h 188552"/>
                  <a:gd name="connsiteX32" fmla="*/ 1690328 w 3139715"/>
                  <a:gd name="connsiteY32" fmla="*/ 188552 h 188552"/>
                  <a:gd name="connsiteX33" fmla="*/ 1650026 w 3139715"/>
                  <a:gd name="connsiteY33" fmla="*/ 188552 h 188552"/>
                  <a:gd name="connsiteX34" fmla="*/ 1609725 w 3139715"/>
                  <a:gd name="connsiteY34" fmla="*/ 188552 h 188552"/>
                  <a:gd name="connsiteX35" fmla="*/ 1449388 w 3139715"/>
                  <a:gd name="connsiteY35" fmla="*/ 107950 h 188552"/>
                  <a:gd name="connsiteX36" fmla="*/ 1529990 w 3139715"/>
                  <a:gd name="connsiteY36" fmla="*/ 107950 h 188552"/>
                  <a:gd name="connsiteX37" fmla="*/ 1529990 w 3139715"/>
                  <a:gd name="connsiteY37" fmla="*/ 188552 h 188552"/>
                  <a:gd name="connsiteX38" fmla="*/ 1489689 w 3139715"/>
                  <a:gd name="connsiteY38" fmla="*/ 188552 h 188552"/>
                  <a:gd name="connsiteX39" fmla="*/ 1449388 w 3139715"/>
                  <a:gd name="connsiteY39" fmla="*/ 188552 h 188552"/>
                  <a:gd name="connsiteX40" fmla="*/ 1287463 w 3139715"/>
                  <a:gd name="connsiteY40" fmla="*/ 107950 h 188552"/>
                  <a:gd name="connsiteX41" fmla="*/ 1368065 w 3139715"/>
                  <a:gd name="connsiteY41" fmla="*/ 107950 h 188552"/>
                  <a:gd name="connsiteX42" fmla="*/ 1368065 w 3139715"/>
                  <a:gd name="connsiteY42" fmla="*/ 188552 h 188552"/>
                  <a:gd name="connsiteX43" fmla="*/ 1327764 w 3139715"/>
                  <a:gd name="connsiteY43" fmla="*/ 188552 h 188552"/>
                  <a:gd name="connsiteX44" fmla="*/ 1287463 w 3139715"/>
                  <a:gd name="connsiteY44" fmla="*/ 188552 h 188552"/>
                  <a:gd name="connsiteX45" fmla="*/ 1127125 w 3139715"/>
                  <a:gd name="connsiteY45" fmla="*/ 107950 h 188552"/>
                  <a:gd name="connsiteX46" fmla="*/ 1207728 w 3139715"/>
                  <a:gd name="connsiteY46" fmla="*/ 107950 h 188552"/>
                  <a:gd name="connsiteX47" fmla="*/ 1207728 w 3139715"/>
                  <a:gd name="connsiteY47" fmla="*/ 188552 h 188552"/>
                  <a:gd name="connsiteX48" fmla="*/ 1167426 w 3139715"/>
                  <a:gd name="connsiteY48" fmla="*/ 188552 h 188552"/>
                  <a:gd name="connsiteX49" fmla="*/ 1127125 w 3139715"/>
                  <a:gd name="connsiteY49" fmla="*/ 188552 h 188552"/>
                  <a:gd name="connsiteX50" fmla="*/ 965200 w 3139715"/>
                  <a:gd name="connsiteY50" fmla="*/ 107950 h 188552"/>
                  <a:gd name="connsiteX51" fmla="*/ 1045803 w 3139715"/>
                  <a:gd name="connsiteY51" fmla="*/ 107950 h 188552"/>
                  <a:gd name="connsiteX52" fmla="*/ 1045803 w 3139715"/>
                  <a:gd name="connsiteY52" fmla="*/ 188552 h 188552"/>
                  <a:gd name="connsiteX53" fmla="*/ 1005501 w 3139715"/>
                  <a:gd name="connsiteY53" fmla="*/ 188552 h 188552"/>
                  <a:gd name="connsiteX54" fmla="*/ 965200 w 3139715"/>
                  <a:gd name="connsiteY54" fmla="*/ 188552 h 188552"/>
                  <a:gd name="connsiteX55" fmla="*/ 804863 w 3139715"/>
                  <a:gd name="connsiteY55" fmla="*/ 107950 h 188552"/>
                  <a:gd name="connsiteX56" fmla="*/ 885465 w 3139715"/>
                  <a:gd name="connsiteY56" fmla="*/ 107950 h 188552"/>
                  <a:gd name="connsiteX57" fmla="*/ 885465 w 3139715"/>
                  <a:gd name="connsiteY57" fmla="*/ 188552 h 188552"/>
                  <a:gd name="connsiteX58" fmla="*/ 845164 w 3139715"/>
                  <a:gd name="connsiteY58" fmla="*/ 188552 h 188552"/>
                  <a:gd name="connsiteX59" fmla="*/ 804863 w 3139715"/>
                  <a:gd name="connsiteY59" fmla="*/ 188552 h 188552"/>
                  <a:gd name="connsiteX60" fmla="*/ 644525 w 3139715"/>
                  <a:gd name="connsiteY60" fmla="*/ 107950 h 188552"/>
                  <a:gd name="connsiteX61" fmla="*/ 725128 w 3139715"/>
                  <a:gd name="connsiteY61" fmla="*/ 107950 h 188552"/>
                  <a:gd name="connsiteX62" fmla="*/ 725128 w 3139715"/>
                  <a:gd name="connsiteY62" fmla="*/ 188552 h 188552"/>
                  <a:gd name="connsiteX63" fmla="*/ 684826 w 3139715"/>
                  <a:gd name="connsiteY63" fmla="*/ 188552 h 188552"/>
                  <a:gd name="connsiteX64" fmla="*/ 644525 w 3139715"/>
                  <a:gd name="connsiteY64" fmla="*/ 188552 h 188552"/>
                  <a:gd name="connsiteX65" fmla="*/ 482600 w 3139715"/>
                  <a:gd name="connsiteY65" fmla="*/ 107950 h 188552"/>
                  <a:gd name="connsiteX66" fmla="*/ 563203 w 3139715"/>
                  <a:gd name="connsiteY66" fmla="*/ 107950 h 188552"/>
                  <a:gd name="connsiteX67" fmla="*/ 563203 w 3139715"/>
                  <a:gd name="connsiteY67" fmla="*/ 188552 h 188552"/>
                  <a:gd name="connsiteX68" fmla="*/ 522901 w 3139715"/>
                  <a:gd name="connsiteY68" fmla="*/ 188552 h 188552"/>
                  <a:gd name="connsiteX69" fmla="*/ 482600 w 3139715"/>
                  <a:gd name="connsiteY69" fmla="*/ 188552 h 188552"/>
                  <a:gd name="connsiteX70" fmla="*/ 322263 w 3139715"/>
                  <a:gd name="connsiteY70" fmla="*/ 107950 h 188552"/>
                  <a:gd name="connsiteX71" fmla="*/ 402865 w 3139715"/>
                  <a:gd name="connsiteY71" fmla="*/ 107950 h 188552"/>
                  <a:gd name="connsiteX72" fmla="*/ 402865 w 3139715"/>
                  <a:gd name="connsiteY72" fmla="*/ 188552 h 188552"/>
                  <a:gd name="connsiteX73" fmla="*/ 362564 w 3139715"/>
                  <a:gd name="connsiteY73" fmla="*/ 188552 h 188552"/>
                  <a:gd name="connsiteX74" fmla="*/ 322263 w 3139715"/>
                  <a:gd name="connsiteY74" fmla="*/ 188552 h 188552"/>
                  <a:gd name="connsiteX75" fmla="*/ 160338 w 3139715"/>
                  <a:gd name="connsiteY75" fmla="*/ 107950 h 188552"/>
                  <a:gd name="connsiteX76" fmla="*/ 240940 w 3139715"/>
                  <a:gd name="connsiteY76" fmla="*/ 107950 h 188552"/>
                  <a:gd name="connsiteX77" fmla="*/ 240940 w 3139715"/>
                  <a:gd name="connsiteY77" fmla="*/ 188552 h 188552"/>
                  <a:gd name="connsiteX78" fmla="*/ 200639 w 3139715"/>
                  <a:gd name="connsiteY78" fmla="*/ 188552 h 188552"/>
                  <a:gd name="connsiteX79" fmla="*/ 160338 w 3139715"/>
                  <a:gd name="connsiteY79" fmla="*/ 188552 h 188552"/>
                  <a:gd name="connsiteX80" fmla="*/ 0 w 3139715"/>
                  <a:gd name="connsiteY80" fmla="*/ 107950 h 188552"/>
                  <a:gd name="connsiteX81" fmla="*/ 80603 w 3139715"/>
                  <a:gd name="connsiteY81" fmla="*/ 107950 h 188552"/>
                  <a:gd name="connsiteX82" fmla="*/ 80603 w 3139715"/>
                  <a:gd name="connsiteY82" fmla="*/ 188552 h 188552"/>
                  <a:gd name="connsiteX83" fmla="*/ 40302 w 3139715"/>
                  <a:gd name="connsiteY83" fmla="*/ 188552 h 188552"/>
                  <a:gd name="connsiteX84" fmla="*/ 0 w 3139715"/>
                  <a:gd name="connsiteY84" fmla="*/ 188552 h 188552"/>
                  <a:gd name="connsiteX85" fmla="*/ 2897188 w 3139715"/>
                  <a:gd name="connsiteY85" fmla="*/ 52387 h 188552"/>
                  <a:gd name="connsiteX86" fmla="*/ 2977790 w 3139715"/>
                  <a:gd name="connsiteY86" fmla="*/ 52387 h 188552"/>
                  <a:gd name="connsiteX87" fmla="*/ 2977790 w 3139715"/>
                  <a:gd name="connsiteY87" fmla="*/ 132990 h 188552"/>
                  <a:gd name="connsiteX88" fmla="*/ 2937489 w 3139715"/>
                  <a:gd name="connsiteY88" fmla="*/ 132990 h 188552"/>
                  <a:gd name="connsiteX89" fmla="*/ 2897188 w 3139715"/>
                  <a:gd name="connsiteY89" fmla="*/ 132990 h 188552"/>
                  <a:gd name="connsiteX90" fmla="*/ 2576513 w 3139715"/>
                  <a:gd name="connsiteY90" fmla="*/ 52387 h 188552"/>
                  <a:gd name="connsiteX91" fmla="*/ 2657115 w 3139715"/>
                  <a:gd name="connsiteY91" fmla="*/ 52387 h 188552"/>
                  <a:gd name="connsiteX92" fmla="*/ 2657115 w 3139715"/>
                  <a:gd name="connsiteY92" fmla="*/ 132990 h 188552"/>
                  <a:gd name="connsiteX93" fmla="*/ 2616814 w 3139715"/>
                  <a:gd name="connsiteY93" fmla="*/ 132990 h 188552"/>
                  <a:gd name="connsiteX94" fmla="*/ 2576513 w 3139715"/>
                  <a:gd name="connsiteY94" fmla="*/ 132990 h 188552"/>
                  <a:gd name="connsiteX95" fmla="*/ 2736850 w 3139715"/>
                  <a:gd name="connsiteY95" fmla="*/ 0 h 188552"/>
                  <a:gd name="connsiteX96" fmla="*/ 2817453 w 3139715"/>
                  <a:gd name="connsiteY96" fmla="*/ 0 h 188552"/>
                  <a:gd name="connsiteX97" fmla="*/ 2817453 w 3139715"/>
                  <a:gd name="connsiteY97" fmla="*/ 80602 h 188552"/>
                  <a:gd name="connsiteX98" fmla="*/ 2777151 w 3139715"/>
                  <a:gd name="connsiteY98" fmla="*/ 80602 h 188552"/>
                  <a:gd name="connsiteX99" fmla="*/ 2736850 w 3139715"/>
                  <a:gd name="connsiteY99" fmla="*/ 80602 h 18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88552">
                    <a:moveTo>
                      <a:pt x="3059113" y="107950"/>
                    </a:moveTo>
                    <a:lnTo>
                      <a:pt x="3139715" y="107950"/>
                    </a:lnTo>
                    <a:lnTo>
                      <a:pt x="3139715" y="188552"/>
                    </a:lnTo>
                    <a:lnTo>
                      <a:pt x="3099414" y="188552"/>
                    </a:lnTo>
                    <a:lnTo>
                      <a:pt x="3059113" y="188552"/>
                    </a:lnTo>
                    <a:close/>
                    <a:moveTo>
                      <a:pt x="2414588" y="107950"/>
                    </a:moveTo>
                    <a:lnTo>
                      <a:pt x="2495190" y="107950"/>
                    </a:lnTo>
                    <a:lnTo>
                      <a:pt x="2495190" y="188552"/>
                    </a:lnTo>
                    <a:lnTo>
                      <a:pt x="2454889" y="188552"/>
                    </a:lnTo>
                    <a:lnTo>
                      <a:pt x="2414588" y="188552"/>
                    </a:lnTo>
                    <a:close/>
                    <a:moveTo>
                      <a:pt x="2254250" y="107950"/>
                    </a:moveTo>
                    <a:lnTo>
                      <a:pt x="2334853" y="107950"/>
                    </a:lnTo>
                    <a:lnTo>
                      <a:pt x="2334853" y="188552"/>
                    </a:lnTo>
                    <a:lnTo>
                      <a:pt x="2294551" y="188552"/>
                    </a:lnTo>
                    <a:lnTo>
                      <a:pt x="2254250" y="188552"/>
                    </a:lnTo>
                    <a:close/>
                    <a:moveTo>
                      <a:pt x="2092325" y="107950"/>
                    </a:moveTo>
                    <a:lnTo>
                      <a:pt x="2172928" y="107950"/>
                    </a:lnTo>
                    <a:lnTo>
                      <a:pt x="2172928" y="188552"/>
                    </a:lnTo>
                    <a:lnTo>
                      <a:pt x="2132626" y="188552"/>
                    </a:lnTo>
                    <a:lnTo>
                      <a:pt x="2092325" y="188552"/>
                    </a:lnTo>
                    <a:close/>
                    <a:moveTo>
                      <a:pt x="1931988" y="107950"/>
                    </a:moveTo>
                    <a:lnTo>
                      <a:pt x="2012590" y="107950"/>
                    </a:lnTo>
                    <a:lnTo>
                      <a:pt x="2012590" y="188552"/>
                    </a:lnTo>
                    <a:lnTo>
                      <a:pt x="1972289" y="188552"/>
                    </a:lnTo>
                    <a:lnTo>
                      <a:pt x="1931988" y="188552"/>
                    </a:lnTo>
                    <a:close/>
                    <a:moveTo>
                      <a:pt x="1770063" y="107950"/>
                    </a:moveTo>
                    <a:lnTo>
                      <a:pt x="1850665" y="107950"/>
                    </a:lnTo>
                    <a:lnTo>
                      <a:pt x="1850665" y="188552"/>
                    </a:lnTo>
                    <a:lnTo>
                      <a:pt x="1810364" y="188552"/>
                    </a:lnTo>
                    <a:lnTo>
                      <a:pt x="1770063" y="188552"/>
                    </a:lnTo>
                    <a:close/>
                    <a:moveTo>
                      <a:pt x="1609725" y="107950"/>
                    </a:moveTo>
                    <a:lnTo>
                      <a:pt x="1690328" y="107950"/>
                    </a:lnTo>
                    <a:lnTo>
                      <a:pt x="1690328" y="188552"/>
                    </a:lnTo>
                    <a:lnTo>
                      <a:pt x="1650026" y="188552"/>
                    </a:lnTo>
                    <a:lnTo>
                      <a:pt x="1609725" y="188552"/>
                    </a:lnTo>
                    <a:close/>
                    <a:moveTo>
                      <a:pt x="1449388" y="107950"/>
                    </a:moveTo>
                    <a:lnTo>
                      <a:pt x="1529990" y="107950"/>
                    </a:lnTo>
                    <a:lnTo>
                      <a:pt x="1529990" y="188552"/>
                    </a:lnTo>
                    <a:lnTo>
                      <a:pt x="1489689" y="188552"/>
                    </a:lnTo>
                    <a:lnTo>
                      <a:pt x="1449388" y="188552"/>
                    </a:lnTo>
                    <a:close/>
                    <a:moveTo>
                      <a:pt x="1287463" y="107950"/>
                    </a:moveTo>
                    <a:lnTo>
                      <a:pt x="1368065" y="107950"/>
                    </a:lnTo>
                    <a:lnTo>
                      <a:pt x="1368065" y="188552"/>
                    </a:lnTo>
                    <a:lnTo>
                      <a:pt x="1327764" y="188552"/>
                    </a:lnTo>
                    <a:lnTo>
                      <a:pt x="1287463" y="188552"/>
                    </a:lnTo>
                    <a:close/>
                    <a:moveTo>
                      <a:pt x="1127125" y="107950"/>
                    </a:moveTo>
                    <a:lnTo>
                      <a:pt x="1207728" y="107950"/>
                    </a:lnTo>
                    <a:lnTo>
                      <a:pt x="1207728" y="188552"/>
                    </a:lnTo>
                    <a:lnTo>
                      <a:pt x="1167426" y="188552"/>
                    </a:lnTo>
                    <a:lnTo>
                      <a:pt x="1127125" y="188552"/>
                    </a:lnTo>
                    <a:close/>
                    <a:moveTo>
                      <a:pt x="965200" y="107950"/>
                    </a:moveTo>
                    <a:lnTo>
                      <a:pt x="1045803" y="107950"/>
                    </a:lnTo>
                    <a:lnTo>
                      <a:pt x="1045803" y="188552"/>
                    </a:lnTo>
                    <a:lnTo>
                      <a:pt x="1005501" y="188552"/>
                    </a:lnTo>
                    <a:lnTo>
                      <a:pt x="965200" y="188552"/>
                    </a:lnTo>
                    <a:close/>
                    <a:moveTo>
                      <a:pt x="804863" y="107950"/>
                    </a:moveTo>
                    <a:lnTo>
                      <a:pt x="885465" y="107950"/>
                    </a:lnTo>
                    <a:lnTo>
                      <a:pt x="885465" y="188552"/>
                    </a:lnTo>
                    <a:lnTo>
                      <a:pt x="845164" y="188552"/>
                    </a:lnTo>
                    <a:lnTo>
                      <a:pt x="804863" y="188552"/>
                    </a:lnTo>
                    <a:close/>
                    <a:moveTo>
                      <a:pt x="644525" y="107950"/>
                    </a:moveTo>
                    <a:lnTo>
                      <a:pt x="725128" y="107950"/>
                    </a:lnTo>
                    <a:lnTo>
                      <a:pt x="725128" y="188552"/>
                    </a:lnTo>
                    <a:lnTo>
                      <a:pt x="684826" y="188552"/>
                    </a:lnTo>
                    <a:lnTo>
                      <a:pt x="644525" y="188552"/>
                    </a:lnTo>
                    <a:close/>
                    <a:moveTo>
                      <a:pt x="482600" y="107950"/>
                    </a:moveTo>
                    <a:lnTo>
                      <a:pt x="563203" y="107950"/>
                    </a:lnTo>
                    <a:lnTo>
                      <a:pt x="563203" y="188552"/>
                    </a:lnTo>
                    <a:lnTo>
                      <a:pt x="522901" y="188552"/>
                    </a:lnTo>
                    <a:lnTo>
                      <a:pt x="482600" y="188552"/>
                    </a:lnTo>
                    <a:close/>
                    <a:moveTo>
                      <a:pt x="322263" y="107950"/>
                    </a:moveTo>
                    <a:lnTo>
                      <a:pt x="402865" y="107950"/>
                    </a:lnTo>
                    <a:lnTo>
                      <a:pt x="402865" y="188552"/>
                    </a:lnTo>
                    <a:lnTo>
                      <a:pt x="362564" y="188552"/>
                    </a:lnTo>
                    <a:lnTo>
                      <a:pt x="322263" y="188552"/>
                    </a:lnTo>
                    <a:close/>
                    <a:moveTo>
                      <a:pt x="160338" y="107950"/>
                    </a:moveTo>
                    <a:lnTo>
                      <a:pt x="240940" y="107950"/>
                    </a:lnTo>
                    <a:lnTo>
                      <a:pt x="240940" y="188552"/>
                    </a:lnTo>
                    <a:lnTo>
                      <a:pt x="200639" y="188552"/>
                    </a:lnTo>
                    <a:lnTo>
                      <a:pt x="160338" y="188552"/>
                    </a:lnTo>
                    <a:close/>
                    <a:moveTo>
                      <a:pt x="0" y="107950"/>
                    </a:moveTo>
                    <a:lnTo>
                      <a:pt x="80603" y="107950"/>
                    </a:lnTo>
                    <a:lnTo>
                      <a:pt x="80603" y="188552"/>
                    </a:lnTo>
                    <a:lnTo>
                      <a:pt x="40302" y="188552"/>
                    </a:lnTo>
                    <a:lnTo>
                      <a:pt x="0" y="188552"/>
                    </a:lnTo>
                    <a:close/>
                    <a:moveTo>
                      <a:pt x="2897188" y="52387"/>
                    </a:moveTo>
                    <a:lnTo>
                      <a:pt x="2977790" y="52387"/>
                    </a:lnTo>
                    <a:lnTo>
                      <a:pt x="2977790" y="132990"/>
                    </a:lnTo>
                    <a:lnTo>
                      <a:pt x="2937489" y="132990"/>
                    </a:lnTo>
                    <a:lnTo>
                      <a:pt x="2897188" y="132990"/>
                    </a:lnTo>
                    <a:close/>
                    <a:moveTo>
                      <a:pt x="2576513" y="52387"/>
                    </a:moveTo>
                    <a:lnTo>
                      <a:pt x="2657115" y="52387"/>
                    </a:lnTo>
                    <a:lnTo>
                      <a:pt x="2657115" y="132990"/>
                    </a:lnTo>
                    <a:lnTo>
                      <a:pt x="2616814" y="132990"/>
                    </a:lnTo>
                    <a:lnTo>
                      <a:pt x="2576513" y="132990"/>
                    </a:lnTo>
                    <a:close/>
                    <a:moveTo>
                      <a:pt x="2736850" y="0"/>
                    </a:moveTo>
                    <a:lnTo>
                      <a:pt x="2817453" y="0"/>
                    </a:lnTo>
                    <a:lnTo>
                      <a:pt x="2817453" y="80602"/>
                    </a:lnTo>
                    <a:lnTo>
                      <a:pt x="2777151" y="80602"/>
                    </a:lnTo>
                    <a:lnTo>
                      <a:pt x="2736850"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grpSp>
        <p:grpSp>
          <p:nvGrpSpPr>
            <p:cNvPr id="254" name="Group 253">
              <a:extLst>
                <a:ext uri="{FF2B5EF4-FFF2-40B4-BE49-F238E27FC236}">
                  <a16:creationId xmlns:a16="http://schemas.microsoft.com/office/drawing/2014/main" id="{6ECBFF1B-EAC9-7E4D-B5D9-39B8EAB86A82}"/>
                </a:ext>
              </a:extLst>
            </p:cNvPr>
            <p:cNvGrpSpPr/>
            <p:nvPr/>
          </p:nvGrpSpPr>
          <p:grpSpPr>
            <a:xfrm>
              <a:off x="-640021" y="2459595"/>
              <a:ext cx="2254582" cy="2309300"/>
              <a:chOff x="1774825" y="1619250"/>
              <a:chExt cx="3139715" cy="3215915"/>
            </a:xfrm>
            <a:grpFill/>
          </p:grpSpPr>
          <p:sp>
            <p:nvSpPr>
              <p:cNvPr id="255" name="Freeform 254">
                <a:extLst>
                  <a:ext uri="{FF2B5EF4-FFF2-40B4-BE49-F238E27FC236}">
                    <a16:creationId xmlns:a16="http://schemas.microsoft.com/office/drawing/2014/main" id="{63D96483-BF56-C140-8450-150AC87D2656}"/>
                  </a:ext>
                </a:extLst>
              </p:cNvPr>
              <p:cNvSpPr>
                <a:spLocks noChangeArrowheads="1"/>
              </p:cNvSpPr>
              <p:nvPr/>
            </p:nvSpPr>
            <p:spPr bwMode="auto">
              <a:xfrm>
                <a:off x="1774825" y="1619250"/>
                <a:ext cx="3139715" cy="158390"/>
              </a:xfrm>
              <a:custGeom>
                <a:avLst/>
                <a:gdLst>
                  <a:gd name="connsiteX0" fmla="*/ 3059113 w 3139715"/>
                  <a:gd name="connsiteY0" fmla="*/ 77788 h 158390"/>
                  <a:gd name="connsiteX1" fmla="*/ 3139715 w 3139715"/>
                  <a:gd name="connsiteY1" fmla="*/ 77788 h 158390"/>
                  <a:gd name="connsiteX2" fmla="*/ 3139715 w 3139715"/>
                  <a:gd name="connsiteY2" fmla="*/ 158390 h 158390"/>
                  <a:gd name="connsiteX3" fmla="*/ 3099414 w 3139715"/>
                  <a:gd name="connsiteY3" fmla="*/ 158390 h 158390"/>
                  <a:gd name="connsiteX4" fmla="*/ 3059113 w 3139715"/>
                  <a:gd name="connsiteY4" fmla="*/ 158390 h 158390"/>
                  <a:gd name="connsiteX5" fmla="*/ 2897188 w 3139715"/>
                  <a:gd name="connsiteY5" fmla="*/ 77788 h 158390"/>
                  <a:gd name="connsiteX6" fmla="*/ 2977790 w 3139715"/>
                  <a:gd name="connsiteY6" fmla="*/ 77788 h 158390"/>
                  <a:gd name="connsiteX7" fmla="*/ 2977790 w 3139715"/>
                  <a:gd name="connsiteY7" fmla="*/ 158390 h 158390"/>
                  <a:gd name="connsiteX8" fmla="*/ 2937489 w 3139715"/>
                  <a:gd name="connsiteY8" fmla="*/ 158390 h 158390"/>
                  <a:gd name="connsiteX9" fmla="*/ 2897188 w 3139715"/>
                  <a:gd name="connsiteY9" fmla="*/ 158390 h 158390"/>
                  <a:gd name="connsiteX10" fmla="*/ 2736850 w 3139715"/>
                  <a:gd name="connsiteY10" fmla="*/ 77788 h 158390"/>
                  <a:gd name="connsiteX11" fmla="*/ 2817453 w 3139715"/>
                  <a:gd name="connsiteY11" fmla="*/ 77788 h 158390"/>
                  <a:gd name="connsiteX12" fmla="*/ 2817453 w 3139715"/>
                  <a:gd name="connsiteY12" fmla="*/ 158390 h 158390"/>
                  <a:gd name="connsiteX13" fmla="*/ 2777151 w 3139715"/>
                  <a:gd name="connsiteY13" fmla="*/ 158390 h 158390"/>
                  <a:gd name="connsiteX14" fmla="*/ 2736850 w 3139715"/>
                  <a:gd name="connsiteY14" fmla="*/ 158390 h 158390"/>
                  <a:gd name="connsiteX15" fmla="*/ 2576513 w 3139715"/>
                  <a:gd name="connsiteY15" fmla="*/ 77788 h 158390"/>
                  <a:gd name="connsiteX16" fmla="*/ 2657115 w 3139715"/>
                  <a:gd name="connsiteY16" fmla="*/ 77788 h 158390"/>
                  <a:gd name="connsiteX17" fmla="*/ 2657115 w 3139715"/>
                  <a:gd name="connsiteY17" fmla="*/ 158390 h 158390"/>
                  <a:gd name="connsiteX18" fmla="*/ 2616814 w 3139715"/>
                  <a:gd name="connsiteY18" fmla="*/ 158390 h 158390"/>
                  <a:gd name="connsiteX19" fmla="*/ 2576513 w 3139715"/>
                  <a:gd name="connsiteY19" fmla="*/ 158390 h 158390"/>
                  <a:gd name="connsiteX20" fmla="*/ 2414588 w 3139715"/>
                  <a:gd name="connsiteY20" fmla="*/ 77788 h 158390"/>
                  <a:gd name="connsiteX21" fmla="*/ 2495190 w 3139715"/>
                  <a:gd name="connsiteY21" fmla="*/ 77788 h 158390"/>
                  <a:gd name="connsiteX22" fmla="*/ 2495190 w 3139715"/>
                  <a:gd name="connsiteY22" fmla="*/ 158390 h 158390"/>
                  <a:gd name="connsiteX23" fmla="*/ 2454889 w 3139715"/>
                  <a:gd name="connsiteY23" fmla="*/ 158390 h 158390"/>
                  <a:gd name="connsiteX24" fmla="*/ 2414588 w 3139715"/>
                  <a:gd name="connsiteY24" fmla="*/ 158390 h 158390"/>
                  <a:gd name="connsiteX25" fmla="*/ 2254250 w 3139715"/>
                  <a:gd name="connsiteY25" fmla="*/ 77788 h 158390"/>
                  <a:gd name="connsiteX26" fmla="*/ 2334853 w 3139715"/>
                  <a:gd name="connsiteY26" fmla="*/ 77788 h 158390"/>
                  <a:gd name="connsiteX27" fmla="*/ 2334853 w 3139715"/>
                  <a:gd name="connsiteY27" fmla="*/ 158390 h 158390"/>
                  <a:gd name="connsiteX28" fmla="*/ 2294551 w 3139715"/>
                  <a:gd name="connsiteY28" fmla="*/ 158390 h 158390"/>
                  <a:gd name="connsiteX29" fmla="*/ 2254250 w 3139715"/>
                  <a:gd name="connsiteY29" fmla="*/ 158390 h 158390"/>
                  <a:gd name="connsiteX30" fmla="*/ 2092325 w 3139715"/>
                  <a:gd name="connsiteY30" fmla="*/ 77788 h 158390"/>
                  <a:gd name="connsiteX31" fmla="*/ 2172928 w 3139715"/>
                  <a:gd name="connsiteY31" fmla="*/ 77788 h 158390"/>
                  <a:gd name="connsiteX32" fmla="*/ 2172928 w 3139715"/>
                  <a:gd name="connsiteY32" fmla="*/ 158390 h 158390"/>
                  <a:gd name="connsiteX33" fmla="*/ 2132626 w 3139715"/>
                  <a:gd name="connsiteY33" fmla="*/ 158390 h 158390"/>
                  <a:gd name="connsiteX34" fmla="*/ 2092325 w 3139715"/>
                  <a:gd name="connsiteY34" fmla="*/ 158390 h 158390"/>
                  <a:gd name="connsiteX35" fmla="*/ 1931988 w 3139715"/>
                  <a:gd name="connsiteY35" fmla="*/ 77788 h 158390"/>
                  <a:gd name="connsiteX36" fmla="*/ 2012590 w 3139715"/>
                  <a:gd name="connsiteY36" fmla="*/ 77788 h 158390"/>
                  <a:gd name="connsiteX37" fmla="*/ 2012590 w 3139715"/>
                  <a:gd name="connsiteY37" fmla="*/ 158390 h 158390"/>
                  <a:gd name="connsiteX38" fmla="*/ 1972289 w 3139715"/>
                  <a:gd name="connsiteY38" fmla="*/ 158390 h 158390"/>
                  <a:gd name="connsiteX39" fmla="*/ 1931988 w 3139715"/>
                  <a:gd name="connsiteY39" fmla="*/ 158390 h 158390"/>
                  <a:gd name="connsiteX40" fmla="*/ 1770063 w 3139715"/>
                  <a:gd name="connsiteY40" fmla="*/ 77788 h 158390"/>
                  <a:gd name="connsiteX41" fmla="*/ 1850665 w 3139715"/>
                  <a:gd name="connsiteY41" fmla="*/ 77788 h 158390"/>
                  <a:gd name="connsiteX42" fmla="*/ 1850665 w 3139715"/>
                  <a:gd name="connsiteY42" fmla="*/ 158390 h 158390"/>
                  <a:gd name="connsiteX43" fmla="*/ 1810364 w 3139715"/>
                  <a:gd name="connsiteY43" fmla="*/ 158390 h 158390"/>
                  <a:gd name="connsiteX44" fmla="*/ 1770063 w 3139715"/>
                  <a:gd name="connsiteY44" fmla="*/ 158390 h 158390"/>
                  <a:gd name="connsiteX45" fmla="*/ 1609725 w 3139715"/>
                  <a:gd name="connsiteY45" fmla="*/ 77788 h 158390"/>
                  <a:gd name="connsiteX46" fmla="*/ 1690328 w 3139715"/>
                  <a:gd name="connsiteY46" fmla="*/ 77788 h 158390"/>
                  <a:gd name="connsiteX47" fmla="*/ 1690328 w 3139715"/>
                  <a:gd name="connsiteY47" fmla="*/ 158390 h 158390"/>
                  <a:gd name="connsiteX48" fmla="*/ 1650026 w 3139715"/>
                  <a:gd name="connsiteY48" fmla="*/ 158390 h 158390"/>
                  <a:gd name="connsiteX49" fmla="*/ 1609725 w 3139715"/>
                  <a:gd name="connsiteY49" fmla="*/ 158390 h 158390"/>
                  <a:gd name="connsiteX50" fmla="*/ 1449388 w 3139715"/>
                  <a:gd name="connsiteY50" fmla="*/ 77788 h 158390"/>
                  <a:gd name="connsiteX51" fmla="*/ 1529990 w 3139715"/>
                  <a:gd name="connsiteY51" fmla="*/ 77788 h 158390"/>
                  <a:gd name="connsiteX52" fmla="*/ 1529990 w 3139715"/>
                  <a:gd name="connsiteY52" fmla="*/ 158390 h 158390"/>
                  <a:gd name="connsiteX53" fmla="*/ 1489689 w 3139715"/>
                  <a:gd name="connsiteY53" fmla="*/ 158390 h 158390"/>
                  <a:gd name="connsiteX54" fmla="*/ 1449388 w 3139715"/>
                  <a:gd name="connsiteY54" fmla="*/ 158390 h 158390"/>
                  <a:gd name="connsiteX55" fmla="*/ 1287463 w 3139715"/>
                  <a:gd name="connsiteY55" fmla="*/ 77788 h 158390"/>
                  <a:gd name="connsiteX56" fmla="*/ 1368065 w 3139715"/>
                  <a:gd name="connsiteY56" fmla="*/ 77788 h 158390"/>
                  <a:gd name="connsiteX57" fmla="*/ 1368065 w 3139715"/>
                  <a:gd name="connsiteY57" fmla="*/ 158390 h 158390"/>
                  <a:gd name="connsiteX58" fmla="*/ 1327764 w 3139715"/>
                  <a:gd name="connsiteY58" fmla="*/ 158390 h 158390"/>
                  <a:gd name="connsiteX59" fmla="*/ 1287463 w 3139715"/>
                  <a:gd name="connsiteY59" fmla="*/ 158390 h 158390"/>
                  <a:gd name="connsiteX60" fmla="*/ 0 w 3139715"/>
                  <a:gd name="connsiteY60" fmla="*/ 77788 h 158390"/>
                  <a:gd name="connsiteX61" fmla="*/ 80603 w 3139715"/>
                  <a:gd name="connsiteY61" fmla="*/ 77788 h 158390"/>
                  <a:gd name="connsiteX62" fmla="*/ 80603 w 3139715"/>
                  <a:gd name="connsiteY62" fmla="*/ 158390 h 158390"/>
                  <a:gd name="connsiteX63" fmla="*/ 40302 w 3139715"/>
                  <a:gd name="connsiteY63" fmla="*/ 158390 h 158390"/>
                  <a:gd name="connsiteX64" fmla="*/ 0 w 3139715"/>
                  <a:gd name="connsiteY64" fmla="*/ 158390 h 158390"/>
                  <a:gd name="connsiteX65" fmla="*/ 160338 w 3139715"/>
                  <a:gd name="connsiteY65" fmla="*/ 69850 h 158390"/>
                  <a:gd name="connsiteX66" fmla="*/ 240940 w 3139715"/>
                  <a:gd name="connsiteY66" fmla="*/ 69850 h 158390"/>
                  <a:gd name="connsiteX67" fmla="*/ 240940 w 3139715"/>
                  <a:gd name="connsiteY67" fmla="*/ 150453 h 158390"/>
                  <a:gd name="connsiteX68" fmla="*/ 200639 w 3139715"/>
                  <a:gd name="connsiteY68" fmla="*/ 150453 h 158390"/>
                  <a:gd name="connsiteX69" fmla="*/ 160338 w 3139715"/>
                  <a:gd name="connsiteY69" fmla="*/ 150453 h 158390"/>
                  <a:gd name="connsiteX70" fmla="*/ 1127125 w 3139715"/>
                  <a:gd name="connsiteY70" fmla="*/ 63500 h 158390"/>
                  <a:gd name="connsiteX71" fmla="*/ 1207728 w 3139715"/>
                  <a:gd name="connsiteY71" fmla="*/ 63500 h 158390"/>
                  <a:gd name="connsiteX72" fmla="*/ 1207728 w 3139715"/>
                  <a:gd name="connsiteY72" fmla="*/ 144103 h 158390"/>
                  <a:gd name="connsiteX73" fmla="*/ 1167426 w 3139715"/>
                  <a:gd name="connsiteY73" fmla="*/ 144103 h 158390"/>
                  <a:gd name="connsiteX74" fmla="*/ 1127125 w 3139715"/>
                  <a:gd name="connsiteY74" fmla="*/ 144103 h 158390"/>
                  <a:gd name="connsiteX75" fmla="*/ 322263 w 3139715"/>
                  <a:gd name="connsiteY75" fmla="*/ 47625 h 158390"/>
                  <a:gd name="connsiteX76" fmla="*/ 402865 w 3139715"/>
                  <a:gd name="connsiteY76" fmla="*/ 47625 h 158390"/>
                  <a:gd name="connsiteX77" fmla="*/ 402865 w 3139715"/>
                  <a:gd name="connsiteY77" fmla="*/ 128228 h 158390"/>
                  <a:gd name="connsiteX78" fmla="*/ 362564 w 3139715"/>
                  <a:gd name="connsiteY78" fmla="*/ 128228 h 158390"/>
                  <a:gd name="connsiteX79" fmla="*/ 322263 w 3139715"/>
                  <a:gd name="connsiteY79" fmla="*/ 128228 h 158390"/>
                  <a:gd name="connsiteX80" fmla="*/ 965200 w 3139715"/>
                  <a:gd name="connsiteY80" fmla="*/ 41275 h 158390"/>
                  <a:gd name="connsiteX81" fmla="*/ 1045803 w 3139715"/>
                  <a:gd name="connsiteY81" fmla="*/ 41275 h 158390"/>
                  <a:gd name="connsiteX82" fmla="*/ 1045803 w 3139715"/>
                  <a:gd name="connsiteY82" fmla="*/ 121878 h 158390"/>
                  <a:gd name="connsiteX83" fmla="*/ 1005501 w 3139715"/>
                  <a:gd name="connsiteY83" fmla="*/ 121878 h 158390"/>
                  <a:gd name="connsiteX84" fmla="*/ 965200 w 3139715"/>
                  <a:gd name="connsiteY84" fmla="*/ 121878 h 158390"/>
                  <a:gd name="connsiteX85" fmla="*/ 482600 w 3139715"/>
                  <a:gd name="connsiteY85" fmla="*/ 33338 h 158390"/>
                  <a:gd name="connsiteX86" fmla="*/ 563203 w 3139715"/>
                  <a:gd name="connsiteY86" fmla="*/ 33338 h 158390"/>
                  <a:gd name="connsiteX87" fmla="*/ 563203 w 3139715"/>
                  <a:gd name="connsiteY87" fmla="*/ 113939 h 158390"/>
                  <a:gd name="connsiteX88" fmla="*/ 522901 w 3139715"/>
                  <a:gd name="connsiteY88" fmla="*/ 113939 h 158390"/>
                  <a:gd name="connsiteX89" fmla="*/ 482600 w 3139715"/>
                  <a:gd name="connsiteY89" fmla="*/ 113939 h 158390"/>
                  <a:gd name="connsiteX90" fmla="*/ 804863 w 3139715"/>
                  <a:gd name="connsiteY90" fmla="*/ 22225 h 158390"/>
                  <a:gd name="connsiteX91" fmla="*/ 885465 w 3139715"/>
                  <a:gd name="connsiteY91" fmla="*/ 22225 h 158390"/>
                  <a:gd name="connsiteX92" fmla="*/ 885465 w 3139715"/>
                  <a:gd name="connsiteY92" fmla="*/ 102828 h 158390"/>
                  <a:gd name="connsiteX93" fmla="*/ 845164 w 3139715"/>
                  <a:gd name="connsiteY93" fmla="*/ 102828 h 158390"/>
                  <a:gd name="connsiteX94" fmla="*/ 804863 w 3139715"/>
                  <a:gd name="connsiteY94" fmla="*/ 102828 h 158390"/>
                  <a:gd name="connsiteX95" fmla="*/ 644525 w 3139715"/>
                  <a:gd name="connsiteY95" fmla="*/ 0 h 158390"/>
                  <a:gd name="connsiteX96" fmla="*/ 725128 w 3139715"/>
                  <a:gd name="connsiteY96" fmla="*/ 0 h 158390"/>
                  <a:gd name="connsiteX97" fmla="*/ 725128 w 3139715"/>
                  <a:gd name="connsiteY97" fmla="*/ 80603 h 158390"/>
                  <a:gd name="connsiteX98" fmla="*/ 684826 w 3139715"/>
                  <a:gd name="connsiteY98" fmla="*/ 80603 h 158390"/>
                  <a:gd name="connsiteX99" fmla="*/ 644525 w 3139715"/>
                  <a:gd name="connsiteY99" fmla="*/ 80603 h 15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58390">
                    <a:moveTo>
                      <a:pt x="3059113" y="77788"/>
                    </a:moveTo>
                    <a:lnTo>
                      <a:pt x="3139715" y="77788"/>
                    </a:lnTo>
                    <a:lnTo>
                      <a:pt x="3139715" y="158390"/>
                    </a:lnTo>
                    <a:lnTo>
                      <a:pt x="3099414" y="158390"/>
                    </a:lnTo>
                    <a:lnTo>
                      <a:pt x="3059113" y="158390"/>
                    </a:lnTo>
                    <a:close/>
                    <a:moveTo>
                      <a:pt x="2897188" y="77788"/>
                    </a:moveTo>
                    <a:lnTo>
                      <a:pt x="2977790" y="77788"/>
                    </a:lnTo>
                    <a:lnTo>
                      <a:pt x="2977790" y="158390"/>
                    </a:lnTo>
                    <a:lnTo>
                      <a:pt x="2937489" y="158390"/>
                    </a:lnTo>
                    <a:lnTo>
                      <a:pt x="2897188" y="158390"/>
                    </a:lnTo>
                    <a:close/>
                    <a:moveTo>
                      <a:pt x="2736850" y="77788"/>
                    </a:moveTo>
                    <a:lnTo>
                      <a:pt x="2817453" y="77788"/>
                    </a:lnTo>
                    <a:lnTo>
                      <a:pt x="2817453" y="158390"/>
                    </a:lnTo>
                    <a:lnTo>
                      <a:pt x="2777151" y="158390"/>
                    </a:lnTo>
                    <a:lnTo>
                      <a:pt x="2736850" y="158390"/>
                    </a:lnTo>
                    <a:close/>
                    <a:moveTo>
                      <a:pt x="2576513" y="77788"/>
                    </a:moveTo>
                    <a:lnTo>
                      <a:pt x="2657115" y="77788"/>
                    </a:lnTo>
                    <a:lnTo>
                      <a:pt x="2657115" y="158390"/>
                    </a:lnTo>
                    <a:lnTo>
                      <a:pt x="2616814" y="158390"/>
                    </a:lnTo>
                    <a:lnTo>
                      <a:pt x="2576513" y="158390"/>
                    </a:lnTo>
                    <a:close/>
                    <a:moveTo>
                      <a:pt x="2414588" y="77788"/>
                    </a:moveTo>
                    <a:lnTo>
                      <a:pt x="2495190" y="77788"/>
                    </a:lnTo>
                    <a:lnTo>
                      <a:pt x="2495190" y="158390"/>
                    </a:lnTo>
                    <a:lnTo>
                      <a:pt x="2454889" y="158390"/>
                    </a:lnTo>
                    <a:lnTo>
                      <a:pt x="2414588" y="158390"/>
                    </a:lnTo>
                    <a:close/>
                    <a:moveTo>
                      <a:pt x="2254250" y="77788"/>
                    </a:moveTo>
                    <a:lnTo>
                      <a:pt x="2334853" y="77788"/>
                    </a:lnTo>
                    <a:lnTo>
                      <a:pt x="2334853" y="158390"/>
                    </a:lnTo>
                    <a:lnTo>
                      <a:pt x="2294551" y="158390"/>
                    </a:lnTo>
                    <a:lnTo>
                      <a:pt x="2254250" y="158390"/>
                    </a:lnTo>
                    <a:close/>
                    <a:moveTo>
                      <a:pt x="2092325" y="77788"/>
                    </a:moveTo>
                    <a:lnTo>
                      <a:pt x="2172928" y="77788"/>
                    </a:lnTo>
                    <a:lnTo>
                      <a:pt x="2172928" y="158390"/>
                    </a:lnTo>
                    <a:lnTo>
                      <a:pt x="2132626" y="158390"/>
                    </a:lnTo>
                    <a:lnTo>
                      <a:pt x="2092325" y="158390"/>
                    </a:lnTo>
                    <a:close/>
                    <a:moveTo>
                      <a:pt x="1931988" y="77788"/>
                    </a:moveTo>
                    <a:lnTo>
                      <a:pt x="2012590" y="77788"/>
                    </a:lnTo>
                    <a:lnTo>
                      <a:pt x="2012590" y="158390"/>
                    </a:lnTo>
                    <a:lnTo>
                      <a:pt x="1972289" y="158390"/>
                    </a:lnTo>
                    <a:lnTo>
                      <a:pt x="1931988" y="158390"/>
                    </a:lnTo>
                    <a:close/>
                    <a:moveTo>
                      <a:pt x="1770063" y="77788"/>
                    </a:moveTo>
                    <a:lnTo>
                      <a:pt x="1850665" y="77788"/>
                    </a:lnTo>
                    <a:lnTo>
                      <a:pt x="1850665" y="158390"/>
                    </a:lnTo>
                    <a:lnTo>
                      <a:pt x="1810364" y="158390"/>
                    </a:lnTo>
                    <a:lnTo>
                      <a:pt x="1770063" y="158390"/>
                    </a:lnTo>
                    <a:close/>
                    <a:moveTo>
                      <a:pt x="1609725" y="77788"/>
                    </a:moveTo>
                    <a:lnTo>
                      <a:pt x="1690328" y="77788"/>
                    </a:lnTo>
                    <a:lnTo>
                      <a:pt x="1690328" y="158390"/>
                    </a:lnTo>
                    <a:lnTo>
                      <a:pt x="1650026" y="158390"/>
                    </a:lnTo>
                    <a:lnTo>
                      <a:pt x="1609725" y="158390"/>
                    </a:lnTo>
                    <a:close/>
                    <a:moveTo>
                      <a:pt x="1449388" y="77788"/>
                    </a:moveTo>
                    <a:lnTo>
                      <a:pt x="1529990" y="77788"/>
                    </a:lnTo>
                    <a:lnTo>
                      <a:pt x="1529990" y="158390"/>
                    </a:lnTo>
                    <a:lnTo>
                      <a:pt x="1489689" y="158390"/>
                    </a:lnTo>
                    <a:lnTo>
                      <a:pt x="1449388" y="158390"/>
                    </a:lnTo>
                    <a:close/>
                    <a:moveTo>
                      <a:pt x="1287463" y="77788"/>
                    </a:moveTo>
                    <a:lnTo>
                      <a:pt x="1368065" y="77788"/>
                    </a:lnTo>
                    <a:lnTo>
                      <a:pt x="1368065" y="158390"/>
                    </a:lnTo>
                    <a:lnTo>
                      <a:pt x="1327764" y="158390"/>
                    </a:lnTo>
                    <a:lnTo>
                      <a:pt x="1287463" y="158390"/>
                    </a:lnTo>
                    <a:close/>
                    <a:moveTo>
                      <a:pt x="0" y="77788"/>
                    </a:moveTo>
                    <a:lnTo>
                      <a:pt x="80603" y="77788"/>
                    </a:lnTo>
                    <a:lnTo>
                      <a:pt x="80603" y="158390"/>
                    </a:lnTo>
                    <a:lnTo>
                      <a:pt x="40302" y="158390"/>
                    </a:lnTo>
                    <a:lnTo>
                      <a:pt x="0" y="158390"/>
                    </a:lnTo>
                    <a:close/>
                    <a:moveTo>
                      <a:pt x="160338" y="69850"/>
                    </a:moveTo>
                    <a:lnTo>
                      <a:pt x="240940" y="69850"/>
                    </a:lnTo>
                    <a:lnTo>
                      <a:pt x="240940" y="150453"/>
                    </a:lnTo>
                    <a:lnTo>
                      <a:pt x="200639" y="150453"/>
                    </a:lnTo>
                    <a:lnTo>
                      <a:pt x="160338" y="150453"/>
                    </a:lnTo>
                    <a:close/>
                    <a:moveTo>
                      <a:pt x="1127125" y="63500"/>
                    </a:moveTo>
                    <a:lnTo>
                      <a:pt x="1207728" y="63500"/>
                    </a:lnTo>
                    <a:lnTo>
                      <a:pt x="1207728" y="144103"/>
                    </a:lnTo>
                    <a:lnTo>
                      <a:pt x="1167426" y="144103"/>
                    </a:lnTo>
                    <a:lnTo>
                      <a:pt x="1127125" y="144103"/>
                    </a:lnTo>
                    <a:close/>
                    <a:moveTo>
                      <a:pt x="322263" y="47625"/>
                    </a:moveTo>
                    <a:lnTo>
                      <a:pt x="402865" y="47625"/>
                    </a:lnTo>
                    <a:lnTo>
                      <a:pt x="402865" y="128228"/>
                    </a:lnTo>
                    <a:lnTo>
                      <a:pt x="362564" y="128228"/>
                    </a:lnTo>
                    <a:lnTo>
                      <a:pt x="322263" y="128228"/>
                    </a:lnTo>
                    <a:close/>
                    <a:moveTo>
                      <a:pt x="965200" y="41275"/>
                    </a:moveTo>
                    <a:lnTo>
                      <a:pt x="1045803" y="41275"/>
                    </a:lnTo>
                    <a:lnTo>
                      <a:pt x="1045803" y="121878"/>
                    </a:lnTo>
                    <a:lnTo>
                      <a:pt x="1005501" y="121878"/>
                    </a:lnTo>
                    <a:lnTo>
                      <a:pt x="965200" y="121878"/>
                    </a:lnTo>
                    <a:close/>
                    <a:moveTo>
                      <a:pt x="482600" y="33338"/>
                    </a:moveTo>
                    <a:lnTo>
                      <a:pt x="563203" y="33338"/>
                    </a:lnTo>
                    <a:lnTo>
                      <a:pt x="563203" y="113939"/>
                    </a:lnTo>
                    <a:lnTo>
                      <a:pt x="522901" y="113939"/>
                    </a:lnTo>
                    <a:lnTo>
                      <a:pt x="482600" y="113939"/>
                    </a:lnTo>
                    <a:close/>
                    <a:moveTo>
                      <a:pt x="804863" y="22225"/>
                    </a:moveTo>
                    <a:lnTo>
                      <a:pt x="885465" y="22225"/>
                    </a:lnTo>
                    <a:lnTo>
                      <a:pt x="885465" y="102828"/>
                    </a:lnTo>
                    <a:lnTo>
                      <a:pt x="845164" y="102828"/>
                    </a:lnTo>
                    <a:lnTo>
                      <a:pt x="804863" y="102828"/>
                    </a:lnTo>
                    <a:close/>
                    <a:moveTo>
                      <a:pt x="644525" y="0"/>
                    </a:moveTo>
                    <a:lnTo>
                      <a:pt x="725128" y="0"/>
                    </a:lnTo>
                    <a:lnTo>
                      <a:pt x="725128" y="80603"/>
                    </a:lnTo>
                    <a:lnTo>
                      <a:pt x="684826" y="80603"/>
                    </a:lnTo>
                    <a:lnTo>
                      <a:pt x="644525"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56" name="Freeform 255">
                <a:extLst>
                  <a:ext uri="{FF2B5EF4-FFF2-40B4-BE49-F238E27FC236}">
                    <a16:creationId xmlns:a16="http://schemas.microsoft.com/office/drawing/2014/main" id="{11EED5D0-2FE6-ED4A-A690-A8A8A0693D39}"/>
                  </a:ext>
                </a:extLst>
              </p:cNvPr>
              <p:cNvSpPr>
                <a:spLocks noChangeArrowheads="1"/>
              </p:cNvSpPr>
              <p:nvPr/>
            </p:nvSpPr>
            <p:spPr bwMode="auto">
              <a:xfrm>
                <a:off x="1774825" y="1782763"/>
                <a:ext cx="3139715" cy="156802"/>
              </a:xfrm>
              <a:custGeom>
                <a:avLst/>
                <a:gdLst>
                  <a:gd name="connsiteX0" fmla="*/ 3059113 w 3139715"/>
                  <a:gd name="connsiteY0" fmla="*/ 76200 h 156802"/>
                  <a:gd name="connsiteX1" fmla="*/ 3139715 w 3139715"/>
                  <a:gd name="connsiteY1" fmla="*/ 76200 h 156802"/>
                  <a:gd name="connsiteX2" fmla="*/ 3139715 w 3139715"/>
                  <a:gd name="connsiteY2" fmla="*/ 156802 h 156802"/>
                  <a:gd name="connsiteX3" fmla="*/ 3099414 w 3139715"/>
                  <a:gd name="connsiteY3" fmla="*/ 156802 h 156802"/>
                  <a:gd name="connsiteX4" fmla="*/ 3059113 w 3139715"/>
                  <a:gd name="connsiteY4" fmla="*/ 156802 h 156802"/>
                  <a:gd name="connsiteX5" fmla="*/ 2897188 w 3139715"/>
                  <a:gd name="connsiteY5" fmla="*/ 76200 h 156802"/>
                  <a:gd name="connsiteX6" fmla="*/ 2977790 w 3139715"/>
                  <a:gd name="connsiteY6" fmla="*/ 76200 h 156802"/>
                  <a:gd name="connsiteX7" fmla="*/ 2977790 w 3139715"/>
                  <a:gd name="connsiteY7" fmla="*/ 156802 h 156802"/>
                  <a:gd name="connsiteX8" fmla="*/ 2937489 w 3139715"/>
                  <a:gd name="connsiteY8" fmla="*/ 156802 h 156802"/>
                  <a:gd name="connsiteX9" fmla="*/ 2897188 w 3139715"/>
                  <a:gd name="connsiteY9" fmla="*/ 156802 h 156802"/>
                  <a:gd name="connsiteX10" fmla="*/ 2736850 w 3139715"/>
                  <a:gd name="connsiteY10" fmla="*/ 76200 h 156802"/>
                  <a:gd name="connsiteX11" fmla="*/ 2817453 w 3139715"/>
                  <a:gd name="connsiteY11" fmla="*/ 76200 h 156802"/>
                  <a:gd name="connsiteX12" fmla="*/ 2817453 w 3139715"/>
                  <a:gd name="connsiteY12" fmla="*/ 156802 h 156802"/>
                  <a:gd name="connsiteX13" fmla="*/ 2777152 w 3139715"/>
                  <a:gd name="connsiteY13" fmla="*/ 156802 h 156802"/>
                  <a:gd name="connsiteX14" fmla="*/ 2736850 w 3139715"/>
                  <a:gd name="connsiteY14" fmla="*/ 156802 h 156802"/>
                  <a:gd name="connsiteX15" fmla="*/ 2576513 w 3139715"/>
                  <a:gd name="connsiteY15" fmla="*/ 76200 h 156802"/>
                  <a:gd name="connsiteX16" fmla="*/ 2657115 w 3139715"/>
                  <a:gd name="connsiteY16" fmla="*/ 76200 h 156802"/>
                  <a:gd name="connsiteX17" fmla="*/ 2657115 w 3139715"/>
                  <a:gd name="connsiteY17" fmla="*/ 156802 h 156802"/>
                  <a:gd name="connsiteX18" fmla="*/ 2616814 w 3139715"/>
                  <a:gd name="connsiteY18" fmla="*/ 156802 h 156802"/>
                  <a:gd name="connsiteX19" fmla="*/ 2576513 w 3139715"/>
                  <a:gd name="connsiteY19" fmla="*/ 156802 h 156802"/>
                  <a:gd name="connsiteX20" fmla="*/ 2414588 w 3139715"/>
                  <a:gd name="connsiteY20" fmla="*/ 76200 h 156802"/>
                  <a:gd name="connsiteX21" fmla="*/ 2495190 w 3139715"/>
                  <a:gd name="connsiteY21" fmla="*/ 76200 h 156802"/>
                  <a:gd name="connsiteX22" fmla="*/ 2495190 w 3139715"/>
                  <a:gd name="connsiteY22" fmla="*/ 156802 h 156802"/>
                  <a:gd name="connsiteX23" fmla="*/ 2454889 w 3139715"/>
                  <a:gd name="connsiteY23" fmla="*/ 156802 h 156802"/>
                  <a:gd name="connsiteX24" fmla="*/ 2414588 w 3139715"/>
                  <a:gd name="connsiteY24" fmla="*/ 156802 h 156802"/>
                  <a:gd name="connsiteX25" fmla="*/ 2254250 w 3139715"/>
                  <a:gd name="connsiteY25" fmla="*/ 76200 h 156802"/>
                  <a:gd name="connsiteX26" fmla="*/ 2334853 w 3139715"/>
                  <a:gd name="connsiteY26" fmla="*/ 76200 h 156802"/>
                  <a:gd name="connsiteX27" fmla="*/ 2334853 w 3139715"/>
                  <a:gd name="connsiteY27" fmla="*/ 156802 h 156802"/>
                  <a:gd name="connsiteX28" fmla="*/ 2294552 w 3139715"/>
                  <a:gd name="connsiteY28" fmla="*/ 156802 h 156802"/>
                  <a:gd name="connsiteX29" fmla="*/ 2254250 w 3139715"/>
                  <a:gd name="connsiteY29" fmla="*/ 156802 h 156802"/>
                  <a:gd name="connsiteX30" fmla="*/ 2092325 w 3139715"/>
                  <a:gd name="connsiteY30" fmla="*/ 76200 h 156802"/>
                  <a:gd name="connsiteX31" fmla="*/ 2172928 w 3139715"/>
                  <a:gd name="connsiteY31" fmla="*/ 76200 h 156802"/>
                  <a:gd name="connsiteX32" fmla="*/ 2172928 w 3139715"/>
                  <a:gd name="connsiteY32" fmla="*/ 156802 h 156802"/>
                  <a:gd name="connsiteX33" fmla="*/ 2132627 w 3139715"/>
                  <a:gd name="connsiteY33" fmla="*/ 156802 h 156802"/>
                  <a:gd name="connsiteX34" fmla="*/ 2092325 w 3139715"/>
                  <a:gd name="connsiteY34" fmla="*/ 156802 h 156802"/>
                  <a:gd name="connsiteX35" fmla="*/ 1931988 w 3139715"/>
                  <a:gd name="connsiteY35" fmla="*/ 76200 h 156802"/>
                  <a:gd name="connsiteX36" fmla="*/ 2012590 w 3139715"/>
                  <a:gd name="connsiteY36" fmla="*/ 76200 h 156802"/>
                  <a:gd name="connsiteX37" fmla="*/ 2012590 w 3139715"/>
                  <a:gd name="connsiteY37" fmla="*/ 156802 h 156802"/>
                  <a:gd name="connsiteX38" fmla="*/ 1972289 w 3139715"/>
                  <a:gd name="connsiteY38" fmla="*/ 156802 h 156802"/>
                  <a:gd name="connsiteX39" fmla="*/ 1931988 w 3139715"/>
                  <a:gd name="connsiteY39" fmla="*/ 156802 h 156802"/>
                  <a:gd name="connsiteX40" fmla="*/ 1770063 w 3139715"/>
                  <a:gd name="connsiteY40" fmla="*/ 76200 h 156802"/>
                  <a:gd name="connsiteX41" fmla="*/ 1850665 w 3139715"/>
                  <a:gd name="connsiteY41" fmla="*/ 76200 h 156802"/>
                  <a:gd name="connsiteX42" fmla="*/ 1850665 w 3139715"/>
                  <a:gd name="connsiteY42" fmla="*/ 156802 h 156802"/>
                  <a:gd name="connsiteX43" fmla="*/ 1810364 w 3139715"/>
                  <a:gd name="connsiteY43" fmla="*/ 156802 h 156802"/>
                  <a:gd name="connsiteX44" fmla="*/ 1770063 w 3139715"/>
                  <a:gd name="connsiteY44" fmla="*/ 156802 h 156802"/>
                  <a:gd name="connsiteX45" fmla="*/ 1609725 w 3139715"/>
                  <a:gd name="connsiteY45" fmla="*/ 76200 h 156802"/>
                  <a:gd name="connsiteX46" fmla="*/ 1690328 w 3139715"/>
                  <a:gd name="connsiteY46" fmla="*/ 76200 h 156802"/>
                  <a:gd name="connsiteX47" fmla="*/ 1690328 w 3139715"/>
                  <a:gd name="connsiteY47" fmla="*/ 156802 h 156802"/>
                  <a:gd name="connsiteX48" fmla="*/ 1650027 w 3139715"/>
                  <a:gd name="connsiteY48" fmla="*/ 156802 h 156802"/>
                  <a:gd name="connsiteX49" fmla="*/ 1609725 w 3139715"/>
                  <a:gd name="connsiteY49" fmla="*/ 156802 h 156802"/>
                  <a:gd name="connsiteX50" fmla="*/ 322263 w 3139715"/>
                  <a:gd name="connsiteY50" fmla="*/ 76200 h 156802"/>
                  <a:gd name="connsiteX51" fmla="*/ 402865 w 3139715"/>
                  <a:gd name="connsiteY51" fmla="*/ 76200 h 156802"/>
                  <a:gd name="connsiteX52" fmla="*/ 402865 w 3139715"/>
                  <a:gd name="connsiteY52" fmla="*/ 156802 h 156802"/>
                  <a:gd name="connsiteX53" fmla="*/ 362564 w 3139715"/>
                  <a:gd name="connsiteY53" fmla="*/ 156802 h 156802"/>
                  <a:gd name="connsiteX54" fmla="*/ 322263 w 3139715"/>
                  <a:gd name="connsiteY54" fmla="*/ 156802 h 156802"/>
                  <a:gd name="connsiteX55" fmla="*/ 160338 w 3139715"/>
                  <a:gd name="connsiteY55" fmla="*/ 76200 h 156802"/>
                  <a:gd name="connsiteX56" fmla="*/ 240940 w 3139715"/>
                  <a:gd name="connsiteY56" fmla="*/ 76200 h 156802"/>
                  <a:gd name="connsiteX57" fmla="*/ 240940 w 3139715"/>
                  <a:gd name="connsiteY57" fmla="*/ 156802 h 156802"/>
                  <a:gd name="connsiteX58" fmla="*/ 200639 w 3139715"/>
                  <a:gd name="connsiteY58" fmla="*/ 156802 h 156802"/>
                  <a:gd name="connsiteX59" fmla="*/ 160338 w 3139715"/>
                  <a:gd name="connsiteY59" fmla="*/ 156802 h 156802"/>
                  <a:gd name="connsiteX60" fmla="*/ 0 w 3139715"/>
                  <a:gd name="connsiteY60" fmla="*/ 76200 h 156802"/>
                  <a:gd name="connsiteX61" fmla="*/ 80603 w 3139715"/>
                  <a:gd name="connsiteY61" fmla="*/ 76200 h 156802"/>
                  <a:gd name="connsiteX62" fmla="*/ 80603 w 3139715"/>
                  <a:gd name="connsiteY62" fmla="*/ 156802 h 156802"/>
                  <a:gd name="connsiteX63" fmla="*/ 40302 w 3139715"/>
                  <a:gd name="connsiteY63" fmla="*/ 156802 h 156802"/>
                  <a:gd name="connsiteX64" fmla="*/ 0 w 3139715"/>
                  <a:gd name="connsiteY64" fmla="*/ 156802 h 156802"/>
                  <a:gd name="connsiteX65" fmla="*/ 1449388 w 3139715"/>
                  <a:gd name="connsiteY65" fmla="*/ 60325 h 156802"/>
                  <a:gd name="connsiteX66" fmla="*/ 1529990 w 3139715"/>
                  <a:gd name="connsiteY66" fmla="*/ 60325 h 156802"/>
                  <a:gd name="connsiteX67" fmla="*/ 1529990 w 3139715"/>
                  <a:gd name="connsiteY67" fmla="*/ 140927 h 156802"/>
                  <a:gd name="connsiteX68" fmla="*/ 1489689 w 3139715"/>
                  <a:gd name="connsiteY68" fmla="*/ 140927 h 156802"/>
                  <a:gd name="connsiteX69" fmla="*/ 1449388 w 3139715"/>
                  <a:gd name="connsiteY69" fmla="*/ 140927 h 156802"/>
                  <a:gd name="connsiteX70" fmla="*/ 1287463 w 3139715"/>
                  <a:gd name="connsiteY70" fmla="*/ 57150 h 156802"/>
                  <a:gd name="connsiteX71" fmla="*/ 1368065 w 3139715"/>
                  <a:gd name="connsiteY71" fmla="*/ 57150 h 156802"/>
                  <a:gd name="connsiteX72" fmla="*/ 1368065 w 3139715"/>
                  <a:gd name="connsiteY72" fmla="*/ 137752 h 156802"/>
                  <a:gd name="connsiteX73" fmla="*/ 1327764 w 3139715"/>
                  <a:gd name="connsiteY73" fmla="*/ 137752 h 156802"/>
                  <a:gd name="connsiteX74" fmla="*/ 1287463 w 3139715"/>
                  <a:gd name="connsiteY74" fmla="*/ 137752 h 156802"/>
                  <a:gd name="connsiteX75" fmla="*/ 482600 w 3139715"/>
                  <a:gd name="connsiteY75" fmla="*/ 49212 h 156802"/>
                  <a:gd name="connsiteX76" fmla="*/ 563203 w 3139715"/>
                  <a:gd name="connsiteY76" fmla="*/ 49212 h 156802"/>
                  <a:gd name="connsiteX77" fmla="*/ 563203 w 3139715"/>
                  <a:gd name="connsiteY77" fmla="*/ 129815 h 156802"/>
                  <a:gd name="connsiteX78" fmla="*/ 522902 w 3139715"/>
                  <a:gd name="connsiteY78" fmla="*/ 129815 h 156802"/>
                  <a:gd name="connsiteX79" fmla="*/ 482600 w 3139715"/>
                  <a:gd name="connsiteY79" fmla="*/ 129815 h 156802"/>
                  <a:gd name="connsiteX80" fmla="*/ 1127125 w 3139715"/>
                  <a:gd name="connsiteY80" fmla="*/ 41275 h 156802"/>
                  <a:gd name="connsiteX81" fmla="*/ 1207728 w 3139715"/>
                  <a:gd name="connsiteY81" fmla="*/ 41275 h 156802"/>
                  <a:gd name="connsiteX82" fmla="*/ 1207728 w 3139715"/>
                  <a:gd name="connsiteY82" fmla="*/ 121877 h 156802"/>
                  <a:gd name="connsiteX83" fmla="*/ 1167427 w 3139715"/>
                  <a:gd name="connsiteY83" fmla="*/ 121877 h 156802"/>
                  <a:gd name="connsiteX84" fmla="*/ 1127125 w 3139715"/>
                  <a:gd name="connsiteY84" fmla="*/ 121877 h 156802"/>
                  <a:gd name="connsiteX85" fmla="*/ 965200 w 3139715"/>
                  <a:gd name="connsiteY85" fmla="*/ 26987 h 156802"/>
                  <a:gd name="connsiteX86" fmla="*/ 1045803 w 3139715"/>
                  <a:gd name="connsiteY86" fmla="*/ 26987 h 156802"/>
                  <a:gd name="connsiteX87" fmla="*/ 1045803 w 3139715"/>
                  <a:gd name="connsiteY87" fmla="*/ 107590 h 156802"/>
                  <a:gd name="connsiteX88" fmla="*/ 1005502 w 3139715"/>
                  <a:gd name="connsiteY88" fmla="*/ 107590 h 156802"/>
                  <a:gd name="connsiteX89" fmla="*/ 965200 w 3139715"/>
                  <a:gd name="connsiteY89" fmla="*/ 107590 h 156802"/>
                  <a:gd name="connsiteX90" fmla="*/ 644525 w 3139715"/>
                  <a:gd name="connsiteY90" fmla="*/ 11112 h 156802"/>
                  <a:gd name="connsiteX91" fmla="*/ 725128 w 3139715"/>
                  <a:gd name="connsiteY91" fmla="*/ 11112 h 156802"/>
                  <a:gd name="connsiteX92" fmla="*/ 725128 w 3139715"/>
                  <a:gd name="connsiteY92" fmla="*/ 91715 h 156802"/>
                  <a:gd name="connsiteX93" fmla="*/ 684827 w 3139715"/>
                  <a:gd name="connsiteY93" fmla="*/ 91715 h 156802"/>
                  <a:gd name="connsiteX94" fmla="*/ 644525 w 3139715"/>
                  <a:gd name="connsiteY94" fmla="*/ 91715 h 156802"/>
                  <a:gd name="connsiteX95" fmla="*/ 804863 w 3139715"/>
                  <a:gd name="connsiteY95" fmla="*/ 0 h 156802"/>
                  <a:gd name="connsiteX96" fmla="*/ 885465 w 3139715"/>
                  <a:gd name="connsiteY96" fmla="*/ 0 h 156802"/>
                  <a:gd name="connsiteX97" fmla="*/ 885465 w 3139715"/>
                  <a:gd name="connsiteY97" fmla="*/ 80602 h 156802"/>
                  <a:gd name="connsiteX98" fmla="*/ 845164 w 3139715"/>
                  <a:gd name="connsiteY98" fmla="*/ 80602 h 156802"/>
                  <a:gd name="connsiteX99" fmla="*/ 804863 w 3139715"/>
                  <a:gd name="connsiteY99" fmla="*/ 80602 h 15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56802">
                    <a:moveTo>
                      <a:pt x="3059113" y="76200"/>
                    </a:moveTo>
                    <a:lnTo>
                      <a:pt x="3139715" y="76200"/>
                    </a:lnTo>
                    <a:lnTo>
                      <a:pt x="3139715" y="156802"/>
                    </a:lnTo>
                    <a:lnTo>
                      <a:pt x="3099414" y="156802"/>
                    </a:lnTo>
                    <a:lnTo>
                      <a:pt x="3059113" y="156802"/>
                    </a:lnTo>
                    <a:close/>
                    <a:moveTo>
                      <a:pt x="2897188" y="76200"/>
                    </a:moveTo>
                    <a:lnTo>
                      <a:pt x="2977790" y="76200"/>
                    </a:lnTo>
                    <a:lnTo>
                      <a:pt x="2977790" y="156802"/>
                    </a:lnTo>
                    <a:lnTo>
                      <a:pt x="2937489" y="156802"/>
                    </a:lnTo>
                    <a:lnTo>
                      <a:pt x="2897188" y="156802"/>
                    </a:lnTo>
                    <a:close/>
                    <a:moveTo>
                      <a:pt x="2736850" y="76200"/>
                    </a:moveTo>
                    <a:lnTo>
                      <a:pt x="2817453" y="76200"/>
                    </a:lnTo>
                    <a:lnTo>
                      <a:pt x="2817453" y="156802"/>
                    </a:lnTo>
                    <a:lnTo>
                      <a:pt x="2777152" y="156802"/>
                    </a:lnTo>
                    <a:lnTo>
                      <a:pt x="2736850" y="156802"/>
                    </a:lnTo>
                    <a:close/>
                    <a:moveTo>
                      <a:pt x="2576513" y="76200"/>
                    </a:moveTo>
                    <a:lnTo>
                      <a:pt x="2657115" y="76200"/>
                    </a:lnTo>
                    <a:lnTo>
                      <a:pt x="2657115" y="156802"/>
                    </a:lnTo>
                    <a:lnTo>
                      <a:pt x="2616814" y="156802"/>
                    </a:lnTo>
                    <a:lnTo>
                      <a:pt x="2576513" y="156802"/>
                    </a:lnTo>
                    <a:close/>
                    <a:moveTo>
                      <a:pt x="2414588" y="76200"/>
                    </a:moveTo>
                    <a:lnTo>
                      <a:pt x="2495190" y="76200"/>
                    </a:lnTo>
                    <a:lnTo>
                      <a:pt x="2495190" y="156802"/>
                    </a:lnTo>
                    <a:lnTo>
                      <a:pt x="2454889" y="156802"/>
                    </a:lnTo>
                    <a:lnTo>
                      <a:pt x="2414588" y="156802"/>
                    </a:lnTo>
                    <a:close/>
                    <a:moveTo>
                      <a:pt x="2254250" y="76200"/>
                    </a:moveTo>
                    <a:lnTo>
                      <a:pt x="2334853" y="76200"/>
                    </a:lnTo>
                    <a:lnTo>
                      <a:pt x="2334853" y="156802"/>
                    </a:lnTo>
                    <a:lnTo>
                      <a:pt x="2294552" y="156802"/>
                    </a:lnTo>
                    <a:lnTo>
                      <a:pt x="2254250" y="156802"/>
                    </a:lnTo>
                    <a:close/>
                    <a:moveTo>
                      <a:pt x="2092325" y="76200"/>
                    </a:moveTo>
                    <a:lnTo>
                      <a:pt x="2172928" y="76200"/>
                    </a:lnTo>
                    <a:lnTo>
                      <a:pt x="2172928" y="156802"/>
                    </a:lnTo>
                    <a:lnTo>
                      <a:pt x="2132627" y="156802"/>
                    </a:lnTo>
                    <a:lnTo>
                      <a:pt x="2092325" y="156802"/>
                    </a:lnTo>
                    <a:close/>
                    <a:moveTo>
                      <a:pt x="1931988" y="76200"/>
                    </a:moveTo>
                    <a:lnTo>
                      <a:pt x="2012590" y="76200"/>
                    </a:lnTo>
                    <a:lnTo>
                      <a:pt x="2012590" y="156802"/>
                    </a:lnTo>
                    <a:lnTo>
                      <a:pt x="1972289" y="156802"/>
                    </a:lnTo>
                    <a:lnTo>
                      <a:pt x="1931988" y="156802"/>
                    </a:lnTo>
                    <a:close/>
                    <a:moveTo>
                      <a:pt x="1770063" y="76200"/>
                    </a:moveTo>
                    <a:lnTo>
                      <a:pt x="1850665" y="76200"/>
                    </a:lnTo>
                    <a:lnTo>
                      <a:pt x="1850665" y="156802"/>
                    </a:lnTo>
                    <a:lnTo>
                      <a:pt x="1810364" y="156802"/>
                    </a:lnTo>
                    <a:lnTo>
                      <a:pt x="1770063" y="156802"/>
                    </a:lnTo>
                    <a:close/>
                    <a:moveTo>
                      <a:pt x="1609725" y="76200"/>
                    </a:moveTo>
                    <a:lnTo>
                      <a:pt x="1690328" y="76200"/>
                    </a:lnTo>
                    <a:lnTo>
                      <a:pt x="1690328" y="156802"/>
                    </a:lnTo>
                    <a:lnTo>
                      <a:pt x="1650027" y="156802"/>
                    </a:lnTo>
                    <a:lnTo>
                      <a:pt x="1609725" y="156802"/>
                    </a:lnTo>
                    <a:close/>
                    <a:moveTo>
                      <a:pt x="322263" y="76200"/>
                    </a:moveTo>
                    <a:lnTo>
                      <a:pt x="402865" y="76200"/>
                    </a:lnTo>
                    <a:lnTo>
                      <a:pt x="402865" y="156802"/>
                    </a:lnTo>
                    <a:lnTo>
                      <a:pt x="362564" y="156802"/>
                    </a:lnTo>
                    <a:lnTo>
                      <a:pt x="322263" y="156802"/>
                    </a:lnTo>
                    <a:close/>
                    <a:moveTo>
                      <a:pt x="160338" y="76200"/>
                    </a:moveTo>
                    <a:lnTo>
                      <a:pt x="240940" y="76200"/>
                    </a:lnTo>
                    <a:lnTo>
                      <a:pt x="240940" y="156802"/>
                    </a:lnTo>
                    <a:lnTo>
                      <a:pt x="200639" y="156802"/>
                    </a:lnTo>
                    <a:lnTo>
                      <a:pt x="160338" y="156802"/>
                    </a:lnTo>
                    <a:close/>
                    <a:moveTo>
                      <a:pt x="0" y="76200"/>
                    </a:moveTo>
                    <a:lnTo>
                      <a:pt x="80603" y="76200"/>
                    </a:lnTo>
                    <a:lnTo>
                      <a:pt x="80603" y="156802"/>
                    </a:lnTo>
                    <a:lnTo>
                      <a:pt x="40302" y="156802"/>
                    </a:lnTo>
                    <a:lnTo>
                      <a:pt x="0" y="156802"/>
                    </a:lnTo>
                    <a:close/>
                    <a:moveTo>
                      <a:pt x="1449388" y="60325"/>
                    </a:moveTo>
                    <a:lnTo>
                      <a:pt x="1529990" y="60325"/>
                    </a:lnTo>
                    <a:lnTo>
                      <a:pt x="1529990" y="140927"/>
                    </a:lnTo>
                    <a:lnTo>
                      <a:pt x="1489689" y="140927"/>
                    </a:lnTo>
                    <a:lnTo>
                      <a:pt x="1449388" y="140927"/>
                    </a:lnTo>
                    <a:close/>
                    <a:moveTo>
                      <a:pt x="1287463" y="57150"/>
                    </a:moveTo>
                    <a:lnTo>
                      <a:pt x="1368065" y="57150"/>
                    </a:lnTo>
                    <a:lnTo>
                      <a:pt x="1368065" y="137752"/>
                    </a:lnTo>
                    <a:lnTo>
                      <a:pt x="1327764" y="137752"/>
                    </a:lnTo>
                    <a:lnTo>
                      <a:pt x="1287463" y="137752"/>
                    </a:lnTo>
                    <a:close/>
                    <a:moveTo>
                      <a:pt x="482600" y="49212"/>
                    </a:moveTo>
                    <a:lnTo>
                      <a:pt x="563203" y="49212"/>
                    </a:lnTo>
                    <a:lnTo>
                      <a:pt x="563203" y="129815"/>
                    </a:lnTo>
                    <a:lnTo>
                      <a:pt x="522902" y="129815"/>
                    </a:lnTo>
                    <a:lnTo>
                      <a:pt x="482600" y="129815"/>
                    </a:lnTo>
                    <a:close/>
                    <a:moveTo>
                      <a:pt x="1127125" y="41275"/>
                    </a:moveTo>
                    <a:lnTo>
                      <a:pt x="1207728" y="41275"/>
                    </a:lnTo>
                    <a:lnTo>
                      <a:pt x="1207728" y="121877"/>
                    </a:lnTo>
                    <a:lnTo>
                      <a:pt x="1167427" y="121877"/>
                    </a:lnTo>
                    <a:lnTo>
                      <a:pt x="1127125" y="121877"/>
                    </a:lnTo>
                    <a:close/>
                    <a:moveTo>
                      <a:pt x="965200" y="26987"/>
                    </a:moveTo>
                    <a:lnTo>
                      <a:pt x="1045803" y="26987"/>
                    </a:lnTo>
                    <a:lnTo>
                      <a:pt x="1045803" y="107590"/>
                    </a:lnTo>
                    <a:lnTo>
                      <a:pt x="1005502" y="107590"/>
                    </a:lnTo>
                    <a:lnTo>
                      <a:pt x="965200" y="107590"/>
                    </a:lnTo>
                    <a:close/>
                    <a:moveTo>
                      <a:pt x="644525" y="11112"/>
                    </a:moveTo>
                    <a:lnTo>
                      <a:pt x="725128" y="11112"/>
                    </a:lnTo>
                    <a:lnTo>
                      <a:pt x="725128" y="91715"/>
                    </a:lnTo>
                    <a:lnTo>
                      <a:pt x="684827" y="91715"/>
                    </a:lnTo>
                    <a:lnTo>
                      <a:pt x="644525" y="91715"/>
                    </a:lnTo>
                    <a:close/>
                    <a:moveTo>
                      <a:pt x="804863" y="0"/>
                    </a:moveTo>
                    <a:lnTo>
                      <a:pt x="885465" y="0"/>
                    </a:lnTo>
                    <a:lnTo>
                      <a:pt x="885465" y="80602"/>
                    </a:lnTo>
                    <a:lnTo>
                      <a:pt x="845164" y="80602"/>
                    </a:lnTo>
                    <a:lnTo>
                      <a:pt x="804863"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57" name="Freeform 256">
                <a:extLst>
                  <a:ext uri="{FF2B5EF4-FFF2-40B4-BE49-F238E27FC236}">
                    <a16:creationId xmlns:a16="http://schemas.microsoft.com/office/drawing/2014/main" id="{D0D7A237-5CA2-B84D-ADD6-88E1EB5531C0}"/>
                  </a:ext>
                </a:extLst>
              </p:cNvPr>
              <p:cNvSpPr>
                <a:spLocks noChangeArrowheads="1"/>
              </p:cNvSpPr>
              <p:nvPr/>
            </p:nvSpPr>
            <p:spPr bwMode="auto">
              <a:xfrm>
                <a:off x="1774825" y="1925638"/>
                <a:ext cx="3139715" cy="174265"/>
              </a:xfrm>
              <a:custGeom>
                <a:avLst/>
                <a:gdLst>
                  <a:gd name="connsiteX0" fmla="*/ 3059113 w 3139715"/>
                  <a:gd name="connsiteY0" fmla="*/ 93662 h 174265"/>
                  <a:gd name="connsiteX1" fmla="*/ 3139715 w 3139715"/>
                  <a:gd name="connsiteY1" fmla="*/ 93662 h 174265"/>
                  <a:gd name="connsiteX2" fmla="*/ 3139715 w 3139715"/>
                  <a:gd name="connsiteY2" fmla="*/ 174265 h 174265"/>
                  <a:gd name="connsiteX3" fmla="*/ 3099414 w 3139715"/>
                  <a:gd name="connsiteY3" fmla="*/ 174265 h 174265"/>
                  <a:gd name="connsiteX4" fmla="*/ 3059113 w 3139715"/>
                  <a:gd name="connsiteY4" fmla="*/ 174265 h 174265"/>
                  <a:gd name="connsiteX5" fmla="*/ 2897188 w 3139715"/>
                  <a:gd name="connsiteY5" fmla="*/ 93662 h 174265"/>
                  <a:gd name="connsiteX6" fmla="*/ 2977790 w 3139715"/>
                  <a:gd name="connsiteY6" fmla="*/ 93662 h 174265"/>
                  <a:gd name="connsiteX7" fmla="*/ 2977790 w 3139715"/>
                  <a:gd name="connsiteY7" fmla="*/ 174265 h 174265"/>
                  <a:gd name="connsiteX8" fmla="*/ 2937489 w 3139715"/>
                  <a:gd name="connsiteY8" fmla="*/ 174265 h 174265"/>
                  <a:gd name="connsiteX9" fmla="*/ 2897188 w 3139715"/>
                  <a:gd name="connsiteY9" fmla="*/ 174265 h 174265"/>
                  <a:gd name="connsiteX10" fmla="*/ 2736850 w 3139715"/>
                  <a:gd name="connsiteY10" fmla="*/ 93662 h 174265"/>
                  <a:gd name="connsiteX11" fmla="*/ 2817453 w 3139715"/>
                  <a:gd name="connsiteY11" fmla="*/ 93662 h 174265"/>
                  <a:gd name="connsiteX12" fmla="*/ 2817453 w 3139715"/>
                  <a:gd name="connsiteY12" fmla="*/ 174265 h 174265"/>
                  <a:gd name="connsiteX13" fmla="*/ 2777151 w 3139715"/>
                  <a:gd name="connsiteY13" fmla="*/ 174265 h 174265"/>
                  <a:gd name="connsiteX14" fmla="*/ 2736850 w 3139715"/>
                  <a:gd name="connsiteY14" fmla="*/ 174265 h 174265"/>
                  <a:gd name="connsiteX15" fmla="*/ 2576513 w 3139715"/>
                  <a:gd name="connsiteY15" fmla="*/ 93662 h 174265"/>
                  <a:gd name="connsiteX16" fmla="*/ 2657115 w 3139715"/>
                  <a:gd name="connsiteY16" fmla="*/ 93662 h 174265"/>
                  <a:gd name="connsiteX17" fmla="*/ 2657115 w 3139715"/>
                  <a:gd name="connsiteY17" fmla="*/ 174265 h 174265"/>
                  <a:gd name="connsiteX18" fmla="*/ 2616814 w 3139715"/>
                  <a:gd name="connsiteY18" fmla="*/ 174265 h 174265"/>
                  <a:gd name="connsiteX19" fmla="*/ 2576513 w 3139715"/>
                  <a:gd name="connsiteY19" fmla="*/ 174265 h 174265"/>
                  <a:gd name="connsiteX20" fmla="*/ 2414588 w 3139715"/>
                  <a:gd name="connsiteY20" fmla="*/ 93662 h 174265"/>
                  <a:gd name="connsiteX21" fmla="*/ 2495190 w 3139715"/>
                  <a:gd name="connsiteY21" fmla="*/ 93662 h 174265"/>
                  <a:gd name="connsiteX22" fmla="*/ 2495190 w 3139715"/>
                  <a:gd name="connsiteY22" fmla="*/ 174265 h 174265"/>
                  <a:gd name="connsiteX23" fmla="*/ 2454889 w 3139715"/>
                  <a:gd name="connsiteY23" fmla="*/ 174265 h 174265"/>
                  <a:gd name="connsiteX24" fmla="*/ 2414588 w 3139715"/>
                  <a:gd name="connsiteY24" fmla="*/ 174265 h 174265"/>
                  <a:gd name="connsiteX25" fmla="*/ 2254250 w 3139715"/>
                  <a:gd name="connsiteY25" fmla="*/ 93662 h 174265"/>
                  <a:gd name="connsiteX26" fmla="*/ 2334853 w 3139715"/>
                  <a:gd name="connsiteY26" fmla="*/ 93662 h 174265"/>
                  <a:gd name="connsiteX27" fmla="*/ 2334853 w 3139715"/>
                  <a:gd name="connsiteY27" fmla="*/ 174265 h 174265"/>
                  <a:gd name="connsiteX28" fmla="*/ 2294551 w 3139715"/>
                  <a:gd name="connsiteY28" fmla="*/ 174265 h 174265"/>
                  <a:gd name="connsiteX29" fmla="*/ 2254250 w 3139715"/>
                  <a:gd name="connsiteY29" fmla="*/ 174265 h 174265"/>
                  <a:gd name="connsiteX30" fmla="*/ 482600 w 3139715"/>
                  <a:gd name="connsiteY30" fmla="*/ 93662 h 174265"/>
                  <a:gd name="connsiteX31" fmla="*/ 563203 w 3139715"/>
                  <a:gd name="connsiteY31" fmla="*/ 93662 h 174265"/>
                  <a:gd name="connsiteX32" fmla="*/ 563203 w 3139715"/>
                  <a:gd name="connsiteY32" fmla="*/ 174265 h 174265"/>
                  <a:gd name="connsiteX33" fmla="*/ 522901 w 3139715"/>
                  <a:gd name="connsiteY33" fmla="*/ 174265 h 174265"/>
                  <a:gd name="connsiteX34" fmla="*/ 482600 w 3139715"/>
                  <a:gd name="connsiteY34" fmla="*/ 174265 h 174265"/>
                  <a:gd name="connsiteX35" fmla="*/ 322263 w 3139715"/>
                  <a:gd name="connsiteY35" fmla="*/ 93662 h 174265"/>
                  <a:gd name="connsiteX36" fmla="*/ 402865 w 3139715"/>
                  <a:gd name="connsiteY36" fmla="*/ 93662 h 174265"/>
                  <a:gd name="connsiteX37" fmla="*/ 402865 w 3139715"/>
                  <a:gd name="connsiteY37" fmla="*/ 174265 h 174265"/>
                  <a:gd name="connsiteX38" fmla="*/ 362564 w 3139715"/>
                  <a:gd name="connsiteY38" fmla="*/ 174265 h 174265"/>
                  <a:gd name="connsiteX39" fmla="*/ 322263 w 3139715"/>
                  <a:gd name="connsiteY39" fmla="*/ 174265 h 174265"/>
                  <a:gd name="connsiteX40" fmla="*/ 160338 w 3139715"/>
                  <a:gd name="connsiteY40" fmla="*/ 93662 h 174265"/>
                  <a:gd name="connsiteX41" fmla="*/ 240940 w 3139715"/>
                  <a:gd name="connsiteY41" fmla="*/ 93662 h 174265"/>
                  <a:gd name="connsiteX42" fmla="*/ 240940 w 3139715"/>
                  <a:gd name="connsiteY42" fmla="*/ 174265 h 174265"/>
                  <a:gd name="connsiteX43" fmla="*/ 200639 w 3139715"/>
                  <a:gd name="connsiteY43" fmla="*/ 174265 h 174265"/>
                  <a:gd name="connsiteX44" fmla="*/ 160338 w 3139715"/>
                  <a:gd name="connsiteY44" fmla="*/ 174265 h 174265"/>
                  <a:gd name="connsiteX45" fmla="*/ 0 w 3139715"/>
                  <a:gd name="connsiteY45" fmla="*/ 93662 h 174265"/>
                  <a:gd name="connsiteX46" fmla="*/ 80603 w 3139715"/>
                  <a:gd name="connsiteY46" fmla="*/ 93662 h 174265"/>
                  <a:gd name="connsiteX47" fmla="*/ 80603 w 3139715"/>
                  <a:gd name="connsiteY47" fmla="*/ 174265 h 174265"/>
                  <a:gd name="connsiteX48" fmla="*/ 40302 w 3139715"/>
                  <a:gd name="connsiteY48" fmla="*/ 174265 h 174265"/>
                  <a:gd name="connsiteX49" fmla="*/ 0 w 3139715"/>
                  <a:gd name="connsiteY49" fmla="*/ 174265 h 174265"/>
                  <a:gd name="connsiteX50" fmla="*/ 2092325 w 3139715"/>
                  <a:gd name="connsiteY50" fmla="*/ 85725 h 174265"/>
                  <a:gd name="connsiteX51" fmla="*/ 2172928 w 3139715"/>
                  <a:gd name="connsiteY51" fmla="*/ 85725 h 174265"/>
                  <a:gd name="connsiteX52" fmla="*/ 2172928 w 3139715"/>
                  <a:gd name="connsiteY52" fmla="*/ 166327 h 174265"/>
                  <a:gd name="connsiteX53" fmla="*/ 2132626 w 3139715"/>
                  <a:gd name="connsiteY53" fmla="*/ 166327 h 174265"/>
                  <a:gd name="connsiteX54" fmla="*/ 2092325 w 3139715"/>
                  <a:gd name="connsiteY54" fmla="*/ 166327 h 174265"/>
                  <a:gd name="connsiteX55" fmla="*/ 1931988 w 3139715"/>
                  <a:gd name="connsiteY55" fmla="*/ 79375 h 174265"/>
                  <a:gd name="connsiteX56" fmla="*/ 2012590 w 3139715"/>
                  <a:gd name="connsiteY56" fmla="*/ 79375 h 174265"/>
                  <a:gd name="connsiteX57" fmla="*/ 2012590 w 3139715"/>
                  <a:gd name="connsiteY57" fmla="*/ 159977 h 174265"/>
                  <a:gd name="connsiteX58" fmla="*/ 1972289 w 3139715"/>
                  <a:gd name="connsiteY58" fmla="*/ 159977 h 174265"/>
                  <a:gd name="connsiteX59" fmla="*/ 1931988 w 3139715"/>
                  <a:gd name="connsiteY59" fmla="*/ 159977 h 174265"/>
                  <a:gd name="connsiteX60" fmla="*/ 1770063 w 3139715"/>
                  <a:gd name="connsiteY60" fmla="*/ 63500 h 174265"/>
                  <a:gd name="connsiteX61" fmla="*/ 1850665 w 3139715"/>
                  <a:gd name="connsiteY61" fmla="*/ 63500 h 174265"/>
                  <a:gd name="connsiteX62" fmla="*/ 1850665 w 3139715"/>
                  <a:gd name="connsiteY62" fmla="*/ 144101 h 174265"/>
                  <a:gd name="connsiteX63" fmla="*/ 1810364 w 3139715"/>
                  <a:gd name="connsiteY63" fmla="*/ 144101 h 174265"/>
                  <a:gd name="connsiteX64" fmla="*/ 1770063 w 3139715"/>
                  <a:gd name="connsiteY64" fmla="*/ 144101 h 174265"/>
                  <a:gd name="connsiteX65" fmla="*/ 1609725 w 3139715"/>
                  <a:gd name="connsiteY65" fmla="*/ 63500 h 174265"/>
                  <a:gd name="connsiteX66" fmla="*/ 1690328 w 3139715"/>
                  <a:gd name="connsiteY66" fmla="*/ 63500 h 174265"/>
                  <a:gd name="connsiteX67" fmla="*/ 1690328 w 3139715"/>
                  <a:gd name="connsiteY67" fmla="*/ 144101 h 174265"/>
                  <a:gd name="connsiteX68" fmla="*/ 1650026 w 3139715"/>
                  <a:gd name="connsiteY68" fmla="*/ 144101 h 174265"/>
                  <a:gd name="connsiteX69" fmla="*/ 1609725 w 3139715"/>
                  <a:gd name="connsiteY69" fmla="*/ 144101 h 174265"/>
                  <a:gd name="connsiteX70" fmla="*/ 1449388 w 3139715"/>
                  <a:gd name="connsiteY70" fmla="*/ 52387 h 174265"/>
                  <a:gd name="connsiteX71" fmla="*/ 1529990 w 3139715"/>
                  <a:gd name="connsiteY71" fmla="*/ 52387 h 174265"/>
                  <a:gd name="connsiteX72" fmla="*/ 1529990 w 3139715"/>
                  <a:gd name="connsiteY72" fmla="*/ 132990 h 174265"/>
                  <a:gd name="connsiteX73" fmla="*/ 1489689 w 3139715"/>
                  <a:gd name="connsiteY73" fmla="*/ 132990 h 174265"/>
                  <a:gd name="connsiteX74" fmla="*/ 1449388 w 3139715"/>
                  <a:gd name="connsiteY74" fmla="*/ 132990 h 174265"/>
                  <a:gd name="connsiteX75" fmla="*/ 644525 w 3139715"/>
                  <a:gd name="connsiteY75" fmla="*/ 52387 h 174265"/>
                  <a:gd name="connsiteX76" fmla="*/ 725128 w 3139715"/>
                  <a:gd name="connsiteY76" fmla="*/ 52387 h 174265"/>
                  <a:gd name="connsiteX77" fmla="*/ 725128 w 3139715"/>
                  <a:gd name="connsiteY77" fmla="*/ 132990 h 174265"/>
                  <a:gd name="connsiteX78" fmla="*/ 684826 w 3139715"/>
                  <a:gd name="connsiteY78" fmla="*/ 132990 h 174265"/>
                  <a:gd name="connsiteX79" fmla="*/ 644525 w 3139715"/>
                  <a:gd name="connsiteY79" fmla="*/ 132990 h 174265"/>
                  <a:gd name="connsiteX80" fmla="*/ 1287463 w 3139715"/>
                  <a:gd name="connsiteY80" fmla="*/ 38100 h 174265"/>
                  <a:gd name="connsiteX81" fmla="*/ 1368065 w 3139715"/>
                  <a:gd name="connsiteY81" fmla="*/ 38100 h 174265"/>
                  <a:gd name="connsiteX82" fmla="*/ 1368065 w 3139715"/>
                  <a:gd name="connsiteY82" fmla="*/ 118702 h 174265"/>
                  <a:gd name="connsiteX83" fmla="*/ 1327764 w 3139715"/>
                  <a:gd name="connsiteY83" fmla="*/ 118702 h 174265"/>
                  <a:gd name="connsiteX84" fmla="*/ 1287463 w 3139715"/>
                  <a:gd name="connsiteY84" fmla="*/ 118702 h 174265"/>
                  <a:gd name="connsiteX85" fmla="*/ 1127125 w 3139715"/>
                  <a:gd name="connsiteY85" fmla="*/ 23812 h 174265"/>
                  <a:gd name="connsiteX86" fmla="*/ 1207728 w 3139715"/>
                  <a:gd name="connsiteY86" fmla="*/ 23812 h 174265"/>
                  <a:gd name="connsiteX87" fmla="*/ 1207728 w 3139715"/>
                  <a:gd name="connsiteY87" fmla="*/ 104414 h 174265"/>
                  <a:gd name="connsiteX88" fmla="*/ 1167426 w 3139715"/>
                  <a:gd name="connsiteY88" fmla="*/ 104414 h 174265"/>
                  <a:gd name="connsiteX89" fmla="*/ 1127125 w 3139715"/>
                  <a:gd name="connsiteY89" fmla="*/ 104414 h 174265"/>
                  <a:gd name="connsiteX90" fmla="*/ 804863 w 3139715"/>
                  <a:gd name="connsiteY90" fmla="*/ 23812 h 174265"/>
                  <a:gd name="connsiteX91" fmla="*/ 885465 w 3139715"/>
                  <a:gd name="connsiteY91" fmla="*/ 23812 h 174265"/>
                  <a:gd name="connsiteX92" fmla="*/ 885465 w 3139715"/>
                  <a:gd name="connsiteY92" fmla="*/ 104414 h 174265"/>
                  <a:gd name="connsiteX93" fmla="*/ 845164 w 3139715"/>
                  <a:gd name="connsiteY93" fmla="*/ 104414 h 174265"/>
                  <a:gd name="connsiteX94" fmla="*/ 804863 w 3139715"/>
                  <a:gd name="connsiteY94" fmla="*/ 104414 h 174265"/>
                  <a:gd name="connsiteX95" fmla="*/ 965200 w 3139715"/>
                  <a:gd name="connsiteY95" fmla="*/ 0 h 174265"/>
                  <a:gd name="connsiteX96" fmla="*/ 1045803 w 3139715"/>
                  <a:gd name="connsiteY96" fmla="*/ 0 h 174265"/>
                  <a:gd name="connsiteX97" fmla="*/ 1045803 w 3139715"/>
                  <a:gd name="connsiteY97" fmla="*/ 80602 h 174265"/>
                  <a:gd name="connsiteX98" fmla="*/ 1005501 w 3139715"/>
                  <a:gd name="connsiteY98" fmla="*/ 80602 h 174265"/>
                  <a:gd name="connsiteX99" fmla="*/ 965200 w 3139715"/>
                  <a:gd name="connsiteY99" fmla="*/ 80602 h 17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74265">
                    <a:moveTo>
                      <a:pt x="3059113" y="93662"/>
                    </a:moveTo>
                    <a:lnTo>
                      <a:pt x="3139715" y="93662"/>
                    </a:lnTo>
                    <a:lnTo>
                      <a:pt x="3139715" y="174265"/>
                    </a:lnTo>
                    <a:lnTo>
                      <a:pt x="3099414" y="174265"/>
                    </a:lnTo>
                    <a:lnTo>
                      <a:pt x="3059113" y="174265"/>
                    </a:lnTo>
                    <a:close/>
                    <a:moveTo>
                      <a:pt x="2897188" y="93662"/>
                    </a:moveTo>
                    <a:lnTo>
                      <a:pt x="2977790" y="93662"/>
                    </a:lnTo>
                    <a:lnTo>
                      <a:pt x="2977790" y="174265"/>
                    </a:lnTo>
                    <a:lnTo>
                      <a:pt x="2937489" y="174265"/>
                    </a:lnTo>
                    <a:lnTo>
                      <a:pt x="2897188" y="174265"/>
                    </a:lnTo>
                    <a:close/>
                    <a:moveTo>
                      <a:pt x="2736850" y="93662"/>
                    </a:moveTo>
                    <a:lnTo>
                      <a:pt x="2817453" y="93662"/>
                    </a:lnTo>
                    <a:lnTo>
                      <a:pt x="2817453" y="174265"/>
                    </a:lnTo>
                    <a:lnTo>
                      <a:pt x="2777151" y="174265"/>
                    </a:lnTo>
                    <a:lnTo>
                      <a:pt x="2736850" y="174265"/>
                    </a:lnTo>
                    <a:close/>
                    <a:moveTo>
                      <a:pt x="2576513" y="93662"/>
                    </a:moveTo>
                    <a:lnTo>
                      <a:pt x="2657115" y="93662"/>
                    </a:lnTo>
                    <a:lnTo>
                      <a:pt x="2657115" y="174265"/>
                    </a:lnTo>
                    <a:lnTo>
                      <a:pt x="2616814" y="174265"/>
                    </a:lnTo>
                    <a:lnTo>
                      <a:pt x="2576513" y="174265"/>
                    </a:lnTo>
                    <a:close/>
                    <a:moveTo>
                      <a:pt x="2414588" y="93662"/>
                    </a:moveTo>
                    <a:lnTo>
                      <a:pt x="2495190" y="93662"/>
                    </a:lnTo>
                    <a:lnTo>
                      <a:pt x="2495190" y="174265"/>
                    </a:lnTo>
                    <a:lnTo>
                      <a:pt x="2454889" y="174265"/>
                    </a:lnTo>
                    <a:lnTo>
                      <a:pt x="2414588" y="174265"/>
                    </a:lnTo>
                    <a:close/>
                    <a:moveTo>
                      <a:pt x="2254250" y="93662"/>
                    </a:moveTo>
                    <a:lnTo>
                      <a:pt x="2334853" y="93662"/>
                    </a:lnTo>
                    <a:lnTo>
                      <a:pt x="2334853" y="174265"/>
                    </a:lnTo>
                    <a:lnTo>
                      <a:pt x="2294551" y="174265"/>
                    </a:lnTo>
                    <a:lnTo>
                      <a:pt x="2254250" y="174265"/>
                    </a:lnTo>
                    <a:close/>
                    <a:moveTo>
                      <a:pt x="482600" y="93662"/>
                    </a:moveTo>
                    <a:lnTo>
                      <a:pt x="563203" y="93662"/>
                    </a:lnTo>
                    <a:lnTo>
                      <a:pt x="563203" y="174265"/>
                    </a:lnTo>
                    <a:lnTo>
                      <a:pt x="522901" y="174265"/>
                    </a:lnTo>
                    <a:lnTo>
                      <a:pt x="482600" y="174265"/>
                    </a:lnTo>
                    <a:close/>
                    <a:moveTo>
                      <a:pt x="322263" y="93662"/>
                    </a:moveTo>
                    <a:lnTo>
                      <a:pt x="402865" y="93662"/>
                    </a:lnTo>
                    <a:lnTo>
                      <a:pt x="402865" y="174265"/>
                    </a:lnTo>
                    <a:lnTo>
                      <a:pt x="362564" y="174265"/>
                    </a:lnTo>
                    <a:lnTo>
                      <a:pt x="322263" y="174265"/>
                    </a:lnTo>
                    <a:close/>
                    <a:moveTo>
                      <a:pt x="160338" y="93662"/>
                    </a:moveTo>
                    <a:lnTo>
                      <a:pt x="240940" y="93662"/>
                    </a:lnTo>
                    <a:lnTo>
                      <a:pt x="240940" y="174265"/>
                    </a:lnTo>
                    <a:lnTo>
                      <a:pt x="200639" y="174265"/>
                    </a:lnTo>
                    <a:lnTo>
                      <a:pt x="160338" y="174265"/>
                    </a:lnTo>
                    <a:close/>
                    <a:moveTo>
                      <a:pt x="0" y="93662"/>
                    </a:moveTo>
                    <a:lnTo>
                      <a:pt x="80603" y="93662"/>
                    </a:lnTo>
                    <a:lnTo>
                      <a:pt x="80603" y="174265"/>
                    </a:lnTo>
                    <a:lnTo>
                      <a:pt x="40302" y="174265"/>
                    </a:lnTo>
                    <a:lnTo>
                      <a:pt x="0" y="174265"/>
                    </a:lnTo>
                    <a:close/>
                    <a:moveTo>
                      <a:pt x="2092325" y="85725"/>
                    </a:moveTo>
                    <a:lnTo>
                      <a:pt x="2172928" y="85725"/>
                    </a:lnTo>
                    <a:lnTo>
                      <a:pt x="2172928" y="166327"/>
                    </a:lnTo>
                    <a:lnTo>
                      <a:pt x="2132626" y="166327"/>
                    </a:lnTo>
                    <a:lnTo>
                      <a:pt x="2092325" y="166327"/>
                    </a:lnTo>
                    <a:close/>
                    <a:moveTo>
                      <a:pt x="1931988" y="79375"/>
                    </a:moveTo>
                    <a:lnTo>
                      <a:pt x="2012590" y="79375"/>
                    </a:lnTo>
                    <a:lnTo>
                      <a:pt x="2012590" y="159977"/>
                    </a:lnTo>
                    <a:lnTo>
                      <a:pt x="1972289" y="159977"/>
                    </a:lnTo>
                    <a:lnTo>
                      <a:pt x="1931988" y="159977"/>
                    </a:lnTo>
                    <a:close/>
                    <a:moveTo>
                      <a:pt x="1770063" y="63500"/>
                    </a:moveTo>
                    <a:lnTo>
                      <a:pt x="1850665" y="63500"/>
                    </a:lnTo>
                    <a:lnTo>
                      <a:pt x="1850665" y="144101"/>
                    </a:lnTo>
                    <a:lnTo>
                      <a:pt x="1810364" y="144101"/>
                    </a:lnTo>
                    <a:lnTo>
                      <a:pt x="1770063" y="144101"/>
                    </a:lnTo>
                    <a:close/>
                    <a:moveTo>
                      <a:pt x="1609725" y="63500"/>
                    </a:moveTo>
                    <a:lnTo>
                      <a:pt x="1690328" y="63500"/>
                    </a:lnTo>
                    <a:lnTo>
                      <a:pt x="1690328" y="144101"/>
                    </a:lnTo>
                    <a:lnTo>
                      <a:pt x="1650026" y="144101"/>
                    </a:lnTo>
                    <a:lnTo>
                      <a:pt x="1609725" y="144101"/>
                    </a:lnTo>
                    <a:close/>
                    <a:moveTo>
                      <a:pt x="1449388" y="52387"/>
                    </a:moveTo>
                    <a:lnTo>
                      <a:pt x="1529990" y="52387"/>
                    </a:lnTo>
                    <a:lnTo>
                      <a:pt x="1529990" y="132990"/>
                    </a:lnTo>
                    <a:lnTo>
                      <a:pt x="1489689" y="132990"/>
                    </a:lnTo>
                    <a:lnTo>
                      <a:pt x="1449388" y="132990"/>
                    </a:lnTo>
                    <a:close/>
                    <a:moveTo>
                      <a:pt x="644525" y="52387"/>
                    </a:moveTo>
                    <a:lnTo>
                      <a:pt x="725128" y="52387"/>
                    </a:lnTo>
                    <a:lnTo>
                      <a:pt x="725128" y="132990"/>
                    </a:lnTo>
                    <a:lnTo>
                      <a:pt x="684826" y="132990"/>
                    </a:lnTo>
                    <a:lnTo>
                      <a:pt x="644525" y="132990"/>
                    </a:lnTo>
                    <a:close/>
                    <a:moveTo>
                      <a:pt x="1287463" y="38100"/>
                    </a:moveTo>
                    <a:lnTo>
                      <a:pt x="1368065" y="38100"/>
                    </a:lnTo>
                    <a:lnTo>
                      <a:pt x="1368065" y="118702"/>
                    </a:lnTo>
                    <a:lnTo>
                      <a:pt x="1327764" y="118702"/>
                    </a:lnTo>
                    <a:lnTo>
                      <a:pt x="1287463" y="118702"/>
                    </a:lnTo>
                    <a:close/>
                    <a:moveTo>
                      <a:pt x="1127125" y="23812"/>
                    </a:moveTo>
                    <a:lnTo>
                      <a:pt x="1207728" y="23812"/>
                    </a:lnTo>
                    <a:lnTo>
                      <a:pt x="1207728" y="104414"/>
                    </a:lnTo>
                    <a:lnTo>
                      <a:pt x="1167426" y="104414"/>
                    </a:lnTo>
                    <a:lnTo>
                      <a:pt x="1127125" y="104414"/>
                    </a:lnTo>
                    <a:close/>
                    <a:moveTo>
                      <a:pt x="804863" y="23812"/>
                    </a:moveTo>
                    <a:lnTo>
                      <a:pt x="885465" y="23812"/>
                    </a:lnTo>
                    <a:lnTo>
                      <a:pt x="885465" y="104414"/>
                    </a:lnTo>
                    <a:lnTo>
                      <a:pt x="845164" y="104414"/>
                    </a:lnTo>
                    <a:lnTo>
                      <a:pt x="804863" y="104414"/>
                    </a:lnTo>
                    <a:close/>
                    <a:moveTo>
                      <a:pt x="965200" y="0"/>
                    </a:moveTo>
                    <a:lnTo>
                      <a:pt x="1045803" y="0"/>
                    </a:lnTo>
                    <a:lnTo>
                      <a:pt x="1045803" y="80602"/>
                    </a:lnTo>
                    <a:lnTo>
                      <a:pt x="1005501" y="80602"/>
                    </a:lnTo>
                    <a:lnTo>
                      <a:pt x="965200"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58" name="Freeform 257">
                <a:extLst>
                  <a:ext uri="{FF2B5EF4-FFF2-40B4-BE49-F238E27FC236}">
                    <a16:creationId xmlns:a16="http://schemas.microsoft.com/office/drawing/2014/main" id="{C06D7BA6-DB33-9B44-AC9A-C709DE1D9C53}"/>
                  </a:ext>
                </a:extLst>
              </p:cNvPr>
              <p:cNvSpPr>
                <a:spLocks noChangeArrowheads="1"/>
              </p:cNvSpPr>
              <p:nvPr/>
            </p:nvSpPr>
            <p:spPr bwMode="auto">
              <a:xfrm>
                <a:off x="1774825" y="2087563"/>
                <a:ext cx="3139715" cy="172677"/>
              </a:xfrm>
              <a:custGeom>
                <a:avLst/>
                <a:gdLst>
                  <a:gd name="connsiteX0" fmla="*/ 3059113 w 3139715"/>
                  <a:gd name="connsiteY0" fmla="*/ 92075 h 172677"/>
                  <a:gd name="connsiteX1" fmla="*/ 3139715 w 3139715"/>
                  <a:gd name="connsiteY1" fmla="*/ 92075 h 172677"/>
                  <a:gd name="connsiteX2" fmla="*/ 3139715 w 3139715"/>
                  <a:gd name="connsiteY2" fmla="*/ 172677 h 172677"/>
                  <a:gd name="connsiteX3" fmla="*/ 3099414 w 3139715"/>
                  <a:gd name="connsiteY3" fmla="*/ 172677 h 172677"/>
                  <a:gd name="connsiteX4" fmla="*/ 3059113 w 3139715"/>
                  <a:gd name="connsiteY4" fmla="*/ 172677 h 172677"/>
                  <a:gd name="connsiteX5" fmla="*/ 2897188 w 3139715"/>
                  <a:gd name="connsiteY5" fmla="*/ 92075 h 172677"/>
                  <a:gd name="connsiteX6" fmla="*/ 2977790 w 3139715"/>
                  <a:gd name="connsiteY6" fmla="*/ 92075 h 172677"/>
                  <a:gd name="connsiteX7" fmla="*/ 2977790 w 3139715"/>
                  <a:gd name="connsiteY7" fmla="*/ 172677 h 172677"/>
                  <a:gd name="connsiteX8" fmla="*/ 2937489 w 3139715"/>
                  <a:gd name="connsiteY8" fmla="*/ 172677 h 172677"/>
                  <a:gd name="connsiteX9" fmla="*/ 2897188 w 3139715"/>
                  <a:gd name="connsiteY9" fmla="*/ 172677 h 172677"/>
                  <a:gd name="connsiteX10" fmla="*/ 2736850 w 3139715"/>
                  <a:gd name="connsiteY10" fmla="*/ 92075 h 172677"/>
                  <a:gd name="connsiteX11" fmla="*/ 2817453 w 3139715"/>
                  <a:gd name="connsiteY11" fmla="*/ 92075 h 172677"/>
                  <a:gd name="connsiteX12" fmla="*/ 2817453 w 3139715"/>
                  <a:gd name="connsiteY12" fmla="*/ 172677 h 172677"/>
                  <a:gd name="connsiteX13" fmla="*/ 2777151 w 3139715"/>
                  <a:gd name="connsiteY13" fmla="*/ 172677 h 172677"/>
                  <a:gd name="connsiteX14" fmla="*/ 2736850 w 3139715"/>
                  <a:gd name="connsiteY14" fmla="*/ 172677 h 172677"/>
                  <a:gd name="connsiteX15" fmla="*/ 2576513 w 3139715"/>
                  <a:gd name="connsiteY15" fmla="*/ 92075 h 172677"/>
                  <a:gd name="connsiteX16" fmla="*/ 2657115 w 3139715"/>
                  <a:gd name="connsiteY16" fmla="*/ 92075 h 172677"/>
                  <a:gd name="connsiteX17" fmla="*/ 2657115 w 3139715"/>
                  <a:gd name="connsiteY17" fmla="*/ 172677 h 172677"/>
                  <a:gd name="connsiteX18" fmla="*/ 2616814 w 3139715"/>
                  <a:gd name="connsiteY18" fmla="*/ 172677 h 172677"/>
                  <a:gd name="connsiteX19" fmla="*/ 2576513 w 3139715"/>
                  <a:gd name="connsiteY19" fmla="*/ 172677 h 172677"/>
                  <a:gd name="connsiteX20" fmla="*/ 2414588 w 3139715"/>
                  <a:gd name="connsiteY20" fmla="*/ 92075 h 172677"/>
                  <a:gd name="connsiteX21" fmla="*/ 2495190 w 3139715"/>
                  <a:gd name="connsiteY21" fmla="*/ 92075 h 172677"/>
                  <a:gd name="connsiteX22" fmla="*/ 2495190 w 3139715"/>
                  <a:gd name="connsiteY22" fmla="*/ 172677 h 172677"/>
                  <a:gd name="connsiteX23" fmla="*/ 2454889 w 3139715"/>
                  <a:gd name="connsiteY23" fmla="*/ 172677 h 172677"/>
                  <a:gd name="connsiteX24" fmla="*/ 2414588 w 3139715"/>
                  <a:gd name="connsiteY24" fmla="*/ 172677 h 172677"/>
                  <a:gd name="connsiteX25" fmla="*/ 2254250 w 3139715"/>
                  <a:gd name="connsiteY25" fmla="*/ 92075 h 172677"/>
                  <a:gd name="connsiteX26" fmla="*/ 2334853 w 3139715"/>
                  <a:gd name="connsiteY26" fmla="*/ 92075 h 172677"/>
                  <a:gd name="connsiteX27" fmla="*/ 2334853 w 3139715"/>
                  <a:gd name="connsiteY27" fmla="*/ 172677 h 172677"/>
                  <a:gd name="connsiteX28" fmla="*/ 2294551 w 3139715"/>
                  <a:gd name="connsiteY28" fmla="*/ 172677 h 172677"/>
                  <a:gd name="connsiteX29" fmla="*/ 2254250 w 3139715"/>
                  <a:gd name="connsiteY29" fmla="*/ 172677 h 172677"/>
                  <a:gd name="connsiteX30" fmla="*/ 644525 w 3139715"/>
                  <a:gd name="connsiteY30" fmla="*/ 92075 h 172677"/>
                  <a:gd name="connsiteX31" fmla="*/ 725128 w 3139715"/>
                  <a:gd name="connsiteY31" fmla="*/ 92075 h 172677"/>
                  <a:gd name="connsiteX32" fmla="*/ 725128 w 3139715"/>
                  <a:gd name="connsiteY32" fmla="*/ 172677 h 172677"/>
                  <a:gd name="connsiteX33" fmla="*/ 684826 w 3139715"/>
                  <a:gd name="connsiteY33" fmla="*/ 172677 h 172677"/>
                  <a:gd name="connsiteX34" fmla="*/ 644525 w 3139715"/>
                  <a:gd name="connsiteY34" fmla="*/ 172677 h 172677"/>
                  <a:gd name="connsiteX35" fmla="*/ 482600 w 3139715"/>
                  <a:gd name="connsiteY35" fmla="*/ 92075 h 172677"/>
                  <a:gd name="connsiteX36" fmla="*/ 563203 w 3139715"/>
                  <a:gd name="connsiteY36" fmla="*/ 92075 h 172677"/>
                  <a:gd name="connsiteX37" fmla="*/ 563203 w 3139715"/>
                  <a:gd name="connsiteY37" fmla="*/ 172677 h 172677"/>
                  <a:gd name="connsiteX38" fmla="*/ 522901 w 3139715"/>
                  <a:gd name="connsiteY38" fmla="*/ 172677 h 172677"/>
                  <a:gd name="connsiteX39" fmla="*/ 482600 w 3139715"/>
                  <a:gd name="connsiteY39" fmla="*/ 172677 h 172677"/>
                  <a:gd name="connsiteX40" fmla="*/ 322263 w 3139715"/>
                  <a:gd name="connsiteY40" fmla="*/ 92075 h 172677"/>
                  <a:gd name="connsiteX41" fmla="*/ 402865 w 3139715"/>
                  <a:gd name="connsiteY41" fmla="*/ 92075 h 172677"/>
                  <a:gd name="connsiteX42" fmla="*/ 402865 w 3139715"/>
                  <a:gd name="connsiteY42" fmla="*/ 172677 h 172677"/>
                  <a:gd name="connsiteX43" fmla="*/ 362564 w 3139715"/>
                  <a:gd name="connsiteY43" fmla="*/ 172677 h 172677"/>
                  <a:gd name="connsiteX44" fmla="*/ 322263 w 3139715"/>
                  <a:gd name="connsiteY44" fmla="*/ 172677 h 172677"/>
                  <a:gd name="connsiteX45" fmla="*/ 160338 w 3139715"/>
                  <a:gd name="connsiteY45" fmla="*/ 92075 h 172677"/>
                  <a:gd name="connsiteX46" fmla="*/ 240940 w 3139715"/>
                  <a:gd name="connsiteY46" fmla="*/ 92075 h 172677"/>
                  <a:gd name="connsiteX47" fmla="*/ 240940 w 3139715"/>
                  <a:gd name="connsiteY47" fmla="*/ 172677 h 172677"/>
                  <a:gd name="connsiteX48" fmla="*/ 200639 w 3139715"/>
                  <a:gd name="connsiteY48" fmla="*/ 172677 h 172677"/>
                  <a:gd name="connsiteX49" fmla="*/ 160338 w 3139715"/>
                  <a:gd name="connsiteY49" fmla="*/ 172677 h 172677"/>
                  <a:gd name="connsiteX50" fmla="*/ 0 w 3139715"/>
                  <a:gd name="connsiteY50" fmla="*/ 92075 h 172677"/>
                  <a:gd name="connsiteX51" fmla="*/ 80603 w 3139715"/>
                  <a:gd name="connsiteY51" fmla="*/ 92075 h 172677"/>
                  <a:gd name="connsiteX52" fmla="*/ 80603 w 3139715"/>
                  <a:gd name="connsiteY52" fmla="*/ 172677 h 172677"/>
                  <a:gd name="connsiteX53" fmla="*/ 40302 w 3139715"/>
                  <a:gd name="connsiteY53" fmla="*/ 172677 h 172677"/>
                  <a:gd name="connsiteX54" fmla="*/ 0 w 3139715"/>
                  <a:gd name="connsiteY54" fmla="*/ 172677 h 172677"/>
                  <a:gd name="connsiteX55" fmla="*/ 2092325 w 3139715"/>
                  <a:gd name="connsiteY55" fmla="*/ 85725 h 172677"/>
                  <a:gd name="connsiteX56" fmla="*/ 2172928 w 3139715"/>
                  <a:gd name="connsiteY56" fmla="*/ 85725 h 172677"/>
                  <a:gd name="connsiteX57" fmla="*/ 2172928 w 3139715"/>
                  <a:gd name="connsiteY57" fmla="*/ 166327 h 172677"/>
                  <a:gd name="connsiteX58" fmla="*/ 2132626 w 3139715"/>
                  <a:gd name="connsiteY58" fmla="*/ 166327 h 172677"/>
                  <a:gd name="connsiteX59" fmla="*/ 2092325 w 3139715"/>
                  <a:gd name="connsiteY59" fmla="*/ 166327 h 172677"/>
                  <a:gd name="connsiteX60" fmla="*/ 1931988 w 3139715"/>
                  <a:gd name="connsiteY60" fmla="*/ 69850 h 172677"/>
                  <a:gd name="connsiteX61" fmla="*/ 2012590 w 3139715"/>
                  <a:gd name="connsiteY61" fmla="*/ 69850 h 172677"/>
                  <a:gd name="connsiteX62" fmla="*/ 2012590 w 3139715"/>
                  <a:gd name="connsiteY62" fmla="*/ 150452 h 172677"/>
                  <a:gd name="connsiteX63" fmla="*/ 1972289 w 3139715"/>
                  <a:gd name="connsiteY63" fmla="*/ 150452 h 172677"/>
                  <a:gd name="connsiteX64" fmla="*/ 1931988 w 3139715"/>
                  <a:gd name="connsiteY64" fmla="*/ 150452 h 172677"/>
                  <a:gd name="connsiteX65" fmla="*/ 1770063 w 3139715"/>
                  <a:gd name="connsiteY65" fmla="*/ 50800 h 172677"/>
                  <a:gd name="connsiteX66" fmla="*/ 1850665 w 3139715"/>
                  <a:gd name="connsiteY66" fmla="*/ 50800 h 172677"/>
                  <a:gd name="connsiteX67" fmla="*/ 1850665 w 3139715"/>
                  <a:gd name="connsiteY67" fmla="*/ 131402 h 172677"/>
                  <a:gd name="connsiteX68" fmla="*/ 1810364 w 3139715"/>
                  <a:gd name="connsiteY68" fmla="*/ 131402 h 172677"/>
                  <a:gd name="connsiteX69" fmla="*/ 1770063 w 3139715"/>
                  <a:gd name="connsiteY69" fmla="*/ 131402 h 172677"/>
                  <a:gd name="connsiteX70" fmla="*/ 804863 w 3139715"/>
                  <a:gd name="connsiteY70" fmla="*/ 47625 h 172677"/>
                  <a:gd name="connsiteX71" fmla="*/ 885465 w 3139715"/>
                  <a:gd name="connsiteY71" fmla="*/ 47625 h 172677"/>
                  <a:gd name="connsiteX72" fmla="*/ 885465 w 3139715"/>
                  <a:gd name="connsiteY72" fmla="*/ 128227 h 172677"/>
                  <a:gd name="connsiteX73" fmla="*/ 845164 w 3139715"/>
                  <a:gd name="connsiteY73" fmla="*/ 128227 h 172677"/>
                  <a:gd name="connsiteX74" fmla="*/ 804863 w 3139715"/>
                  <a:gd name="connsiteY74" fmla="*/ 128227 h 172677"/>
                  <a:gd name="connsiteX75" fmla="*/ 1609725 w 3139715"/>
                  <a:gd name="connsiteY75" fmla="*/ 39687 h 172677"/>
                  <a:gd name="connsiteX76" fmla="*/ 1690328 w 3139715"/>
                  <a:gd name="connsiteY76" fmla="*/ 39687 h 172677"/>
                  <a:gd name="connsiteX77" fmla="*/ 1690328 w 3139715"/>
                  <a:gd name="connsiteY77" fmla="*/ 120290 h 172677"/>
                  <a:gd name="connsiteX78" fmla="*/ 1650026 w 3139715"/>
                  <a:gd name="connsiteY78" fmla="*/ 120290 h 172677"/>
                  <a:gd name="connsiteX79" fmla="*/ 1609725 w 3139715"/>
                  <a:gd name="connsiteY79" fmla="*/ 120290 h 172677"/>
                  <a:gd name="connsiteX80" fmla="*/ 1449388 w 3139715"/>
                  <a:gd name="connsiteY80" fmla="*/ 25400 h 172677"/>
                  <a:gd name="connsiteX81" fmla="*/ 1529990 w 3139715"/>
                  <a:gd name="connsiteY81" fmla="*/ 25400 h 172677"/>
                  <a:gd name="connsiteX82" fmla="*/ 1529990 w 3139715"/>
                  <a:gd name="connsiteY82" fmla="*/ 106002 h 172677"/>
                  <a:gd name="connsiteX83" fmla="*/ 1489689 w 3139715"/>
                  <a:gd name="connsiteY83" fmla="*/ 106002 h 172677"/>
                  <a:gd name="connsiteX84" fmla="*/ 1449388 w 3139715"/>
                  <a:gd name="connsiteY84" fmla="*/ 106002 h 172677"/>
                  <a:gd name="connsiteX85" fmla="*/ 1127125 w 3139715"/>
                  <a:gd name="connsiteY85" fmla="*/ 11112 h 172677"/>
                  <a:gd name="connsiteX86" fmla="*/ 1207728 w 3139715"/>
                  <a:gd name="connsiteY86" fmla="*/ 11112 h 172677"/>
                  <a:gd name="connsiteX87" fmla="*/ 1207728 w 3139715"/>
                  <a:gd name="connsiteY87" fmla="*/ 91715 h 172677"/>
                  <a:gd name="connsiteX88" fmla="*/ 1167427 w 3139715"/>
                  <a:gd name="connsiteY88" fmla="*/ 91715 h 172677"/>
                  <a:gd name="connsiteX89" fmla="*/ 1127125 w 3139715"/>
                  <a:gd name="connsiteY89" fmla="*/ 91715 h 172677"/>
                  <a:gd name="connsiteX90" fmla="*/ 1287463 w 3139715"/>
                  <a:gd name="connsiteY90" fmla="*/ 3175 h 172677"/>
                  <a:gd name="connsiteX91" fmla="*/ 1368065 w 3139715"/>
                  <a:gd name="connsiteY91" fmla="*/ 3175 h 172677"/>
                  <a:gd name="connsiteX92" fmla="*/ 1368065 w 3139715"/>
                  <a:gd name="connsiteY92" fmla="*/ 83777 h 172677"/>
                  <a:gd name="connsiteX93" fmla="*/ 1327764 w 3139715"/>
                  <a:gd name="connsiteY93" fmla="*/ 83777 h 172677"/>
                  <a:gd name="connsiteX94" fmla="*/ 1287463 w 3139715"/>
                  <a:gd name="connsiteY94" fmla="*/ 83777 h 172677"/>
                  <a:gd name="connsiteX95" fmla="*/ 965200 w 3139715"/>
                  <a:gd name="connsiteY95" fmla="*/ 0 h 172677"/>
                  <a:gd name="connsiteX96" fmla="*/ 1045803 w 3139715"/>
                  <a:gd name="connsiteY96" fmla="*/ 0 h 172677"/>
                  <a:gd name="connsiteX97" fmla="*/ 1045803 w 3139715"/>
                  <a:gd name="connsiteY97" fmla="*/ 80602 h 172677"/>
                  <a:gd name="connsiteX98" fmla="*/ 1005501 w 3139715"/>
                  <a:gd name="connsiteY98" fmla="*/ 80602 h 172677"/>
                  <a:gd name="connsiteX99" fmla="*/ 965200 w 3139715"/>
                  <a:gd name="connsiteY99" fmla="*/ 80602 h 17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72677">
                    <a:moveTo>
                      <a:pt x="3059113" y="92075"/>
                    </a:moveTo>
                    <a:lnTo>
                      <a:pt x="3139715" y="92075"/>
                    </a:lnTo>
                    <a:lnTo>
                      <a:pt x="3139715" y="172677"/>
                    </a:lnTo>
                    <a:lnTo>
                      <a:pt x="3099414" y="172677"/>
                    </a:lnTo>
                    <a:lnTo>
                      <a:pt x="3059113" y="172677"/>
                    </a:lnTo>
                    <a:close/>
                    <a:moveTo>
                      <a:pt x="2897188" y="92075"/>
                    </a:moveTo>
                    <a:lnTo>
                      <a:pt x="2977790" y="92075"/>
                    </a:lnTo>
                    <a:lnTo>
                      <a:pt x="2977790" y="172677"/>
                    </a:lnTo>
                    <a:lnTo>
                      <a:pt x="2937489" y="172677"/>
                    </a:lnTo>
                    <a:lnTo>
                      <a:pt x="2897188" y="172677"/>
                    </a:lnTo>
                    <a:close/>
                    <a:moveTo>
                      <a:pt x="2736850" y="92075"/>
                    </a:moveTo>
                    <a:lnTo>
                      <a:pt x="2817453" y="92075"/>
                    </a:lnTo>
                    <a:lnTo>
                      <a:pt x="2817453" y="172677"/>
                    </a:lnTo>
                    <a:lnTo>
                      <a:pt x="2777151" y="172677"/>
                    </a:lnTo>
                    <a:lnTo>
                      <a:pt x="2736850" y="172677"/>
                    </a:lnTo>
                    <a:close/>
                    <a:moveTo>
                      <a:pt x="2576513" y="92075"/>
                    </a:moveTo>
                    <a:lnTo>
                      <a:pt x="2657115" y="92075"/>
                    </a:lnTo>
                    <a:lnTo>
                      <a:pt x="2657115" y="172677"/>
                    </a:lnTo>
                    <a:lnTo>
                      <a:pt x="2616814" y="172677"/>
                    </a:lnTo>
                    <a:lnTo>
                      <a:pt x="2576513" y="172677"/>
                    </a:lnTo>
                    <a:close/>
                    <a:moveTo>
                      <a:pt x="2414588" y="92075"/>
                    </a:moveTo>
                    <a:lnTo>
                      <a:pt x="2495190" y="92075"/>
                    </a:lnTo>
                    <a:lnTo>
                      <a:pt x="2495190" y="172677"/>
                    </a:lnTo>
                    <a:lnTo>
                      <a:pt x="2454889" y="172677"/>
                    </a:lnTo>
                    <a:lnTo>
                      <a:pt x="2414588" y="172677"/>
                    </a:lnTo>
                    <a:close/>
                    <a:moveTo>
                      <a:pt x="2254250" y="92075"/>
                    </a:moveTo>
                    <a:lnTo>
                      <a:pt x="2334853" y="92075"/>
                    </a:lnTo>
                    <a:lnTo>
                      <a:pt x="2334853" y="172677"/>
                    </a:lnTo>
                    <a:lnTo>
                      <a:pt x="2294551" y="172677"/>
                    </a:lnTo>
                    <a:lnTo>
                      <a:pt x="2254250" y="172677"/>
                    </a:lnTo>
                    <a:close/>
                    <a:moveTo>
                      <a:pt x="644525" y="92075"/>
                    </a:moveTo>
                    <a:lnTo>
                      <a:pt x="725128" y="92075"/>
                    </a:lnTo>
                    <a:lnTo>
                      <a:pt x="725128" y="172677"/>
                    </a:lnTo>
                    <a:lnTo>
                      <a:pt x="684826" y="172677"/>
                    </a:lnTo>
                    <a:lnTo>
                      <a:pt x="644525" y="172677"/>
                    </a:lnTo>
                    <a:close/>
                    <a:moveTo>
                      <a:pt x="482600" y="92075"/>
                    </a:moveTo>
                    <a:lnTo>
                      <a:pt x="563203" y="92075"/>
                    </a:lnTo>
                    <a:lnTo>
                      <a:pt x="563203" y="172677"/>
                    </a:lnTo>
                    <a:lnTo>
                      <a:pt x="522901" y="172677"/>
                    </a:lnTo>
                    <a:lnTo>
                      <a:pt x="482600" y="172677"/>
                    </a:lnTo>
                    <a:close/>
                    <a:moveTo>
                      <a:pt x="322263" y="92075"/>
                    </a:moveTo>
                    <a:lnTo>
                      <a:pt x="402865" y="92075"/>
                    </a:lnTo>
                    <a:lnTo>
                      <a:pt x="402865" y="172677"/>
                    </a:lnTo>
                    <a:lnTo>
                      <a:pt x="362564" y="172677"/>
                    </a:lnTo>
                    <a:lnTo>
                      <a:pt x="322263" y="172677"/>
                    </a:lnTo>
                    <a:close/>
                    <a:moveTo>
                      <a:pt x="160338" y="92075"/>
                    </a:moveTo>
                    <a:lnTo>
                      <a:pt x="240940" y="92075"/>
                    </a:lnTo>
                    <a:lnTo>
                      <a:pt x="240940" y="172677"/>
                    </a:lnTo>
                    <a:lnTo>
                      <a:pt x="200639" y="172677"/>
                    </a:lnTo>
                    <a:lnTo>
                      <a:pt x="160338" y="172677"/>
                    </a:lnTo>
                    <a:close/>
                    <a:moveTo>
                      <a:pt x="0" y="92075"/>
                    </a:moveTo>
                    <a:lnTo>
                      <a:pt x="80603" y="92075"/>
                    </a:lnTo>
                    <a:lnTo>
                      <a:pt x="80603" y="172677"/>
                    </a:lnTo>
                    <a:lnTo>
                      <a:pt x="40302" y="172677"/>
                    </a:lnTo>
                    <a:lnTo>
                      <a:pt x="0" y="172677"/>
                    </a:lnTo>
                    <a:close/>
                    <a:moveTo>
                      <a:pt x="2092325" y="85725"/>
                    </a:moveTo>
                    <a:lnTo>
                      <a:pt x="2172928" y="85725"/>
                    </a:lnTo>
                    <a:lnTo>
                      <a:pt x="2172928" y="166327"/>
                    </a:lnTo>
                    <a:lnTo>
                      <a:pt x="2132626" y="166327"/>
                    </a:lnTo>
                    <a:lnTo>
                      <a:pt x="2092325" y="166327"/>
                    </a:lnTo>
                    <a:close/>
                    <a:moveTo>
                      <a:pt x="1931988" y="69850"/>
                    </a:moveTo>
                    <a:lnTo>
                      <a:pt x="2012590" y="69850"/>
                    </a:lnTo>
                    <a:lnTo>
                      <a:pt x="2012590" y="150452"/>
                    </a:lnTo>
                    <a:lnTo>
                      <a:pt x="1972289" y="150452"/>
                    </a:lnTo>
                    <a:lnTo>
                      <a:pt x="1931988" y="150452"/>
                    </a:lnTo>
                    <a:close/>
                    <a:moveTo>
                      <a:pt x="1770063" y="50800"/>
                    </a:moveTo>
                    <a:lnTo>
                      <a:pt x="1850665" y="50800"/>
                    </a:lnTo>
                    <a:lnTo>
                      <a:pt x="1850665" y="131402"/>
                    </a:lnTo>
                    <a:lnTo>
                      <a:pt x="1810364" y="131402"/>
                    </a:lnTo>
                    <a:lnTo>
                      <a:pt x="1770063" y="131402"/>
                    </a:lnTo>
                    <a:close/>
                    <a:moveTo>
                      <a:pt x="804863" y="47625"/>
                    </a:moveTo>
                    <a:lnTo>
                      <a:pt x="885465" y="47625"/>
                    </a:lnTo>
                    <a:lnTo>
                      <a:pt x="885465" y="128227"/>
                    </a:lnTo>
                    <a:lnTo>
                      <a:pt x="845164" y="128227"/>
                    </a:lnTo>
                    <a:lnTo>
                      <a:pt x="804863" y="128227"/>
                    </a:lnTo>
                    <a:close/>
                    <a:moveTo>
                      <a:pt x="1609725" y="39687"/>
                    </a:moveTo>
                    <a:lnTo>
                      <a:pt x="1690328" y="39687"/>
                    </a:lnTo>
                    <a:lnTo>
                      <a:pt x="1690328" y="120290"/>
                    </a:lnTo>
                    <a:lnTo>
                      <a:pt x="1650026" y="120290"/>
                    </a:lnTo>
                    <a:lnTo>
                      <a:pt x="1609725" y="120290"/>
                    </a:lnTo>
                    <a:close/>
                    <a:moveTo>
                      <a:pt x="1449388" y="25400"/>
                    </a:moveTo>
                    <a:lnTo>
                      <a:pt x="1529990" y="25400"/>
                    </a:lnTo>
                    <a:lnTo>
                      <a:pt x="1529990" y="106002"/>
                    </a:lnTo>
                    <a:lnTo>
                      <a:pt x="1489689" y="106002"/>
                    </a:lnTo>
                    <a:lnTo>
                      <a:pt x="1449388" y="106002"/>
                    </a:lnTo>
                    <a:close/>
                    <a:moveTo>
                      <a:pt x="1127125" y="11112"/>
                    </a:moveTo>
                    <a:lnTo>
                      <a:pt x="1207728" y="11112"/>
                    </a:lnTo>
                    <a:lnTo>
                      <a:pt x="1207728" y="91715"/>
                    </a:lnTo>
                    <a:lnTo>
                      <a:pt x="1167427" y="91715"/>
                    </a:lnTo>
                    <a:lnTo>
                      <a:pt x="1127125" y="91715"/>
                    </a:lnTo>
                    <a:close/>
                    <a:moveTo>
                      <a:pt x="1287463" y="3175"/>
                    </a:moveTo>
                    <a:lnTo>
                      <a:pt x="1368065" y="3175"/>
                    </a:lnTo>
                    <a:lnTo>
                      <a:pt x="1368065" y="83777"/>
                    </a:lnTo>
                    <a:lnTo>
                      <a:pt x="1327764" y="83777"/>
                    </a:lnTo>
                    <a:lnTo>
                      <a:pt x="1287463" y="83777"/>
                    </a:lnTo>
                    <a:close/>
                    <a:moveTo>
                      <a:pt x="965200" y="0"/>
                    </a:moveTo>
                    <a:lnTo>
                      <a:pt x="1045803" y="0"/>
                    </a:lnTo>
                    <a:lnTo>
                      <a:pt x="1045803" y="80602"/>
                    </a:lnTo>
                    <a:lnTo>
                      <a:pt x="1005501" y="80602"/>
                    </a:lnTo>
                    <a:lnTo>
                      <a:pt x="965200"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59" name="Freeform 258">
                <a:extLst>
                  <a:ext uri="{FF2B5EF4-FFF2-40B4-BE49-F238E27FC236}">
                    <a16:creationId xmlns:a16="http://schemas.microsoft.com/office/drawing/2014/main" id="{06482D9C-372F-8849-BCF3-32ECCDD439CB}"/>
                  </a:ext>
                </a:extLst>
              </p:cNvPr>
              <p:cNvSpPr>
                <a:spLocks noChangeArrowheads="1"/>
              </p:cNvSpPr>
              <p:nvPr/>
            </p:nvSpPr>
            <p:spPr bwMode="auto">
              <a:xfrm>
                <a:off x="1774825" y="2214563"/>
                <a:ext cx="3139715" cy="207602"/>
              </a:xfrm>
              <a:custGeom>
                <a:avLst/>
                <a:gdLst>
                  <a:gd name="connsiteX0" fmla="*/ 3059113 w 3139715"/>
                  <a:gd name="connsiteY0" fmla="*/ 127000 h 207602"/>
                  <a:gd name="connsiteX1" fmla="*/ 3139715 w 3139715"/>
                  <a:gd name="connsiteY1" fmla="*/ 127000 h 207602"/>
                  <a:gd name="connsiteX2" fmla="*/ 3139715 w 3139715"/>
                  <a:gd name="connsiteY2" fmla="*/ 207602 h 207602"/>
                  <a:gd name="connsiteX3" fmla="*/ 3099414 w 3139715"/>
                  <a:gd name="connsiteY3" fmla="*/ 207602 h 207602"/>
                  <a:gd name="connsiteX4" fmla="*/ 3059113 w 3139715"/>
                  <a:gd name="connsiteY4" fmla="*/ 207602 h 207602"/>
                  <a:gd name="connsiteX5" fmla="*/ 2897188 w 3139715"/>
                  <a:gd name="connsiteY5" fmla="*/ 127000 h 207602"/>
                  <a:gd name="connsiteX6" fmla="*/ 2977790 w 3139715"/>
                  <a:gd name="connsiteY6" fmla="*/ 127000 h 207602"/>
                  <a:gd name="connsiteX7" fmla="*/ 2977790 w 3139715"/>
                  <a:gd name="connsiteY7" fmla="*/ 207602 h 207602"/>
                  <a:gd name="connsiteX8" fmla="*/ 2937489 w 3139715"/>
                  <a:gd name="connsiteY8" fmla="*/ 207602 h 207602"/>
                  <a:gd name="connsiteX9" fmla="*/ 2897188 w 3139715"/>
                  <a:gd name="connsiteY9" fmla="*/ 207602 h 207602"/>
                  <a:gd name="connsiteX10" fmla="*/ 2736850 w 3139715"/>
                  <a:gd name="connsiteY10" fmla="*/ 127000 h 207602"/>
                  <a:gd name="connsiteX11" fmla="*/ 2817453 w 3139715"/>
                  <a:gd name="connsiteY11" fmla="*/ 127000 h 207602"/>
                  <a:gd name="connsiteX12" fmla="*/ 2817453 w 3139715"/>
                  <a:gd name="connsiteY12" fmla="*/ 207602 h 207602"/>
                  <a:gd name="connsiteX13" fmla="*/ 2777151 w 3139715"/>
                  <a:gd name="connsiteY13" fmla="*/ 207602 h 207602"/>
                  <a:gd name="connsiteX14" fmla="*/ 2736850 w 3139715"/>
                  <a:gd name="connsiteY14" fmla="*/ 207602 h 207602"/>
                  <a:gd name="connsiteX15" fmla="*/ 2576513 w 3139715"/>
                  <a:gd name="connsiteY15" fmla="*/ 127000 h 207602"/>
                  <a:gd name="connsiteX16" fmla="*/ 2657115 w 3139715"/>
                  <a:gd name="connsiteY16" fmla="*/ 127000 h 207602"/>
                  <a:gd name="connsiteX17" fmla="*/ 2657115 w 3139715"/>
                  <a:gd name="connsiteY17" fmla="*/ 207602 h 207602"/>
                  <a:gd name="connsiteX18" fmla="*/ 2616814 w 3139715"/>
                  <a:gd name="connsiteY18" fmla="*/ 207602 h 207602"/>
                  <a:gd name="connsiteX19" fmla="*/ 2576513 w 3139715"/>
                  <a:gd name="connsiteY19" fmla="*/ 207602 h 207602"/>
                  <a:gd name="connsiteX20" fmla="*/ 2414588 w 3139715"/>
                  <a:gd name="connsiteY20" fmla="*/ 127000 h 207602"/>
                  <a:gd name="connsiteX21" fmla="*/ 2495190 w 3139715"/>
                  <a:gd name="connsiteY21" fmla="*/ 127000 h 207602"/>
                  <a:gd name="connsiteX22" fmla="*/ 2495190 w 3139715"/>
                  <a:gd name="connsiteY22" fmla="*/ 207602 h 207602"/>
                  <a:gd name="connsiteX23" fmla="*/ 2454889 w 3139715"/>
                  <a:gd name="connsiteY23" fmla="*/ 207602 h 207602"/>
                  <a:gd name="connsiteX24" fmla="*/ 2414588 w 3139715"/>
                  <a:gd name="connsiteY24" fmla="*/ 207602 h 207602"/>
                  <a:gd name="connsiteX25" fmla="*/ 644525 w 3139715"/>
                  <a:gd name="connsiteY25" fmla="*/ 127000 h 207602"/>
                  <a:gd name="connsiteX26" fmla="*/ 725128 w 3139715"/>
                  <a:gd name="connsiteY26" fmla="*/ 127000 h 207602"/>
                  <a:gd name="connsiteX27" fmla="*/ 725128 w 3139715"/>
                  <a:gd name="connsiteY27" fmla="*/ 207602 h 207602"/>
                  <a:gd name="connsiteX28" fmla="*/ 684826 w 3139715"/>
                  <a:gd name="connsiteY28" fmla="*/ 207602 h 207602"/>
                  <a:gd name="connsiteX29" fmla="*/ 644525 w 3139715"/>
                  <a:gd name="connsiteY29" fmla="*/ 207602 h 207602"/>
                  <a:gd name="connsiteX30" fmla="*/ 482600 w 3139715"/>
                  <a:gd name="connsiteY30" fmla="*/ 127000 h 207602"/>
                  <a:gd name="connsiteX31" fmla="*/ 563203 w 3139715"/>
                  <a:gd name="connsiteY31" fmla="*/ 127000 h 207602"/>
                  <a:gd name="connsiteX32" fmla="*/ 563203 w 3139715"/>
                  <a:gd name="connsiteY32" fmla="*/ 207602 h 207602"/>
                  <a:gd name="connsiteX33" fmla="*/ 522901 w 3139715"/>
                  <a:gd name="connsiteY33" fmla="*/ 207602 h 207602"/>
                  <a:gd name="connsiteX34" fmla="*/ 482600 w 3139715"/>
                  <a:gd name="connsiteY34" fmla="*/ 207602 h 207602"/>
                  <a:gd name="connsiteX35" fmla="*/ 322263 w 3139715"/>
                  <a:gd name="connsiteY35" fmla="*/ 127000 h 207602"/>
                  <a:gd name="connsiteX36" fmla="*/ 402865 w 3139715"/>
                  <a:gd name="connsiteY36" fmla="*/ 127000 h 207602"/>
                  <a:gd name="connsiteX37" fmla="*/ 402865 w 3139715"/>
                  <a:gd name="connsiteY37" fmla="*/ 207602 h 207602"/>
                  <a:gd name="connsiteX38" fmla="*/ 362564 w 3139715"/>
                  <a:gd name="connsiteY38" fmla="*/ 207602 h 207602"/>
                  <a:gd name="connsiteX39" fmla="*/ 322263 w 3139715"/>
                  <a:gd name="connsiteY39" fmla="*/ 207602 h 207602"/>
                  <a:gd name="connsiteX40" fmla="*/ 160338 w 3139715"/>
                  <a:gd name="connsiteY40" fmla="*/ 127000 h 207602"/>
                  <a:gd name="connsiteX41" fmla="*/ 240940 w 3139715"/>
                  <a:gd name="connsiteY41" fmla="*/ 127000 h 207602"/>
                  <a:gd name="connsiteX42" fmla="*/ 240940 w 3139715"/>
                  <a:gd name="connsiteY42" fmla="*/ 207602 h 207602"/>
                  <a:gd name="connsiteX43" fmla="*/ 200639 w 3139715"/>
                  <a:gd name="connsiteY43" fmla="*/ 207602 h 207602"/>
                  <a:gd name="connsiteX44" fmla="*/ 160338 w 3139715"/>
                  <a:gd name="connsiteY44" fmla="*/ 207602 h 207602"/>
                  <a:gd name="connsiteX45" fmla="*/ 0 w 3139715"/>
                  <a:gd name="connsiteY45" fmla="*/ 127000 h 207602"/>
                  <a:gd name="connsiteX46" fmla="*/ 80603 w 3139715"/>
                  <a:gd name="connsiteY46" fmla="*/ 127000 h 207602"/>
                  <a:gd name="connsiteX47" fmla="*/ 80603 w 3139715"/>
                  <a:gd name="connsiteY47" fmla="*/ 207602 h 207602"/>
                  <a:gd name="connsiteX48" fmla="*/ 40302 w 3139715"/>
                  <a:gd name="connsiteY48" fmla="*/ 207602 h 207602"/>
                  <a:gd name="connsiteX49" fmla="*/ 0 w 3139715"/>
                  <a:gd name="connsiteY49" fmla="*/ 207602 h 207602"/>
                  <a:gd name="connsiteX50" fmla="*/ 2254250 w 3139715"/>
                  <a:gd name="connsiteY50" fmla="*/ 115887 h 207602"/>
                  <a:gd name="connsiteX51" fmla="*/ 2334853 w 3139715"/>
                  <a:gd name="connsiteY51" fmla="*/ 115887 h 207602"/>
                  <a:gd name="connsiteX52" fmla="*/ 2334853 w 3139715"/>
                  <a:gd name="connsiteY52" fmla="*/ 196490 h 207602"/>
                  <a:gd name="connsiteX53" fmla="*/ 2294551 w 3139715"/>
                  <a:gd name="connsiteY53" fmla="*/ 196490 h 207602"/>
                  <a:gd name="connsiteX54" fmla="*/ 2254250 w 3139715"/>
                  <a:gd name="connsiteY54" fmla="*/ 196490 h 207602"/>
                  <a:gd name="connsiteX55" fmla="*/ 2092325 w 3139715"/>
                  <a:gd name="connsiteY55" fmla="*/ 100012 h 207602"/>
                  <a:gd name="connsiteX56" fmla="*/ 2172928 w 3139715"/>
                  <a:gd name="connsiteY56" fmla="*/ 100012 h 207602"/>
                  <a:gd name="connsiteX57" fmla="*/ 2172928 w 3139715"/>
                  <a:gd name="connsiteY57" fmla="*/ 180615 h 207602"/>
                  <a:gd name="connsiteX58" fmla="*/ 2132626 w 3139715"/>
                  <a:gd name="connsiteY58" fmla="*/ 180615 h 207602"/>
                  <a:gd name="connsiteX59" fmla="*/ 2092325 w 3139715"/>
                  <a:gd name="connsiteY59" fmla="*/ 180615 h 207602"/>
                  <a:gd name="connsiteX60" fmla="*/ 804863 w 3139715"/>
                  <a:gd name="connsiteY60" fmla="*/ 96837 h 207602"/>
                  <a:gd name="connsiteX61" fmla="*/ 885465 w 3139715"/>
                  <a:gd name="connsiteY61" fmla="*/ 96837 h 207602"/>
                  <a:gd name="connsiteX62" fmla="*/ 885465 w 3139715"/>
                  <a:gd name="connsiteY62" fmla="*/ 177440 h 207602"/>
                  <a:gd name="connsiteX63" fmla="*/ 845164 w 3139715"/>
                  <a:gd name="connsiteY63" fmla="*/ 177440 h 207602"/>
                  <a:gd name="connsiteX64" fmla="*/ 804863 w 3139715"/>
                  <a:gd name="connsiteY64" fmla="*/ 177440 h 207602"/>
                  <a:gd name="connsiteX65" fmla="*/ 1931988 w 3139715"/>
                  <a:gd name="connsiteY65" fmla="*/ 82550 h 207602"/>
                  <a:gd name="connsiteX66" fmla="*/ 2012590 w 3139715"/>
                  <a:gd name="connsiteY66" fmla="*/ 82550 h 207602"/>
                  <a:gd name="connsiteX67" fmla="*/ 2012590 w 3139715"/>
                  <a:gd name="connsiteY67" fmla="*/ 163151 h 207602"/>
                  <a:gd name="connsiteX68" fmla="*/ 1972289 w 3139715"/>
                  <a:gd name="connsiteY68" fmla="*/ 163151 h 207602"/>
                  <a:gd name="connsiteX69" fmla="*/ 1931988 w 3139715"/>
                  <a:gd name="connsiteY69" fmla="*/ 163151 h 207602"/>
                  <a:gd name="connsiteX70" fmla="*/ 1770063 w 3139715"/>
                  <a:gd name="connsiteY70" fmla="*/ 82550 h 207602"/>
                  <a:gd name="connsiteX71" fmla="*/ 1850665 w 3139715"/>
                  <a:gd name="connsiteY71" fmla="*/ 82550 h 207602"/>
                  <a:gd name="connsiteX72" fmla="*/ 1850665 w 3139715"/>
                  <a:gd name="connsiteY72" fmla="*/ 163151 h 207602"/>
                  <a:gd name="connsiteX73" fmla="*/ 1810364 w 3139715"/>
                  <a:gd name="connsiteY73" fmla="*/ 163151 h 207602"/>
                  <a:gd name="connsiteX74" fmla="*/ 1770063 w 3139715"/>
                  <a:gd name="connsiteY74" fmla="*/ 163151 h 207602"/>
                  <a:gd name="connsiteX75" fmla="*/ 965200 w 3139715"/>
                  <a:gd name="connsiteY75" fmla="*/ 69850 h 207602"/>
                  <a:gd name="connsiteX76" fmla="*/ 1045803 w 3139715"/>
                  <a:gd name="connsiteY76" fmla="*/ 69850 h 207602"/>
                  <a:gd name="connsiteX77" fmla="*/ 1045803 w 3139715"/>
                  <a:gd name="connsiteY77" fmla="*/ 150452 h 207602"/>
                  <a:gd name="connsiteX78" fmla="*/ 1005501 w 3139715"/>
                  <a:gd name="connsiteY78" fmla="*/ 150452 h 207602"/>
                  <a:gd name="connsiteX79" fmla="*/ 965200 w 3139715"/>
                  <a:gd name="connsiteY79" fmla="*/ 150452 h 207602"/>
                  <a:gd name="connsiteX80" fmla="*/ 1609725 w 3139715"/>
                  <a:gd name="connsiteY80" fmla="*/ 66675 h 207602"/>
                  <a:gd name="connsiteX81" fmla="*/ 1690328 w 3139715"/>
                  <a:gd name="connsiteY81" fmla="*/ 66675 h 207602"/>
                  <a:gd name="connsiteX82" fmla="*/ 1690328 w 3139715"/>
                  <a:gd name="connsiteY82" fmla="*/ 147277 h 207602"/>
                  <a:gd name="connsiteX83" fmla="*/ 1650026 w 3139715"/>
                  <a:gd name="connsiteY83" fmla="*/ 147277 h 207602"/>
                  <a:gd name="connsiteX84" fmla="*/ 1609725 w 3139715"/>
                  <a:gd name="connsiteY84" fmla="*/ 147277 h 207602"/>
                  <a:gd name="connsiteX85" fmla="*/ 1449388 w 3139715"/>
                  <a:gd name="connsiteY85" fmla="*/ 28575 h 207602"/>
                  <a:gd name="connsiteX86" fmla="*/ 1529990 w 3139715"/>
                  <a:gd name="connsiteY86" fmla="*/ 28575 h 207602"/>
                  <a:gd name="connsiteX87" fmla="*/ 1529990 w 3139715"/>
                  <a:gd name="connsiteY87" fmla="*/ 109177 h 207602"/>
                  <a:gd name="connsiteX88" fmla="*/ 1489689 w 3139715"/>
                  <a:gd name="connsiteY88" fmla="*/ 109177 h 207602"/>
                  <a:gd name="connsiteX89" fmla="*/ 1449388 w 3139715"/>
                  <a:gd name="connsiteY89" fmla="*/ 109177 h 207602"/>
                  <a:gd name="connsiteX90" fmla="*/ 1127125 w 3139715"/>
                  <a:gd name="connsiteY90" fmla="*/ 28575 h 207602"/>
                  <a:gd name="connsiteX91" fmla="*/ 1207728 w 3139715"/>
                  <a:gd name="connsiteY91" fmla="*/ 28575 h 207602"/>
                  <a:gd name="connsiteX92" fmla="*/ 1207728 w 3139715"/>
                  <a:gd name="connsiteY92" fmla="*/ 109177 h 207602"/>
                  <a:gd name="connsiteX93" fmla="*/ 1167426 w 3139715"/>
                  <a:gd name="connsiteY93" fmla="*/ 109177 h 207602"/>
                  <a:gd name="connsiteX94" fmla="*/ 1127125 w 3139715"/>
                  <a:gd name="connsiteY94" fmla="*/ 109177 h 207602"/>
                  <a:gd name="connsiteX95" fmla="*/ 1287463 w 3139715"/>
                  <a:gd name="connsiteY95" fmla="*/ 0 h 207602"/>
                  <a:gd name="connsiteX96" fmla="*/ 1368065 w 3139715"/>
                  <a:gd name="connsiteY96" fmla="*/ 0 h 207602"/>
                  <a:gd name="connsiteX97" fmla="*/ 1368065 w 3139715"/>
                  <a:gd name="connsiteY97" fmla="*/ 80600 h 207602"/>
                  <a:gd name="connsiteX98" fmla="*/ 1327764 w 3139715"/>
                  <a:gd name="connsiteY98" fmla="*/ 80600 h 207602"/>
                  <a:gd name="connsiteX99" fmla="*/ 1287463 w 3139715"/>
                  <a:gd name="connsiteY99" fmla="*/ 80600 h 207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7602">
                    <a:moveTo>
                      <a:pt x="3059113" y="127000"/>
                    </a:moveTo>
                    <a:lnTo>
                      <a:pt x="3139715" y="127000"/>
                    </a:lnTo>
                    <a:lnTo>
                      <a:pt x="3139715" y="207602"/>
                    </a:lnTo>
                    <a:lnTo>
                      <a:pt x="3099414" y="207602"/>
                    </a:lnTo>
                    <a:lnTo>
                      <a:pt x="3059113" y="207602"/>
                    </a:lnTo>
                    <a:close/>
                    <a:moveTo>
                      <a:pt x="2897188" y="127000"/>
                    </a:moveTo>
                    <a:lnTo>
                      <a:pt x="2977790" y="127000"/>
                    </a:lnTo>
                    <a:lnTo>
                      <a:pt x="2977790" y="207602"/>
                    </a:lnTo>
                    <a:lnTo>
                      <a:pt x="2937489" y="207602"/>
                    </a:lnTo>
                    <a:lnTo>
                      <a:pt x="2897188" y="207602"/>
                    </a:lnTo>
                    <a:close/>
                    <a:moveTo>
                      <a:pt x="2736850" y="127000"/>
                    </a:moveTo>
                    <a:lnTo>
                      <a:pt x="2817453" y="127000"/>
                    </a:lnTo>
                    <a:lnTo>
                      <a:pt x="2817453" y="207602"/>
                    </a:lnTo>
                    <a:lnTo>
                      <a:pt x="2777151" y="207602"/>
                    </a:lnTo>
                    <a:lnTo>
                      <a:pt x="2736850" y="207602"/>
                    </a:lnTo>
                    <a:close/>
                    <a:moveTo>
                      <a:pt x="2576513" y="127000"/>
                    </a:moveTo>
                    <a:lnTo>
                      <a:pt x="2657115" y="127000"/>
                    </a:lnTo>
                    <a:lnTo>
                      <a:pt x="2657115" y="207602"/>
                    </a:lnTo>
                    <a:lnTo>
                      <a:pt x="2616814" y="207602"/>
                    </a:lnTo>
                    <a:lnTo>
                      <a:pt x="2576513" y="207602"/>
                    </a:lnTo>
                    <a:close/>
                    <a:moveTo>
                      <a:pt x="2414588" y="127000"/>
                    </a:moveTo>
                    <a:lnTo>
                      <a:pt x="2495190" y="127000"/>
                    </a:lnTo>
                    <a:lnTo>
                      <a:pt x="2495190" y="207602"/>
                    </a:lnTo>
                    <a:lnTo>
                      <a:pt x="2454889" y="207602"/>
                    </a:lnTo>
                    <a:lnTo>
                      <a:pt x="2414588" y="207602"/>
                    </a:lnTo>
                    <a:close/>
                    <a:moveTo>
                      <a:pt x="644525" y="127000"/>
                    </a:moveTo>
                    <a:lnTo>
                      <a:pt x="725128" y="127000"/>
                    </a:lnTo>
                    <a:lnTo>
                      <a:pt x="725128" y="207602"/>
                    </a:lnTo>
                    <a:lnTo>
                      <a:pt x="684826" y="207602"/>
                    </a:lnTo>
                    <a:lnTo>
                      <a:pt x="644525" y="207602"/>
                    </a:lnTo>
                    <a:close/>
                    <a:moveTo>
                      <a:pt x="482600" y="127000"/>
                    </a:moveTo>
                    <a:lnTo>
                      <a:pt x="563203" y="127000"/>
                    </a:lnTo>
                    <a:lnTo>
                      <a:pt x="563203" y="207602"/>
                    </a:lnTo>
                    <a:lnTo>
                      <a:pt x="522901" y="207602"/>
                    </a:lnTo>
                    <a:lnTo>
                      <a:pt x="482600" y="207602"/>
                    </a:lnTo>
                    <a:close/>
                    <a:moveTo>
                      <a:pt x="322263" y="127000"/>
                    </a:moveTo>
                    <a:lnTo>
                      <a:pt x="402865" y="127000"/>
                    </a:lnTo>
                    <a:lnTo>
                      <a:pt x="402865" y="207602"/>
                    </a:lnTo>
                    <a:lnTo>
                      <a:pt x="362564" y="207602"/>
                    </a:lnTo>
                    <a:lnTo>
                      <a:pt x="322263" y="207602"/>
                    </a:lnTo>
                    <a:close/>
                    <a:moveTo>
                      <a:pt x="160338" y="127000"/>
                    </a:moveTo>
                    <a:lnTo>
                      <a:pt x="240940" y="127000"/>
                    </a:lnTo>
                    <a:lnTo>
                      <a:pt x="240940" y="207602"/>
                    </a:lnTo>
                    <a:lnTo>
                      <a:pt x="200639" y="207602"/>
                    </a:lnTo>
                    <a:lnTo>
                      <a:pt x="160338" y="207602"/>
                    </a:lnTo>
                    <a:close/>
                    <a:moveTo>
                      <a:pt x="0" y="127000"/>
                    </a:moveTo>
                    <a:lnTo>
                      <a:pt x="80603" y="127000"/>
                    </a:lnTo>
                    <a:lnTo>
                      <a:pt x="80603" y="207602"/>
                    </a:lnTo>
                    <a:lnTo>
                      <a:pt x="40302" y="207602"/>
                    </a:lnTo>
                    <a:lnTo>
                      <a:pt x="0" y="207602"/>
                    </a:lnTo>
                    <a:close/>
                    <a:moveTo>
                      <a:pt x="2254250" y="115887"/>
                    </a:moveTo>
                    <a:lnTo>
                      <a:pt x="2334853" y="115887"/>
                    </a:lnTo>
                    <a:lnTo>
                      <a:pt x="2334853" y="196490"/>
                    </a:lnTo>
                    <a:lnTo>
                      <a:pt x="2294551" y="196490"/>
                    </a:lnTo>
                    <a:lnTo>
                      <a:pt x="2254250" y="196490"/>
                    </a:lnTo>
                    <a:close/>
                    <a:moveTo>
                      <a:pt x="2092325" y="100012"/>
                    </a:moveTo>
                    <a:lnTo>
                      <a:pt x="2172928" y="100012"/>
                    </a:lnTo>
                    <a:lnTo>
                      <a:pt x="2172928" y="180615"/>
                    </a:lnTo>
                    <a:lnTo>
                      <a:pt x="2132626" y="180615"/>
                    </a:lnTo>
                    <a:lnTo>
                      <a:pt x="2092325" y="180615"/>
                    </a:lnTo>
                    <a:close/>
                    <a:moveTo>
                      <a:pt x="804863" y="96837"/>
                    </a:moveTo>
                    <a:lnTo>
                      <a:pt x="885465" y="96837"/>
                    </a:lnTo>
                    <a:lnTo>
                      <a:pt x="885465" y="177440"/>
                    </a:lnTo>
                    <a:lnTo>
                      <a:pt x="845164" y="177440"/>
                    </a:lnTo>
                    <a:lnTo>
                      <a:pt x="804863" y="177440"/>
                    </a:lnTo>
                    <a:close/>
                    <a:moveTo>
                      <a:pt x="1931988" y="82550"/>
                    </a:moveTo>
                    <a:lnTo>
                      <a:pt x="2012590" y="82550"/>
                    </a:lnTo>
                    <a:lnTo>
                      <a:pt x="2012590" y="163151"/>
                    </a:lnTo>
                    <a:lnTo>
                      <a:pt x="1972289" y="163151"/>
                    </a:lnTo>
                    <a:lnTo>
                      <a:pt x="1931988" y="163151"/>
                    </a:lnTo>
                    <a:close/>
                    <a:moveTo>
                      <a:pt x="1770063" y="82550"/>
                    </a:moveTo>
                    <a:lnTo>
                      <a:pt x="1850665" y="82550"/>
                    </a:lnTo>
                    <a:lnTo>
                      <a:pt x="1850665" y="163151"/>
                    </a:lnTo>
                    <a:lnTo>
                      <a:pt x="1810364" y="163151"/>
                    </a:lnTo>
                    <a:lnTo>
                      <a:pt x="1770063" y="163151"/>
                    </a:lnTo>
                    <a:close/>
                    <a:moveTo>
                      <a:pt x="965200" y="69850"/>
                    </a:moveTo>
                    <a:lnTo>
                      <a:pt x="1045803" y="69850"/>
                    </a:lnTo>
                    <a:lnTo>
                      <a:pt x="1045803" y="150452"/>
                    </a:lnTo>
                    <a:lnTo>
                      <a:pt x="1005501" y="150452"/>
                    </a:lnTo>
                    <a:lnTo>
                      <a:pt x="965200" y="150452"/>
                    </a:lnTo>
                    <a:close/>
                    <a:moveTo>
                      <a:pt x="1609725" y="66675"/>
                    </a:moveTo>
                    <a:lnTo>
                      <a:pt x="1690328" y="66675"/>
                    </a:lnTo>
                    <a:lnTo>
                      <a:pt x="1690328" y="147277"/>
                    </a:lnTo>
                    <a:lnTo>
                      <a:pt x="1650026" y="147277"/>
                    </a:lnTo>
                    <a:lnTo>
                      <a:pt x="1609725" y="147277"/>
                    </a:lnTo>
                    <a:close/>
                    <a:moveTo>
                      <a:pt x="1449388" y="28575"/>
                    </a:moveTo>
                    <a:lnTo>
                      <a:pt x="1529990" y="28575"/>
                    </a:lnTo>
                    <a:lnTo>
                      <a:pt x="1529990" y="109177"/>
                    </a:lnTo>
                    <a:lnTo>
                      <a:pt x="1489689" y="109177"/>
                    </a:lnTo>
                    <a:lnTo>
                      <a:pt x="1449388" y="109177"/>
                    </a:lnTo>
                    <a:close/>
                    <a:moveTo>
                      <a:pt x="1127125" y="28575"/>
                    </a:moveTo>
                    <a:lnTo>
                      <a:pt x="1207728" y="28575"/>
                    </a:lnTo>
                    <a:lnTo>
                      <a:pt x="1207728" y="109177"/>
                    </a:lnTo>
                    <a:lnTo>
                      <a:pt x="1167426" y="109177"/>
                    </a:lnTo>
                    <a:lnTo>
                      <a:pt x="1127125" y="109177"/>
                    </a:lnTo>
                    <a:close/>
                    <a:moveTo>
                      <a:pt x="1287463" y="0"/>
                    </a:moveTo>
                    <a:lnTo>
                      <a:pt x="1368065" y="0"/>
                    </a:lnTo>
                    <a:lnTo>
                      <a:pt x="1368065" y="80600"/>
                    </a:lnTo>
                    <a:lnTo>
                      <a:pt x="1327764" y="80600"/>
                    </a:lnTo>
                    <a:lnTo>
                      <a:pt x="1287463" y="8060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60" name="Freeform 259">
                <a:extLst>
                  <a:ext uri="{FF2B5EF4-FFF2-40B4-BE49-F238E27FC236}">
                    <a16:creationId xmlns:a16="http://schemas.microsoft.com/office/drawing/2014/main" id="{E6A75CE6-12AF-714F-8FD9-A7E7F7A010B7}"/>
                  </a:ext>
                </a:extLst>
              </p:cNvPr>
              <p:cNvSpPr>
                <a:spLocks noChangeArrowheads="1"/>
              </p:cNvSpPr>
              <p:nvPr/>
            </p:nvSpPr>
            <p:spPr bwMode="auto">
              <a:xfrm>
                <a:off x="1774825" y="2363788"/>
                <a:ext cx="3139715" cy="218715"/>
              </a:xfrm>
              <a:custGeom>
                <a:avLst/>
                <a:gdLst>
                  <a:gd name="connsiteX0" fmla="*/ 3059113 w 3139715"/>
                  <a:gd name="connsiteY0" fmla="*/ 138112 h 218715"/>
                  <a:gd name="connsiteX1" fmla="*/ 3139715 w 3139715"/>
                  <a:gd name="connsiteY1" fmla="*/ 138112 h 218715"/>
                  <a:gd name="connsiteX2" fmla="*/ 3139715 w 3139715"/>
                  <a:gd name="connsiteY2" fmla="*/ 218715 h 218715"/>
                  <a:gd name="connsiteX3" fmla="*/ 3099414 w 3139715"/>
                  <a:gd name="connsiteY3" fmla="*/ 218715 h 218715"/>
                  <a:gd name="connsiteX4" fmla="*/ 3059113 w 3139715"/>
                  <a:gd name="connsiteY4" fmla="*/ 218715 h 218715"/>
                  <a:gd name="connsiteX5" fmla="*/ 2897188 w 3139715"/>
                  <a:gd name="connsiteY5" fmla="*/ 138112 h 218715"/>
                  <a:gd name="connsiteX6" fmla="*/ 2977790 w 3139715"/>
                  <a:gd name="connsiteY6" fmla="*/ 138112 h 218715"/>
                  <a:gd name="connsiteX7" fmla="*/ 2977790 w 3139715"/>
                  <a:gd name="connsiteY7" fmla="*/ 218715 h 218715"/>
                  <a:gd name="connsiteX8" fmla="*/ 2937489 w 3139715"/>
                  <a:gd name="connsiteY8" fmla="*/ 218715 h 218715"/>
                  <a:gd name="connsiteX9" fmla="*/ 2897188 w 3139715"/>
                  <a:gd name="connsiteY9" fmla="*/ 218715 h 218715"/>
                  <a:gd name="connsiteX10" fmla="*/ 2736850 w 3139715"/>
                  <a:gd name="connsiteY10" fmla="*/ 138112 h 218715"/>
                  <a:gd name="connsiteX11" fmla="*/ 2817453 w 3139715"/>
                  <a:gd name="connsiteY11" fmla="*/ 138112 h 218715"/>
                  <a:gd name="connsiteX12" fmla="*/ 2817453 w 3139715"/>
                  <a:gd name="connsiteY12" fmla="*/ 218715 h 218715"/>
                  <a:gd name="connsiteX13" fmla="*/ 2777151 w 3139715"/>
                  <a:gd name="connsiteY13" fmla="*/ 218715 h 218715"/>
                  <a:gd name="connsiteX14" fmla="*/ 2736850 w 3139715"/>
                  <a:gd name="connsiteY14" fmla="*/ 218715 h 218715"/>
                  <a:gd name="connsiteX15" fmla="*/ 2576513 w 3139715"/>
                  <a:gd name="connsiteY15" fmla="*/ 138112 h 218715"/>
                  <a:gd name="connsiteX16" fmla="*/ 2657115 w 3139715"/>
                  <a:gd name="connsiteY16" fmla="*/ 138112 h 218715"/>
                  <a:gd name="connsiteX17" fmla="*/ 2657115 w 3139715"/>
                  <a:gd name="connsiteY17" fmla="*/ 218715 h 218715"/>
                  <a:gd name="connsiteX18" fmla="*/ 2616814 w 3139715"/>
                  <a:gd name="connsiteY18" fmla="*/ 218715 h 218715"/>
                  <a:gd name="connsiteX19" fmla="*/ 2576513 w 3139715"/>
                  <a:gd name="connsiteY19" fmla="*/ 218715 h 218715"/>
                  <a:gd name="connsiteX20" fmla="*/ 2414588 w 3139715"/>
                  <a:gd name="connsiteY20" fmla="*/ 138112 h 218715"/>
                  <a:gd name="connsiteX21" fmla="*/ 2495190 w 3139715"/>
                  <a:gd name="connsiteY21" fmla="*/ 138112 h 218715"/>
                  <a:gd name="connsiteX22" fmla="*/ 2495190 w 3139715"/>
                  <a:gd name="connsiteY22" fmla="*/ 218715 h 218715"/>
                  <a:gd name="connsiteX23" fmla="*/ 2454889 w 3139715"/>
                  <a:gd name="connsiteY23" fmla="*/ 218715 h 218715"/>
                  <a:gd name="connsiteX24" fmla="*/ 2414588 w 3139715"/>
                  <a:gd name="connsiteY24" fmla="*/ 218715 h 218715"/>
                  <a:gd name="connsiteX25" fmla="*/ 2254250 w 3139715"/>
                  <a:gd name="connsiteY25" fmla="*/ 138112 h 218715"/>
                  <a:gd name="connsiteX26" fmla="*/ 2334853 w 3139715"/>
                  <a:gd name="connsiteY26" fmla="*/ 138112 h 218715"/>
                  <a:gd name="connsiteX27" fmla="*/ 2334853 w 3139715"/>
                  <a:gd name="connsiteY27" fmla="*/ 218715 h 218715"/>
                  <a:gd name="connsiteX28" fmla="*/ 2294551 w 3139715"/>
                  <a:gd name="connsiteY28" fmla="*/ 218715 h 218715"/>
                  <a:gd name="connsiteX29" fmla="*/ 2254250 w 3139715"/>
                  <a:gd name="connsiteY29" fmla="*/ 218715 h 218715"/>
                  <a:gd name="connsiteX30" fmla="*/ 644525 w 3139715"/>
                  <a:gd name="connsiteY30" fmla="*/ 138112 h 218715"/>
                  <a:gd name="connsiteX31" fmla="*/ 725128 w 3139715"/>
                  <a:gd name="connsiteY31" fmla="*/ 138112 h 218715"/>
                  <a:gd name="connsiteX32" fmla="*/ 725128 w 3139715"/>
                  <a:gd name="connsiteY32" fmla="*/ 218715 h 218715"/>
                  <a:gd name="connsiteX33" fmla="*/ 684826 w 3139715"/>
                  <a:gd name="connsiteY33" fmla="*/ 218715 h 218715"/>
                  <a:gd name="connsiteX34" fmla="*/ 644525 w 3139715"/>
                  <a:gd name="connsiteY34" fmla="*/ 218715 h 218715"/>
                  <a:gd name="connsiteX35" fmla="*/ 482600 w 3139715"/>
                  <a:gd name="connsiteY35" fmla="*/ 138112 h 218715"/>
                  <a:gd name="connsiteX36" fmla="*/ 563203 w 3139715"/>
                  <a:gd name="connsiteY36" fmla="*/ 138112 h 218715"/>
                  <a:gd name="connsiteX37" fmla="*/ 563203 w 3139715"/>
                  <a:gd name="connsiteY37" fmla="*/ 218715 h 218715"/>
                  <a:gd name="connsiteX38" fmla="*/ 522901 w 3139715"/>
                  <a:gd name="connsiteY38" fmla="*/ 218715 h 218715"/>
                  <a:gd name="connsiteX39" fmla="*/ 482600 w 3139715"/>
                  <a:gd name="connsiteY39" fmla="*/ 218715 h 218715"/>
                  <a:gd name="connsiteX40" fmla="*/ 322263 w 3139715"/>
                  <a:gd name="connsiteY40" fmla="*/ 138112 h 218715"/>
                  <a:gd name="connsiteX41" fmla="*/ 402865 w 3139715"/>
                  <a:gd name="connsiteY41" fmla="*/ 138112 h 218715"/>
                  <a:gd name="connsiteX42" fmla="*/ 402865 w 3139715"/>
                  <a:gd name="connsiteY42" fmla="*/ 218715 h 218715"/>
                  <a:gd name="connsiteX43" fmla="*/ 362564 w 3139715"/>
                  <a:gd name="connsiteY43" fmla="*/ 218715 h 218715"/>
                  <a:gd name="connsiteX44" fmla="*/ 322263 w 3139715"/>
                  <a:gd name="connsiteY44" fmla="*/ 218715 h 218715"/>
                  <a:gd name="connsiteX45" fmla="*/ 160338 w 3139715"/>
                  <a:gd name="connsiteY45" fmla="*/ 138112 h 218715"/>
                  <a:gd name="connsiteX46" fmla="*/ 240940 w 3139715"/>
                  <a:gd name="connsiteY46" fmla="*/ 138112 h 218715"/>
                  <a:gd name="connsiteX47" fmla="*/ 240940 w 3139715"/>
                  <a:gd name="connsiteY47" fmla="*/ 218715 h 218715"/>
                  <a:gd name="connsiteX48" fmla="*/ 200639 w 3139715"/>
                  <a:gd name="connsiteY48" fmla="*/ 218715 h 218715"/>
                  <a:gd name="connsiteX49" fmla="*/ 160338 w 3139715"/>
                  <a:gd name="connsiteY49" fmla="*/ 218715 h 218715"/>
                  <a:gd name="connsiteX50" fmla="*/ 0 w 3139715"/>
                  <a:gd name="connsiteY50" fmla="*/ 138112 h 218715"/>
                  <a:gd name="connsiteX51" fmla="*/ 80603 w 3139715"/>
                  <a:gd name="connsiteY51" fmla="*/ 138112 h 218715"/>
                  <a:gd name="connsiteX52" fmla="*/ 80603 w 3139715"/>
                  <a:gd name="connsiteY52" fmla="*/ 218715 h 218715"/>
                  <a:gd name="connsiteX53" fmla="*/ 40302 w 3139715"/>
                  <a:gd name="connsiteY53" fmla="*/ 218715 h 218715"/>
                  <a:gd name="connsiteX54" fmla="*/ 0 w 3139715"/>
                  <a:gd name="connsiteY54" fmla="*/ 218715 h 218715"/>
                  <a:gd name="connsiteX55" fmla="*/ 804863 w 3139715"/>
                  <a:gd name="connsiteY55" fmla="*/ 131762 h 218715"/>
                  <a:gd name="connsiteX56" fmla="*/ 885465 w 3139715"/>
                  <a:gd name="connsiteY56" fmla="*/ 131762 h 218715"/>
                  <a:gd name="connsiteX57" fmla="*/ 885465 w 3139715"/>
                  <a:gd name="connsiteY57" fmla="*/ 212365 h 218715"/>
                  <a:gd name="connsiteX58" fmla="*/ 845164 w 3139715"/>
                  <a:gd name="connsiteY58" fmla="*/ 212365 h 218715"/>
                  <a:gd name="connsiteX59" fmla="*/ 804863 w 3139715"/>
                  <a:gd name="connsiteY59" fmla="*/ 212365 h 218715"/>
                  <a:gd name="connsiteX60" fmla="*/ 2092325 w 3139715"/>
                  <a:gd name="connsiteY60" fmla="*/ 122237 h 218715"/>
                  <a:gd name="connsiteX61" fmla="*/ 2172928 w 3139715"/>
                  <a:gd name="connsiteY61" fmla="*/ 122237 h 218715"/>
                  <a:gd name="connsiteX62" fmla="*/ 2172928 w 3139715"/>
                  <a:gd name="connsiteY62" fmla="*/ 202840 h 218715"/>
                  <a:gd name="connsiteX63" fmla="*/ 2132626 w 3139715"/>
                  <a:gd name="connsiteY63" fmla="*/ 202840 h 218715"/>
                  <a:gd name="connsiteX64" fmla="*/ 2092325 w 3139715"/>
                  <a:gd name="connsiteY64" fmla="*/ 202840 h 218715"/>
                  <a:gd name="connsiteX65" fmla="*/ 1931988 w 3139715"/>
                  <a:gd name="connsiteY65" fmla="*/ 98425 h 218715"/>
                  <a:gd name="connsiteX66" fmla="*/ 2012590 w 3139715"/>
                  <a:gd name="connsiteY66" fmla="*/ 98425 h 218715"/>
                  <a:gd name="connsiteX67" fmla="*/ 2012590 w 3139715"/>
                  <a:gd name="connsiteY67" fmla="*/ 179027 h 218715"/>
                  <a:gd name="connsiteX68" fmla="*/ 1972289 w 3139715"/>
                  <a:gd name="connsiteY68" fmla="*/ 179027 h 218715"/>
                  <a:gd name="connsiteX69" fmla="*/ 1931988 w 3139715"/>
                  <a:gd name="connsiteY69" fmla="*/ 179027 h 218715"/>
                  <a:gd name="connsiteX70" fmla="*/ 965200 w 3139715"/>
                  <a:gd name="connsiteY70" fmla="*/ 93662 h 218715"/>
                  <a:gd name="connsiteX71" fmla="*/ 1045803 w 3139715"/>
                  <a:gd name="connsiteY71" fmla="*/ 93662 h 218715"/>
                  <a:gd name="connsiteX72" fmla="*/ 1045803 w 3139715"/>
                  <a:gd name="connsiteY72" fmla="*/ 174265 h 218715"/>
                  <a:gd name="connsiteX73" fmla="*/ 1005501 w 3139715"/>
                  <a:gd name="connsiteY73" fmla="*/ 174265 h 218715"/>
                  <a:gd name="connsiteX74" fmla="*/ 965200 w 3139715"/>
                  <a:gd name="connsiteY74" fmla="*/ 174265 h 218715"/>
                  <a:gd name="connsiteX75" fmla="*/ 1770063 w 3139715"/>
                  <a:gd name="connsiteY75" fmla="*/ 80962 h 218715"/>
                  <a:gd name="connsiteX76" fmla="*/ 1850665 w 3139715"/>
                  <a:gd name="connsiteY76" fmla="*/ 80962 h 218715"/>
                  <a:gd name="connsiteX77" fmla="*/ 1850665 w 3139715"/>
                  <a:gd name="connsiteY77" fmla="*/ 161565 h 218715"/>
                  <a:gd name="connsiteX78" fmla="*/ 1810364 w 3139715"/>
                  <a:gd name="connsiteY78" fmla="*/ 161565 h 218715"/>
                  <a:gd name="connsiteX79" fmla="*/ 1770063 w 3139715"/>
                  <a:gd name="connsiteY79" fmla="*/ 161565 h 218715"/>
                  <a:gd name="connsiteX80" fmla="*/ 1127125 w 3139715"/>
                  <a:gd name="connsiteY80" fmla="*/ 46037 h 218715"/>
                  <a:gd name="connsiteX81" fmla="*/ 1207728 w 3139715"/>
                  <a:gd name="connsiteY81" fmla="*/ 46037 h 218715"/>
                  <a:gd name="connsiteX82" fmla="*/ 1207728 w 3139715"/>
                  <a:gd name="connsiteY82" fmla="*/ 126640 h 218715"/>
                  <a:gd name="connsiteX83" fmla="*/ 1167426 w 3139715"/>
                  <a:gd name="connsiteY83" fmla="*/ 126640 h 218715"/>
                  <a:gd name="connsiteX84" fmla="*/ 1127125 w 3139715"/>
                  <a:gd name="connsiteY84" fmla="*/ 126640 h 218715"/>
                  <a:gd name="connsiteX85" fmla="*/ 1609725 w 3139715"/>
                  <a:gd name="connsiteY85" fmla="*/ 41275 h 218715"/>
                  <a:gd name="connsiteX86" fmla="*/ 1690328 w 3139715"/>
                  <a:gd name="connsiteY86" fmla="*/ 41275 h 218715"/>
                  <a:gd name="connsiteX87" fmla="*/ 1690328 w 3139715"/>
                  <a:gd name="connsiteY87" fmla="*/ 121877 h 218715"/>
                  <a:gd name="connsiteX88" fmla="*/ 1650026 w 3139715"/>
                  <a:gd name="connsiteY88" fmla="*/ 121877 h 218715"/>
                  <a:gd name="connsiteX89" fmla="*/ 1609725 w 3139715"/>
                  <a:gd name="connsiteY89" fmla="*/ 121877 h 218715"/>
                  <a:gd name="connsiteX90" fmla="*/ 1287463 w 3139715"/>
                  <a:gd name="connsiteY90" fmla="*/ 4762 h 218715"/>
                  <a:gd name="connsiteX91" fmla="*/ 1368065 w 3139715"/>
                  <a:gd name="connsiteY91" fmla="*/ 4762 h 218715"/>
                  <a:gd name="connsiteX92" fmla="*/ 1368065 w 3139715"/>
                  <a:gd name="connsiteY92" fmla="*/ 85363 h 218715"/>
                  <a:gd name="connsiteX93" fmla="*/ 1327764 w 3139715"/>
                  <a:gd name="connsiteY93" fmla="*/ 85363 h 218715"/>
                  <a:gd name="connsiteX94" fmla="*/ 1287463 w 3139715"/>
                  <a:gd name="connsiteY94" fmla="*/ 85363 h 218715"/>
                  <a:gd name="connsiteX95" fmla="*/ 1449388 w 3139715"/>
                  <a:gd name="connsiteY95" fmla="*/ 0 h 218715"/>
                  <a:gd name="connsiteX96" fmla="*/ 1529990 w 3139715"/>
                  <a:gd name="connsiteY96" fmla="*/ 0 h 218715"/>
                  <a:gd name="connsiteX97" fmla="*/ 1529990 w 3139715"/>
                  <a:gd name="connsiteY97" fmla="*/ 80602 h 218715"/>
                  <a:gd name="connsiteX98" fmla="*/ 1489689 w 3139715"/>
                  <a:gd name="connsiteY98" fmla="*/ 80602 h 218715"/>
                  <a:gd name="connsiteX99" fmla="*/ 1449388 w 3139715"/>
                  <a:gd name="connsiteY99" fmla="*/ 80602 h 21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8715">
                    <a:moveTo>
                      <a:pt x="3059113" y="138112"/>
                    </a:moveTo>
                    <a:lnTo>
                      <a:pt x="3139715" y="138112"/>
                    </a:lnTo>
                    <a:lnTo>
                      <a:pt x="3139715" y="218715"/>
                    </a:lnTo>
                    <a:lnTo>
                      <a:pt x="3099414" y="218715"/>
                    </a:lnTo>
                    <a:lnTo>
                      <a:pt x="3059113" y="218715"/>
                    </a:lnTo>
                    <a:close/>
                    <a:moveTo>
                      <a:pt x="2897188" y="138112"/>
                    </a:moveTo>
                    <a:lnTo>
                      <a:pt x="2977790" y="138112"/>
                    </a:lnTo>
                    <a:lnTo>
                      <a:pt x="2977790" y="218715"/>
                    </a:lnTo>
                    <a:lnTo>
                      <a:pt x="2937489" y="218715"/>
                    </a:lnTo>
                    <a:lnTo>
                      <a:pt x="2897188" y="218715"/>
                    </a:lnTo>
                    <a:close/>
                    <a:moveTo>
                      <a:pt x="2736850" y="138112"/>
                    </a:moveTo>
                    <a:lnTo>
                      <a:pt x="2817453" y="138112"/>
                    </a:lnTo>
                    <a:lnTo>
                      <a:pt x="2817453" y="218715"/>
                    </a:lnTo>
                    <a:lnTo>
                      <a:pt x="2777151" y="218715"/>
                    </a:lnTo>
                    <a:lnTo>
                      <a:pt x="2736850" y="218715"/>
                    </a:lnTo>
                    <a:close/>
                    <a:moveTo>
                      <a:pt x="2576513" y="138112"/>
                    </a:moveTo>
                    <a:lnTo>
                      <a:pt x="2657115" y="138112"/>
                    </a:lnTo>
                    <a:lnTo>
                      <a:pt x="2657115" y="218715"/>
                    </a:lnTo>
                    <a:lnTo>
                      <a:pt x="2616814" y="218715"/>
                    </a:lnTo>
                    <a:lnTo>
                      <a:pt x="2576513" y="218715"/>
                    </a:lnTo>
                    <a:close/>
                    <a:moveTo>
                      <a:pt x="2414588" y="138112"/>
                    </a:moveTo>
                    <a:lnTo>
                      <a:pt x="2495190" y="138112"/>
                    </a:lnTo>
                    <a:lnTo>
                      <a:pt x="2495190" y="218715"/>
                    </a:lnTo>
                    <a:lnTo>
                      <a:pt x="2454889" y="218715"/>
                    </a:lnTo>
                    <a:lnTo>
                      <a:pt x="2414588" y="218715"/>
                    </a:lnTo>
                    <a:close/>
                    <a:moveTo>
                      <a:pt x="2254250" y="138112"/>
                    </a:moveTo>
                    <a:lnTo>
                      <a:pt x="2334853" y="138112"/>
                    </a:lnTo>
                    <a:lnTo>
                      <a:pt x="2334853" y="218715"/>
                    </a:lnTo>
                    <a:lnTo>
                      <a:pt x="2294551" y="218715"/>
                    </a:lnTo>
                    <a:lnTo>
                      <a:pt x="2254250" y="218715"/>
                    </a:lnTo>
                    <a:close/>
                    <a:moveTo>
                      <a:pt x="644525" y="138112"/>
                    </a:moveTo>
                    <a:lnTo>
                      <a:pt x="725128" y="138112"/>
                    </a:lnTo>
                    <a:lnTo>
                      <a:pt x="725128" y="218715"/>
                    </a:lnTo>
                    <a:lnTo>
                      <a:pt x="684826" y="218715"/>
                    </a:lnTo>
                    <a:lnTo>
                      <a:pt x="644525" y="218715"/>
                    </a:lnTo>
                    <a:close/>
                    <a:moveTo>
                      <a:pt x="482600" y="138112"/>
                    </a:moveTo>
                    <a:lnTo>
                      <a:pt x="563203" y="138112"/>
                    </a:lnTo>
                    <a:lnTo>
                      <a:pt x="563203" y="218715"/>
                    </a:lnTo>
                    <a:lnTo>
                      <a:pt x="522901" y="218715"/>
                    </a:lnTo>
                    <a:lnTo>
                      <a:pt x="482600" y="218715"/>
                    </a:lnTo>
                    <a:close/>
                    <a:moveTo>
                      <a:pt x="322263" y="138112"/>
                    </a:moveTo>
                    <a:lnTo>
                      <a:pt x="402865" y="138112"/>
                    </a:lnTo>
                    <a:lnTo>
                      <a:pt x="402865" y="218715"/>
                    </a:lnTo>
                    <a:lnTo>
                      <a:pt x="362564" y="218715"/>
                    </a:lnTo>
                    <a:lnTo>
                      <a:pt x="322263" y="218715"/>
                    </a:lnTo>
                    <a:close/>
                    <a:moveTo>
                      <a:pt x="160338" y="138112"/>
                    </a:moveTo>
                    <a:lnTo>
                      <a:pt x="240940" y="138112"/>
                    </a:lnTo>
                    <a:lnTo>
                      <a:pt x="240940" y="218715"/>
                    </a:lnTo>
                    <a:lnTo>
                      <a:pt x="200639" y="218715"/>
                    </a:lnTo>
                    <a:lnTo>
                      <a:pt x="160338" y="218715"/>
                    </a:lnTo>
                    <a:close/>
                    <a:moveTo>
                      <a:pt x="0" y="138112"/>
                    </a:moveTo>
                    <a:lnTo>
                      <a:pt x="80603" y="138112"/>
                    </a:lnTo>
                    <a:lnTo>
                      <a:pt x="80603" y="218715"/>
                    </a:lnTo>
                    <a:lnTo>
                      <a:pt x="40302" y="218715"/>
                    </a:lnTo>
                    <a:lnTo>
                      <a:pt x="0" y="218715"/>
                    </a:lnTo>
                    <a:close/>
                    <a:moveTo>
                      <a:pt x="804863" y="131762"/>
                    </a:moveTo>
                    <a:lnTo>
                      <a:pt x="885465" y="131762"/>
                    </a:lnTo>
                    <a:lnTo>
                      <a:pt x="885465" y="212365"/>
                    </a:lnTo>
                    <a:lnTo>
                      <a:pt x="845164" y="212365"/>
                    </a:lnTo>
                    <a:lnTo>
                      <a:pt x="804863" y="212365"/>
                    </a:lnTo>
                    <a:close/>
                    <a:moveTo>
                      <a:pt x="2092325" y="122237"/>
                    </a:moveTo>
                    <a:lnTo>
                      <a:pt x="2172928" y="122237"/>
                    </a:lnTo>
                    <a:lnTo>
                      <a:pt x="2172928" y="202840"/>
                    </a:lnTo>
                    <a:lnTo>
                      <a:pt x="2132626" y="202840"/>
                    </a:lnTo>
                    <a:lnTo>
                      <a:pt x="2092325" y="202840"/>
                    </a:lnTo>
                    <a:close/>
                    <a:moveTo>
                      <a:pt x="1931988" y="98425"/>
                    </a:moveTo>
                    <a:lnTo>
                      <a:pt x="2012590" y="98425"/>
                    </a:lnTo>
                    <a:lnTo>
                      <a:pt x="2012590" y="179027"/>
                    </a:lnTo>
                    <a:lnTo>
                      <a:pt x="1972289" y="179027"/>
                    </a:lnTo>
                    <a:lnTo>
                      <a:pt x="1931988" y="179027"/>
                    </a:lnTo>
                    <a:close/>
                    <a:moveTo>
                      <a:pt x="965200" y="93662"/>
                    </a:moveTo>
                    <a:lnTo>
                      <a:pt x="1045803" y="93662"/>
                    </a:lnTo>
                    <a:lnTo>
                      <a:pt x="1045803" y="174265"/>
                    </a:lnTo>
                    <a:lnTo>
                      <a:pt x="1005501" y="174265"/>
                    </a:lnTo>
                    <a:lnTo>
                      <a:pt x="965200" y="174265"/>
                    </a:lnTo>
                    <a:close/>
                    <a:moveTo>
                      <a:pt x="1770063" y="80962"/>
                    </a:moveTo>
                    <a:lnTo>
                      <a:pt x="1850665" y="80962"/>
                    </a:lnTo>
                    <a:lnTo>
                      <a:pt x="1850665" y="161565"/>
                    </a:lnTo>
                    <a:lnTo>
                      <a:pt x="1810364" y="161565"/>
                    </a:lnTo>
                    <a:lnTo>
                      <a:pt x="1770063" y="161565"/>
                    </a:lnTo>
                    <a:close/>
                    <a:moveTo>
                      <a:pt x="1127125" y="46037"/>
                    </a:moveTo>
                    <a:lnTo>
                      <a:pt x="1207728" y="46037"/>
                    </a:lnTo>
                    <a:lnTo>
                      <a:pt x="1207728" y="126640"/>
                    </a:lnTo>
                    <a:lnTo>
                      <a:pt x="1167426" y="126640"/>
                    </a:lnTo>
                    <a:lnTo>
                      <a:pt x="1127125" y="126640"/>
                    </a:lnTo>
                    <a:close/>
                    <a:moveTo>
                      <a:pt x="1609725" y="41275"/>
                    </a:moveTo>
                    <a:lnTo>
                      <a:pt x="1690328" y="41275"/>
                    </a:lnTo>
                    <a:lnTo>
                      <a:pt x="1690328" y="121877"/>
                    </a:lnTo>
                    <a:lnTo>
                      <a:pt x="1650026" y="121877"/>
                    </a:lnTo>
                    <a:lnTo>
                      <a:pt x="1609725" y="121877"/>
                    </a:lnTo>
                    <a:close/>
                    <a:moveTo>
                      <a:pt x="1287463" y="4762"/>
                    </a:moveTo>
                    <a:lnTo>
                      <a:pt x="1368065" y="4762"/>
                    </a:lnTo>
                    <a:lnTo>
                      <a:pt x="1368065" y="85363"/>
                    </a:lnTo>
                    <a:lnTo>
                      <a:pt x="1327764" y="85363"/>
                    </a:lnTo>
                    <a:lnTo>
                      <a:pt x="1287463" y="85363"/>
                    </a:lnTo>
                    <a:close/>
                    <a:moveTo>
                      <a:pt x="1449388" y="0"/>
                    </a:moveTo>
                    <a:lnTo>
                      <a:pt x="1529990" y="0"/>
                    </a:lnTo>
                    <a:lnTo>
                      <a:pt x="1529990" y="80602"/>
                    </a:lnTo>
                    <a:lnTo>
                      <a:pt x="1489689" y="80602"/>
                    </a:lnTo>
                    <a:lnTo>
                      <a:pt x="1449388"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61" name="Freeform 260">
                <a:extLst>
                  <a:ext uri="{FF2B5EF4-FFF2-40B4-BE49-F238E27FC236}">
                    <a16:creationId xmlns:a16="http://schemas.microsoft.com/office/drawing/2014/main" id="{ABB2943B-65A1-4D47-8F5F-415ABABDD868}"/>
                  </a:ext>
                </a:extLst>
              </p:cNvPr>
              <p:cNvSpPr>
                <a:spLocks noChangeArrowheads="1"/>
              </p:cNvSpPr>
              <p:nvPr/>
            </p:nvSpPr>
            <p:spPr bwMode="auto">
              <a:xfrm>
                <a:off x="1774825" y="2489200"/>
                <a:ext cx="3139715" cy="253640"/>
              </a:xfrm>
              <a:custGeom>
                <a:avLst/>
                <a:gdLst>
                  <a:gd name="connsiteX0" fmla="*/ 3059113 w 3139715"/>
                  <a:gd name="connsiteY0" fmla="*/ 173038 h 253640"/>
                  <a:gd name="connsiteX1" fmla="*/ 3139715 w 3139715"/>
                  <a:gd name="connsiteY1" fmla="*/ 173038 h 253640"/>
                  <a:gd name="connsiteX2" fmla="*/ 3139715 w 3139715"/>
                  <a:gd name="connsiteY2" fmla="*/ 253640 h 253640"/>
                  <a:gd name="connsiteX3" fmla="*/ 3099414 w 3139715"/>
                  <a:gd name="connsiteY3" fmla="*/ 253640 h 253640"/>
                  <a:gd name="connsiteX4" fmla="*/ 3059113 w 3139715"/>
                  <a:gd name="connsiteY4" fmla="*/ 253640 h 253640"/>
                  <a:gd name="connsiteX5" fmla="*/ 2897188 w 3139715"/>
                  <a:gd name="connsiteY5" fmla="*/ 173038 h 253640"/>
                  <a:gd name="connsiteX6" fmla="*/ 2977790 w 3139715"/>
                  <a:gd name="connsiteY6" fmla="*/ 173038 h 253640"/>
                  <a:gd name="connsiteX7" fmla="*/ 2977790 w 3139715"/>
                  <a:gd name="connsiteY7" fmla="*/ 253640 h 253640"/>
                  <a:gd name="connsiteX8" fmla="*/ 2937489 w 3139715"/>
                  <a:gd name="connsiteY8" fmla="*/ 253640 h 253640"/>
                  <a:gd name="connsiteX9" fmla="*/ 2897188 w 3139715"/>
                  <a:gd name="connsiteY9" fmla="*/ 253640 h 253640"/>
                  <a:gd name="connsiteX10" fmla="*/ 2736850 w 3139715"/>
                  <a:gd name="connsiteY10" fmla="*/ 173038 h 253640"/>
                  <a:gd name="connsiteX11" fmla="*/ 2817453 w 3139715"/>
                  <a:gd name="connsiteY11" fmla="*/ 173038 h 253640"/>
                  <a:gd name="connsiteX12" fmla="*/ 2817453 w 3139715"/>
                  <a:gd name="connsiteY12" fmla="*/ 253640 h 253640"/>
                  <a:gd name="connsiteX13" fmla="*/ 2777151 w 3139715"/>
                  <a:gd name="connsiteY13" fmla="*/ 253640 h 253640"/>
                  <a:gd name="connsiteX14" fmla="*/ 2736850 w 3139715"/>
                  <a:gd name="connsiteY14" fmla="*/ 253640 h 253640"/>
                  <a:gd name="connsiteX15" fmla="*/ 2576513 w 3139715"/>
                  <a:gd name="connsiteY15" fmla="*/ 173038 h 253640"/>
                  <a:gd name="connsiteX16" fmla="*/ 2657115 w 3139715"/>
                  <a:gd name="connsiteY16" fmla="*/ 173038 h 253640"/>
                  <a:gd name="connsiteX17" fmla="*/ 2657115 w 3139715"/>
                  <a:gd name="connsiteY17" fmla="*/ 253640 h 253640"/>
                  <a:gd name="connsiteX18" fmla="*/ 2616814 w 3139715"/>
                  <a:gd name="connsiteY18" fmla="*/ 253640 h 253640"/>
                  <a:gd name="connsiteX19" fmla="*/ 2576513 w 3139715"/>
                  <a:gd name="connsiteY19" fmla="*/ 253640 h 253640"/>
                  <a:gd name="connsiteX20" fmla="*/ 2414588 w 3139715"/>
                  <a:gd name="connsiteY20" fmla="*/ 173038 h 253640"/>
                  <a:gd name="connsiteX21" fmla="*/ 2495190 w 3139715"/>
                  <a:gd name="connsiteY21" fmla="*/ 173038 h 253640"/>
                  <a:gd name="connsiteX22" fmla="*/ 2495190 w 3139715"/>
                  <a:gd name="connsiteY22" fmla="*/ 253640 h 253640"/>
                  <a:gd name="connsiteX23" fmla="*/ 2454889 w 3139715"/>
                  <a:gd name="connsiteY23" fmla="*/ 253640 h 253640"/>
                  <a:gd name="connsiteX24" fmla="*/ 2414588 w 3139715"/>
                  <a:gd name="connsiteY24" fmla="*/ 253640 h 253640"/>
                  <a:gd name="connsiteX25" fmla="*/ 2254250 w 3139715"/>
                  <a:gd name="connsiteY25" fmla="*/ 173038 h 253640"/>
                  <a:gd name="connsiteX26" fmla="*/ 2334853 w 3139715"/>
                  <a:gd name="connsiteY26" fmla="*/ 173038 h 253640"/>
                  <a:gd name="connsiteX27" fmla="*/ 2334853 w 3139715"/>
                  <a:gd name="connsiteY27" fmla="*/ 253640 h 253640"/>
                  <a:gd name="connsiteX28" fmla="*/ 2294551 w 3139715"/>
                  <a:gd name="connsiteY28" fmla="*/ 253640 h 253640"/>
                  <a:gd name="connsiteX29" fmla="*/ 2254250 w 3139715"/>
                  <a:gd name="connsiteY29" fmla="*/ 253640 h 253640"/>
                  <a:gd name="connsiteX30" fmla="*/ 2092325 w 3139715"/>
                  <a:gd name="connsiteY30" fmla="*/ 173038 h 253640"/>
                  <a:gd name="connsiteX31" fmla="*/ 2172928 w 3139715"/>
                  <a:gd name="connsiteY31" fmla="*/ 173038 h 253640"/>
                  <a:gd name="connsiteX32" fmla="*/ 2172928 w 3139715"/>
                  <a:gd name="connsiteY32" fmla="*/ 253640 h 253640"/>
                  <a:gd name="connsiteX33" fmla="*/ 2132626 w 3139715"/>
                  <a:gd name="connsiteY33" fmla="*/ 253640 h 253640"/>
                  <a:gd name="connsiteX34" fmla="*/ 2092325 w 3139715"/>
                  <a:gd name="connsiteY34" fmla="*/ 253640 h 253640"/>
                  <a:gd name="connsiteX35" fmla="*/ 804863 w 3139715"/>
                  <a:gd name="connsiteY35" fmla="*/ 173038 h 253640"/>
                  <a:gd name="connsiteX36" fmla="*/ 885465 w 3139715"/>
                  <a:gd name="connsiteY36" fmla="*/ 173038 h 253640"/>
                  <a:gd name="connsiteX37" fmla="*/ 885465 w 3139715"/>
                  <a:gd name="connsiteY37" fmla="*/ 253640 h 253640"/>
                  <a:gd name="connsiteX38" fmla="*/ 845164 w 3139715"/>
                  <a:gd name="connsiteY38" fmla="*/ 253640 h 253640"/>
                  <a:gd name="connsiteX39" fmla="*/ 804863 w 3139715"/>
                  <a:gd name="connsiteY39" fmla="*/ 253640 h 253640"/>
                  <a:gd name="connsiteX40" fmla="*/ 644525 w 3139715"/>
                  <a:gd name="connsiteY40" fmla="*/ 173038 h 253640"/>
                  <a:gd name="connsiteX41" fmla="*/ 725128 w 3139715"/>
                  <a:gd name="connsiteY41" fmla="*/ 173038 h 253640"/>
                  <a:gd name="connsiteX42" fmla="*/ 725128 w 3139715"/>
                  <a:gd name="connsiteY42" fmla="*/ 253640 h 253640"/>
                  <a:gd name="connsiteX43" fmla="*/ 684826 w 3139715"/>
                  <a:gd name="connsiteY43" fmla="*/ 253640 h 253640"/>
                  <a:gd name="connsiteX44" fmla="*/ 644525 w 3139715"/>
                  <a:gd name="connsiteY44" fmla="*/ 253640 h 253640"/>
                  <a:gd name="connsiteX45" fmla="*/ 482600 w 3139715"/>
                  <a:gd name="connsiteY45" fmla="*/ 173038 h 253640"/>
                  <a:gd name="connsiteX46" fmla="*/ 563203 w 3139715"/>
                  <a:gd name="connsiteY46" fmla="*/ 173038 h 253640"/>
                  <a:gd name="connsiteX47" fmla="*/ 563203 w 3139715"/>
                  <a:gd name="connsiteY47" fmla="*/ 253640 h 253640"/>
                  <a:gd name="connsiteX48" fmla="*/ 522901 w 3139715"/>
                  <a:gd name="connsiteY48" fmla="*/ 253640 h 253640"/>
                  <a:gd name="connsiteX49" fmla="*/ 482600 w 3139715"/>
                  <a:gd name="connsiteY49" fmla="*/ 253640 h 253640"/>
                  <a:gd name="connsiteX50" fmla="*/ 322263 w 3139715"/>
                  <a:gd name="connsiteY50" fmla="*/ 173038 h 253640"/>
                  <a:gd name="connsiteX51" fmla="*/ 402865 w 3139715"/>
                  <a:gd name="connsiteY51" fmla="*/ 173038 h 253640"/>
                  <a:gd name="connsiteX52" fmla="*/ 402865 w 3139715"/>
                  <a:gd name="connsiteY52" fmla="*/ 253640 h 253640"/>
                  <a:gd name="connsiteX53" fmla="*/ 362564 w 3139715"/>
                  <a:gd name="connsiteY53" fmla="*/ 253640 h 253640"/>
                  <a:gd name="connsiteX54" fmla="*/ 322263 w 3139715"/>
                  <a:gd name="connsiteY54" fmla="*/ 253640 h 253640"/>
                  <a:gd name="connsiteX55" fmla="*/ 160338 w 3139715"/>
                  <a:gd name="connsiteY55" fmla="*/ 173038 h 253640"/>
                  <a:gd name="connsiteX56" fmla="*/ 240940 w 3139715"/>
                  <a:gd name="connsiteY56" fmla="*/ 173038 h 253640"/>
                  <a:gd name="connsiteX57" fmla="*/ 240940 w 3139715"/>
                  <a:gd name="connsiteY57" fmla="*/ 253640 h 253640"/>
                  <a:gd name="connsiteX58" fmla="*/ 200639 w 3139715"/>
                  <a:gd name="connsiteY58" fmla="*/ 253640 h 253640"/>
                  <a:gd name="connsiteX59" fmla="*/ 160338 w 3139715"/>
                  <a:gd name="connsiteY59" fmla="*/ 253640 h 253640"/>
                  <a:gd name="connsiteX60" fmla="*/ 0 w 3139715"/>
                  <a:gd name="connsiteY60" fmla="*/ 173038 h 253640"/>
                  <a:gd name="connsiteX61" fmla="*/ 80603 w 3139715"/>
                  <a:gd name="connsiteY61" fmla="*/ 173038 h 253640"/>
                  <a:gd name="connsiteX62" fmla="*/ 80603 w 3139715"/>
                  <a:gd name="connsiteY62" fmla="*/ 253640 h 253640"/>
                  <a:gd name="connsiteX63" fmla="*/ 40302 w 3139715"/>
                  <a:gd name="connsiteY63" fmla="*/ 253640 h 253640"/>
                  <a:gd name="connsiteX64" fmla="*/ 0 w 3139715"/>
                  <a:gd name="connsiteY64" fmla="*/ 253640 h 253640"/>
                  <a:gd name="connsiteX65" fmla="*/ 1931988 w 3139715"/>
                  <a:gd name="connsiteY65" fmla="*/ 133350 h 253640"/>
                  <a:gd name="connsiteX66" fmla="*/ 2012590 w 3139715"/>
                  <a:gd name="connsiteY66" fmla="*/ 133350 h 253640"/>
                  <a:gd name="connsiteX67" fmla="*/ 2012590 w 3139715"/>
                  <a:gd name="connsiteY67" fmla="*/ 213952 h 253640"/>
                  <a:gd name="connsiteX68" fmla="*/ 1972289 w 3139715"/>
                  <a:gd name="connsiteY68" fmla="*/ 213952 h 253640"/>
                  <a:gd name="connsiteX69" fmla="*/ 1931988 w 3139715"/>
                  <a:gd name="connsiteY69" fmla="*/ 213952 h 253640"/>
                  <a:gd name="connsiteX70" fmla="*/ 965200 w 3139715"/>
                  <a:gd name="connsiteY70" fmla="*/ 133350 h 253640"/>
                  <a:gd name="connsiteX71" fmla="*/ 1045803 w 3139715"/>
                  <a:gd name="connsiteY71" fmla="*/ 133350 h 253640"/>
                  <a:gd name="connsiteX72" fmla="*/ 1045803 w 3139715"/>
                  <a:gd name="connsiteY72" fmla="*/ 213952 h 253640"/>
                  <a:gd name="connsiteX73" fmla="*/ 1005501 w 3139715"/>
                  <a:gd name="connsiteY73" fmla="*/ 213952 h 253640"/>
                  <a:gd name="connsiteX74" fmla="*/ 965200 w 3139715"/>
                  <a:gd name="connsiteY74" fmla="*/ 213952 h 253640"/>
                  <a:gd name="connsiteX75" fmla="*/ 1770063 w 3139715"/>
                  <a:gd name="connsiteY75" fmla="*/ 93663 h 253640"/>
                  <a:gd name="connsiteX76" fmla="*/ 1850665 w 3139715"/>
                  <a:gd name="connsiteY76" fmla="*/ 93663 h 253640"/>
                  <a:gd name="connsiteX77" fmla="*/ 1850665 w 3139715"/>
                  <a:gd name="connsiteY77" fmla="*/ 174264 h 253640"/>
                  <a:gd name="connsiteX78" fmla="*/ 1810364 w 3139715"/>
                  <a:gd name="connsiteY78" fmla="*/ 174264 h 253640"/>
                  <a:gd name="connsiteX79" fmla="*/ 1770063 w 3139715"/>
                  <a:gd name="connsiteY79" fmla="*/ 174264 h 253640"/>
                  <a:gd name="connsiteX80" fmla="*/ 1127125 w 3139715"/>
                  <a:gd name="connsiteY80" fmla="*/ 80963 h 253640"/>
                  <a:gd name="connsiteX81" fmla="*/ 1207728 w 3139715"/>
                  <a:gd name="connsiteY81" fmla="*/ 80963 h 253640"/>
                  <a:gd name="connsiteX82" fmla="*/ 1207728 w 3139715"/>
                  <a:gd name="connsiteY82" fmla="*/ 161565 h 253640"/>
                  <a:gd name="connsiteX83" fmla="*/ 1167426 w 3139715"/>
                  <a:gd name="connsiteY83" fmla="*/ 161565 h 253640"/>
                  <a:gd name="connsiteX84" fmla="*/ 1127125 w 3139715"/>
                  <a:gd name="connsiteY84" fmla="*/ 161565 h 253640"/>
                  <a:gd name="connsiteX85" fmla="*/ 1609725 w 3139715"/>
                  <a:gd name="connsiteY85" fmla="*/ 53975 h 253640"/>
                  <a:gd name="connsiteX86" fmla="*/ 1690328 w 3139715"/>
                  <a:gd name="connsiteY86" fmla="*/ 53975 h 253640"/>
                  <a:gd name="connsiteX87" fmla="*/ 1690328 w 3139715"/>
                  <a:gd name="connsiteY87" fmla="*/ 134578 h 253640"/>
                  <a:gd name="connsiteX88" fmla="*/ 1650026 w 3139715"/>
                  <a:gd name="connsiteY88" fmla="*/ 134578 h 253640"/>
                  <a:gd name="connsiteX89" fmla="*/ 1609725 w 3139715"/>
                  <a:gd name="connsiteY89" fmla="*/ 134578 h 253640"/>
                  <a:gd name="connsiteX90" fmla="*/ 1287463 w 3139715"/>
                  <a:gd name="connsiteY90" fmla="*/ 39688 h 253640"/>
                  <a:gd name="connsiteX91" fmla="*/ 1368065 w 3139715"/>
                  <a:gd name="connsiteY91" fmla="*/ 39688 h 253640"/>
                  <a:gd name="connsiteX92" fmla="*/ 1368065 w 3139715"/>
                  <a:gd name="connsiteY92" fmla="*/ 120290 h 253640"/>
                  <a:gd name="connsiteX93" fmla="*/ 1327764 w 3139715"/>
                  <a:gd name="connsiteY93" fmla="*/ 120290 h 253640"/>
                  <a:gd name="connsiteX94" fmla="*/ 1287463 w 3139715"/>
                  <a:gd name="connsiteY94" fmla="*/ 120290 h 253640"/>
                  <a:gd name="connsiteX95" fmla="*/ 1449388 w 3139715"/>
                  <a:gd name="connsiteY95" fmla="*/ 0 h 253640"/>
                  <a:gd name="connsiteX96" fmla="*/ 1529990 w 3139715"/>
                  <a:gd name="connsiteY96" fmla="*/ 0 h 253640"/>
                  <a:gd name="connsiteX97" fmla="*/ 1529990 w 3139715"/>
                  <a:gd name="connsiteY97" fmla="*/ 80603 h 253640"/>
                  <a:gd name="connsiteX98" fmla="*/ 1489689 w 3139715"/>
                  <a:gd name="connsiteY98" fmla="*/ 80603 h 253640"/>
                  <a:gd name="connsiteX99" fmla="*/ 1449388 w 3139715"/>
                  <a:gd name="connsiteY99" fmla="*/ 80603 h 25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3640">
                    <a:moveTo>
                      <a:pt x="3059113" y="173038"/>
                    </a:moveTo>
                    <a:lnTo>
                      <a:pt x="3139715" y="173038"/>
                    </a:lnTo>
                    <a:lnTo>
                      <a:pt x="3139715" y="253640"/>
                    </a:lnTo>
                    <a:lnTo>
                      <a:pt x="3099414" y="253640"/>
                    </a:lnTo>
                    <a:lnTo>
                      <a:pt x="3059113" y="253640"/>
                    </a:lnTo>
                    <a:close/>
                    <a:moveTo>
                      <a:pt x="2897188" y="173038"/>
                    </a:moveTo>
                    <a:lnTo>
                      <a:pt x="2977790" y="173038"/>
                    </a:lnTo>
                    <a:lnTo>
                      <a:pt x="2977790" y="253640"/>
                    </a:lnTo>
                    <a:lnTo>
                      <a:pt x="2937489" y="253640"/>
                    </a:lnTo>
                    <a:lnTo>
                      <a:pt x="2897188" y="253640"/>
                    </a:lnTo>
                    <a:close/>
                    <a:moveTo>
                      <a:pt x="2736850" y="173038"/>
                    </a:moveTo>
                    <a:lnTo>
                      <a:pt x="2817453" y="173038"/>
                    </a:lnTo>
                    <a:lnTo>
                      <a:pt x="2817453" y="253640"/>
                    </a:lnTo>
                    <a:lnTo>
                      <a:pt x="2777151" y="253640"/>
                    </a:lnTo>
                    <a:lnTo>
                      <a:pt x="2736850" y="253640"/>
                    </a:lnTo>
                    <a:close/>
                    <a:moveTo>
                      <a:pt x="2576513" y="173038"/>
                    </a:moveTo>
                    <a:lnTo>
                      <a:pt x="2657115" y="173038"/>
                    </a:lnTo>
                    <a:lnTo>
                      <a:pt x="2657115" y="253640"/>
                    </a:lnTo>
                    <a:lnTo>
                      <a:pt x="2616814" y="253640"/>
                    </a:lnTo>
                    <a:lnTo>
                      <a:pt x="2576513" y="253640"/>
                    </a:lnTo>
                    <a:close/>
                    <a:moveTo>
                      <a:pt x="2414588" y="173038"/>
                    </a:moveTo>
                    <a:lnTo>
                      <a:pt x="2495190" y="173038"/>
                    </a:lnTo>
                    <a:lnTo>
                      <a:pt x="2495190" y="253640"/>
                    </a:lnTo>
                    <a:lnTo>
                      <a:pt x="2454889" y="253640"/>
                    </a:lnTo>
                    <a:lnTo>
                      <a:pt x="2414588" y="253640"/>
                    </a:lnTo>
                    <a:close/>
                    <a:moveTo>
                      <a:pt x="2254250" y="173038"/>
                    </a:moveTo>
                    <a:lnTo>
                      <a:pt x="2334853" y="173038"/>
                    </a:lnTo>
                    <a:lnTo>
                      <a:pt x="2334853" y="253640"/>
                    </a:lnTo>
                    <a:lnTo>
                      <a:pt x="2294551" y="253640"/>
                    </a:lnTo>
                    <a:lnTo>
                      <a:pt x="2254250" y="253640"/>
                    </a:lnTo>
                    <a:close/>
                    <a:moveTo>
                      <a:pt x="2092325" y="173038"/>
                    </a:moveTo>
                    <a:lnTo>
                      <a:pt x="2172928" y="173038"/>
                    </a:lnTo>
                    <a:lnTo>
                      <a:pt x="2172928" y="253640"/>
                    </a:lnTo>
                    <a:lnTo>
                      <a:pt x="2132626" y="253640"/>
                    </a:lnTo>
                    <a:lnTo>
                      <a:pt x="2092325" y="253640"/>
                    </a:lnTo>
                    <a:close/>
                    <a:moveTo>
                      <a:pt x="804863" y="173038"/>
                    </a:moveTo>
                    <a:lnTo>
                      <a:pt x="885465" y="173038"/>
                    </a:lnTo>
                    <a:lnTo>
                      <a:pt x="885465" y="253640"/>
                    </a:lnTo>
                    <a:lnTo>
                      <a:pt x="845164" y="253640"/>
                    </a:lnTo>
                    <a:lnTo>
                      <a:pt x="804863" y="253640"/>
                    </a:lnTo>
                    <a:close/>
                    <a:moveTo>
                      <a:pt x="644525" y="173038"/>
                    </a:moveTo>
                    <a:lnTo>
                      <a:pt x="725128" y="173038"/>
                    </a:lnTo>
                    <a:lnTo>
                      <a:pt x="725128" y="253640"/>
                    </a:lnTo>
                    <a:lnTo>
                      <a:pt x="684826" y="253640"/>
                    </a:lnTo>
                    <a:lnTo>
                      <a:pt x="644525" y="253640"/>
                    </a:lnTo>
                    <a:close/>
                    <a:moveTo>
                      <a:pt x="482600" y="173038"/>
                    </a:moveTo>
                    <a:lnTo>
                      <a:pt x="563203" y="173038"/>
                    </a:lnTo>
                    <a:lnTo>
                      <a:pt x="563203" y="253640"/>
                    </a:lnTo>
                    <a:lnTo>
                      <a:pt x="522901" y="253640"/>
                    </a:lnTo>
                    <a:lnTo>
                      <a:pt x="482600" y="253640"/>
                    </a:lnTo>
                    <a:close/>
                    <a:moveTo>
                      <a:pt x="322263" y="173038"/>
                    </a:moveTo>
                    <a:lnTo>
                      <a:pt x="402865" y="173038"/>
                    </a:lnTo>
                    <a:lnTo>
                      <a:pt x="402865" y="253640"/>
                    </a:lnTo>
                    <a:lnTo>
                      <a:pt x="362564" y="253640"/>
                    </a:lnTo>
                    <a:lnTo>
                      <a:pt x="322263" y="253640"/>
                    </a:lnTo>
                    <a:close/>
                    <a:moveTo>
                      <a:pt x="160338" y="173038"/>
                    </a:moveTo>
                    <a:lnTo>
                      <a:pt x="240940" y="173038"/>
                    </a:lnTo>
                    <a:lnTo>
                      <a:pt x="240940" y="253640"/>
                    </a:lnTo>
                    <a:lnTo>
                      <a:pt x="200639" y="253640"/>
                    </a:lnTo>
                    <a:lnTo>
                      <a:pt x="160338" y="253640"/>
                    </a:lnTo>
                    <a:close/>
                    <a:moveTo>
                      <a:pt x="0" y="173038"/>
                    </a:moveTo>
                    <a:lnTo>
                      <a:pt x="80603" y="173038"/>
                    </a:lnTo>
                    <a:lnTo>
                      <a:pt x="80603" y="253640"/>
                    </a:lnTo>
                    <a:lnTo>
                      <a:pt x="40302" y="253640"/>
                    </a:lnTo>
                    <a:lnTo>
                      <a:pt x="0" y="253640"/>
                    </a:lnTo>
                    <a:close/>
                    <a:moveTo>
                      <a:pt x="1931988" y="133350"/>
                    </a:moveTo>
                    <a:lnTo>
                      <a:pt x="2012590" y="133350"/>
                    </a:lnTo>
                    <a:lnTo>
                      <a:pt x="2012590" y="213952"/>
                    </a:lnTo>
                    <a:lnTo>
                      <a:pt x="1972289" y="213952"/>
                    </a:lnTo>
                    <a:lnTo>
                      <a:pt x="1931988" y="213952"/>
                    </a:lnTo>
                    <a:close/>
                    <a:moveTo>
                      <a:pt x="965200" y="133350"/>
                    </a:moveTo>
                    <a:lnTo>
                      <a:pt x="1045803" y="133350"/>
                    </a:lnTo>
                    <a:lnTo>
                      <a:pt x="1045803" y="213952"/>
                    </a:lnTo>
                    <a:lnTo>
                      <a:pt x="1005501" y="213952"/>
                    </a:lnTo>
                    <a:lnTo>
                      <a:pt x="965200" y="213952"/>
                    </a:lnTo>
                    <a:close/>
                    <a:moveTo>
                      <a:pt x="1770063" y="93663"/>
                    </a:moveTo>
                    <a:lnTo>
                      <a:pt x="1850665" y="93663"/>
                    </a:lnTo>
                    <a:lnTo>
                      <a:pt x="1850665" y="174264"/>
                    </a:lnTo>
                    <a:lnTo>
                      <a:pt x="1810364" y="174264"/>
                    </a:lnTo>
                    <a:lnTo>
                      <a:pt x="1770063" y="174264"/>
                    </a:lnTo>
                    <a:close/>
                    <a:moveTo>
                      <a:pt x="1127125" y="80963"/>
                    </a:moveTo>
                    <a:lnTo>
                      <a:pt x="1207728" y="80963"/>
                    </a:lnTo>
                    <a:lnTo>
                      <a:pt x="1207728" y="161565"/>
                    </a:lnTo>
                    <a:lnTo>
                      <a:pt x="1167426" y="161565"/>
                    </a:lnTo>
                    <a:lnTo>
                      <a:pt x="1127125" y="161565"/>
                    </a:lnTo>
                    <a:close/>
                    <a:moveTo>
                      <a:pt x="1609725" y="53975"/>
                    </a:moveTo>
                    <a:lnTo>
                      <a:pt x="1690328" y="53975"/>
                    </a:lnTo>
                    <a:lnTo>
                      <a:pt x="1690328" y="134578"/>
                    </a:lnTo>
                    <a:lnTo>
                      <a:pt x="1650026" y="134578"/>
                    </a:lnTo>
                    <a:lnTo>
                      <a:pt x="1609725" y="134578"/>
                    </a:lnTo>
                    <a:close/>
                    <a:moveTo>
                      <a:pt x="1287463" y="39688"/>
                    </a:moveTo>
                    <a:lnTo>
                      <a:pt x="1368065" y="39688"/>
                    </a:lnTo>
                    <a:lnTo>
                      <a:pt x="1368065" y="120290"/>
                    </a:lnTo>
                    <a:lnTo>
                      <a:pt x="1327764" y="120290"/>
                    </a:lnTo>
                    <a:lnTo>
                      <a:pt x="1287463" y="120290"/>
                    </a:lnTo>
                    <a:close/>
                    <a:moveTo>
                      <a:pt x="1449388" y="0"/>
                    </a:moveTo>
                    <a:lnTo>
                      <a:pt x="1529990" y="0"/>
                    </a:lnTo>
                    <a:lnTo>
                      <a:pt x="1529990" y="80603"/>
                    </a:lnTo>
                    <a:lnTo>
                      <a:pt x="1489689" y="80603"/>
                    </a:lnTo>
                    <a:lnTo>
                      <a:pt x="1449388"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62" name="Freeform 261">
                <a:extLst>
                  <a:ext uri="{FF2B5EF4-FFF2-40B4-BE49-F238E27FC236}">
                    <a16:creationId xmlns:a16="http://schemas.microsoft.com/office/drawing/2014/main" id="{949E32EC-3B98-3E4B-90D2-C37E531CDE2F}"/>
                  </a:ext>
                </a:extLst>
              </p:cNvPr>
              <p:cNvSpPr>
                <a:spLocks noChangeArrowheads="1"/>
              </p:cNvSpPr>
              <p:nvPr/>
            </p:nvSpPr>
            <p:spPr bwMode="auto">
              <a:xfrm>
                <a:off x="1774825" y="2646363"/>
                <a:ext cx="3139715" cy="258402"/>
              </a:xfrm>
              <a:custGeom>
                <a:avLst/>
                <a:gdLst>
                  <a:gd name="connsiteX0" fmla="*/ 3059113 w 3139715"/>
                  <a:gd name="connsiteY0" fmla="*/ 177800 h 258402"/>
                  <a:gd name="connsiteX1" fmla="*/ 3139715 w 3139715"/>
                  <a:gd name="connsiteY1" fmla="*/ 177800 h 258402"/>
                  <a:gd name="connsiteX2" fmla="*/ 3139715 w 3139715"/>
                  <a:gd name="connsiteY2" fmla="*/ 258402 h 258402"/>
                  <a:gd name="connsiteX3" fmla="*/ 3099414 w 3139715"/>
                  <a:gd name="connsiteY3" fmla="*/ 258402 h 258402"/>
                  <a:gd name="connsiteX4" fmla="*/ 3059113 w 3139715"/>
                  <a:gd name="connsiteY4" fmla="*/ 258402 h 258402"/>
                  <a:gd name="connsiteX5" fmla="*/ 2897188 w 3139715"/>
                  <a:gd name="connsiteY5" fmla="*/ 177800 h 258402"/>
                  <a:gd name="connsiteX6" fmla="*/ 2977790 w 3139715"/>
                  <a:gd name="connsiteY6" fmla="*/ 177800 h 258402"/>
                  <a:gd name="connsiteX7" fmla="*/ 2977790 w 3139715"/>
                  <a:gd name="connsiteY7" fmla="*/ 258402 h 258402"/>
                  <a:gd name="connsiteX8" fmla="*/ 2937489 w 3139715"/>
                  <a:gd name="connsiteY8" fmla="*/ 258402 h 258402"/>
                  <a:gd name="connsiteX9" fmla="*/ 2897188 w 3139715"/>
                  <a:gd name="connsiteY9" fmla="*/ 258402 h 258402"/>
                  <a:gd name="connsiteX10" fmla="*/ 2736850 w 3139715"/>
                  <a:gd name="connsiteY10" fmla="*/ 177800 h 258402"/>
                  <a:gd name="connsiteX11" fmla="*/ 2817453 w 3139715"/>
                  <a:gd name="connsiteY11" fmla="*/ 177800 h 258402"/>
                  <a:gd name="connsiteX12" fmla="*/ 2817453 w 3139715"/>
                  <a:gd name="connsiteY12" fmla="*/ 258402 h 258402"/>
                  <a:gd name="connsiteX13" fmla="*/ 2777151 w 3139715"/>
                  <a:gd name="connsiteY13" fmla="*/ 258402 h 258402"/>
                  <a:gd name="connsiteX14" fmla="*/ 2736850 w 3139715"/>
                  <a:gd name="connsiteY14" fmla="*/ 258402 h 258402"/>
                  <a:gd name="connsiteX15" fmla="*/ 2576513 w 3139715"/>
                  <a:gd name="connsiteY15" fmla="*/ 177800 h 258402"/>
                  <a:gd name="connsiteX16" fmla="*/ 2657115 w 3139715"/>
                  <a:gd name="connsiteY16" fmla="*/ 177800 h 258402"/>
                  <a:gd name="connsiteX17" fmla="*/ 2657115 w 3139715"/>
                  <a:gd name="connsiteY17" fmla="*/ 258402 h 258402"/>
                  <a:gd name="connsiteX18" fmla="*/ 2616814 w 3139715"/>
                  <a:gd name="connsiteY18" fmla="*/ 258402 h 258402"/>
                  <a:gd name="connsiteX19" fmla="*/ 2576513 w 3139715"/>
                  <a:gd name="connsiteY19" fmla="*/ 258402 h 258402"/>
                  <a:gd name="connsiteX20" fmla="*/ 2414588 w 3139715"/>
                  <a:gd name="connsiteY20" fmla="*/ 177800 h 258402"/>
                  <a:gd name="connsiteX21" fmla="*/ 2495190 w 3139715"/>
                  <a:gd name="connsiteY21" fmla="*/ 177800 h 258402"/>
                  <a:gd name="connsiteX22" fmla="*/ 2495190 w 3139715"/>
                  <a:gd name="connsiteY22" fmla="*/ 258402 h 258402"/>
                  <a:gd name="connsiteX23" fmla="*/ 2454889 w 3139715"/>
                  <a:gd name="connsiteY23" fmla="*/ 258402 h 258402"/>
                  <a:gd name="connsiteX24" fmla="*/ 2414588 w 3139715"/>
                  <a:gd name="connsiteY24" fmla="*/ 258402 h 258402"/>
                  <a:gd name="connsiteX25" fmla="*/ 2254250 w 3139715"/>
                  <a:gd name="connsiteY25" fmla="*/ 177800 h 258402"/>
                  <a:gd name="connsiteX26" fmla="*/ 2334853 w 3139715"/>
                  <a:gd name="connsiteY26" fmla="*/ 177800 h 258402"/>
                  <a:gd name="connsiteX27" fmla="*/ 2334853 w 3139715"/>
                  <a:gd name="connsiteY27" fmla="*/ 258402 h 258402"/>
                  <a:gd name="connsiteX28" fmla="*/ 2294551 w 3139715"/>
                  <a:gd name="connsiteY28" fmla="*/ 258402 h 258402"/>
                  <a:gd name="connsiteX29" fmla="*/ 2254250 w 3139715"/>
                  <a:gd name="connsiteY29" fmla="*/ 258402 h 258402"/>
                  <a:gd name="connsiteX30" fmla="*/ 804863 w 3139715"/>
                  <a:gd name="connsiteY30" fmla="*/ 177800 h 258402"/>
                  <a:gd name="connsiteX31" fmla="*/ 885465 w 3139715"/>
                  <a:gd name="connsiteY31" fmla="*/ 177800 h 258402"/>
                  <a:gd name="connsiteX32" fmla="*/ 885465 w 3139715"/>
                  <a:gd name="connsiteY32" fmla="*/ 258402 h 258402"/>
                  <a:gd name="connsiteX33" fmla="*/ 845164 w 3139715"/>
                  <a:gd name="connsiteY33" fmla="*/ 258402 h 258402"/>
                  <a:gd name="connsiteX34" fmla="*/ 804863 w 3139715"/>
                  <a:gd name="connsiteY34" fmla="*/ 258402 h 258402"/>
                  <a:gd name="connsiteX35" fmla="*/ 644525 w 3139715"/>
                  <a:gd name="connsiteY35" fmla="*/ 177800 h 258402"/>
                  <a:gd name="connsiteX36" fmla="*/ 725128 w 3139715"/>
                  <a:gd name="connsiteY36" fmla="*/ 177800 h 258402"/>
                  <a:gd name="connsiteX37" fmla="*/ 725128 w 3139715"/>
                  <a:gd name="connsiteY37" fmla="*/ 258402 h 258402"/>
                  <a:gd name="connsiteX38" fmla="*/ 684826 w 3139715"/>
                  <a:gd name="connsiteY38" fmla="*/ 258402 h 258402"/>
                  <a:gd name="connsiteX39" fmla="*/ 644525 w 3139715"/>
                  <a:gd name="connsiteY39" fmla="*/ 258402 h 258402"/>
                  <a:gd name="connsiteX40" fmla="*/ 482600 w 3139715"/>
                  <a:gd name="connsiteY40" fmla="*/ 177800 h 258402"/>
                  <a:gd name="connsiteX41" fmla="*/ 563203 w 3139715"/>
                  <a:gd name="connsiteY41" fmla="*/ 177800 h 258402"/>
                  <a:gd name="connsiteX42" fmla="*/ 563203 w 3139715"/>
                  <a:gd name="connsiteY42" fmla="*/ 258402 h 258402"/>
                  <a:gd name="connsiteX43" fmla="*/ 522901 w 3139715"/>
                  <a:gd name="connsiteY43" fmla="*/ 258402 h 258402"/>
                  <a:gd name="connsiteX44" fmla="*/ 482600 w 3139715"/>
                  <a:gd name="connsiteY44" fmla="*/ 258402 h 258402"/>
                  <a:gd name="connsiteX45" fmla="*/ 322263 w 3139715"/>
                  <a:gd name="connsiteY45" fmla="*/ 177800 h 258402"/>
                  <a:gd name="connsiteX46" fmla="*/ 402865 w 3139715"/>
                  <a:gd name="connsiteY46" fmla="*/ 177800 h 258402"/>
                  <a:gd name="connsiteX47" fmla="*/ 402865 w 3139715"/>
                  <a:gd name="connsiteY47" fmla="*/ 258402 h 258402"/>
                  <a:gd name="connsiteX48" fmla="*/ 362564 w 3139715"/>
                  <a:gd name="connsiteY48" fmla="*/ 258402 h 258402"/>
                  <a:gd name="connsiteX49" fmla="*/ 322263 w 3139715"/>
                  <a:gd name="connsiteY49" fmla="*/ 258402 h 258402"/>
                  <a:gd name="connsiteX50" fmla="*/ 160338 w 3139715"/>
                  <a:gd name="connsiteY50" fmla="*/ 177800 h 258402"/>
                  <a:gd name="connsiteX51" fmla="*/ 240940 w 3139715"/>
                  <a:gd name="connsiteY51" fmla="*/ 177800 h 258402"/>
                  <a:gd name="connsiteX52" fmla="*/ 240940 w 3139715"/>
                  <a:gd name="connsiteY52" fmla="*/ 258402 h 258402"/>
                  <a:gd name="connsiteX53" fmla="*/ 200639 w 3139715"/>
                  <a:gd name="connsiteY53" fmla="*/ 258402 h 258402"/>
                  <a:gd name="connsiteX54" fmla="*/ 160338 w 3139715"/>
                  <a:gd name="connsiteY54" fmla="*/ 258402 h 258402"/>
                  <a:gd name="connsiteX55" fmla="*/ 0 w 3139715"/>
                  <a:gd name="connsiteY55" fmla="*/ 177800 h 258402"/>
                  <a:gd name="connsiteX56" fmla="*/ 80603 w 3139715"/>
                  <a:gd name="connsiteY56" fmla="*/ 177800 h 258402"/>
                  <a:gd name="connsiteX57" fmla="*/ 80603 w 3139715"/>
                  <a:gd name="connsiteY57" fmla="*/ 258402 h 258402"/>
                  <a:gd name="connsiteX58" fmla="*/ 40302 w 3139715"/>
                  <a:gd name="connsiteY58" fmla="*/ 258402 h 258402"/>
                  <a:gd name="connsiteX59" fmla="*/ 0 w 3139715"/>
                  <a:gd name="connsiteY59" fmla="*/ 258402 h 258402"/>
                  <a:gd name="connsiteX60" fmla="*/ 2092325 w 3139715"/>
                  <a:gd name="connsiteY60" fmla="*/ 138112 h 258402"/>
                  <a:gd name="connsiteX61" fmla="*/ 2172928 w 3139715"/>
                  <a:gd name="connsiteY61" fmla="*/ 138112 h 258402"/>
                  <a:gd name="connsiteX62" fmla="*/ 2172928 w 3139715"/>
                  <a:gd name="connsiteY62" fmla="*/ 218715 h 258402"/>
                  <a:gd name="connsiteX63" fmla="*/ 2132626 w 3139715"/>
                  <a:gd name="connsiteY63" fmla="*/ 218715 h 258402"/>
                  <a:gd name="connsiteX64" fmla="*/ 2092325 w 3139715"/>
                  <a:gd name="connsiteY64" fmla="*/ 218715 h 258402"/>
                  <a:gd name="connsiteX65" fmla="*/ 965200 w 3139715"/>
                  <a:gd name="connsiteY65" fmla="*/ 138112 h 258402"/>
                  <a:gd name="connsiteX66" fmla="*/ 1045803 w 3139715"/>
                  <a:gd name="connsiteY66" fmla="*/ 138112 h 258402"/>
                  <a:gd name="connsiteX67" fmla="*/ 1045803 w 3139715"/>
                  <a:gd name="connsiteY67" fmla="*/ 218715 h 258402"/>
                  <a:gd name="connsiteX68" fmla="*/ 1005501 w 3139715"/>
                  <a:gd name="connsiteY68" fmla="*/ 218715 h 258402"/>
                  <a:gd name="connsiteX69" fmla="*/ 965200 w 3139715"/>
                  <a:gd name="connsiteY69" fmla="*/ 218715 h 258402"/>
                  <a:gd name="connsiteX70" fmla="*/ 1931988 w 3139715"/>
                  <a:gd name="connsiteY70" fmla="*/ 120650 h 258402"/>
                  <a:gd name="connsiteX71" fmla="*/ 2012590 w 3139715"/>
                  <a:gd name="connsiteY71" fmla="*/ 120650 h 258402"/>
                  <a:gd name="connsiteX72" fmla="*/ 2012590 w 3139715"/>
                  <a:gd name="connsiteY72" fmla="*/ 201252 h 258402"/>
                  <a:gd name="connsiteX73" fmla="*/ 1972289 w 3139715"/>
                  <a:gd name="connsiteY73" fmla="*/ 201252 h 258402"/>
                  <a:gd name="connsiteX74" fmla="*/ 1931988 w 3139715"/>
                  <a:gd name="connsiteY74" fmla="*/ 201252 h 258402"/>
                  <a:gd name="connsiteX75" fmla="*/ 1127125 w 3139715"/>
                  <a:gd name="connsiteY75" fmla="*/ 96837 h 258402"/>
                  <a:gd name="connsiteX76" fmla="*/ 1207728 w 3139715"/>
                  <a:gd name="connsiteY76" fmla="*/ 96837 h 258402"/>
                  <a:gd name="connsiteX77" fmla="*/ 1207728 w 3139715"/>
                  <a:gd name="connsiteY77" fmla="*/ 177440 h 258402"/>
                  <a:gd name="connsiteX78" fmla="*/ 1167426 w 3139715"/>
                  <a:gd name="connsiteY78" fmla="*/ 177440 h 258402"/>
                  <a:gd name="connsiteX79" fmla="*/ 1127125 w 3139715"/>
                  <a:gd name="connsiteY79" fmla="*/ 177440 h 258402"/>
                  <a:gd name="connsiteX80" fmla="*/ 1770063 w 3139715"/>
                  <a:gd name="connsiteY80" fmla="*/ 57150 h 258402"/>
                  <a:gd name="connsiteX81" fmla="*/ 1850665 w 3139715"/>
                  <a:gd name="connsiteY81" fmla="*/ 57150 h 258402"/>
                  <a:gd name="connsiteX82" fmla="*/ 1850665 w 3139715"/>
                  <a:gd name="connsiteY82" fmla="*/ 137752 h 258402"/>
                  <a:gd name="connsiteX83" fmla="*/ 1810364 w 3139715"/>
                  <a:gd name="connsiteY83" fmla="*/ 137752 h 258402"/>
                  <a:gd name="connsiteX84" fmla="*/ 1770063 w 3139715"/>
                  <a:gd name="connsiteY84" fmla="*/ 137752 h 258402"/>
                  <a:gd name="connsiteX85" fmla="*/ 1287463 w 3139715"/>
                  <a:gd name="connsiteY85" fmla="*/ 39687 h 258402"/>
                  <a:gd name="connsiteX86" fmla="*/ 1368065 w 3139715"/>
                  <a:gd name="connsiteY86" fmla="*/ 39687 h 258402"/>
                  <a:gd name="connsiteX87" fmla="*/ 1368065 w 3139715"/>
                  <a:gd name="connsiteY87" fmla="*/ 120290 h 258402"/>
                  <a:gd name="connsiteX88" fmla="*/ 1327764 w 3139715"/>
                  <a:gd name="connsiteY88" fmla="*/ 120290 h 258402"/>
                  <a:gd name="connsiteX89" fmla="*/ 1287463 w 3139715"/>
                  <a:gd name="connsiteY89" fmla="*/ 120290 h 258402"/>
                  <a:gd name="connsiteX90" fmla="*/ 1449388 w 3139715"/>
                  <a:gd name="connsiteY90" fmla="*/ 15875 h 258402"/>
                  <a:gd name="connsiteX91" fmla="*/ 1529990 w 3139715"/>
                  <a:gd name="connsiteY91" fmla="*/ 15875 h 258402"/>
                  <a:gd name="connsiteX92" fmla="*/ 1529990 w 3139715"/>
                  <a:gd name="connsiteY92" fmla="*/ 96477 h 258402"/>
                  <a:gd name="connsiteX93" fmla="*/ 1489689 w 3139715"/>
                  <a:gd name="connsiteY93" fmla="*/ 96477 h 258402"/>
                  <a:gd name="connsiteX94" fmla="*/ 1449388 w 3139715"/>
                  <a:gd name="connsiteY94" fmla="*/ 96477 h 258402"/>
                  <a:gd name="connsiteX95" fmla="*/ 1609725 w 3139715"/>
                  <a:gd name="connsiteY95" fmla="*/ 0 h 258402"/>
                  <a:gd name="connsiteX96" fmla="*/ 1690328 w 3139715"/>
                  <a:gd name="connsiteY96" fmla="*/ 0 h 258402"/>
                  <a:gd name="connsiteX97" fmla="*/ 1690328 w 3139715"/>
                  <a:gd name="connsiteY97" fmla="*/ 80602 h 258402"/>
                  <a:gd name="connsiteX98" fmla="*/ 1650026 w 3139715"/>
                  <a:gd name="connsiteY98" fmla="*/ 80602 h 258402"/>
                  <a:gd name="connsiteX99" fmla="*/ 1609725 w 3139715"/>
                  <a:gd name="connsiteY99" fmla="*/ 80602 h 25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2">
                    <a:moveTo>
                      <a:pt x="3059113" y="177800"/>
                    </a:moveTo>
                    <a:lnTo>
                      <a:pt x="3139715" y="177800"/>
                    </a:lnTo>
                    <a:lnTo>
                      <a:pt x="3139715" y="258402"/>
                    </a:lnTo>
                    <a:lnTo>
                      <a:pt x="3099414" y="258402"/>
                    </a:lnTo>
                    <a:lnTo>
                      <a:pt x="3059113" y="258402"/>
                    </a:lnTo>
                    <a:close/>
                    <a:moveTo>
                      <a:pt x="2897188" y="177800"/>
                    </a:moveTo>
                    <a:lnTo>
                      <a:pt x="2977790" y="177800"/>
                    </a:lnTo>
                    <a:lnTo>
                      <a:pt x="2977790" y="258402"/>
                    </a:lnTo>
                    <a:lnTo>
                      <a:pt x="2937489" y="258402"/>
                    </a:lnTo>
                    <a:lnTo>
                      <a:pt x="2897188" y="258402"/>
                    </a:lnTo>
                    <a:close/>
                    <a:moveTo>
                      <a:pt x="2736850" y="177800"/>
                    </a:moveTo>
                    <a:lnTo>
                      <a:pt x="2817453" y="177800"/>
                    </a:lnTo>
                    <a:lnTo>
                      <a:pt x="2817453" y="258402"/>
                    </a:lnTo>
                    <a:lnTo>
                      <a:pt x="2777151" y="258402"/>
                    </a:lnTo>
                    <a:lnTo>
                      <a:pt x="2736850" y="258402"/>
                    </a:lnTo>
                    <a:close/>
                    <a:moveTo>
                      <a:pt x="2576513" y="177800"/>
                    </a:moveTo>
                    <a:lnTo>
                      <a:pt x="2657115" y="177800"/>
                    </a:lnTo>
                    <a:lnTo>
                      <a:pt x="2657115" y="258402"/>
                    </a:lnTo>
                    <a:lnTo>
                      <a:pt x="2616814" y="258402"/>
                    </a:lnTo>
                    <a:lnTo>
                      <a:pt x="2576513" y="258402"/>
                    </a:lnTo>
                    <a:close/>
                    <a:moveTo>
                      <a:pt x="2414588" y="177800"/>
                    </a:moveTo>
                    <a:lnTo>
                      <a:pt x="2495190" y="177800"/>
                    </a:lnTo>
                    <a:lnTo>
                      <a:pt x="2495190" y="258402"/>
                    </a:lnTo>
                    <a:lnTo>
                      <a:pt x="2454889" y="258402"/>
                    </a:lnTo>
                    <a:lnTo>
                      <a:pt x="2414588" y="258402"/>
                    </a:lnTo>
                    <a:close/>
                    <a:moveTo>
                      <a:pt x="2254250" y="177800"/>
                    </a:moveTo>
                    <a:lnTo>
                      <a:pt x="2334853" y="177800"/>
                    </a:lnTo>
                    <a:lnTo>
                      <a:pt x="2334853" y="258402"/>
                    </a:lnTo>
                    <a:lnTo>
                      <a:pt x="2294551" y="258402"/>
                    </a:lnTo>
                    <a:lnTo>
                      <a:pt x="2254250" y="258402"/>
                    </a:lnTo>
                    <a:close/>
                    <a:moveTo>
                      <a:pt x="804863" y="177800"/>
                    </a:moveTo>
                    <a:lnTo>
                      <a:pt x="885465" y="177800"/>
                    </a:lnTo>
                    <a:lnTo>
                      <a:pt x="885465" y="258402"/>
                    </a:lnTo>
                    <a:lnTo>
                      <a:pt x="845164" y="258402"/>
                    </a:lnTo>
                    <a:lnTo>
                      <a:pt x="804863" y="258402"/>
                    </a:lnTo>
                    <a:close/>
                    <a:moveTo>
                      <a:pt x="644525" y="177800"/>
                    </a:moveTo>
                    <a:lnTo>
                      <a:pt x="725128" y="177800"/>
                    </a:lnTo>
                    <a:lnTo>
                      <a:pt x="725128" y="258402"/>
                    </a:lnTo>
                    <a:lnTo>
                      <a:pt x="684826" y="258402"/>
                    </a:lnTo>
                    <a:lnTo>
                      <a:pt x="644525" y="258402"/>
                    </a:lnTo>
                    <a:close/>
                    <a:moveTo>
                      <a:pt x="482600" y="177800"/>
                    </a:moveTo>
                    <a:lnTo>
                      <a:pt x="563203" y="177800"/>
                    </a:lnTo>
                    <a:lnTo>
                      <a:pt x="563203" y="258402"/>
                    </a:lnTo>
                    <a:lnTo>
                      <a:pt x="522901" y="258402"/>
                    </a:lnTo>
                    <a:lnTo>
                      <a:pt x="482600" y="258402"/>
                    </a:lnTo>
                    <a:close/>
                    <a:moveTo>
                      <a:pt x="322263" y="177800"/>
                    </a:moveTo>
                    <a:lnTo>
                      <a:pt x="402865" y="177800"/>
                    </a:lnTo>
                    <a:lnTo>
                      <a:pt x="402865" y="258402"/>
                    </a:lnTo>
                    <a:lnTo>
                      <a:pt x="362564" y="258402"/>
                    </a:lnTo>
                    <a:lnTo>
                      <a:pt x="322263" y="258402"/>
                    </a:lnTo>
                    <a:close/>
                    <a:moveTo>
                      <a:pt x="160338" y="177800"/>
                    </a:moveTo>
                    <a:lnTo>
                      <a:pt x="240940" y="177800"/>
                    </a:lnTo>
                    <a:lnTo>
                      <a:pt x="240940" y="258402"/>
                    </a:lnTo>
                    <a:lnTo>
                      <a:pt x="200639" y="258402"/>
                    </a:lnTo>
                    <a:lnTo>
                      <a:pt x="160338" y="258402"/>
                    </a:lnTo>
                    <a:close/>
                    <a:moveTo>
                      <a:pt x="0" y="177800"/>
                    </a:moveTo>
                    <a:lnTo>
                      <a:pt x="80603" y="177800"/>
                    </a:lnTo>
                    <a:lnTo>
                      <a:pt x="80603" y="258402"/>
                    </a:lnTo>
                    <a:lnTo>
                      <a:pt x="40302" y="258402"/>
                    </a:lnTo>
                    <a:lnTo>
                      <a:pt x="0" y="258402"/>
                    </a:lnTo>
                    <a:close/>
                    <a:moveTo>
                      <a:pt x="2092325" y="138112"/>
                    </a:moveTo>
                    <a:lnTo>
                      <a:pt x="2172928" y="138112"/>
                    </a:lnTo>
                    <a:lnTo>
                      <a:pt x="2172928" y="218715"/>
                    </a:lnTo>
                    <a:lnTo>
                      <a:pt x="2132626" y="218715"/>
                    </a:lnTo>
                    <a:lnTo>
                      <a:pt x="2092325" y="218715"/>
                    </a:lnTo>
                    <a:close/>
                    <a:moveTo>
                      <a:pt x="965200" y="138112"/>
                    </a:moveTo>
                    <a:lnTo>
                      <a:pt x="1045803" y="138112"/>
                    </a:lnTo>
                    <a:lnTo>
                      <a:pt x="1045803" y="218715"/>
                    </a:lnTo>
                    <a:lnTo>
                      <a:pt x="1005501" y="218715"/>
                    </a:lnTo>
                    <a:lnTo>
                      <a:pt x="965200" y="218715"/>
                    </a:lnTo>
                    <a:close/>
                    <a:moveTo>
                      <a:pt x="1931988" y="120650"/>
                    </a:moveTo>
                    <a:lnTo>
                      <a:pt x="2012590" y="120650"/>
                    </a:lnTo>
                    <a:lnTo>
                      <a:pt x="2012590" y="201252"/>
                    </a:lnTo>
                    <a:lnTo>
                      <a:pt x="1972289" y="201252"/>
                    </a:lnTo>
                    <a:lnTo>
                      <a:pt x="1931988" y="201252"/>
                    </a:lnTo>
                    <a:close/>
                    <a:moveTo>
                      <a:pt x="1127125" y="96837"/>
                    </a:moveTo>
                    <a:lnTo>
                      <a:pt x="1207728" y="96837"/>
                    </a:lnTo>
                    <a:lnTo>
                      <a:pt x="1207728" y="177440"/>
                    </a:lnTo>
                    <a:lnTo>
                      <a:pt x="1167426" y="177440"/>
                    </a:lnTo>
                    <a:lnTo>
                      <a:pt x="1127125" y="177440"/>
                    </a:lnTo>
                    <a:close/>
                    <a:moveTo>
                      <a:pt x="1770063" y="57150"/>
                    </a:moveTo>
                    <a:lnTo>
                      <a:pt x="1850665" y="57150"/>
                    </a:lnTo>
                    <a:lnTo>
                      <a:pt x="1850665" y="137752"/>
                    </a:lnTo>
                    <a:lnTo>
                      <a:pt x="1810364" y="137752"/>
                    </a:lnTo>
                    <a:lnTo>
                      <a:pt x="1770063" y="137752"/>
                    </a:lnTo>
                    <a:close/>
                    <a:moveTo>
                      <a:pt x="1287463" y="39687"/>
                    </a:moveTo>
                    <a:lnTo>
                      <a:pt x="1368065" y="39687"/>
                    </a:lnTo>
                    <a:lnTo>
                      <a:pt x="1368065" y="120290"/>
                    </a:lnTo>
                    <a:lnTo>
                      <a:pt x="1327764" y="120290"/>
                    </a:lnTo>
                    <a:lnTo>
                      <a:pt x="1287463" y="120290"/>
                    </a:lnTo>
                    <a:close/>
                    <a:moveTo>
                      <a:pt x="1449388" y="15875"/>
                    </a:moveTo>
                    <a:lnTo>
                      <a:pt x="1529990" y="15875"/>
                    </a:lnTo>
                    <a:lnTo>
                      <a:pt x="1529990" y="96477"/>
                    </a:lnTo>
                    <a:lnTo>
                      <a:pt x="1489689" y="96477"/>
                    </a:lnTo>
                    <a:lnTo>
                      <a:pt x="1449388" y="96477"/>
                    </a:lnTo>
                    <a:close/>
                    <a:moveTo>
                      <a:pt x="1609725" y="0"/>
                    </a:moveTo>
                    <a:lnTo>
                      <a:pt x="1690328" y="0"/>
                    </a:lnTo>
                    <a:lnTo>
                      <a:pt x="1690328" y="80602"/>
                    </a:lnTo>
                    <a:lnTo>
                      <a:pt x="1650026" y="80602"/>
                    </a:lnTo>
                    <a:lnTo>
                      <a:pt x="1609725"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63" name="Freeform 262">
                <a:extLst>
                  <a:ext uri="{FF2B5EF4-FFF2-40B4-BE49-F238E27FC236}">
                    <a16:creationId xmlns:a16="http://schemas.microsoft.com/office/drawing/2014/main" id="{8BBD94FA-2CCA-F643-A702-742DF792A0DC}"/>
                  </a:ext>
                </a:extLst>
              </p:cNvPr>
              <p:cNvSpPr>
                <a:spLocks noChangeArrowheads="1"/>
              </p:cNvSpPr>
              <p:nvPr/>
            </p:nvSpPr>
            <p:spPr bwMode="auto">
              <a:xfrm>
                <a:off x="1774825" y="2806700"/>
                <a:ext cx="3139715" cy="258403"/>
              </a:xfrm>
              <a:custGeom>
                <a:avLst/>
                <a:gdLst>
                  <a:gd name="connsiteX0" fmla="*/ 3059113 w 3139715"/>
                  <a:gd name="connsiteY0" fmla="*/ 177800 h 258403"/>
                  <a:gd name="connsiteX1" fmla="*/ 3139715 w 3139715"/>
                  <a:gd name="connsiteY1" fmla="*/ 177800 h 258403"/>
                  <a:gd name="connsiteX2" fmla="*/ 3139715 w 3139715"/>
                  <a:gd name="connsiteY2" fmla="*/ 258403 h 258403"/>
                  <a:gd name="connsiteX3" fmla="*/ 3099414 w 3139715"/>
                  <a:gd name="connsiteY3" fmla="*/ 258403 h 258403"/>
                  <a:gd name="connsiteX4" fmla="*/ 3059113 w 3139715"/>
                  <a:gd name="connsiteY4" fmla="*/ 258403 h 258403"/>
                  <a:gd name="connsiteX5" fmla="*/ 2897188 w 3139715"/>
                  <a:gd name="connsiteY5" fmla="*/ 177800 h 258403"/>
                  <a:gd name="connsiteX6" fmla="*/ 2977790 w 3139715"/>
                  <a:gd name="connsiteY6" fmla="*/ 177800 h 258403"/>
                  <a:gd name="connsiteX7" fmla="*/ 2977790 w 3139715"/>
                  <a:gd name="connsiteY7" fmla="*/ 258403 h 258403"/>
                  <a:gd name="connsiteX8" fmla="*/ 2937489 w 3139715"/>
                  <a:gd name="connsiteY8" fmla="*/ 258403 h 258403"/>
                  <a:gd name="connsiteX9" fmla="*/ 2897188 w 3139715"/>
                  <a:gd name="connsiteY9" fmla="*/ 258403 h 258403"/>
                  <a:gd name="connsiteX10" fmla="*/ 2736850 w 3139715"/>
                  <a:gd name="connsiteY10" fmla="*/ 177800 h 258403"/>
                  <a:gd name="connsiteX11" fmla="*/ 2817453 w 3139715"/>
                  <a:gd name="connsiteY11" fmla="*/ 177800 h 258403"/>
                  <a:gd name="connsiteX12" fmla="*/ 2817453 w 3139715"/>
                  <a:gd name="connsiteY12" fmla="*/ 258403 h 258403"/>
                  <a:gd name="connsiteX13" fmla="*/ 2777151 w 3139715"/>
                  <a:gd name="connsiteY13" fmla="*/ 258403 h 258403"/>
                  <a:gd name="connsiteX14" fmla="*/ 2736850 w 3139715"/>
                  <a:gd name="connsiteY14" fmla="*/ 258403 h 258403"/>
                  <a:gd name="connsiteX15" fmla="*/ 2576513 w 3139715"/>
                  <a:gd name="connsiteY15" fmla="*/ 177800 h 258403"/>
                  <a:gd name="connsiteX16" fmla="*/ 2657115 w 3139715"/>
                  <a:gd name="connsiteY16" fmla="*/ 177800 h 258403"/>
                  <a:gd name="connsiteX17" fmla="*/ 2657115 w 3139715"/>
                  <a:gd name="connsiteY17" fmla="*/ 258403 h 258403"/>
                  <a:gd name="connsiteX18" fmla="*/ 2616814 w 3139715"/>
                  <a:gd name="connsiteY18" fmla="*/ 258403 h 258403"/>
                  <a:gd name="connsiteX19" fmla="*/ 2576513 w 3139715"/>
                  <a:gd name="connsiteY19" fmla="*/ 258403 h 258403"/>
                  <a:gd name="connsiteX20" fmla="*/ 2414588 w 3139715"/>
                  <a:gd name="connsiteY20" fmla="*/ 177800 h 258403"/>
                  <a:gd name="connsiteX21" fmla="*/ 2495190 w 3139715"/>
                  <a:gd name="connsiteY21" fmla="*/ 177800 h 258403"/>
                  <a:gd name="connsiteX22" fmla="*/ 2495190 w 3139715"/>
                  <a:gd name="connsiteY22" fmla="*/ 237764 h 258403"/>
                  <a:gd name="connsiteX23" fmla="*/ 2454889 w 3139715"/>
                  <a:gd name="connsiteY23" fmla="*/ 237764 h 258403"/>
                  <a:gd name="connsiteX24" fmla="*/ 2414588 w 3139715"/>
                  <a:gd name="connsiteY24" fmla="*/ 237764 h 258403"/>
                  <a:gd name="connsiteX25" fmla="*/ 965200 w 3139715"/>
                  <a:gd name="connsiteY25" fmla="*/ 177800 h 258403"/>
                  <a:gd name="connsiteX26" fmla="*/ 1045803 w 3139715"/>
                  <a:gd name="connsiteY26" fmla="*/ 177800 h 258403"/>
                  <a:gd name="connsiteX27" fmla="*/ 1045803 w 3139715"/>
                  <a:gd name="connsiteY27" fmla="*/ 258403 h 258403"/>
                  <a:gd name="connsiteX28" fmla="*/ 1005501 w 3139715"/>
                  <a:gd name="connsiteY28" fmla="*/ 258403 h 258403"/>
                  <a:gd name="connsiteX29" fmla="*/ 965200 w 3139715"/>
                  <a:gd name="connsiteY29" fmla="*/ 258403 h 258403"/>
                  <a:gd name="connsiteX30" fmla="*/ 804863 w 3139715"/>
                  <a:gd name="connsiteY30" fmla="*/ 177800 h 258403"/>
                  <a:gd name="connsiteX31" fmla="*/ 885465 w 3139715"/>
                  <a:gd name="connsiteY31" fmla="*/ 177800 h 258403"/>
                  <a:gd name="connsiteX32" fmla="*/ 885465 w 3139715"/>
                  <a:gd name="connsiteY32" fmla="*/ 258403 h 258403"/>
                  <a:gd name="connsiteX33" fmla="*/ 845164 w 3139715"/>
                  <a:gd name="connsiteY33" fmla="*/ 258403 h 258403"/>
                  <a:gd name="connsiteX34" fmla="*/ 804863 w 3139715"/>
                  <a:gd name="connsiteY34" fmla="*/ 258403 h 258403"/>
                  <a:gd name="connsiteX35" fmla="*/ 644525 w 3139715"/>
                  <a:gd name="connsiteY35" fmla="*/ 177800 h 258403"/>
                  <a:gd name="connsiteX36" fmla="*/ 725128 w 3139715"/>
                  <a:gd name="connsiteY36" fmla="*/ 177800 h 258403"/>
                  <a:gd name="connsiteX37" fmla="*/ 725128 w 3139715"/>
                  <a:gd name="connsiteY37" fmla="*/ 258403 h 258403"/>
                  <a:gd name="connsiteX38" fmla="*/ 684826 w 3139715"/>
                  <a:gd name="connsiteY38" fmla="*/ 258403 h 258403"/>
                  <a:gd name="connsiteX39" fmla="*/ 644525 w 3139715"/>
                  <a:gd name="connsiteY39" fmla="*/ 258403 h 258403"/>
                  <a:gd name="connsiteX40" fmla="*/ 482600 w 3139715"/>
                  <a:gd name="connsiteY40" fmla="*/ 177800 h 258403"/>
                  <a:gd name="connsiteX41" fmla="*/ 563203 w 3139715"/>
                  <a:gd name="connsiteY41" fmla="*/ 177800 h 258403"/>
                  <a:gd name="connsiteX42" fmla="*/ 563203 w 3139715"/>
                  <a:gd name="connsiteY42" fmla="*/ 258403 h 258403"/>
                  <a:gd name="connsiteX43" fmla="*/ 522901 w 3139715"/>
                  <a:gd name="connsiteY43" fmla="*/ 258403 h 258403"/>
                  <a:gd name="connsiteX44" fmla="*/ 482600 w 3139715"/>
                  <a:gd name="connsiteY44" fmla="*/ 258403 h 258403"/>
                  <a:gd name="connsiteX45" fmla="*/ 322263 w 3139715"/>
                  <a:gd name="connsiteY45" fmla="*/ 177800 h 258403"/>
                  <a:gd name="connsiteX46" fmla="*/ 402865 w 3139715"/>
                  <a:gd name="connsiteY46" fmla="*/ 177800 h 258403"/>
                  <a:gd name="connsiteX47" fmla="*/ 402865 w 3139715"/>
                  <a:gd name="connsiteY47" fmla="*/ 258403 h 258403"/>
                  <a:gd name="connsiteX48" fmla="*/ 362564 w 3139715"/>
                  <a:gd name="connsiteY48" fmla="*/ 258403 h 258403"/>
                  <a:gd name="connsiteX49" fmla="*/ 322263 w 3139715"/>
                  <a:gd name="connsiteY49" fmla="*/ 258403 h 258403"/>
                  <a:gd name="connsiteX50" fmla="*/ 160338 w 3139715"/>
                  <a:gd name="connsiteY50" fmla="*/ 177800 h 258403"/>
                  <a:gd name="connsiteX51" fmla="*/ 240940 w 3139715"/>
                  <a:gd name="connsiteY51" fmla="*/ 177800 h 258403"/>
                  <a:gd name="connsiteX52" fmla="*/ 240940 w 3139715"/>
                  <a:gd name="connsiteY52" fmla="*/ 258403 h 258403"/>
                  <a:gd name="connsiteX53" fmla="*/ 200639 w 3139715"/>
                  <a:gd name="connsiteY53" fmla="*/ 258403 h 258403"/>
                  <a:gd name="connsiteX54" fmla="*/ 160338 w 3139715"/>
                  <a:gd name="connsiteY54" fmla="*/ 258403 h 258403"/>
                  <a:gd name="connsiteX55" fmla="*/ 0 w 3139715"/>
                  <a:gd name="connsiteY55" fmla="*/ 177800 h 258403"/>
                  <a:gd name="connsiteX56" fmla="*/ 80603 w 3139715"/>
                  <a:gd name="connsiteY56" fmla="*/ 177800 h 258403"/>
                  <a:gd name="connsiteX57" fmla="*/ 80603 w 3139715"/>
                  <a:gd name="connsiteY57" fmla="*/ 258403 h 258403"/>
                  <a:gd name="connsiteX58" fmla="*/ 40302 w 3139715"/>
                  <a:gd name="connsiteY58" fmla="*/ 258403 h 258403"/>
                  <a:gd name="connsiteX59" fmla="*/ 0 w 3139715"/>
                  <a:gd name="connsiteY59" fmla="*/ 258403 h 258403"/>
                  <a:gd name="connsiteX60" fmla="*/ 2254250 w 3139715"/>
                  <a:gd name="connsiteY60" fmla="*/ 139700 h 258403"/>
                  <a:gd name="connsiteX61" fmla="*/ 2334853 w 3139715"/>
                  <a:gd name="connsiteY61" fmla="*/ 139700 h 258403"/>
                  <a:gd name="connsiteX62" fmla="*/ 2334853 w 3139715"/>
                  <a:gd name="connsiteY62" fmla="*/ 220303 h 258403"/>
                  <a:gd name="connsiteX63" fmla="*/ 2294551 w 3139715"/>
                  <a:gd name="connsiteY63" fmla="*/ 220303 h 258403"/>
                  <a:gd name="connsiteX64" fmla="*/ 2254250 w 3139715"/>
                  <a:gd name="connsiteY64" fmla="*/ 220303 h 258403"/>
                  <a:gd name="connsiteX65" fmla="*/ 1127125 w 3139715"/>
                  <a:gd name="connsiteY65" fmla="*/ 138113 h 258403"/>
                  <a:gd name="connsiteX66" fmla="*/ 1207728 w 3139715"/>
                  <a:gd name="connsiteY66" fmla="*/ 138113 h 258403"/>
                  <a:gd name="connsiteX67" fmla="*/ 1207728 w 3139715"/>
                  <a:gd name="connsiteY67" fmla="*/ 218715 h 258403"/>
                  <a:gd name="connsiteX68" fmla="*/ 1167426 w 3139715"/>
                  <a:gd name="connsiteY68" fmla="*/ 218715 h 258403"/>
                  <a:gd name="connsiteX69" fmla="*/ 1127125 w 3139715"/>
                  <a:gd name="connsiteY69" fmla="*/ 218715 h 258403"/>
                  <a:gd name="connsiteX70" fmla="*/ 2092325 w 3139715"/>
                  <a:gd name="connsiteY70" fmla="*/ 107950 h 258403"/>
                  <a:gd name="connsiteX71" fmla="*/ 2172928 w 3139715"/>
                  <a:gd name="connsiteY71" fmla="*/ 107950 h 258403"/>
                  <a:gd name="connsiteX72" fmla="*/ 2172928 w 3139715"/>
                  <a:gd name="connsiteY72" fmla="*/ 188553 h 258403"/>
                  <a:gd name="connsiteX73" fmla="*/ 2132626 w 3139715"/>
                  <a:gd name="connsiteY73" fmla="*/ 188553 h 258403"/>
                  <a:gd name="connsiteX74" fmla="*/ 2092325 w 3139715"/>
                  <a:gd name="connsiteY74" fmla="*/ 188553 h 258403"/>
                  <a:gd name="connsiteX75" fmla="*/ 1287463 w 3139715"/>
                  <a:gd name="connsiteY75" fmla="*/ 98425 h 258403"/>
                  <a:gd name="connsiteX76" fmla="*/ 1368065 w 3139715"/>
                  <a:gd name="connsiteY76" fmla="*/ 98425 h 258403"/>
                  <a:gd name="connsiteX77" fmla="*/ 1368065 w 3139715"/>
                  <a:gd name="connsiteY77" fmla="*/ 179028 h 258403"/>
                  <a:gd name="connsiteX78" fmla="*/ 1327764 w 3139715"/>
                  <a:gd name="connsiteY78" fmla="*/ 179028 h 258403"/>
                  <a:gd name="connsiteX79" fmla="*/ 1287463 w 3139715"/>
                  <a:gd name="connsiteY79" fmla="*/ 179028 h 258403"/>
                  <a:gd name="connsiteX80" fmla="*/ 1931988 w 3139715"/>
                  <a:gd name="connsiteY80" fmla="*/ 68263 h 258403"/>
                  <a:gd name="connsiteX81" fmla="*/ 2012590 w 3139715"/>
                  <a:gd name="connsiteY81" fmla="*/ 68263 h 258403"/>
                  <a:gd name="connsiteX82" fmla="*/ 2012590 w 3139715"/>
                  <a:gd name="connsiteY82" fmla="*/ 148865 h 258403"/>
                  <a:gd name="connsiteX83" fmla="*/ 1972289 w 3139715"/>
                  <a:gd name="connsiteY83" fmla="*/ 148865 h 258403"/>
                  <a:gd name="connsiteX84" fmla="*/ 1931988 w 3139715"/>
                  <a:gd name="connsiteY84" fmla="*/ 148865 h 258403"/>
                  <a:gd name="connsiteX85" fmla="*/ 1449388 w 3139715"/>
                  <a:gd name="connsiteY85" fmla="*/ 57150 h 258403"/>
                  <a:gd name="connsiteX86" fmla="*/ 1529990 w 3139715"/>
                  <a:gd name="connsiteY86" fmla="*/ 57150 h 258403"/>
                  <a:gd name="connsiteX87" fmla="*/ 1529990 w 3139715"/>
                  <a:gd name="connsiteY87" fmla="*/ 137753 h 258403"/>
                  <a:gd name="connsiteX88" fmla="*/ 1489689 w 3139715"/>
                  <a:gd name="connsiteY88" fmla="*/ 137753 h 258403"/>
                  <a:gd name="connsiteX89" fmla="*/ 1449388 w 3139715"/>
                  <a:gd name="connsiteY89" fmla="*/ 137753 h 258403"/>
                  <a:gd name="connsiteX90" fmla="*/ 1609725 w 3139715"/>
                  <a:gd name="connsiteY90" fmla="*/ 17463 h 258403"/>
                  <a:gd name="connsiteX91" fmla="*/ 1690328 w 3139715"/>
                  <a:gd name="connsiteY91" fmla="*/ 17463 h 258403"/>
                  <a:gd name="connsiteX92" fmla="*/ 1690328 w 3139715"/>
                  <a:gd name="connsiteY92" fmla="*/ 98065 h 258403"/>
                  <a:gd name="connsiteX93" fmla="*/ 1650026 w 3139715"/>
                  <a:gd name="connsiteY93" fmla="*/ 98065 h 258403"/>
                  <a:gd name="connsiteX94" fmla="*/ 1609725 w 3139715"/>
                  <a:gd name="connsiteY94" fmla="*/ 98065 h 258403"/>
                  <a:gd name="connsiteX95" fmla="*/ 1770063 w 3139715"/>
                  <a:gd name="connsiteY95" fmla="*/ 0 h 258403"/>
                  <a:gd name="connsiteX96" fmla="*/ 1850665 w 3139715"/>
                  <a:gd name="connsiteY96" fmla="*/ 0 h 258403"/>
                  <a:gd name="connsiteX97" fmla="*/ 1850665 w 3139715"/>
                  <a:gd name="connsiteY97" fmla="*/ 80601 h 258403"/>
                  <a:gd name="connsiteX98" fmla="*/ 1810364 w 3139715"/>
                  <a:gd name="connsiteY98" fmla="*/ 80601 h 258403"/>
                  <a:gd name="connsiteX99" fmla="*/ 1770063 w 3139715"/>
                  <a:gd name="connsiteY99" fmla="*/ 80601 h 2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3">
                    <a:moveTo>
                      <a:pt x="3059113" y="177800"/>
                    </a:moveTo>
                    <a:lnTo>
                      <a:pt x="3139715" y="177800"/>
                    </a:lnTo>
                    <a:lnTo>
                      <a:pt x="3139715" y="258403"/>
                    </a:lnTo>
                    <a:lnTo>
                      <a:pt x="3099414" y="258403"/>
                    </a:lnTo>
                    <a:lnTo>
                      <a:pt x="3059113" y="258403"/>
                    </a:lnTo>
                    <a:close/>
                    <a:moveTo>
                      <a:pt x="2897188" y="177800"/>
                    </a:moveTo>
                    <a:lnTo>
                      <a:pt x="2977790" y="177800"/>
                    </a:lnTo>
                    <a:lnTo>
                      <a:pt x="2977790" y="258403"/>
                    </a:lnTo>
                    <a:lnTo>
                      <a:pt x="2937489" y="258403"/>
                    </a:lnTo>
                    <a:lnTo>
                      <a:pt x="2897188" y="258403"/>
                    </a:lnTo>
                    <a:close/>
                    <a:moveTo>
                      <a:pt x="2736850" y="177800"/>
                    </a:moveTo>
                    <a:lnTo>
                      <a:pt x="2817453" y="177800"/>
                    </a:lnTo>
                    <a:lnTo>
                      <a:pt x="2817453" y="258403"/>
                    </a:lnTo>
                    <a:lnTo>
                      <a:pt x="2777151" y="258403"/>
                    </a:lnTo>
                    <a:lnTo>
                      <a:pt x="2736850" y="258403"/>
                    </a:lnTo>
                    <a:close/>
                    <a:moveTo>
                      <a:pt x="2576513" y="177800"/>
                    </a:moveTo>
                    <a:lnTo>
                      <a:pt x="2657115" y="177800"/>
                    </a:lnTo>
                    <a:lnTo>
                      <a:pt x="2657115" y="258403"/>
                    </a:lnTo>
                    <a:lnTo>
                      <a:pt x="2616814" y="258403"/>
                    </a:lnTo>
                    <a:lnTo>
                      <a:pt x="2576513" y="258403"/>
                    </a:lnTo>
                    <a:close/>
                    <a:moveTo>
                      <a:pt x="2414588" y="177800"/>
                    </a:moveTo>
                    <a:lnTo>
                      <a:pt x="2495190" y="177800"/>
                    </a:lnTo>
                    <a:lnTo>
                      <a:pt x="2495190" y="237764"/>
                    </a:lnTo>
                    <a:lnTo>
                      <a:pt x="2454889" y="237764"/>
                    </a:lnTo>
                    <a:lnTo>
                      <a:pt x="2414588" y="237764"/>
                    </a:lnTo>
                    <a:close/>
                    <a:moveTo>
                      <a:pt x="965200" y="177800"/>
                    </a:moveTo>
                    <a:lnTo>
                      <a:pt x="1045803" y="177800"/>
                    </a:lnTo>
                    <a:lnTo>
                      <a:pt x="1045803" y="258403"/>
                    </a:lnTo>
                    <a:lnTo>
                      <a:pt x="1005501" y="258403"/>
                    </a:lnTo>
                    <a:lnTo>
                      <a:pt x="965200" y="258403"/>
                    </a:lnTo>
                    <a:close/>
                    <a:moveTo>
                      <a:pt x="804863" y="177800"/>
                    </a:moveTo>
                    <a:lnTo>
                      <a:pt x="885465" y="177800"/>
                    </a:lnTo>
                    <a:lnTo>
                      <a:pt x="885465" y="258403"/>
                    </a:lnTo>
                    <a:lnTo>
                      <a:pt x="845164" y="258403"/>
                    </a:lnTo>
                    <a:lnTo>
                      <a:pt x="804863" y="258403"/>
                    </a:lnTo>
                    <a:close/>
                    <a:moveTo>
                      <a:pt x="644525" y="177800"/>
                    </a:moveTo>
                    <a:lnTo>
                      <a:pt x="725128" y="177800"/>
                    </a:lnTo>
                    <a:lnTo>
                      <a:pt x="725128" y="258403"/>
                    </a:lnTo>
                    <a:lnTo>
                      <a:pt x="684826" y="258403"/>
                    </a:lnTo>
                    <a:lnTo>
                      <a:pt x="644525" y="258403"/>
                    </a:lnTo>
                    <a:close/>
                    <a:moveTo>
                      <a:pt x="482600" y="177800"/>
                    </a:moveTo>
                    <a:lnTo>
                      <a:pt x="563203" y="177800"/>
                    </a:lnTo>
                    <a:lnTo>
                      <a:pt x="563203" y="258403"/>
                    </a:lnTo>
                    <a:lnTo>
                      <a:pt x="522901" y="258403"/>
                    </a:lnTo>
                    <a:lnTo>
                      <a:pt x="482600" y="258403"/>
                    </a:lnTo>
                    <a:close/>
                    <a:moveTo>
                      <a:pt x="322263" y="177800"/>
                    </a:moveTo>
                    <a:lnTo>
                      <a:pt x="402865" y="177800"/>
                    </a:lnTo>
                    <a:lnTo>
                      <a:pt x="402865" y="258403"/>
                    </a:lnTo>
                    <a:lnTo>
                      <a:pt x="362564" y="258403"/>
                    </a:lnTo>
                    <a:lnTo>
                      <a:pt x="322263" y="258403"/>
                    </a:lnTo>
                    <a:close/>
                    <a:moveTo>
                      <a:pt x="160338" y="177800"/>
                    </a:moveTo>
                    <a:lnTo>
                      <a:pt x="240940" y="177800"/>
                    </a:lnTo>
                    <a:lnTo>
                      <a:pt x="240940" y="258403"/>
                    </a:lnTo>
                    <a:lnTo>
                      <a:pt x="200639" y="258403"/>
                    </a:lnTo>
                    <a:lnTo>
                      <a:pt x="160338" y="258403"/>
                    </a:lnTo>
                    <a:close/>
                    <a:moveTo>
                      <a:pt x="0" y="177800"/>
                    </a:moveTo>
                    <a:lnTo>
                      <a:pt x="80603" y="177800"/>
                    </a:lnTo>
                    <a:lnTo>
                      <a:pt x="80603" y="258403"/>
                    </a:lnTo>
                    <a:lnTo>
                      <a:pt x="40302" y="258403"/>
                    </a:lnTo>
                    <a:lnTo>
                      <a:pt x="0" y="258403"/>
                    </a:lnTo>
                    <a:close/>
                    <a:moveTo>
                      <a:pt x="2254250" y="139700"/>
                    </a:moveTo>
                    <a:lnTo>
                      <a:pt x="2334853" y="139700"/>
                    </a:lnTo>
                    <a:lnTo>
                      <a:pt x="2334853" y="220303"/>
                    </a:lnTo>
                    <a:lnTo>
                      <a:pt x="2294551" y="220303"/>
                    </a:lnTo>
                    <a:lnTo>
                      <a:pt x="2254250" y="220303"/>
                    </a:lnTo>
                    <a:close/>
                    <a:moveTo>
                      <a:pt x="1127125" y="138113"/>
                    </a:moveTo>
                    <a:lnTo>
                      <a:pt x="1207728" y="138113"/>
                    </a:lnTo>
                    <a:lnTo>
                      <a:pt x="1207728" y="218715"/>
                    </a:lnTo>
                    <a:lnTo>
                      <a:pt x="1167426" y="218715"/>
                    </a:lnTo>
                    <a:lnTo>
                      <a:pt x="1127125" y="218715"/>
                    </a:lnTo>
                    <a:close/>
                    <a:moveTo>
                      <a:pt x="2092325" y="107950"/>
                    </a:moveTo>
                    <a:lnTo>
                      <a:pt x="2172928" y="107950"/>
                    </a:lnTo>
                    <a:lnTo>
                      <a:pt x="2172928" y="188553"/>
                    </a:lnTo>
                    <a:lnTo>
                      <a:pt x="2132626" y="188553"/>
                    </a:lnTo>
                    <a:lnTo>
                      <a:pt x="2092325" y="188553"/>
                    </a:lnTo>
                    <a:close/>
                    <a:moveTo>
                      <a:pt x="1287463" y="98425"/>
                    </a:moveTo>
                    <a:lnTo>
                      <a:pt x="1368065" y="98425"/>
                    </a:lnTo>
                    <a:lnTo>
                      <a:pt x="1368065" y="179028"/>
                    </a:lnTo>
                    <a:lnTo>
                      <a:pt x="1327764" y="179028"/>
                    </a:lnTo>
                    <a:lnTo>
                      <a:pt x="1287463" y="179028"/>
                    </a:lnTo>
                    <a:close/>
                    <a:moveTo>
                      <a:pt x="1931988" y="68263"/>
                    </a:moveTo>
                    <a:lnTo>
                      <a:pt x="2012590" y="68263"/>
                    </a:lnTo>
                    <a:lnTo>
                      <a:pt x="2012590" y="148865"/>
                    </a:lnTo>
                    <a:lnTo>
                      <a:pt x="1972289" y="148865"/>
                    </a:lnTo>
                    <a:lnTo>
                      <a:pt x="1931988" y="148865"/>
                    </a:lnTo>
                    <a:close/>
                    <a:moveTo>
                      <a:pt x="1449388" y="57150"/>
                    </a:moveTo>
                    <a:lnTo>
                      <a:pt x="1529990" y="57150"/>
                    </a:lnTo>
                    <a:lnTo>
                      <a:pt x="1529990" y="137753"/>
                    </a:lnTo>
                    <a:lnTo>
                      <a:pt x="1489689" y="137753"/>
                    </a:lnTo>
                    <a:lnTo>
                      <a:pt x="1449388" y="137753"/>
                    </a:lnTo>
                    <a:close/>
                    <a:moveTo>
                      <a:pt x="1609725" y="17463"/>
                    </a:moveTo>
                    <a:lnTo>
                      <a:pt x="1690328" y="17463"/>
                    </a:lnTo>
                    <a:lnTo>
                      <a:pt x="1690328" y="98065"/>
                    </a:lnTo>
                    <a:lnTo>
                      <a:pt x="1650026" y="98065"/>
                    </a:lnTo>
                    <a:lnTo>
                      <a:pt x="1609725" y="98065"/>
                    </a:lnTo>
                    <a:close/>
                    <a:moveTo>
                      <a:pt x="1770063" y="0"/>
                    </a:moveTo>
                    <a:lnTo>
                      <a:pt x="1850665" y="0"/>
                    </a:lnTo>
                    <a:lnTo>
                      <a:pt x="1850665" y="80601"/>
                    </a:lnTo>
                    <a:lnTo>
                      <a:pt x="1810364" y="80601"/>
                    </a:lnTo>
                    <a:lnTo>
                      <a:pt x="1770063" y="806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64" name="Freeform 263">
                <a:extLst>
                  <a:ext uri="{FF2B5EF4-FFF2-40B4-BE49-F238E27FC236}">
                    <a16:creationId xmlns:a16="http://schemas.microsoft.com/office/drawing/2014/main" id="{B7CF9297-529C-A042-8659-1DBFB4876F5B}"/>
                  </a:ext>
                </a:extLst>
              </p:cNvPr>
              <p:cNvSpPr>
                <a:spLocks noChangeArrowheads="1"/>
              </p:cNvSpPr>
              <p:nvPr/>
            </p:nvSpPr>
            <p:spPr bwMode="auto">
              <a:xfrm>
                <a:off x="1774825" y="2984499"/>
                <a:ext cx="3139715" cy="242528"/>
              </a:xfrm>
              <a:custGeom>
                <a:avLst/>
                <a:gdLst>
                  <a:gd name="connsiteX0" fmla="*/ 3059113 w 3139715"/>
                  <a:gd name="connsiteY0" fmla="*/ 161925 h 242528"/>
                  <a:gd name="connsiteX1" fmla="*/ 3139715 w 3139715"/>
                  <a:gd name="connsiteY1" fmla="*/ 161925 h 242528"/>
                  <a:gd name="connsiteX2" fmla="*/ 3139715 w 3139715"/>
                  <a:gd name="connsiteY2" fmla="*/ 242528 h 242528"/>
                  <a:gd name="connsiteX3" fmla="*/ 3099414 w 3139715"/>
                  <a:gd name="connsiteY3" fmla="*/ 242528 h 242528"/>
                  <a:gd name="connsiteX4" fmla="*/ 3059113 w 3139715"/>
                  <a:gd name="connsiteY4" fmla="*/ 242528 h 242528"/>
                  <a:gd name="connsiteX5" fmla="*/ 2897188 w 3139715"/>
                  <a:gd name="connsiteY5" fmla="*/ 161925 h 242528"/>
                  <a:gd name="connsiteX6" fmla="*/ 2977790 w 3139715"/>
                  <a:gd name="connsiteY6" fmla="*/ 161925 h 242528"/>
                  <a:gd name="connsiteX7" fmla="*/ 2977790 w 3139715"/>
                  <a:gd name="connsiteY7" fmla="*/ 242528 h 242528"/>
                  <a:gd name="connsiteX8" fmla="*/ 2937489 w 3139715"/>
                  <a:gd name="connsiteY8" fmla="*/ 242528 h 242528"/>
                  <a:gd name="connsiteX9" fmla="*/ 2897188 w 3139715"/>
                  <a:gd name="connsiteY9" fmla="*/ 242528 h 242528"/>
                  <a:gd name="connsiteX10" fmla="*/ 2736850 w 3139715"/>
                  <a:gd name="connsiteY10" fmla="*/ 161925 h 242528"/>
                  <a:gd name="connsiteX11" fmla="*/ 2817453 w 3139715"/>
                  <a:gd name="connsiteY11" fmla="*/ 161925 h 242528"/>
                  <a:gd name="connsiteX12" fmla="*/ 2817453 w 3139715"/>
                  <a:gd name="connsiteY12" fmla="*/ 242528 h 242528"/>
                  <a:gd name="connsiteX13" fmla="*/ 2777151 w 3139715"/>
                  <a:gd name="connsiteY13" fmla="*/ 242528 h 242528"/>
                  <a:gd name="connsiteX14" fmla="*/ 2736850 w 3139715"/>
                  <a:gd name="connsiteY14" fmla="*/ 242528 h 242528"/>
                  <a:gd name="connsiteX15" fmla="*/ 2576513 w 3139715"/>
                  <a:gd name="connsiteY15" fmla="*/ 161925 h 242528"/>
                  <a:gd name="connsiteX16" fmla="*/ 2657115 w 3139715"/>
                  <a:gd name="connsiteY16" fmla="*/ 161925 h 242528"/>
                  <a:gd name="connsiteX17" fmla="*/ 2657115 w 3139715"/>
                  <a:gd name="connsiteY17" fmla="*/ 242528 h 242528"/>
                  <a:gd name="connsiteX18" fmla="*/ 2616814 w 3139715"/>
                  <a:gd name="connsiteY18" fmla="*/ 242528 h 242528"/>
                  <a:gd name="connsiteX19" fmla="*/ 2576513 w 3139715"/>
                  <a:gd name="connsiteY19" fmla="*/ 242528 h 242528"/>
                  <a:gd name="connsiteX20" fmla="*/ 2414588 w 3139715"/>
                  <a:gd name="connsiteY20" fmla="*/ 161925 h 242528"/>
                  <a:gd name="connsiteX21" fmla="*/ 2495190 w 3139715"/>
                  <a:gd name="connsiteY21" fmla="*/ 161925 h 242528"/>
                  <a:gd name="connsiteX22" fmla="*/ 2495190 w 3139715"/>
                  <a:gd name="connsiteY22" fmla="*/ 242528 h 242528"/>
                  <a:gd name="connsiteX23" fmla="*/ 2454889 w 3139715"/>
                  <a:gd name="connsiteY23" fmla="*/ 242528 h 242528"/>
                  <a:gd name="connsiteX24" fmla="*/ 2414588 w 3139715"/>
                  <a:gd name="connsiteY24" fmla="*/ 242528 h 242528"/>
                  <a:gd name="connsiteX25" fmla="*/ 2254250 w 3139715"/>
                  <a:gd name="connsiteY25" fmla="*/ 161925 h 242528"/>
                  <a:gd name="connsiteX26" fmla="*/ 2334853 w 3139715"/>
                  <a:gd name="connsiteY26" fmla="*/ 161925 h 242528"/>
                  <a:gd name="connsiteX27" fmla="*/ 2334853 w 3139715"/>
                  <a:gd name="connsiteY27" fmla="*/ 242528 h 242528"/>
                  <a:gd name="connsiteX28" fmla="*/ 2294551 w 3139715"/>
                  <a:gd name="connsiteY28" fmla="*/ 242528 h 242528"/>
                  <a:gd name="connsiteX29" fmla="*/ 2254250 w 3139715"/>
                  <a:gd name="connsiteY29" fmla="*/ 242528 h 242528"/>
                  <a:gd name="connsiteX30" fmla="*/ 1287463 w 3139715"/>
                  <a:gd name="connsiteY30" fmla="*/ 161925 h 242528"/>
                  <a:gd name="connsiteX31" fmla="*/ 1368065 w 3139715"/>
                  <a:gd name="connsiteY31" fmla="*/ 161925 h 242528"/>
                  <a:gd name="connsiteX32" fmla="*/ 1368065 w 3139715"/>
                  <a:gd name="connsiteY32" fmla="*/ 242528 h 242528"/>
                  <a:gd name="connsiteX33" fmla="*/ 1327764 w 3139715"/>
                  <a:gd name="connsiteY33" fmla="*/ 242528 h 242528"/>
                  <a:gd name="connsiteX34" fmla="*/ 1287463 w 3139715"/>
                  <a:gd name="connsiteY34" fmla="*/ 242528 h 242528"/>
                  <a:gd name="connsiteX35" fmla="*/ 1127125 w 3139715"/>
                  <a:gd name="connsiteY35" fmla="*/ 161925 h 242528"/>
                  <a:gd name="connsiteX36" fmla="*/ 1207728 w 3139715"/>
                  <a:gd name="connsiteY36" fmla="*/ 161925 h 242528"/>
                  <a:gd name="connsiteX37" fmla="*/ 1207728 w 3139715"/>
                  <a:gd name="connsiteY37" fmla="*/ 242528 h 242528"/>
                  <a:gd name="connsiteX38" fmla="*/ 1167426 w 3139715"/>
                  <a:gd name="connsiteY38" fmla="*/ 242528 h 242528"/>
                  <a:gd name="connsiteX39" fmla="*/ 1127125 w 3139715"/>
                  <a:gd name="connsiteY39" fmla="*/ 242528 h 242528"/>
                  <a:gd name="connsiteX40" fmla="*/ 965200 w 3139715"/>
                  <a:gd name="connsiteY40" fmla="*/ 161925 h 242528"/>
                  <a:gd name="connsiteX41" fmla="*/ 1045803 w 3139715"/>
                  <a:gd name="connsiteY41" fmla="*/ 161925 h 242528"/>
                  <a:gd name="connsiteX42" fmla="*/ 1045803 w 3139715"/>
                  <a:gd name="connsiteY42" fmla="*/ 242528 h 242528"/>
                  <a:gd name="connsiteX43" fmla="*/ 1005501 w 3139715"/>
                  <a:gd name="connsiteY43" fmla="*/ 242528 h 242528"/>
                  <a:gd name="connsiteX44" fmla="*/ 965200 w 3139715"/>
                  <a:gd name="connsiteY44" fmla="*/ 242528 h 242528"/>
                  <a:gd name="connsiteX45" fmla="*/ 804863 w 3139715"/>
                  <a:gd name="connsiteY45" fmla="*/ 161925 h 242528"/>
                  <a:gd name="connsiteX46" fmla="*/ 885465 w 3139715"/>
                  <a:gd name="connsiteY46" fmla="*/ 161925 h 242528"/>
                  <a:gd name="connsiteX47" fmla="*/ 885465 w 3139715"/>
                  <a:gd name="connsiteY47" fmla="*/ 242528 h 242528"/>
                  <a:gd name="connsiteX48" fmla="*/ 845164 w 3139715"/>
                  <a:gd name="connsiteY48" fmla="*/ 242528 h 242528"/>
                  <a:gd name="connsiteX49" fmla="*/ 804863 w 3139715"/>
                  <a:gd name="connsiteY49" fmla="*/ 242528 h 242528"/>
                  <a:gd name="connsiteX50" fmla="*/ 644525 w 3139715"/>
                  <a:gd name="connsiteY50" fmla="*/ 161925 h 242528"/>
                  <a:gd name="connsiteX51" fmla="*/ 725128 w 3139715"/>
                  <a:gd name="connsiteY51" fmla="*/ 161925 h 242528"/>
                  <a:gd name="connsiteX52" fmla="*/ 725128 w 3139715"/>
                  <a:gd name="connsiteY52" fmla="*/ 242528 h 242528"/>
                  <a:gd name="connsiteX53" fmla="*/ 684826 w 3139715"/>
                  <a:gd name="connsiteY53" fmla="*/ 242528 h 242528"/>
                  <a:gd name="connsiteX54" fmla="*/ 644525 w 3139715"/>
                  <a:gd name="connsiteY54" fmla="*/ 242528 h 242528"/>
                  <a:gd name="connsiteX55" fmla="*/ 482600 w 3139715"/>
                  <a:gd name="connsiteY55" fmla="*/ 161925 h 242528"/>
                  <a:gd name="connsiteX56" fmla="*/ 563203 w 3139715"/>
                  <a:gd name="connsiteY56" fmla="*/ 161925 h 242528"/>
                  <a:gd name="connsiteX57" fmla="*/ 563203 w 3139715"/>
                  <a:gd name="connsiteY57" fmla="*/ 242528 h 242528"/>
                  <a:gd name="connsiteX58" fmla="*/ 522901 w 3139715"/>
                  <a:gd name="connsiteY58" fmla="*/ 242528 h 242528"/>
                  <a:gd name="connsiteX59" fmla="*/ 482600 w 3139715"/>
                  <a:gd name="connsiteY59" fmla="*/ 242528 h 242528"/>
                  <a:gd name="connsiteX60" fmla="*/ 322263 w 3139715"/>
                  <a:gd name="connsiteY60" fmla="*/ 161925 h 242528"/>
                  <a:gd name="connsiteX61" fmla="*/ 402865 w 3139715"/>
                  <a:gd name="connsiteY61" fmla="*/ 161925 h 242528"/>
                  <a:gd name="connsiteX62" fmla="*/ 402865 w 3139715"/>
                  <a:gd name="connsiteY62" fmla="*/ 242528 h 242528"/>
                  <a:gd name="connsiteX63" fmla="*/ 362564 w 3139715"/>
                  <a:gd name="connsiteY63" fmla="*/ 242528 h 242528"/>
                  <a:gd name="connsiteX64" fmla="*/ 322263 w 3139715"/>
                  <a:gd name="connsiteY64" fmla="*/ 242528 h 242528"/>
                  <a:gd name="connsiteX65" fmla="*/ 160338 w 3139715"/>
                  <a:gd name="connsiteY65" fmla="*/ 161925 h 242528"/>
                  <a:gd name="connsiteX66" fmla="*/ 240940 w 3139715"/>
                  <a:gd name="connsiteY66" fmla="*/ 161925 h 242528"/>
                  <a:gd name="connsiteX67" fmla="*/ 240940 w 3139715"/>
                  <a:gd name="connsiteY67" fmla="*/ 242528 h 242528"/>
                  <a:gd name="connsiteX68" fmla="*/ 200639 w 3139715"/>
                  <a:gd name="connsiteY68" fmla="*/ 242528 h 242528"/>
                  <a:gd name="connsiteX69" fmla="*/ 160338 w 3139715"/>
                  <a:gd name="connsiteY69" fmla="*/ 242528 h 242528"/>
                  <a:gd name="connsiteX70" fmla="*/ 0 w 3139715"/>
                  <a:gd name="connsiteY70" fmla="*/ 161925 h 242528"/>
                  <a:gd name="connsiteX71" fmla="*/ 80603 w 3139715"/>
                  <a:gd name="connsiteY71" fmla="*/ 161925 h 242528"/>
                  <a:gd name="connsiteX72" fmla="*/ 80603 w 3139715"/>
                  <a:gd name="connsiteY72" fmla="*/ 242528 h 242528"/>
                  <a:gd name="connsiteX73" fmla="*/ 40302 w 3139715"/>
                  <a:gd name="connsiteY73" fmla="*/ 242528 h 242528"/>
                  <a:gd name="connsiteX74" fmla="*/ 0 w 3139715"/>
                  <a:gd name="connsiteY74" fmla="*/ 242528 h 242528"/>
                  <a:gd name="connsiteX75" fmla="*/ 1449388 w 3139715"/>
                  <a:gd name="connsiteY75" fmla="*/ 120650 h 242528"/>
                  <a:gd name="connsiteX76" fmla="*/ 1529990 w 3139715"/>
                  <a:gd name="connsiteY76" fmla="*/ 120650 h 242528"/>
                  <a:gd name="connsiteX77" fmla="*/ 1529990 w 3139715"/>
                  <a:gd name="connsiteY77" fmla="*/ 201253 h 242528"/>
                  <a:gd name="connsiteX78" fmla="*/ 1489689 w 3139715"/>
                  <a:gd name="connsiteY78" fmla="*/ 201253 h 242528"/>
                  <a:gd name="connsiteX79" fmla="*/ 1449388 w 3139715"/>
                  <a:gd name="connsiteY79" fmla="*/ 201253 h 242528"/>
                  <a:gd name="connsiteX80" fmla="*/ 2092325 w 3139715"/>
                  <a:gd name="connsiteY80" fmla="*/ 100013 h 242528"/>
                  <a:gd name="connsiteX81" fmla="*/ 2172928 w 3139715"/>
                  <a:gd name="connsiteY81" fmla="*/ 100013 h 242528"/>
                  <a:gd name="connsiteX82" fmla="*/ 2172928 w 3139715"/>
                  <a:gd name="connsiteY82" fmla="*/ 180615 h 242528"/>
                  <a:gd name="connsiteX83" fmla="*/ 2132626 w 3139715"/>
                  <a:gd name="connsiteY83" fmla="*/ 180615 h 242528"/>
                  <a:gd name="connsiteX84" fmla="*/ 2092325 w 3139715"/>
                  <a:gd name="connsiteY84" fmla="*/ 180615 h 242528"/>
                  <a:gd name="connsiteX85" fmla="*/ 1931988 w 3139715"/>
                  <a:gd name="connsiteY85" fmla="*/ 60325 h 242528"/>
                  <a:gd name="connsiteX86" fmla="*/ 2012590 w 3139715"/>
                  <a:gd name="connsiteY86" fmla="*/ 60325 h 242528"/>
                  <a:gd name="connsiteX87" fmla="*/ 2012590 w 3139715"/>
                  <a:gd name="connsiteY87" fmla="*/ 140928 h 242528"/>
                  <a:gd name="connsiteX88" fmla="*/ 1972289 w 3139715"/>
                  <a:gd name="connsiteY88" fmla="*/ 140928 h 242528"/>
                  <a:gd name="connsiteX89" fmla="*/ 1931988 w 3139715"/>
                  <a:gd name="connsiteY89" fmla="*/ 140928 h 242528"/>
                  <a:gd name="connsiteX90" fmla="*/ 1609725 w 3139715"/>
                  <a:gd name="connsiteY90" fmla="*/ 60325 h 242528"/>
                  <a:gd name="connsiteX91" fmla="*/ 1690328 w 3139715"/>
                  <a:gd name="connsiteY91" fmla="*/ 60325 h 242528"/>
                  <a:gd name="connsiteX92" fmla="*/ 1690328 w 3139715"/>
                  <a:gd name="connsiteY92" fmla="*/ 140928 h 242528"/>
                  <a:gd name="connsiteX93" fmla="*/ 1650026 w 3139715"/>
                  <a:gd name="connsiteY93" fmla="*/ 140928 h 242528"/>
                  <a:gd name="connsiteX94" fmla="*/ 1609725 w 3139715"/>
                  <a:gd name="connsiteY94" fmla="*/ 140928 h 242528"/>
                  <a:gd name="connsiteX95" fmla="*/ 1770063 w 3139715"/>
                  <a:gd name="connsiteY95" fmla="*/ 0 h 242528"/>
                  <a:gd name="connsiteX96" fmla="*/ 1850665 w 3139715"/>
                  <a:gd name="connsiteY96" fmla="*/ 0 h 242528"/>
                  <a:gd name="connsiteX97" fmla="*/ 1850665 w 3139715"/>
                  <a:gd name="connsiteY97" fmla="*/ 80603 h 242528"/>
                  <a:gd name="connsiteX98" fmla="*/ 1810364 w 3139715"/>
                  <a:gd name="connsiteY98" fmla="*/ 80603 h 242528"/>
                  <a:gd name="connsiteX99" fmla="*/ 1770063 w 3139715"/>
                  <a:gd name="connsiteY99" fmla="*/ 80603 h 242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42528">
                    <a:moveTo>
                      <a:pt x="3059113" y="161925"/>
                    </a:moveTo>
                    <a:lnTo>
                      <a:pt x="3139715" y="161925"/>
                    </a:lnTo>
                    <a:lnTo>
                      <a:pt x="3139715" y="242528"/>
                    </a:lnTo>
                    <a:lnTo>
                      <a:pt x="3099414" y="242528"/>
                    </a:lnTo>
                    <a:lnTo>
                      <a:pt x="3059113" y="242528"/>
                    </a:lnTo>
                    <a:close/>
                    <a:moveTo>
                      <a:pt x="2897188" y="161925"/>
                    </a:moveTo>
                    <a:lnTo>
                      <a:pt x="2977790" y="161925"/>
                    </a:lnTo>
                    <a:lnTo>
                      <a:pt x="2977790" y="242528"/>
                    </a:lnTo>
                    <a:lnTo>
                      <a:pt x="2937489" y="242528"/>
                    </a:lnTo>
                    <a:lnTo>
                      <a:pt x="2897188" y="242528"/>
                    </a:lnTo>
                    <a:close/>
                    <a:moveTo>
                      <a:pt x="2736850" y="161925"/>
                    </a:moveTo>
                    <a:lnTo>
                      <a:pt x="2817453" y="161925"/>
                    </a:lnTo>
                    <a:lnTo>
                      <a:pt x="2817453" y="242528"/>
                    </a:lnTo>
                    <a:lnTo>
                      <a:pt x="2777151" y="242528"/>
                    </a:lnTo>
                    <a:lnTo>
                      <a:pt x="2736850" y="242528"/>
                    </a:lnTo>
                    <a:close/>
                    <a:moveTo>
                      <a:pt x="2576513" y="161925"/>
                    </a:moveTo>
                    <a:lnTo>
                      <a:pt x="2657115" y="161925"/>
                    </a:lnTo>
                    <a:lnTo>
                      <a:pt x="2657115" y="242528"/>
                    </a:lnTo>
                    <a:lnTo>
                      <a:pt x="2616814" y="242528"/>
                    </a:lnTo>
                    <a:lnTo>
                      <a:pt x="2576513" y="242528"/>
                    </a:lnTo>
                    <a:close/>
                    <a:moveTo>
                      <a:pt x="2414588" y="161925"/>
                    </a:moveTo>
                    <a:lnTo>
                      <a:pt x="2495190" y="161925"/>
                    </a:lnTo>
                    <a:lnTo>
                      <a:pt x="2495190" y="242528"/>
                    </a:lnTo>
                    <a:lnTo>
                      <a:pt x="2454889" y="242528"/>
                    </a:lnTo>
                    <a:lnTo>
                      <a:pt x="2414588" y="242528"/>
                    </a:lnTo>
                    <a:close/>
                    <a:moveTo>
                      <a:pt x="2254250" y="161925"/>
                    </a:moveTo>
                    <a:lnTo>
                      <a:pt x="2334853" y="161925"/>
                    </a:lnTo>
                    <a:lnTo>
                      <a:pt x="2334853" y="242528"/>
                    </a:lnTo>
                    <a:lnTo>
                      <a:pt x="2294551" y="242528"/>
                    </a:lnTo>
                    <a:lnTo>
                      <a:pt x="2254250" y="242528"/>
                    </a:lnTo>
                    <a:close/>
                    <a:moveTo>
                      <a:pt x="1287463" y="161925"/>
                    </a:moveTo>
                    <a:lnTo>
                      <a:pt x="1368065" y="161925"/>
                    </a:lnTo>
                    <a:lnTo>
                      <a:pt x="1368065" y="242528"/>
                    </a:lnTo>
                    <a:lnTo>
                      <a:pt x="1327764" y="242528"/>
                    </a:lnTo>
                    <a:lnTo>
                      <a:pt x="1287463" y="242528"/>
                    </a:lnTo>
                    <a:close/>
                    <a:moveTo>
                      <a:pt x="1127125" y="161925"/>
                    </a:moveTo>
                    <a:lnTo>
                      <a:pt x="1207728" y="161925"/>
                    </a:lnTo>
                    <a:lnTo>
                      <a:pt x="1207728" y="242528"/>
                    </a:lnTo>
                    <a:lnTo>
                      <a:pt x="1167426" y="242528"/>
                    </a:lnTo>
                    <a:lnTo>
                      <a:pt x="1127125" y="242528"/>
                    </a:lnTo>
                    <a:close/>
                    <a:moveTo>
                      <a:pt x="965200" y="161925"/>
                    </a:moveTo>
                    <a:lnTo>
                      <a:pt x="1045803" y="161925"/>
                    </a:lnTo>
                    <a:lnTo>
                      <a:pt x="1045803" y="242528"/>
                    </a:lnTo>
                    <a:lnTo>
                      <a:pt x="1005501" y="242528"/>
                    </a:lnTo>
                    <a:lnTo>
                      <a:pt x="965200" y="242528"/>
                    </a:lnTo>
                    <a:close/>
                    <a:moveTo>
                      <a:pt x="804863" y="161925"/>
                    </a:moveTo>
                    <a:lnTo>
                      <a:pt x="885465" y="161925"/>
                    </a:lnTo>
                    <a:lnTo>
                      <a:pt x="885465" y="242528"/>
                    </a:lnTo>
                    <a:lnTo>
                      <a:pt x="845164" y="242528"/>
                    </a:lnTo>
                    <a:lnTo>
                      <a:pt x="804863" y="242528"/>
                    </a:lnTo>
                    <a:close/>
                    <a:moveTo>
                      <a:pt x="644525" y="161925"/>
                    </a:moveTo>
                    <a:lnTo>
                      <a:pt x="725128" y="161925"/>
                    </a:lnTo>
                    <a:lnTo>
                      <a:pt x="725128" y="242528"/>
                    </a:lnTo>
                    <a:lnTo>
                      <a:pt x="684826" y="242528"/>
                    </a:lnTo>
                    <a:lnTo>
                      <a:pt x="644525" y="242528"/>
                    </a:lnTo>
                    <a:close/>
                    <a:moveTo>
                      <a:pt x="482600" y="161925"/>
                    </a:moveTo>
                    <a:lnTo>
                      <a:pt x="563203" y="161925"/>
                    </a:lnTo>
                    <a:lnTo>
                      <a:pt x="563203" y="242528"/>
                    </a:lnTo>
                    <a:lnTo>
                      <a:pt x="522901" y="242528"/>
                    </a:lnTo>
                    <a:lnTo>
                      <a:pt x="482600" y="242528"/>
                    </a:lnTo>
                    <a:close/>
                    <a:moveTo>
                      <a:pt x="322263" y="161925"/>
                    </a:moveTo>
                    <a:lnTo>
                      <a:pt x="402865" y="161925"/>
                    </a:lnTo>
                    <a:lnTo>
                      <a:pt x="402865" y="242528"/>
                    </a:lnTo>
                    <a:lnTo>
                      <a:pt x="362564" y="242528"/>
                    </a:lnTo>
                    <a:lnTo>
                      <a:pt x="322263" y="242528"/>
                    </a:lnTo>
                    <a:close/>
                    <a:moveTo>
                      <a:pt x="160338" y="161925"/>
                    </a:moveTo>
                    <a:lnTo>
                      <a:pt x="240940" y="161925"/>
                    </a:lnTo>
                    <a:lnTo>
                      <a:pt x="240940" y="242528"/>
                    </a:lnTo>
                    <a:lnTo>
                      <a:pt x="200639" y="242528"/>
                    </a:lnTo>
                    <a:lnTo>
                      <a:pt x="160338" y="242528"/>
                    </a:lnTo>
                    <a:close/>
                    <a:moveTo>
                      <a:pt x="0" y="161925"/>
                    </a:moveTo>
                    <a:lnTo>
                      <a:pt x="80603" y="161925"/>
                    </a:lnTo>
                    <a:lnTo>
                      <a:pt x="80603" y="242528"/>
                    </a:lnTo>
                    <a:lnTo>
                      <a:pt x="40302" y="242528"/>
                    </a:lnTo>
                    <a:lnTo>
                      <a:pt x="0" y="242528"/>
                    </a:lnTo>
                    <a:close/>
                    <a:moveTo>
                      <a:pt x="1449388" y="120650"/>
                    </a:moveTo>
                    <a:lnTo>
                      <a:pt x="1529990" y="120650"/>
                    </a:lnTo>
                    <a:lnTo>
                      <a:pt x="1529990" y="201253"/>
                    </a:lnTo>
                    <a:lnTo>
                      <a:pt x="1489689" y="201253"/>
                    </a:lnTo>
                    <a:lnTo>
                      <a:pt x="1449388" y="201253"/>
                    </a:lnTo>
                    <a:close/>
                    <a:moveTo>
                      <a:pt x="2092325" y="100013"/>
                    </a:moveTo>
                    <a:lnTo>
                      <a:pt x="2172928" y="100013"/>
                    </a:lnTo>
                    <a:lnTo>
                      <a:pt x="2172928" y="180615"/>
                    </a:lnTo>
                    <a:lnTo>
                      <a:pt x="2132626" y="180615"/>
                    </a:lnTo>
                    <a:lnTo>
                      <a:pt x="2092325" y="180615"/>
                    </a:lnTo>
                    <a:close/>
                    <a:moveTo>
                      <a:pt x="1931988" y="60325"/>
                    </a:moveTo>
                    <a:lnTo>
                      <a:pt x="2012590" y="60325"/>
                    </a:lnTo>
                    <a:lnTo>
                      <a:pt x="2012590" y="140928"/>
                    </a:lnTo>
                    <a:lnTo>
                      <a:pt x="1972289" y="140928"/>
                    </a:lnTo>
                    <a:lnTo>
                      <a:pt x="1931988" y="140928"/>
                    </a:lnTo>
                    <a:close/>
                    <a:moveTo>
                      <a:pt x="1609725" y="60325"/>
                    </a:moveTo>
                    <a:lnTo>
                      <a:pt x="1690328" y="60325"/>
                    </a:lnTo>
                    <a:lnTo>
                      <a:pt x="1690328" y="140928"/>
                    </a:lnTo>
                    <a:lnTo>
                      <a:pt x="1650026" y="140928"/>
                    </a:lnTo>
                    <a:lnTo>
                      <a:pt x="1609725" y="140928"/>
                    </a:lnTo>
                    <a:close/>
                    <a:moveTo>
                      <a:pt x="1770063" y="0"/>
                    </a:moveTo>
                    <a:lnTo>
                      <a:pt x="1850665" y="0"/>
                    </a:lnTo>
                    <a:lnTo>
                      <a:pt x="1850665" y="80603"/>
                    </a:lnTo>
                    <a:lnTo>
                      <a:pt x="1810364" y="80603"/>
                    </a:lnTo>
                    <a:lnTo>
                      <a:pt x="1770063"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65" name="Freeform 264">
                <a:extLst>
                  <a:ext uri="{FF2B5EF4-FFF2-40B4-BE49-F238E27FC236}">
                    <a16:creationId xmlns:a16="http://schemas.microsoft.com/office/drawing/2014/main" id="{CDCB9D67-0D49-1041-9814-562FB9779E4A}"/>
                  </a:ext>
                </a:extLst>
              </p:cNvPr>
              <p:cNvSpPr>
                <a:spLocks noChangeArrowheads="1"/>
              </p:cNvSpPr>
              <p:nvPr/>
            </p:nvSpPr>
            <p:spPr bwMode="auto">
              <a:xfrm>
                <a:off x="1774825" y="3160713"/>
                <a:ext cx="3139715" cy="226651"/>
              </a:xfrm>
              <a:custGeom>
                <a:avLst/>
                <a:gdLst>
                  <a:gd name="connsiteX0" fmla="*/ 3059113 w 3139715"/>
                  <a:gd name="connsiteY0" fmla="*/ 146050 h 226651"/>
                  <a:gd name="connsiteX1" fmla="*/ 3139715 w 3139715"/>
                  <a:gd name="connsiteY1" fmla="*/ 146050 h 226651"/>
                  <a:gd name="connsiteX2" fmla="*/ 3139715 w 3139715"/>
                  <a:gd name="connsiteY2" fmla="*/ 226651 h 226651"/>
                  <a:gd name="connsiteX3" fmla="*/ 3099414 w 3139715"/>
                  <a:gd name="connsiteY3" fmla="*/ 226651 h 226651"/>
                  <a:gd name="connsiteX4" fmla="*/ 3059113 w 3139715"/>
                  <a:gd name="connsiteY4" fmla="*/ 226651 h 226651"/>
                  <a:gd name="connsiteX5" fmla="*/ 2897188 w 3139715"/>
                  <a:gd name="connsiteY5" fmla="*/ 146050 h 226651"/>
                  <a:gd name="connsiteX6" fmla="*/ 2977790 w 3139715"/>
                  <a:gd name="connsiteY6" fmla="*/ 146050 h 226651"/>
                  <a:gd name="connsiteX7" fmla="*/ 2977790 w 3139715"/>
                  <a:gd name="connsiteY7" fmla="*/ 226651 h 226651"/>
                  <a:gd name="connsiteX8" fmla="*/ 2937489 w 3139715"/>
                  <a:gd name="connsiteY8" fmla="*/ 226651 h 226651"/>
                  <a:gd name="connsiteX9" fmla="*/ 2897188 w 3139715"/>
                  <a:gd name="connsiteY9" fmla="*/ 226651 h 226651"/>
                  <a:gd name="connsiteX10" fmla="*/ 2736850 w 3139715"/>
                  <a:gd name="connsiteY10" fmla="*/ 146050 h 226651"/>
                  <a:gd name="connsiteX11" fmla="*/ 2817453 w 3139715"/>
                  <a:gd name="connsiteY11" fmla="*/ 146050 h 226651"/>
                  <a:gd name="connsiteX12" fmla="*/ 2817453 w 3139715"/>
                  <a:gd name="connsiteY12" fmla="*/ 226651 h 226651"/>
                  <a:gd name="connsiteX13" fmla="*/ 2777151 w 3139715"/>
                  <a:gd name="connsiteY13" fmla="*/ 226651 h 226651"/>
                  <a:gd name="connsiteX14" fmla="*/ 2736850 w 3139715"/>
                  <a:gd name="connsiteY14" fmla="*/ 226651 h 226651"/>
                  <a:gd name="connsiteX15" fmla="*/ 2576513 w 3139715"/>
                  <a:gd name="connsiteY15" fmla="*/ 146050 h 226651"/>
                  <a:gd name="connsiteX16" fmla="*/ 2657115 w 3139715"/>
                  <a:gd name="connsiteY16" fmla="*/ 146050 h 226651"/>
                  <a:gd name="connsiteX17" fmla="*/ 2657115 w 3139715"/>
                  <a:gd name="connsiteY17" fmla="*/ 226651 h 226651"/>
                  <a:gd name="connsiteX18" fmla="*/ 2616814 w 3139715"/>
                  <a:gd name="connsiteY18" fmla="*/ 226651 h 226651"/>
                  <a:gd name="connsiteX19" fmla="*/ 2576513 w 3139715"/>
                  <a:gd name="connsiteY19" fmla="*/ 226651 h 226651"/>
                  <a:gd name="connsiteX20" fmla="*/ 2414588 w 3139715"/>
                  <a:gd name="connsiteY20" fmla="*/ 146050 h 226651"/>
                  <a:gd name="connsiteX21" fmla="*/ 2495190 w 3139715"/>
                  <a:gd name="connsiteY21" fmla="*/ 146050 h 226651"/>
                  <a:gd name="connsiteX22" fmla="*/ 2495190 w 3139715"/>
                  <a:gd name="connsiteY22" fmla="*/ 226651 h 226651"/>
                  <a:gd name="connsiteX23" fmla="*/ 2454889 w 3139715"/>
                  <a:gd name="connsiteY23" fmla="*/ 226651 h 226651"/>
                  <a:gd name="connsiteX24" fmla="*/ 2414588 w 3139715"/>
                  <a:gd name="connsiteY24" fmla="*/ 226651 h 226651"/>
                  <a:gd name="connsiteX25" fmla="*/ 1449388 w 3139715"/>
                  <a:gd name="connsiteY25" fmla="*/ 146050 h 226651"/>
                  <a:gd name="connsiteX26" fmla="*/ 1529990 w 3139715"/>
                  <a:gd name="connsiteY26" fmla="*/ 146050 h 226651"/>
                  <a:gd name="connsiteX27" fmla="*/ 1529990 w 3139715"/>
                  <a:gd name="connsiteY27" fmla="*/ 226651 h 226651"/>
                  <a:gd name="connsiteX28" fmla="*/ 1489689 w 3139715"/>
                  <a:gd name="connsiteY28" fmla="*/ 226651 h 226651"/>
                  <a:gd name="connsiteX29" fmla="*/ 1449388 w 3139715"/>
                  <a:gd name="connsiteY29" fmla="*/ 226651 h 226651"/>
                  <a:gd name="connsiteX30" fmla="*/ 1287463 w 3139715"/>
                  <a:gd name="connsiteY30" fmla="*/ 146050 h 226651"/>
                  <a:gd name="connsiteX31" fmla="*/ 1368065 w 3139715"/>
                  <a:gd name="connsiteY31" fmla="*/ 146050 h 226651"/>
                  <a:gd name="connsiteX32" fmla="*/ 1368065 w 3139715"/>
                  <a:gd name="connsiteY32" fmla="*/ 226651 h 226651"/>
                  <a:gd name="connsiteX33" fmla="*/ 1327764 w 3139715"/>
                  <a:gd name="connsiteY33" fmla="*/ 226651 h 226651"/>
                  <a:gd name="connsiteX34" fmla="*/ 1287463 w 3139715"/>
                  <a:gd name="connsiteY34" fmla="*/ 226651 h 226651"/>
                  <a:gd name="connsiteX35" fmla="*/ 1127125 w 3139715"/>
                  <a:gd name="connsiteY35" fmla="*/ 146050 h 226651"/>
                  <a:gd name="connsiteX36" fmla="*/ 1207728 w 3139715"/>
                  <a:gd name="connsiteY36" fmla="*/ 146050 h 226651"/>
                  <a:gd name="connsiteX37" fmla="*/ 1207728 w 3139715"/>
                  <a:gd name="connsiteY37" fmla="*/ 226651 h 226651"/>
                  <a:gd name="connsiteX38" fmla="*/ 1167426 w 3139715"/>
                  <a:gd name="connsiteY38" fmla="*/ 226651 h 226651"/>
                  <a:gd name="connsiteX39" fmla="*/ 1127125 w 3139715"/>
                  <a:gd name="connsiteY39" fmla="*/ 226651 h 226651"/>
                  <a:gd name="connsiteX40" fmla="*/ 965200 w 3139715"/>
                  <a:gd name="connsiteY40" fmla="*/ 146050 h 226651"/>
                  <a:gd name="connsiteX41" fmla="*/ 1045803 w 3139715"/>
                  <a:gd name="connsiteY41" fmla="*/ 146050 h 226651"/>
                  <a:gd name="connsiteX42" fmla="*/ 1045803 w 3139715"/>
                  <a:gd name="connsiteY42" fmla="*/ 226651 h 226651"/>
                  <a:gd name="connsiteX43" fmla="*/ 1005501 w 3139715"/>
                  <a:gd name="connsiteY43" fmla="*/ 226651 h 226651"/>
                  <a:gd name="connsiteX44" fmla="*/ 965200 w 3139715"/>
                  <a:gd name="connsiteY44" fmla="*/ 226651 h 226651"/>
                  <a:gd name="connsiteX45" fmla="*/ 804863 w 3139715"/>
                  <a:gd name="connsiteY45" fmla="*/ 146050 h 226651"/>
                  <a:gd name="connsiteX46" fmla="*/ 885465 w 3139715"/>
                  <a:gd name="connsiteY46" fmla="*/ 146050 h 226651"/>
                  <a:gd name="connsiteX47" fmla="*/ 885465 w 3139715"/>
                  <a:gd name="connsiteY47" fmla="*/ 226651 h 226651"/>
                  <a:gd name="connsiteX48" fmla="*/ 845164 w 3139715"/>
                  <a:gd name="connsiteY48" fmla="*/ 226651 h 226651"/>
                  <a:gd name="connsiteX49" fmla="*/ 804863 w 3139715"/>
                  <a:gd name="connsiteY49" fmla="*/ 226651 h 226651"/>
                  <a:gd name="connsiteX50" fmla="*/ 644525 w 3139715"/>
                  <a:gd name="connsiteY50" fmla="*/ 146050 h 226651"/>
                  <a:gd name="connsiteX51" fmla="*/ 725128 w 3139715"/>
                  <a:gd name="connsiteY51" fmla="*/ 146050 h 226651"/>
                  <a:gd name="connsiteX52" fmla="*/ 725128 w 3139715"/>
                  <a:gd name="connsiteY52" fmla="*/ 226651 h 226651"/>
                  <a:gd name="connsiteX53" fmla="*/ 684826 w 3139715"/>
                  <a:gd name="connsiteY53" fmla="*/ 226651 h 226651"/>
                  <a:gd name="connsiteX54" fmla="*/ 644525 w 3139715"/>
                  <a:gd name="connsiteY54" fmla="*/ 226651 h 226651"/>
                  <a:gd name="connsiteX55" fmla="*/ 482600 w 3139715"/>
                  <a:gd name="connsiteY55" fmla="*/ 146050 h 226651"/>
                  <a:gd name="connsiteX56" fmla="*/ 563203 w 3139715"/>
                  <a:gd name="connsiteY56" fmla="*/ 146050 h 226651"/>
                  <a:gd name="connsiteX57" fmla="*/ 563203 w 3139715"/>
                  <a:gd name="connsiteY57" fmla="*/ 226651 h 226651"/>
                  <a:gd name="connsiteX58" fmla="*/ 522901 w 3139715"/>
                  <a:gd name="connsiteY58" fmla="*/ 226651 h 226651"/>
                  <a:gd name="connsiteX59" fmla="*/ 482600 w 3139715"/>
                  <a:gd name="connsiteY59" fmla="*/ 226651 h 226651"/>
                  <a:gd name="connsiteX60" fmla="*/ 322263 w 3139715"/>
                  <a:gd name="connsiteY60" fmla="*/ 146050 h 226651"/>
                  <a:gd name="connsiteX61" fmla="*/ 402865 w 3139715"/>
                  <a:gd name="connsiteY61" fmla="*/ 146050 h 226651"/>
                  <a:gd name="connsiteX62" fmla="*/ 402865 w 3139715"/>
                  <a:gd name="connsiteY62" fmla="*/ 226651 h 226651"/>
                  <a:gd name="connsiteX63" fmla="*/ 362564 w 3139715"/>
                  <a:gd name="connsiteY63" fmla="*/ 226651 h 226651"/>
                  <a:gd name="connsiteX64" fmla="*/ 322263 w 3139715"/>
                  <a:gd name="connsiteY64" fmla="*/ 226651 h 226651"/>
                  <a:gd name="connsiteX65" fmla="*/ 160338 w 3139715"/>
                  <a:gd name="connsiteY65" fmla="*/ 146050 h 226651"/>
                  <a:gd name="connsiteX66" fmla="*/ 240940 w 3139715"/>
                  <a:gd name="connsiteY66" fmla="*/ 146050 h 226651"/>
                  <a:gd name="connsiteX67" fmla="*/ 240940 w 3139715"/>
                  <a:gd name="connsiteY67" fmla="*/ 226651 h 226651"/>
                  <a:gd name="connsiteX68" fmla="*/ 200639 w 3139715"/>
                  <a:gd name="connsiteY68" fmla="*/ 226651 h 226651"/>
                  <a:gd name="connsiteX69" fmla="*/ 160338 w 3139715"/>
                  <a:gd name="connsiteY69" fmla="*/ 226651 h 226651"/>
                  <a:gd name="connsiteX70" fmla="*/ 0 w 3139715"/>
                  <a:gd name="connsiteY70" fmla="*/ 146050 h 226651"/>
                  <a:gd name="connsiteX71" fmla="*/ 80603 w 3139715"/>
                  <a:gd name="connsiteY71" fmla="*/ 146050 h 226651"/>
                  <a:gd name="connsiteX72" fmla="*/ 80603 w 3139715"/>
                  <a:gd name="connsiteY72" fmla="*/ 226651 h 226651"/>
                  <a:gd name="connsiteX73" fmla="*/ 40302 w 3139715"/>
                  <a:gd name="connsiteY73" fmla="*/ 226651 h 226651"/>
                  <a:gd name="connsiteX74" fmla="*/ 0 w 3139715"/>
                  <a:gd name="connsiteY74" fmla="*/ 226651 h 226651"/>
                  <a:gd name="connsiteX75" fmla="*/ 2254250 w 3139715"/>
                  <a:gd name="connsiteY75" fmla="*/ 106362 h 226651"/>
                  <a:gd name="connsiteX76" fmla="*/ 2334853 w 3139715"/>
                  <a:gd name="connsiteY76" fmla="*/ 106362 h 226651"/>
                  <a:gd name="connsiteX77" fmla="*/ 2334853 w 3139715"/>
                  <a:gd name="connsiteY77" fmla="*/ 186964 h 226651"/>
                  <a:gd name="connsiteX78" fmla="*/ 2294551 w 3139715"/>
                  <a:gd name="connsiteY78" fmla="*/ 186964 h 226651"/>
                  <a:gd name="connsiteX79" fmla="*/ 2254250 w 3139715"/>
                  <a:gd name="connsiteY79" fmla="*/ 186964 h 226651"/>
                  <a:gd name="connsiteX80" fmla="*/ 1609725 w 3139715"/>
                  <a:gd name="connsiteY80" fmla="*/ 106362 h 226651"/>
                  <a:gd name="connsiteX81" fmla="*/ 1690328 w 3139715"/>
                  <a:gd name="connsiteY81" fmla="*/ 106362 h 226651"/>
                  <a:gd name="connsiteX82" fmla="*/ 1690328 w 3139715"/>
                  <a:gd name="connsiteY82" fmla="*/ 186964 h 226651"/>
                  <a:gd name="connsiteX83" fmla="*/ 1650026 w 3139715"/>
                  <a:gd name="connsiteY83" fmla="*/ 186964 h 226651"/>
                  <a:gd name="connsiteX84" fmla="*/ 1609725 w 3139715"/>
                  <a:gd name="connsiteY84" fmla="*/ 186964 h 226651"/>
                  <a:gd name="connsiteX85" fmla="*/ 2092325 w 3139715"/>
                  <a:gd name="connsiteY85" fmla="*/ 53975 h 226651"/>
                  <a:gd name="connsiteX86" fmla="*/ 2172928 w 3139715"/>
                  <a:gd name="connsiteY86" fmla="*/ 53975 h 226651"/>
                  <a:gd name="connsiteX87" fmla="*/ 2172928 w 3139715"/>
                  <a:gd name="connsiteY87" fmla="*/ 134575 h 226651"/>
                  <a:gd name="connsiteX88" fmla="*/ 2132626 w 3139715"/>
                  <a:gd name="connsiteY88" fmla="*/ 134575 h 226651"/>
                  <a:gd name="connsiteX89" fmla="*/ 2092325 w 3139715"/>
                  <a:gd name="connsiteY89" fmla="*/ 134575 h 226651"/>
                  <a:gd name="connsiteX90" fmla="*/ 1770063 w 3139715"/>
                  <a:gd name="connsiteY90" fmla="*/ 39687 h 226651"/>
                  <a:gd name="connsiteX91" fmla="*/ 1850665 w 3139715"/>
                  <a:gd name="connsiteY91" fmla="*/ 39687 h 226651"/>
                  <a:gd name="connsiteX92" fmla="*/ 1850665 w 3139715"/>
                  <a:gd name="connsiteY92" fmla="*/ 120290 h 226651"/>
                  <a:gd name="connsiteX93" fmla="*/ 1810364 w 3139715"/>
                  <a:gd name="connsiteY93" fmla="*/ 120290 h 226651"/>
                  <a:gd name="connsiteX94" fmla="*/ 1770063 w 3139715"/>
                  <a:gd name="connsiteY94" fmla="*/ 120290 h 226651"/>
                  <a:gd name="connsiteX95" fmla="*/ 1931988 w 3139715"/>
                  <a:gd name="connsiteY95" fmla="*/ 0 h 226651"/>
                  <a:gd name="connsiteX96" fmla="*/ 2012590 w 3139715"/>
                  <a:gd name="connsiteY96" fmla="*/ 0 h 226651"/>
                  <a:gd name="connsiteX97" fmla="*/ 2012590 w 3139715"/>
                  <a:gd name="connsiteY97" fmla="*/ 80602 h 226651"/>
                  <a:gd name="connsiteX98" fmla="*/ 1972289 w 3139715"/>
                  <a:gd name="connsiteY98" fmla="*/ 80602 h 226651"/>
                  <a:gd name="connsiteX99" fmla="*/ 1931988 w 3139715"/>
                  <a:gd name="connsiteY99" fmla="*/ 80602 h 22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6651">
                    <a:moveTo>
                      <a:pt x="3059113" y="146050"/>
                    </a:moveTo>
                    <a:lnTo>
                      <a:pt x="3139715" y="146050"/>
                    </a:lnTo>
                    <a:lnTo>
                      <a:pt x="3139715" y="226651"/>
                    </a:lnTo>
                    <a:lnTo>
                      <a:pt x="3099414" y="226651"/>
                    </a:lnTo>
                    <a:lnTo>
                      <a:pt x="3059113" y="226651"/>
                    </a:lnTo>
                    <a:close/>
                    <a:moveTo>
                      <a:pt x="2897188" y="146050"/>
                    </a:moveTo>
                    <a:lnTo>
                      <a:pt x="2977790" y="146050"/>
                    </a:lnTo>
                    <a:lnTo>
                      <a:pt x="2977790" y="226651"/>
                    </a:lnTo>
                    <a:lnTo>
                      <a:pt x="2937489" y="226651"/>
                    </a:lnTo>
                    <a:lnTo>
                      <a:pt x="2897188" y="226651"/>
                    </a:lnTo>
                    <a:close/>
                    <a:moveTo>
                      <a:pt x="2736850" y="146050"/>
                    </a:moveTo>
                    <a:lnTo>
                      <a:pt x="2817453" y="146050"/>
                    </a:lnTo>
                    <a:lnTo>
                      <a:pt x="2817453" y="226651"/>
                    </a:lnTo>
                    <a:lnTo>
                      <a:pt x="2777151" y="226651"/>
                    </a:lnTo>
                    <a:lnTo>
                      <a:pt x="2736850" y="226651"/>
                    </a:lnTo>
                    <a:close/>
                    <a:moveTo>
                      <a:pt x="2576513" y="146050"/>
                    </a:moveTo>
                    <a:lnTo>
                      <a:pt x="2657115" y="146050"/>
                    </a:lnTo>
                    <a:lnTo>
                      <a:pt x="2657115" y="226651"/>
                    </a:lnTo>
                    <a:lnTo>
                      <a:pt x="2616814" y="226651"/>
                    </a:lnTo>
                    <a:lnTo>
                      <a:pt x="2576513" y="226651"/>
                    </a:lnTo>
                    <a:close/>
                    <a:moveTo>
                      <a:pt x="2414588" y="146050"/>
                    </a:moveTo>
                    <a:lnTo>
                      <a:pt x="2495190" y="146050"/>
                    </a:lnTo>
                    <a:lnTo>
                      <a:pt x="2495190" y="226651"/>
                    </a:lnTo>
                    <a:lnTo>
                      <a:pt x="2454889" y="226651"/>
                    </a:lnTo>
                    <a:lnTo>
                      <a:pt x="2414588" y="226651"/>
                    </a:lnTo>
                    <a:close/>
                    <a:moveTo>
                      <a:pt x="1449388" y="146050"/>
                    </a:moveTo>
                    <a:lnTo>
                      <a:pt x="1529990" y="146050"/>
                    </a:lnTo>
                    <a:lnTo>
                      <a:pt x="1529990" y="226651"/>
                    </a:lnTo>
                    <a:lnTo>
                      <a:pt x="1489689" y="226651"/>
                    </a:lnTo>
                    <a:lnTo>
                      <a:pt x="1449388" y="226651"/>
                    </a:lnTo>
                    <a:close/>
                    <a:moveTo>
                      <a:pt x="1287463" y="146050"/>
                    </a:moveTo>
                    <a:lnTo>
                      <a:pt x="1368065" y="146050"/>
                    </a:lnTo>
                    <a:lnTo>
                      <a:pt x="1368065" y="226651"/>
                    </a:lnTo>
                    <a:lnTo>
                      <a:pt x="1327764" y="226651"/>
                    </a:lnTo>
                    <a:lnTo>
                      <a:pt x="1287463" y="226651"/>
                    </a:lnTo>
                    <a:close/>
                    <a:moveTo>
                      <a:pt x="1127125" y="146050"/>
                    </a:moveTo>
                    <a:lnTo>
                      <a:pt x="1207728" y="146050"/>
                    </a:lnTo>
                    <a:lnTo>
                      <a:pt x="1207728" y="226651"/>
                    </a:lnTo>
                    <a:lnTo>
                      <a:pt x="1167426" y="226651"/>
                    </a:lnTo>
                    <a:lnTo>
                      <a:pt x="1127125" y="226651"/>
                    </a:lnTo>
                    <a:close/>
                    <a:moveTo>
                      <a:pt x="965200" y="146050"/>
                    </a:moveTo>
                    <a:lnTo>
                      <a:pt x="1045803" y="146050"/>
                    </a:lnTo>
                    <a:lnTo>
                      <a:pt x="1045803" y="226651"/>
                    </a:lnTo>
                    <a:lnTo>
                      <a:pt x="1005501" y="226651"/>
                    </a:lnTo>
                    <a:lnTo>
                      <a:pt x="965200" y="226651"/>
                    </a:lnTo>
                    <a:close/>
                    <a:moveTo>
                      <a:pt x="804863" y="146050"/>
                    </a:moveTo>
                    <a:lnTo>
                      <a:pt x="885465" y="146050"/>
                    </a:lnTo>
                    <a:lnTo>
                      <a:pt x="885465" y="226651"/>
                    </a:lnTo>
                    <a:lnTo>
                      <a:pt x="845164" y="226651"/>
                    </a:lnTo>
                    <a:lnTo>
                      <a:pt x="804863" y="226651"/>
                    </a:lnTo>
                    <a:close/>
                    <a:moveTo>
                      <a:pt x="644525" y="146050"/>
                    </a:moveTo>
                    <a:lnTo>
                      <a:pt x="725128" y="146050"/>
                    </a:lnTo>
                    <a:lnTo>
                      <a:pt x="725128" y="226651"/>
                    </a:lnTo>
                    <a:lnTo>
                      <a:pt x="684826" y="226651"/>
                    </a:lnTo>
                    <a:lnTo>
                      <a:pt x="644525" y="226651"/>
                    </a:lnTo>
                    <a:close/>
                    <a:moveTo>
                      <a:pt x="482600" y="146050"/>
                    </a:moveTo>
                    <a:lnTo>
                      <a:pt x="563203" y="146050"/>
                    </a:lnTo>
                    <a:lnTo>
                      <a:pt x="563203" y="226651"/>
                    </a:lnTo>
                    <a:lnTo>
                      <a:pt x="522901" y="226651"/>
                    </a:lnTo>
                    <a:lnTo>
                      <a:pt x="482600" y="226651"/>
                    </a:lnTo>
                    <a:close/>
                    <a:moveTo>
                      <a:pt x="322263" y="146050"/>
                    </a:moveTo>
                    <a:lnTo>
                      <a:pt x="402865" y="146050"/>
                    </a:lnTo>
                    <a:lnTo>
                      <a:pt x="402865" y="226651"/>
                    </a:lnTo>
                    <a:lnTo>
                      <a:pt x="362564" y="226651"/>
                    </a:lnTo>
                    <a:lnTo>
                      <a:pt x="322263" y="226651"/>
                    </a:lnTo>
                    <a:close/>
                    <a:moveTo>
                      <a:pt x="160338" y="146050"/>
                    </a:moveTo>
                    <a:lnTo>
                      <a:pt x="240940" y="146050"/>
                    </a:lnTo>
                    <a:lnTo>
                      <a:pt x="240940" y="226651"/>
                    </a:lnTo>
                    <a:lnTo>
                      <a:pt x="200639" y="226651"/>
                    </a:lnTo>
                    <a:lnTo>
                      <a:pt x="160338" y="226651"/>
                    </a:lnTo>
                    <a:close/>
                    <a:moveTo>
                      <a:pt x="0" y="146050"/>
                    </a:moveTo>
                    <a:lnTo>
                      <a:pt x="80603" y="146050"/>
                    </a:lnTo>
                    <a:lnTo>
                      <a:pt x="80603" y="226651"/>
                    </a:lnTo>
                    <a:lnTo>
                      <a:pt x="40302" y="226651"/>
                    </a:lnTo>
                    <a:lnTo>
                      <a:pt x="0" y="226651"/>
                    </a:lnTo>
                    <a:close/>
                    <a:moveTo>
                      <a:pt x="2254250" y="106362"/>
                    </a:moveTo>
                    <a:lnTo>
                      <a:pt x="2334853" y="106362"/>
                    </a:lnTo>
                    <a:lnTo>
                      <a:pt x="2334853" y="186964"/>
                    </a:lnTo>
                    <a:lnTo>
                      <a:pt x="2294551" y="186964"/>
                    </a:lnTo>
                    <a:lnTo>
                      <a:pt x="2254250" y="186964"/>
                    </a:lnTo>
                    <a:close/>
                    <a:moveTo>
                      <a:pt x="1609725" y="106362"/>
                    </a:moveTo>
                    <a:lnTo>
                      <a:pt x="1690328" y="106362"/>
                    </a:lnTo>
                    <a:lnTo>
                      <a:pt x="1690328" y="186964"/>
                    </a:lnTo>
                    <a:lnTo>
                      <a:pt x="1650026" y="186964"/>
                    </a:lnTo>
                    <a:lnTo>
                      <a:pt x="1609725" y="186964"/>
                    </a:lnTo>
                    <a:close/>
                    <a:moveTo>
                      <a:pt x="2092325" y="53975"/>
                    </a:moveTo>
                    <a:lnTo>
                      <a:pt x="2172928" y="53975"/>
                    </a:lnTo>
                    <a:lnTo>
                      <a:pt x="2172928" y="134575"/>
                    </a:lnTo>
                    <a:lnTo>
                      <a:pt x="2132626" y="134575"/>
                    </a:lnTo>
                    <a:lnTo>
                      <a:pt x="2092325" y="134575"/>
                    </a:lnTo>
                    <a:close/>
                    <a:moveTo>
                      <a:pt x="1770063" y="39687"/>
                    </a:moveTo>
                    <a:lnTo>
                      <a:pt x="1850665" y="39687"/>
                    </a:lnTo>
                    <a:lnTo>
                      <a:pt x="1850665" y="120290"/>
                    </a:lnTo>
                    <a:lnTo>
                      <a:pt x="1810364" y="120290"/>
                    </a:lnTo>
                    <a:lnTo>
                      <a:pt x="1770063" y="120290"/>
                    </a:lnTo>
                    <a:close/>
                    <a:moveTo>
                      <a:pt x="1931988" y="0"/>
                    </a:moveTo>
                    <a:lnTo>
                      <a:pt x="2012590" y="0"/>
                    </a:lnTo>
                    <a:lnTo>
                      <a:pt x="2012590" y="80602"/>
                    </a:lnTo>
                    <a:lnTo>
                      <a:pt x="1972289" y="80602"/>
                    </a:lnTo>
                    <a:lnTo>
                      <a:pt x="1931988"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66" name="Freeform 265">
                <a:extLst>
                  <a:ext uri="{FF2B5EF4-FFF2-40B4-BE49-F238E27FC236}">
                    <a16:creationId xmlns:a16="http://schemas.microsoft.com/office/drawing/2014/main" id="{CD89C586-CB9B-574F-BABB-81492FB2C0CE}"/>
                  </a:ext>
                </a:extLst>
              </p:cNvPr>
              <p:cNvSpPr>
                <a:spLocks noChangeArrowheads="1"/>
              </p:cNvSpPr>
              <p:nvPr/>
            </p:nvSpPr>
            <p:spPr bwMode="auto">
              <a:xfrm>
                <a:off x="1774825" y="3324224"/>
                <a:ext cx="3139715" cy="223478"/>
              </a:xfrm>
              <a:custGeom>
                <a:avLst/>
                <a:gdLst>
                  <a:gd name="connsiteX0" fmla="*/ 3059113 w 3139715"/>
                  <a:gd name="connsiteY0" fmla="*/ 142875 h 223478"/>
                  <a:gd name="connsiteX1" fmla="*/ 3139715 w 3139715"/>
                  <a:gd name="connsiteY1" fmla="*/ 142875 h 223478"/>
                  <a:gd name="connsiteX2" fmla="*/ 3139715 w 3139715"/>
                  <a:gd name="connsiteY2" fmla="*/ 223478 h 223478"/>
                  <a:gd name="connsiteX3" fmla="*/ 3099414 w 3139715"/>
                  <a:gd name="connsiteY3" fmla="*/ 223478 h 223478"/>
                  <a:gd name="connsiteX4" fmla="*/ 3059113 w 3139715"/>
                  <a:gd name="connsiteY4" fmla="*/ 223478 h 223478"/>
                  <a:gd name="connsiteX5" fmla="*/ 2897188 w 3139715"/>
                  <a:gd name="connsiteY5" fmla="*/ 142875 h 223478"/>
                  <a:gd name="connsiteX6" fmla="*/ 2977790 w 3139715"/>
                  <a:gd name="connsiteY6" fmla="*/ 142875 h 223478"/>
                  <a:gd name="connsiteX7" fmla="*/ 2977790 w 3139715"/>
                  <a:gd name="connsiteY7" fmla="*/ 223478 h 223478"/>
                  <a:gd name="connsiteX8" fmla="*/ 2937489 w 3139715"/>
                  <a:gd name="connsiteY8" fmla="*/ 223478 h 223478"/>
                  <a:gd name="connsiteX9" fmla="*/ 2897188 w 3139715"/>
                  <a:gd name="connsiteY9" fmla="*/ 223478 h 223478"/>
                  <a:gd name="connsiteX10" fmla="*/ 2736850 w 3139715"/>
                  <a:gd name="connsiteY10" fmla="*/ 142875 h 223478"/>
                  <a:gd name="connsiteX11" fmla="*/ 2817453 w 3139715"/>
                  <a:gd name="connsiteY11" fmla="*/ 142875 h 223478"/>
                  <a:gd name="connsiteX12" fmla="*/ 2817453 w 3139715"/>
                  <a:gd name="connsiteY12" fmla="*/ 223478 h 223478"/>
                  <a:gd name="connsiteX13" fmla="*/ 2777151 w 3139715"/>
                  <a:gd name="connsiteY13" fmla="*/ 223478 h 223478"/>
                  <a:gd name="connsiteX14" fmla="*/ 2736850 w 3139715"/>
                  <a:gd name="connsiteY14" fmla="*/ 223478 h 223478"/>
                  <a:gd name="connsiteX15" fmla="*/ 2576513 w 3139715"/>
                  <a:gd name="connsiteY15" fmla="*/ 142875 h 223478"/>
                  <a:gd name="connsiteX16" fmla="*/ 2657115 w 3139715"/>
                  <a:gd name="connsiteY16" fmla="*/ 142875 h 223478"/>
                  <a:gd name="connsiteX17" fmla="*/ 2657115 w 3139715"/>
                  <a:gd name="connsiteY17" fmla="*/ 223478 h 223478"/>
                  <a:gd name="connsiteX18" fmla="*/ 2616814 w 3139715"/>
                  <a:gd name="connsiteY18" fmla="*/ 223478 h 223478"/>
                  <a:gd name="connsiteX19" fmla="*/ 2576513 w 3139715"/>
                  <a:gd name="connsiteY19" fmla="*/ 223478 h 223478"/>
                  <a:gd name="connsiteX20" fmla="*/ 2414588 w 3139715"/>
                  <a:gd name="connsiteY20" fmla="*/ 142875 h 223478"/>
                  <a:gd name="connsiteX21" fmla="*/ 2495190 w 3139715"/>
                  <a:gd name="connsiteY21" fmla="*/ 142875 h 223478"/>
                  <a:gd name="connsiteX22" fmla="*/ 2495190 w 3139715"/>
                  <a:gd name="connsiteY22" fmla="*/ 223478 h 223478"/>
                  <a:gd name="connsiteX23" fmla="*/ 2454889 w 3139715"/>
                  <a:gd name="connsiteY23" fmla="*/ 223478 h 223478"/>
                  <a:gd name="connsiteX24" fmla="*/ 2414588 w 3139715"/>
                  <a:gd name="connsiteY24" fmla="*/ 223478 h 223478"/>
                  <a:gd name="connsiteX25" fmla="*/ 1609725 w 3139715"/>
                  <a:gd name="connsiteY25" fmla="*/ 142875 h 223478"/>
                  <a:gd name="connsiteX26" fmla="*/ 1690328 w 3139715"/>
                  <a:gd name="connsiteY26" fmla="*/ 142875 h 223478"/>
                  <a:gd name="connsiteX27" fmla="*/ 1690328 w 3139715"/>
                  <a:gd name="connsiteY27" fmla="*/ 223478 h 223478"/>
                  <a:gd name="connsiteX28" fmla="*/ 1650026 w 3139715"/>
                  <a:gd name="connsiteY28" fmla="*/ 223478 h 223478"/>
                  <a:gd name="connsiteX29" fmla="*/ 1609725 w 3139715"/>
                  <a:gd name="connsiteY29" fmla="*/ 223478 h 223478"/>
                  <a:gd name="connsiteX30" fmla="*/ 1449388 w 3139715"/>
                  <a:gd name="connsiteY30" fmla="*/ 142875 h 223478"/>
                  <a:gd name="connsiteX31" fmla="*/ 1529990 w 3139715"/>
                  <a:gd name="connsiteY31" fmla="*/ 142875 h 223478"/>
                  <a:gd name="connsiteX32" fmla="*/ 1529990 w 3139715"/>
                  <a:gd name="connsiteY32" fmla="*/ 223478 h 223478"/>
                  <a:gd name="connsiteX33" fmla="*/ 1489689 w 3139715"/>
                  <a:gd name="connsiteY33" fmla="*/ 223478 h 223478"/>
                  <a:gd name="connsiteX34" fmla="*/ 1449388 w 3139715"/>
                  <a:gd name="connsiteY34" fmla="*/ 223478 h 223478"/>
                  <a:gd name="connsiteX35" fmla="*/ 1287463 w 3139715"/>
                  <a:gd name="connsiteY35" fmla="*/ 142875 h 223478"/>
                  <a:gd name="connsiteX36" fmla="*/ 1368065 w 3139715"/>
                  <a:gd name="connsiteY36" fmla="*/ 142875 h 223478"/>
                  <a:gd name="connsiteX37" fmla="*/ 1368065 w 3139715"/>
                  <a:gd name="connsiteY37" fmla="*/ 223478 h 223478"/>
                  <a:gd name="connsiteX38" fmla="*/ 1327764 w 3139715"/>
                  <a:gd name="connsiteY38" fmla="*/ 223478 h 223478"/>
                  <a:gd name="connsiteX39" fmla="*/ 1287463 w 3139715"/>
                  <a:gd name="connsiteY39" fmla="*/ 223478 h 223478"/>
                  <a:gd name="connsiteX40" fmla="*/ 1127125 w 3139715"/>
                  <a:gd name="connsiteY40" fmla="*/ 142875 h 223478"/>
                  <a:gd name="connsiteX41" fmla="*/ 1207728 w 3139715"/>
                  <a:gd name="connsiteY41" fmla="*/ 142875 h 223478"/>
                  <a:gd name="connsiteX42" fmla="*/ 1207728 w 3139715"/>
                  <a:gd name="connsiteY42" fmla="*/ 223478 h 223478"/>
                  <a:gd name="connsiteX43" fmla="*/ 1167426 w 3139715"/>
                  <a:gd name="connsiteY43" fmla="*/ 223478 h 223478"/>
                  <a:gd name="connsiteX44" fmla="*/ 1127125 w 3139715"/>
                  <a:gd name="connsiteY44" fmla="*/ 223478 h 223478"/>
                  <a:gd name="connsiteX45" fmla="*/ 965200 w 3139715"/>
                  <a:gd name="connsiteY45" fmla="*/ 142875 h 223478"/>
                  <a:gd name="connsiteX46" fmla="*/ 1045803 w 3139715"/>
                  <a:gd name="connsiteY46" fmla="*/ 142875 h 223478"/>
                  <a:gd name="connsiteX47" fmla="*/ 1045803 w 3139715"/>
                  <a:gd name="connsiteY47" fmla="*/ 223478 h 223478"/>
                  <a:gd name="connsiteX48" fmla="*/ 1005501 w 3139715"/>
                  <a:gd name="connsiteY48" fmla="*/ 223478 h 223478"/>
                  <a:gd name="connsiteX49" fmla="*/ 965200 w 3139715"/>
                  <a:gd name="connsiteY49" fmla="*/ 223478 h 223478"/>
                  <a:gd name="connsiteX50" fmla="*/ 804863 w 3139715"/>
                  <a:gd name="connsiteY50" fmla="*/ 142875 h 223478"/>
                  <a:gd name="connsiteX51" fmla="*/ 885465 w 3139715"/>
                  <a:gd name="connsiteY51" fmla="*/ 142875 h 223478"/>
                  <a:gd name="connsiteX52" fmla="*/ 885465 w 3139715"/>
                  <a:gd name="connsiteY52" fmla="*/ 223478 h 223478"/>
                  <a:gd name="connsiteX53" fmla="*/ 845164 w 3139715"/>
                  <a:gd name="connsiteY53" fmla="*/ 223478 h 223478"/>
                  <a:gd name="connsiteX54" fmla="*/ 804863 w 3139715"/>
                  <a:gd name="connsiteY54" fmla="*/ 223478 h 223478"/>
                  <a:gd name="connsiteX55" fmla="*/ 644525 w 3139715"/>
                  <a:gd name="connsiteY55" fmla="*/ 142875 h 223478"/>
                  <a:gd name="connsiteX56" fmla="*/ 725128 w 3139715"/>
                  <a:gd name="connsiteY56" fmla="*/ 142875 h 223478"/>
                  <a:gd name="connsiteX57" fmla="*/ 725128 w 3139715"/>
                  <a:gd name="connsiteY57" fmla="*/ 223478 h 223478"/>
                  <a:gd name="connsiteX58" fmla="*/ 684826 w 3139715"/>
                  <a:gd name="connsiteY58" fmla="*/ 223478 h 223478"/>
                  <a:gd name="connsiteX59" fmla="*/ 644525 w 3139715"/>
                  <a:gd name="connsiteY59" fmla="*/ 223478 h 223478"/>
                  <a:gd name="connsiteX60" fmla="*/ 482600 w 3139715"/>
                  <a:gd name="connsiteY60" fmla="*/ 142875 h 223478"/>
                  <a:gd name="connsiteX61" fmla="*/ 563203 w 3139715"/>
                  <a:gd name="connsiteY61" fmla="*/ 142875 h 223478"/>
                  <a:gd name="connsiteX62" fmla="*/ 563203 w 3139715"/>
                  <a:gd name="connsiteY62" fmla="*/ 223478 h 223478"/>
                  <a:gd name="connsiteX63" fmla="*/ 522901 w 3139715"/>
                  <a:gd name="connsiteY63" fmla="*/ 223478 h 223478"/>
                  <a:gd name="connsiteX64" fmla="*/ 482600 w 3139715"/>
                  <a:gd name="connsiteY64" fmla="*/ 223478 h 223478"/>
                  <a:gd name="connsiteX65" fmla="*/ 322263 w 3139715"/>
                  <a:gd name="connsiteY65" fmla="*/ 142875 h 223478"/>
                  <a:gd name="connsiteX66" fmla="*/ 402865 w 3139715"/>
                  <a:gd name="connsiteY66" fmla="*/ 142875 h 223478"/>
                  <a:gd name="connsiteX67" fmla="*/ 402865 w 3139715"/>
                  <a:gd name="connsiteY67" fmla="*/ 223478 h 223478"/>
                  <a:gd name="connsiteX68" fmla="*/ 362564 w 3139715"/>
                  <a:gd name="connsiteY68" fmla="*/ 223478 h 223478"/>
                  <a:gd name="connsiteX69" fmla="*/ 322263 w 3139715"/>
                  <a:gd name="connsiteY69" fmla="*/ 223478 h 223478"/>
                  <a:gd name="connsiteX70" fmla="*/ 160338 w 3139715"/>
                  <a:gd name="connsiteY70" fmla="*/ 142875 h 223478"/>
                  <a:gd name="connsiteX71" fmla="*/ 240940 w 3139715"/>
                  <a:gd name="connsiteY71" fmla="*/ 142875 h 223478"/>
                  <a:gd name="connsiteX72" fmla="*/ 240940 w 3139715"/>
                  <a:gd name="connsiteY72" fmla="*/ 223478 h 223478"/>
                  <a:gd name="connsiteX73" fmla="*/ 200639 w 3139715"/>
                  <a:gd name="connsiteY73" fmla="*/ 223478 h 223478"/>
                  <a:gd name="connsiteX74" fmla="*/ 160338 w 3139715"/>
                  <a:gd name="connsiteY74" fmla="*/ 223478 h 223478"/>
                  <a:gd name="connsiteX75" fmla="*/ 0 w 3139715"/>
                  <a:gd name="connsiteY75" fmla="*/ 142875 h 223478"/>
                  <a:gd name="connsiteX76" fmla="*/ 80603 w 3139715"/>
                  <a:gd name="connsiteY76" fmla="*/ 142875 h 223478"/>
                  <a:gd name="connsiteX77" fmla="*/ 80603 w 3139715"/>
                  <a:gd name="connsiteY77" fmla="*/ 223478 h 223478"/>
                  <a:gd name="connsiteX78" fmla="*/ 40302 w 3139715"/>
                  <a:gd name="connsiteY78" fmla="*/ 223478 h 223478"/>
                  <a:gd name="connsiteX79" fmla="*/ 0 w 3139715"/>
                  <a:gd name="connsiteY79" fmla="*/ 223478 h 223478"/>
                  <a:gd name="connsiteX80" fmla="*/ 1770063 w 3139715"/>
                  <a:gd name="connsiteY80" fmla="*/ 92075 h 223478"/>
                  <a:gd name="connsiteX81" fmla="*/ 1850665 w 3139715"/>
                  <a:gd name="connsiteY81" fmla="*/ 92075 h 223478"/>
                  <a:gd name="connsiteX82" fmla="*/ 1850665 w 3139715"/>
                  <a:gd name="connsiteY82" fmla="*/ 172678 h 223478"/>
                  <a:gd name="connsiteX83" fmla="*/ 1810364 w 3139715"/>
                  <a:gd name="connsiteY83" fmla="*/ 172678 h 223478"/>
                  <a:gd name="connsiteX84" fmla="*/ 1770063 w 3139715"/>
                  <a:gd name="connsiteY84" fmla="*/ 172678 h 223478"/>
                  <a:gd name="connsiteX85" fmla="*/ 2254250 w 3139715"/>
                  <a:gd name="connsiteY85" fmla="*/ 63500 h 223478"/>
                  <a:gd name="connsiteX86" fmla="*/ 2334853 w 3139715"/>
                  <a:gd name="connsiteY86" fmla="*/ 63500 h 223478"/>
                  <a:gd name="connsiteX87" fmla="*/ 2334853 w 3139715"/>
                  <a:gd name="connsiteY87" fmla="*/ 144103 h 223478"/>
                  <a:gd name="connsiteX88" fmla="*/ 2294551 w 3139715"/>
                  <a:gd name="connsiteY88" fmla="*/ 144103 h 223478"/>
                  <a:gd name="connsiteX89" fmla="*/ 2254250 w 3139715"/>
                  <a:gd name="connsiteY89" fmla="*/ 144103 h 223478"/>
                  <a:gd name="connsiteX90" fmla="*/ 1931988 w 3139715"/>
                  <a:gd name="connsiteY90" fmla="*/ 22225 h 223478"/>
                  <a:gd name="connsiteX91" fmla="*/ 2012590 w 3139715"/>
                  <a:gd name="connsiteY91" fmla="*/ 22225 h 223478"/>
                  <a:gd name="connsiteX92" fmla="*/ 2012590 w 3139715"/>
                  <a:gd name="connsiteY92" fmla="*/ 102828 h 223478"/>
                  <a:gd name="connsiteX93" fmla="*/ 1972289 w 3139715"/>
                  <a:gd name="connsiteY93" fmla="*/ 102828 h 223478"/>
                  <a:gd name="connsiteX94" fmla="*/ 1931988 w 3139715"/>
                  <a:gd name="connsiteY94" fmla="*/ 102828 h 223478"/>
                  <a:gd name="connsiteX95" fmla="*/ 2092325 w 3139715"/>
                  <a:gd name="connsiteY95" fmla="*/ 0 h 223478"/>
                  <a:gd name="connsiteX96" fmla="*/ 2172928 w 3139715"/>
                  <a:gd name="connsiteY96" fmla="*/ 0 h 223478"/>
                  <a:gd name="connsiteX97" fmla="*/ 2172928 w 3139715"/>
                  <a:gd name="connsiteY97" fmla="*/ 80603 h 223478"/>
                  <a:gd name="connsiteX98" fmla="*/ 2132626 w 3139715"/>
                  <a:gd name="connsiteY98" fmla="*/ 80603 h 223478"/>
                  <a:gd name="connsiteX99" fmla="*/ 2092325 w 3139715"/>
                  <a:gd name="connsiteY99" fmla="*/ 80603 h 22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3478">
                    <a:moveTo>
                      <a:pt x="3059113" y="142875"/>
                    </a:moveTo>
                    <a:lnTo>
                      <a:pt x="3139715" y="142875"/>
                    </a:lnTo>
                    <a:lnTo>
                      <a:pt x="3139715" y="223478"/>
                    </a:lnTo>
                    <a:lnTo>
                      <a:pt x="3099414" y="223478"/>
                    </a:lnTo>
                    <a:lnTo>
                      <a:pt x="3059113" y="223478"/>
                    </a:lnTo>
                    <a:close/>
                    <a:moveTo>
                      <a:pt x="2897188" y="142875"/>
                    </a:moveTo>
                    <a:lnTo>
                      <a:pt x="2977790" y="142875"/>
                    </a:lnTo>
                    <a:lnTo>
                      <a:pt x="2977790" y="223478"/>
                    </a:lnTo>
                    <a:lnTo>
                      <a:pt x="2937489" y="223478"/>
                    </a:lnTo>
                    <a:lnTo>
                      <a:pt x="2897188" y="223478"/>
                    </a:lnTo>
                    <a:close/>
                    <a:moveTo>
                      <a:pt x="2736850" y="142875"/>
                    </a:moveTo>
                    <a:lnTo>
                      <a:pt x="2817453" y="142875"/>
                    </a:lnTo>
                    <a:lnTo>
                      <a:pt x="2817453" y="223478"/>
                    </a:lnTo>
                    <a:lnTo>
                      <a:pt x="2777151" y="223478"/>
                    </a:lnTo>
                    <a:lnTo>
                      <a:pt x="2736850" y="223478"/>
                    </a:lnTo>
                    <a:close/>
                    <a:moveTo>
                      <a:pt x="2576513" y="142875"/>
                    </a:moveTo>
                    <a:lnTo>
                      <a:pt x="2657115" y="142875"/>
                    </a:lnTo>
                    <a:lnTo>
                      <a:pt x="2657115" y="223478"/>
                    </a:lnTo>
                    <a:lnTo>
                      <a:pt x="2616814" y="223478"/>
                    </a:lnTo>
                    <a:lnTo>
                      <a:pt x="2576513" y="223478"/>
                    </a:lnTo>
                    <a:close/>
                    <a:moveTo>
                      <a:pt x="2414588" y="142875"/>
                    </a:moveTo>
                    <a:lnTo>
                      <a:pt x="2495190" y="142875"/>
                    </a:lnTo>
                    <a:lnTo>
                      <a:pt x="2495190" y="223478"/>
                    </a:lnTo>
                    <a:lnTo>
                      <a:pt x="2454889" y="223478"/>
                    </a:lnTo>
                    <a:lnTo>
                      <a:pt x="2414588" y="223478"/>
                    </a:lnTo>
                    <a:close/>
                    <a:moveTo>
                      <a:pt x="1609725" y="142875"/>
                    </a:moveTo>
                    <a:lnTo>
                      <a:pt x="1690328" y="142875"/>
                    </a:lnTo>
                    <a:lnTo>
                      <a:pt x="1690328" y="223478"/>
                    </a:lnTo>
                    <a:lnTo>
                      <a:pt x="1650026" y="223478"/>
                    </a:lnTo>
                    <a:lnTo>
                      <a:pt x="1609725" y="223478"/>
                    </a:lnTo>
                    <a:close/>
                    <a:moveTo>
                      <a:pt x="1449388" y="142875"/>
                    </a:moveTo>
                    <a:lnTo>
                      <a:pt x="1529990" y="142875"/>
                    </a:lnTo>
                    <a:lnTo>
                      <a:pt x="1529990" y="223478"/>
                    </a:lnTo>
                    <a:lnTo>
                      <a:pt x="1489689" y="223478"/>
                    </a:lnTo>
                    <a:lnTo>
                      <a:pt x="1449388" y="223478"/>
                    </a:lnTo>
                    <a:close/>
                    <a:moveTo>
                      <a:pt x="1287463" y="142875"/>
                    </a:moveTo>
                    <a:lnTo>
                      <a:pt x="1368065" y="142875"/>
                    </a:lnTo>
                    <a:lnTo>
                      <a:pt x="1368065" y="223478"/>
                    </a:lnTo>
                    <a:lnTo>
                      <a:pt x="1327764" y="223478"/>
                    </a:lnTo>
                    <a:lnTo>
                      <a:pt x="1287463" y="223478"/>
                    </a:lnTo>
                    <a:close/>
                    <a:moveTo>
                      <a:pt x="1127125" y="142875"/>
                    </a:moveTo>
                    <a:lnTo>
                      <a:pt x="1207728" y="142875"/>
                    </a:lnTo>
                    <a:lnTo>
                      <a:pt x="1207728" y="223478"/>
                    </a:lnTo>
                    <a:lnTo>
                      <a:pt x="1167426" y="223478"/>
                    </a:lnTo>
                    <a:lnTo>
                      <a:pt x="1127125" y="223478"/>
                    </a:lnTo>
                    <a:close/>
                    <a:moveTo>
                      <a:pt x="965200" y="142875"/>
                    </a:moveTo>
                    <a:lnTo>
                      <a:pt x="1045803" y="142875"/>
                    </a:lnTo>
                    <a:lnTo>
                      <a:pt x="1045803" y="223478"/>
                    </a:lnTo>
                    <a:lnTo>
                      <a:pt x="1005501" y="223478"/>
                    </a:lnTo>
                    <a:lnTo>
                      <a:pt x="965200" y="223478"/>
                    </a:lnTo>
                    <a:close/>
                    <a:moveTo>
                      <a:pt x="804863" y="142875"/>
                    </a:moveTo>
                    <a:lnTo>
                      <a:pt x="885465" y="142875"/>
                    </a:lnTo>
                    <a:lnTo>
                      <a:pt x="885465" y="223478"/>
                    </a:lnTo>
                    <a:lnTo>
                      <a:pt x="845164" y="223478"/>
                    </a:lnTo>
                    <a:lnTo>
                      <a:pt x="804863" y="223478"/>
                    </a:lnTo>
                    <a:close/>
                    <a:moveTo>
                      <a:pt x="644525" y="142875"/>
                    </a:moveTo>
                    <a:lnTo>
                      <a:pt x="725128" y="142875"/>
                    </a:lnTo>
                    <a:lnTo>
                      <a:pt x="725128" y="223478"/>
                    </a:lnTo>
                    <a:lnTo>
                      <a:pt x="684826" y="223478"/>
                    </a:lnTo>
                    <a:lnTo>
                      <a:pt x="644525" y="223478"/>
                    </a:lnTo>
                    <a:close/>
                    <a:moveTo>
                      <a:pt x="482600" y="142875"/>
                    </a:moveTo>
                    <a:lnTo>
                      <a:pt x="563203" y="142875"/>
                    </a:lnTo>
                    <a:lnTo>
                      <a:pt x="563203" y="223478"/>
                    </a:lnTo>
                    <a:lnTo>
                      <a:pt x="522901" y="223478"/>
                    </a:lnTo>
                    <a:lnTo>
                      <a:pt x="482600" y="223478"/>
                    </a:lnTo>
                    <a:close/>
                    <a:moveTo>
                      <a:pt x="322263" y="142875"/>
                    </a:moveTo>
                    <a:lnTo>
                      <a:pt x="402865" y="142875"/>
                    </a:lnTo>
                    <a:lnTo>
                      <a:pt x="402865" y="223478"/>
                    </a:lnTo>
                    <a:lnTo>
                      <a:pt x="362564" y="223478"/>
                    </a:lnTo>
                    <a:lnTo>
                      <a:pt x="322263" y="223478"/>
                    </a:lnTo>
                    <a:close/>
                    <a:moveTo>
                      <a:pt x="160338" y="142875"/>
                    </a:moveTo>
                    <a:lnTo>
                      <a:pt x="240940" y="142875"/>
                    </a:lnTo>
                    <a:lnTo>
                      <a:pt x="240940" y="223478"/>
                    </a:lnTo>
                    <a:lnTo>
                      <a:pt x="200639" y="223478"/>
                    </a:lnTo>
                    <a:lnTo>
                      <a:pt x="160338" y="223478"/>
                    </a:lnTo>
                    <a:close/>
                    <a:moveTo>
                      <a:pt x="0" y="142875"/>
                    </a:moveTo>
                    <a:lnTo>
                      <a:pt x="80603" y="142875"/>
                    </a:lnTo>
                    <a:lnTo>
                      <a:pt x="80603" y="223478"/>
                    </a:lnTo>
                    <a:lnTo>
                      <a:pt x="40302" y="223478"/>
                    </a:lnTo>
                    <a:lnTo>
                      <a:pt x="0" y="223478"/>
                    </a:lnTo>
                    <a:close/>
                    <a:moveTo>
                      <a:pt x="1770063" y="92075"/>
                    </a:moveTo>
                    <a:lnTo>
                      <a:pt x="1850665" y="92075"/>
                    </a:lnTo>
                    <a:lnTo>
                      <a:pt x="1850665" y="172678"/>
                    </a:lnTo>
                    <a:lnTo>
                      <a:pt x="1810364" y="172678"/>
                    </a:lnTo>
                    <a:lnTo>
                      <a:pt x="1770063" y="172678"/>
                    </a:lnTo>
                    <a:close/>
                    <a:moveTo>
                      <a:pt x="2254250" y="63500"/>
                    </a:moveTo>
                    <a:lnTo>
                      <a:pt x="2334853" y="63500"/>
                    </a:lnTo>
                    <a:lnTo>
                      <a:pt x="2334853" y="144103"/>
                    </a:lnTo>
                    <a:lnTo>
                      <a:pt x="2294551" y="144103"/>
                    </a:lnTo>
                    <a:lnTo>
                      <a:pt x="2254250" y="144103"/>
                    </a:lnTo>
                    <a:close/>
                    <a:moveTo>
                      <a:pt x="1931988" y="22225"/>
                    </a:moveTo>
                    <a:lnTo>
                      <a:pt x="2012590" y="22225"/>
                    </a:lnTo>
                    <a:lnTo>
                      <a:pt x="2012590" y="102828"/>
                    </a:lnTo>
                    <a:lnTo>
                      <a:pt x="1972289" y="102828"/>
                    </a:lnTo>
                    <a:lnTo>
                      <a:pt x="1931988" y="102828"/>
                    </a:lnTo>
                    <a:close/>
                    <a:moveTo>
                      <a:pt x="2092325" y="0"/>
                    </a:moveTo>
                    <a:lnTo>
                      <a:pt x="2172928" y="0"/>
                    </a:lnTo>
                    <a:lnTo>
                      <a:pt x="2172928" y="80603"/>
                    </a:lnTo>
                    <a:lnTo>
                      <a:pt x="2132626" y="80603"/>
                    </a:lnTo>
                    <a:lnTo>
                      <a:pt x="2092325"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67" name="Freeform 266">
                <a:extLst>
                  <a:ext uri="{FF2B5EF4-FFF2-40B4-BE49-F238E27FC236}">
                    <a16:creationId xmlns:a16="http://schemas.microsoft.com/office/drawing/2014/main" id="{4733F03F-8B9D-E044-813C-5239252794F4}"/>
                  </a:ext>
                </a:extLst>
              </p:cNvPr>
              <p:cNvSpPr>
                <a:spLocks noChangeArrowheads="1"/>
              </p:cNvSpPr>
              <p:nvPr/>
            </p:nvSpPr>
            <p:spPr bwMode="auto">
              <a:xfrm>
                <a:off x="1774825" y="3427412"/>
                <a:ext cx="3139715" cy="282214"/>
              </a:xfrm>
              <a:custGeom>
                <a:avLst/>
                <a:gdLst>
                  <a:gd name="connsiteX0" fmla="*/ 3059113 w 3139715"/>
                  <a:gd name="connsiteY0" fmla="*/ 201612 h 282214"/>
                  <a:gd name="connsiteX1" fmla="*/ 3139715 w 3139715"/>
                  <a:gd name="connsiteY1" fmla="*/ 201612 h 282214"/>
                  <a:gd name="connsiteX2" fmla="*/ 3139715 w 3139715"/>
                  <a:gd name="connsiteY2" fmla="*/ 282214 h 282214"/>
                  <a:gd name="connsiteX3" fmla="*/ 3099414 w 3139715"/>
                  <a:gd name="connsiteY3" fmla="*/ 282214 h 282214"/>
                  <a:gd name="connsiteX4" fmla="*/ 3059113 w 3139715"/>
                  <a:gd name="connsiteY4" fmla="*/ 282214 h 282214"/>
                  <a:gd name="connsiteX5" fmla="*/ 2897188 w 3139715"/>
                  <a:gd name="connsiteY5" fmla="*/ 201612 h 282214"/>
                  <a:gd name="connsiteX6" fmla="*/ 2977790 w 3139715"/>
                  <a:gd name="connsiteY6" fmla="*/ 201612 h 282214"/>
                  <a:gd name="connsiteX7" fmla="*/ 2977790 w 3139715"/>
                  <a:gd name="connsiteY7" fmla="*/ 282214 h 282214"/>
                  <a:gd name="connsiteX8" fmla="*/ 2937489 w 3139715"/>
                  <a:gd name="connsiteY8" fmla="*/ 282214 h 282214"/>
                  <a:gd name="connsiteX9" fmla="*/ 2897188 w 3139715"/>
                  <a:gd name="connsiteY9" fmla="*/ 282214 h 282214"/>
                  <a:gd name="connsiteX10" fmla="*/ 2736850 w 3139715"/>
                  <a:gd name="connsiteY10" fmla="*/ 201612 h 282214"/>
                  <a:gd name="connsiteX11" fmla="*/ 2817453 w 3139715"/>
                  <a:gd name="connsiteY11" fmla="*/ 201612 h 282214"/>
                  <a:gd name="connsiteX12" fmla="*/ 2817453 w 3139715"/>
                  <a:gd name="connsiteY12" fmla="*/ 282214 h 282214"/>
                  <a:gd name="connsiteX13" fmla="*/ 2777151 w 3139715"/>
                  <a:gd name="connsiteY13" fmla="*/ 282214 h 282214"/>
                  <a:gd name="connsiteX14" fmla="*/ 2736850 w 3139715"/>
                  <a:gd name="connsiteY14" fmla="*/ 282214 h 282214"/>
                  <a:gd name="connsiteX15" fmla="*/ 1609725 w 3139715"/>
                  <a:gd name="connsiteY15" fmla="*/ 201612 h 282214"/>
                  <a:gd name="connsiteX16" fmla="*/ 1690328 w 3139715"/>
                  <a:gd name="connsiteY16" fmla="*/ 201612 h 282214"/>
                  <a:gd name="connsiteX17" fmla="*/ 1690328 w 3139715"/>
                  <a:gd name="connsiteY17" fmla="*/ 282214 h 282214"/>
                  <a:gd name="connsiteX18" fmla="*/ 1650026 w 3139715"/>
                  <a:gd name="connsiteY18" fmla="*/ 282214 h 282214"/>
                  <a:gd name="connsiteX19" fmla="*/ 1609725 w 3139715"/>
                  <a:gd name="connsiteY19" fmla="*/ 282214 h 282214"/>
                  <a:gd name="connsiteX20" fmla="*/ 1449388 w 3139715"/>
                  <a:gd name="connsiteY20" fmla="*/ 201612 h 282214"/>
                  <a:gd name="connsiteX21" fmla="*/ 1529990 w 3139715"/>
                  <a:gd name="connsiteY21" fmla="*/ 201612 h 282214"/>
                  <a:gd name="connsiteX22" fmla="*/ 1529990 w 3139715"/>
                  <a:gd name="connsiteY22" fmla="*/ 282214 h 282214"/>
                  <a:gd name="connsiteX23" fmla="*/ 1489689 w 3139715"/>
                  <a:gd name="connsiteY23" fmla="*/ 282214 h 282214"/>
                  <a:gd name="connsiteX24" fmla="*/ 1449388 w 3139715"/>
                  <a:gd name="connsiteY24" fmla="*/ 282214 h 282214"/>
                  <a:gd name="connsiteX25" fmla="*/ 1287463 w 3139715"/>
                  <a:gd name="connsiteY25" fmla="*/ 201612 h 282214"/>
                  <a:gd name="connsiteX26" fmla="*/ 1368065 w 3139715"/>
                  <a:gd name="connsiteY26" fmla="*/ 201612 h 282214"/>
                  <a:gd name="connsiteX27" fmla="*/ 1368065 w 3139715"/>
                  <a:gd name="connsiteY27" fmla="*/ 282214 h 282214"/>
                  <a:gd name="connsiteX28" fmla="*/ 1327764 w 3139715"/>
                  <a:gd name="connsiteY28" fmla="*/ 282214 h 282214"/>
                  <a:gd name="connsiteX29" fmla="*/ 1287463 w 3139715"/>
                  <a:gd name="connsiteY29" fmla="*/ 282214 h 282214"/>
                  <a:gd name="connsiteX30" fmla="*/ 1127125 w 3139715"/>
                  <a:gd name="connsiteY30" fmla="*/ 201612 h 282214"/>
                  <a:gd name="connsiteX31" fmla="*/ 1207728 w 3139715"/>
                  <a:gd name="connsiteY31" fmla="*/ 201612 h 282214"/>
                  <a:gd name="connsiteX32" fmla="*/ 1207728 w 3139715"/>
                  <a:gd name="connsiteY32" fmla="*/ 282214 h 282214"/>
                  <a:gd name="connsiteX33" fmla="*/ 1167426 w 3139715"/>
                  <a:gd name="connsiteY33" fmla="*/ 282214 h 282214"/>
                  <a:gd name="connsiteX34" fmla="*/ 1127125 w 3139715"/>
                  <a:gd name="connsiteY34" fmla="*/ 282214 h 282214"/>
                  <a:gd name="connsiteX35" fmla="*/ 965200 w 3139715"/>
                  <a:gd name="connsiteY35" fmla="*/ 201612 h 282214"/>
                  <a:gd name="connsiteX36" fmla="*/ 1045803 w 3139715"/>
                  <a:gd name="connsiteY36" fmla="*/ 201612 h 282214"/>
                  <a:gd name="connsiteX37" fmla="*/ 1045803 w 3139715"/>
                  <a:gd name="connsiteY37" fmla="*/ 282214 h 282214"/>
                  <a:gd name="connsiteX38" fmla="*/ 1005501 w 3139715"/>
                  <a:gd name="connsiteY38" fmla="*/ 282214 h 282214"/>
                  <a:gd name="connsiteX39" fmla="*/ 965200 w 3139715"/>
                  <a:gd name="connsiteY39" fmla="*/ 282214 h 282214"/>
                  <a:gd name="connsiteX40" fmla="*/ 804863 w 3139715"/>
                  <a:gd name="connsiteY40" fmla="*/ 201612 h 282214"/>
                  <a:gd name="connsiteX41" fmla="*/ 885465 w 3139715"/>
                  <a:gd name="connsiteY41" fmla="*/ 201612 h 282214"/>
                  <a:gd name="connsiteX42" fmla="*/ 885465 w 3139715"/>
                  <a:gd name="connsiteY42" fmla="*/ 282214 h 282214"/>
                  <a:gd name="connsiteX43" fmla="*/ 845164 w 3139715"/>
                  <a:gd name="connsiteY43" fmla="*/ 282214 h 282214"/>
                  <a:gd name="connsiteX44" fmla="*/ 804863 w 3139715"/>
                  <a:gd name="connsiteY44" fmla="*/ 282214 h 282214"/>
                  <a:gd name="connsiteX45" fmla="*/ 644525 w 3139715"/>
                  <a:gd name="connsiteY45" fmla="*/ 201612 h 282214"/>
                  <a:gd name="connsiteX46" fmla="*/ 725128 w 3139715"/>
                  <a:gd name="connsiteY46" fmla="*/ 201612 h 282214"/>
                  <a:gd name="connsiteX47" fmla="*/ 725128 w 3139715"/>
                  <a:gd name="connsiteY47" fmla="*/ 282214 h 282214"/>
                  <a:gd name="connsiteX48" fmla="*/ 684826 w 3139715"/>
                  <a:gd name="connsiteY48" fmla="*/ 282214 h 282214"/>
                  <a:gd name="connsiteX49" fmla="*/ 644525 w 3139715"/>
                  <a:gd name="connsiteY49" fmla="*/ 282214 h 282214"/>
                  <a:gd name="connsiteX50" fmla="*/ 482600 w 3139715"/>
                  <a:gd name="connsiteY50" fmla="*/ 201612 h 282214"/>
                  <a:gd name="connsiteX51" fmla="*/ 563203 w 3139715"/>
                  <a:gd name="connsiteY51" fmla="*/ 201612 h 282214"/>
                  <a:gd name="connsiteX52" fmla="*/ 563203 w 3139715"/>
                  <a:gd name="connsiteY52" fmla="*/ 282214 h 282214"/>
                  <a:gd name="connsiteX53" fmla="*/ 522901 w 3139715"/>
                  <a:gd name="connsiteY53" fmla="*/ 282214 h 282214"/>
                  <a:gd name="connsiteX54" fmla="*/ 482600 w 3139715"/>
                  <a:gd name="connsiteY54" fmla="*/ 282214 h 282214"/>
                  <a:gd name="connsiteX55" fmla="*/ 322263 w 3139715"/>
                  <a:gd name="connsiteY55" fmla="*/ 201612 h 282214"/>
                  <a:gd name="connsiteX56" fmla="*/ 402865 w 3139715"/>
                  <a:gd name="connsiteY56" fmla="*/ 201612 h 282214"/>
                  <a:gd name="connsiteX57" fmla="*/ 402865 w 3139715"/>
                  <a:gd name="connsiteY57" fmla="*/ 282214 h 282214"/>
                  <a:gd name="connsiteX58" fmla="*/ 362564 w 3139715"/>
                  <a:gd name="connsiteY58" fmla="*/ 282214 h 282214"/>
                  <a:gd name="connsiteX59" fmla="*/ 322263 w 3139715"/>
                  <a:gd name="connsiteY59" fmla="*/ 282214 h 282214"/>
                  <a:gd name="connsiteX60" fmla="*/ 160338 w 3139715"/>
                  <a:gd name="connsiteY60" fmla="*/ 201612 h 282214"/>
                  <a:gd name="connsiteX61" fmla="*/ 240940 w 3139715"/>
                  <a:gd name="connsiteY61" fmla="*/ 201612 h 282214"/>
                  <a:gd name="connsiteX62" fmla="*/ 240940 w 3139715"/>
                  <a:gd name="connsiteY62" fmla="*/ 282214 h 282214"/>
                  <a:gd name="connsiteX63" fmla="*/ 200639 w 3139715"/>
                  <a:gd name="connsiteY63" fmla="*/ 282214 h 282214"/>
                  <a:gd name="connsiteX64" fmla="*/ 160338 w 3139715"/>
                  <a:gd name="connsiteY64" fmla="*/ 282214 h 282214"/>
                  <a:gd name="connsiteX65" fmla="*/ 0 w 3139715"/>
                  <a:gd name="connsiteY65" fmla="*/ 201612 h 282214"/>
                  <a:gd name="connsiteX66" fmla="*/ 80603 w 3139715"/>
                  <a:gd name="connsiteY66" fmla="*/ 201612 h 282214"/>
                  <a:gd name="connsiteX67" fmla="*/ 80603 w 3139715"/>
                  <a:gd name="connsiteY67" fmla="*/ 282214 h 282214"/>
                  <a:gd name="connsiteX68" fmla="*/ 40302 w 3139715"/>
                  <a:gd name="connsiteY68" fmla="*/ 282214 h 282214"/>
                  <a:gd name="connsiteX69" fmla="*/ 0 w 3139715"/>
                  <a:gd name="connsiteY69" fmla="*/ 282214 h 282214"/>
                  <a:gd name="connsiteX70" fmla="*/ 2576513 w 3139715"/>
                  <a:gd name="connsiteY70" fmla="*/ 187325 h 282214"/>
                  <a:gd name="connsiteX71" fmla="*/ 2657115 w 3139715"/>
                  <a:gd name="connsiteY71" fmla="*/ 187325 h 282214"/>
                  <a:gd name="connsiteX72" fmla="*/ 2657115 w 3139715"/>
                  <a:gd name="connsiteY72" fmla="*/ 267926 h 282214"/>
                  <a:gd name="connsiteX73" fmla="*/ 2616814 w 3139715"/>
                  <a:gd name="connsiteY73" fmla="*/ 267926 h 282214"/>
                  <a:gd name="connsiteX74" fmla="*/ 2576513 w 3139715"/>
                  <a:gd name="connsiteY74" fmla="*/ 267926 h 282214"/>
                  <a:gd name="connsiteX75" fmla="*/ 2414588 w 3139715"/>
                  <a:gd name="connsiteY75" fmla="*/ 161925 h 282214"/>
                  <a:gd name="connsiteX76" fmla="*/ 2495190 w 3139715"/>
                  <a:gd name="connsiteY76" fmla="*/ 161925 h 282214"/>
                  <a:gd name="connsiteX77" fmla="*/ 2495190 w 3139715"/>
                  <a:gd name="connsiteY77" fmla="*/ 242526 h 282214"/>
                  <a:gd name="connsiteX78" fmla="*/ 2454889 w 3139715"/>
                  <a:gd name="connsiteY78" fmla="*/ 242526 h 282214"/>
                  <a:gd name="connsiteX79" fmla="*/ 2414588 w 3139715"/>
                  <a:gd name="connsiteY79" fmla="*/ 242526 h 282214"/>
                  <a:gd name="connsiteX80" fmla="*/ 1770063 w 3139715"/>
                  <a:gd name="connsiteY80" fmla="*/ 150812 h 282214"/>
                  <a:gd name="connsiteX81" fmla="*/ 1850665 w 3139715"/>
                  <a:gd name="connsiteY81" fmla="*/ 150812 h 282214"/>
                  <a:gd name="connsiteX82" fmla="*/ 1850665 w 3139715"/>
                  <a:gd name="connsiteY82" fmla="*/ 231415 h 282214"/>
                  <a:gd name="connsiteX83" fmla="*/ 1810364 w 3139715"/>
                  <a:gd name="connsiteY83" fmla="*/ 231415 h 282214"/>
                  <a:gd name="connsiteX84" fmla="*/ 1770063 w 3139715"/>
                  <a:gd name="connsiteY84" fmla="*/ 231415 h 282214"/>
                  <a:gd name="connsiteX85" fmla="*/ 2254250 w 3139715"/>
                  <a:gd name="connsiteY85" fmla="*/ 80962 h 282214"/>
                  <a:gd name="connsiteX86" fmla="*/ 2334853 w 3139715"/>
                  <a:gd name="connsiteY86" fmla="*/ 80962 h 282214"/>
                  <a:gd name="connsiteX87" fmla="*/ 2334853 w 3139715"/>
                  <a:gd name="connsiteY87" fmla="*/ 161565 h 282214"/>
                  <a:gd name="connsiteX88" fmla="*/ 2294551 w 3139715"/>
                  <a:gd name="connsiteY88" fmla="*/ 161565 h 282214"/>
                  <a:gd name="connsiteX89" fmla="*/ 2254250 w 3139715"/>
                  <a:gd name="connsiteY89" fmla="*/ 161565 h 282214"/>
                  <a:gd name="connsiteX90" fmla="*/ 1931988 w 3139715"/>
                  <a:gd name="connsiteY90" fmla="*/ 55562 h 282214"/>
                  <a:gd name="connsiteX91" fmla="*/ 2012590 w 3139715"/>
                  <a:gd name="connsiteY91" fmla="*/ 55562 h 282214"/>
                  <a:gd name="connsiteX92" fmla="*/ 2012590 w 3139715"/>
                  <a:gd name="connsiteY92" fmla="*/ 136165 h 282214"/>
                  <a:gd name="connsiteX93" fmla="*/ 1972289 w 3139715"/>
                  <a:gd name="connsiteY93" fmla="*/ 136165 h 282214"/>
                  <a:gd name="connsiteX94" fmla="*/ 1931988 w 3139715"/>
                  <a:gd name="connsiteY94" fmla="*/ 136165 h 282214"/>
                  <a:gd name="connsiteX95" fmla="*/ 2092325 w 3139715"/>
                  <a:gd name="connsiteY95" fmla="*/ 0 h 282214"/>
                  <a:gd name="connsiteX96" fmla="*/ 2172928 w 3139715"/>
                  <a:gd name="connsiteY96" fmla="*/ 0 h 282214"/>
                  <a:gd name="connsiteX97" fmla="*/ 2172928 w 3139715"/>
                  <a:gd name="connsiteY97" fmla="*/ 80602 h 282214"/>
                  <a:gd name="connsiteX98" fmla="*/ 2132626 w 3139715"/>
                  <a:gd name="connsiteY98" fmla="*/ 80602 h 282214"/>
                  <a:gd name="connsiteX99" fmla="*/ 2092325 w 3139715"/>
                  <a:gd name="connsiteY99" fmla="*/ 80602 h 282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82214">
                    <a:moveTo>
                      <a:pt x="3059113" y="201612"/>
                    </a:moveTo>
                    <a:lnTo>
                      <a:pt x="3139715" y="201612"/>
                    </a:lnTo>
                    <a:lnTo>
                      <a:pt x="3139715" y="282214"/>
                    </a:lnTo>
                    <a:lnTo>
                      <a:pt x="3099414" y="282214"/>
                    </a:lnTo>
                    <a:lnTo>
                      <a:pt x="3059113" y="282214"/>
                    </a:lnTo>
                    <a:close/>
                    <a:moveTo>
                      <a:pt x="2897188" y="201612"/>
                    </a:moveTo>
                    <a:lnTo>
                      <a:pt x="2977790" y="201612"/>
                    </a:lnTo>
                    <a:lnTo>
                      <a:pt x="2977790" y="282214"/>
                    </a:lnTo>
                    <a:lnTo>
                      <a:pt x="2937489" y="282214"/>
                    </a:lnTo>
                    <a:lnTo>
                      <a:pt x="2897188" y="282214"/>
                    </a:lnTo>
                    <a:close/>
                    <a:moveTo>
                      <a:pt x="2736850" y="201612"/>
                    </a:moveTo>
                    <a:lnTo>
                      <a:pt x="2817453" y="201612"/>
                    </a:lnTo>
                    <a:lnTo>
                      <a:pt x="2817453" y="282214"/>
                    </a:lnTo>
                    <a:lnTo>
                      <a:pt x="2777151" y="282214"/>
                    </a:lnTo>
                    <a:lnTo>
                      <a:pt x="2736850" y="282214"/>
                    </a:lnTo>
                    <a:close/>
                    <a:moveTo>
                      <a:pt x="1609725" y="201612"/>
                    </a:moveTo>
                    <a:lnTo>
                      <a:pt x="1690328" y="201612"/>
                    </a:lnTo>
                    <a:lnTo>
                      <a:pt x="1690328" y="282214"/>
                    </a:lnTo>
                    <a:lnTo>
                      <a:pt x="1650026" y="282214"/>
                    </a:lnTo>
                    <a:lnTo>
                      <a:pt x="1609725" y="282214"/>
                    </a:lnTo>
                    <a:close/>
                    <a:moveTo>
                      <a:pt x="1449388" y="201612"/>
                    </a:moveTo>
                    <a:lnTo>
                      <a:pt x="1529990" y="201612"/>
                    </a:lnTo>
                    <a:lnTo>
                      <a:pt x="1529990" y="282214"/>
                    </a:lnTo>
                    <a:lnTo>
                      <a:pt x="1489689" y="282214"/>
                    </a:lnTo>
                    <a:lnTo>
                      <a:pt x="1449388" y="282214"/>
                    </a:lnTo>
                    <a:close/>
                    <a:moveTo>
                      <a:pt x="1287463" y="201612"/>
                    </a:moveTo>
                    <a:lnTo>
                      <a:pt x="1368065" y="201612"/>
                    </a:lnTo>
                    <a:lnTo>
                      <a:pt x="1368065" y="282214"/>
                    </a:lnTo>
                    <a:lnTo>
                      <a:pt x="1327764" y="282214"/>
                    </a:lnTo>
                    <a:lnTo>
                      <a:pt x="1287463" y="282214"/>
                    </a:lnTo>
                    <a:close/>
                    <a:moveTo>
                      <a:pt x="1127125" y="201612"/>
                    </a:moveTo>
                    <a:lnTo>
                      <a:pt x="1207728" y="201612"/>
                    </a:lnTo>
                    <a:lnTo>
                      <a:pt x="1207728" y="282214"/>
                    </a:lnTo>
                    <a:lnTo>
                      <a:pt x="1167426" y="282214"/>
                    </a:lnTo>
                    <a:lnTo>
                      <a:pt x="1127125" y="282214"/>
                    </a:lnTo>
                    <a:close/>
                    <a:moveTo>
                      <a:pt x="965200" y="201612"/>
                    </a:moveTo>
                    <a:lnTo>
                      <a:pt x="1045803" y="201612"/>
                    </a:lnTo>
                    <a:lnTo>
                      <a:pt x="1045803" y="282214"/>
                    </a:lnTo>
                    <a:lnTo>
                      <a:pt x="1005501" y="282214"/>
                    </a:lnTo>
                    <a:lnTo>
                      <a:pt x="965200" y="282214"/>
                    </a:lnTo>
                    <a:close/>
                    <a:moveTo>
                      <a:pt x="804863" y="201612"/>
                    </a:moveTo>
                    <a:lnTo>
                      <a:pt x="885465" y="201612"/>
                    </a:lnTo>
                    <a:lnTo>
                      <a:pt x="885465" y="282214"/>
                    </a:lnTo>
                    <a:lnTo>
                      <a:pt x="845164" y="282214"/>
                    </a:lnTo>
                    <a:lnTo>
                      <a:pt x="804863" y="282214"/>
                    </a:lnTo>
                    <a:close/>
                    <a:moveTo>
                      <a:pt x="644525" y="201612"/>
                    </a:moveTo>
                    <a:lnTo>
                      <a:pt x="725128" y="201612"/>
                    </a:lnTo>
                    <a:lnTo>
                      <a:pt x="725128" y="282214"/>
                    </a:lnTo>
                    <a:lnTo>
                      <a:pt x="684826" y="282214"/>
                    </a:lnTo>
                    <a:lnTo>
                      <a:pt x="644525" y="282214"/>
                    </a:lnTo>
                    <a:close/>
                    <a:moveTo>
                      <a:pt x="482600" y="201612"/>
                    </a:moveTo>
                    <a:lnTo>
                      <a:pt x="563203" y="201612"/>
                    </a:lnTo>
                    <a:lnTo>
                      <a:pt x="563203" y="282214"/>
                    </a:lnTo>
                    <a:lnTo>
                      <a:pt x="522901" y="282214"/>
                    </a:lnTo>
                    <a:lnTo>
                      <a:pt x="482600" y="282214"/>
                    </a:lnTo>
                    <a:close/>
                    <a:moveTo>
                      <a:pt x="322263" y="201612"/>
                    </a:moveTo>
                    <a:lnTo>
                      <a:pt x="402865" y="201612"/>
                    </a:lnTo>
                    <a:lnTo>
                      <a:pt x="402865" y="282214"/>
                    </a:lnTo>
                    <a:lnTo>
                      <a:pt x="362564" y="282214"/>
                    </a:lnTo>
                    <a:lnTo>
                      <a:pt x="322263" y="282214"/>
                    </a:lnTo>
                    <a:close/>
                    <a:moveTo>
                      <a:pt x="160338" y="201612"/>
                    </a:moveTo>
                    <a:lnTo>
                      <a:pt x="240940" y="201612"/>
                    </a:lnTo>
                    <a:lnTo>
                      <a:pt x="240940" y="282214"/>
                    </a:lnTo>
                    <a:lnTo>
                      <a:pt x="200639" y="282214"/>
                    </a:lnTo>
                    <a:lnTo>
                      <a:pt x="160338" y="282214"/>
                    </a:lnTo>
                    <a:close/>
                    <a:moveTo>
                      <a:pt x="0" y="201612"/>
                    </a:moveTo>
                    <a:lnTo>
                      <a:pt x="80603" y="201612"/>
                    </a:lnTo>
                    <a:lnTo>
                      <a:pt x="80603" y="282214"/>
                    </a:lnTo>
                    <a:lnTo>
                      <a:pt x="40302" y="282214"/>
                    </a:lnTo>
                    <a:lnTo>
                      <a:pt x="0" y="282214"/>
                    </a:lnTo>
                    <a:close/>
                    <a:moveTo>
                      <a:pt x="2576513" y="187325"/>
                    </a:moveTo>
                    <a:lnTo>
                      <a:pt x="2657115" y="187325"/>
                    </a:lnTo>
                    <a:lnTo>
                      <a:pt x="2657115" y="267926"/>
                    </a:lnTo>
                    <a:lnTo>
                      <a:pt x="2616814" y="267926"/>
                    </a:lnTo>
                    <a:lnTo>
                      <a:pt x="2576513" y="267926"/>
                    </a:lnTo>
                    <a:close/>
                    <a:moveTo>
                      <a:pt x="2414588" y="161925"/>
                    </a:moveTo>
                    <a:lnTo>
                      <a:pt x="2495190" y="161925"/>
                    </a:lnTo>
                    <a:lnTo>
                      <a:pt x="2495190" y="242526"/>
                    </a:lnTo>
                    <a:lnTo>
                      <a:pt x="2454889" y="242526"/>
                    </a:lnTo>
                    <a:lnTo>
                      <a:pt x="2414588" y="242526"/>
                    </a:lnTo>
                    <a:close/>
                    <a:moveTo>
                      <a:pt x="1770063" y="150812"/>
                    </a:moveTo>
                    <a:lnTo>
                      <a:pt x="1850665" y="150812"/>
                    </a:lnTo>
                    <a:lnTo>
                      <a:pt x="1850665" y="231415"/>
                    </a:lnTo>
                    <a:lnTo>
                      <a:pt x="1810364" y="231415"/>
                    </a:lnTo>
                    <a:lnTo>
                      <a:pt x="1770063" y="231415"/>
                    </a:lnTo>
                    <a:close/>
                    <a:moveTo>
                      <a:pt x="2254250" y="80962"/>
                    </a:moveTo>
                    <a:lnTo>
                      <a:pt x="2334853" y="80962"/>
                    </a:lnTo>
                    <a:lnTo>
                      <a:pt x="2334853" y="161565"/>
                    </a:lnTo>
                    <a:lnTo>
                      <a:pt x="2294551" y="161565"/>
                    </a:lnTo>
                    <a:lnTo>
                      <a:pt x="2254250" y="161565"/>
                    </a:lnTo>
                    <a:close/>
                    <a:moveTo>
                      <a:pt x="1931988" y="55562"/>
                    </a:moveTo>
                    <a:lnTo>
                      <a:pt x="2012590" y="55562"/>
                    </a:lnTo>
                    <a:lnTo>
                      <a:pt x="2012590" y="136165"/>
                    </a:lnTo>
                    <a:lnTo>
                      <a:pt x="1972289" y="136165"/>
                    </a:lnTo>
                    <a:lnTo>
                      <a:pt x="1931988" y="136165"/>
                    </a:lnTo>
                    <a:close/>
                    <a:moveTo>
                      <a:pt x="2092325" y="0"/>
                    </a:moveTo>
                    <a:lnTo>
                      <a:pt x="2172928" y="0"/>
                    </a:lnTo>
                    <a:lnTo>
                      <a:pt x="2172928" y="80602"/>
                    </a:lnTo>
                    <a:lnTo>
                      <a:pt x="2132626" y="80602"/>
                    </a:lnTo>
                    <a:lnTo>
                      <a:pt x="2092325"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68" name="Freeform 267">
                <a:extLst>
                  <a:ext uri="{FF2B5EF4-FFF2-40B4-BE49-F238E27FC236}">
                    <a16:creationId xmlns:a16="http://schemas.microsoft.com/office/drawing/2014/main" id="{EA71D756-3995-3541-A5CE-96BE375893C0}"/>
                  </a:ext>
                </a:extLst>
              </p:cNvPr>
              <p:cNvSpPr>
                <a:spLocks noChangeArrowheads="1"/>
              </p:cNvSpPr>
              <p:nvPr/>
            </p:nvSpPr>
            <p:spPr bwMode="auto">
              <a:xfrm>
                <a:off x="1774825" y="3641725"/>
                <a:ext cx="3139715" cy="228240"/>
              </a:xfrm>
              <a:custGeom>
                <a:avLst/>
                <a:gdLst>
                  <a:gd name="connsiteX0" fmla="*/ 3059113 w 3139715"/>
                  <a:gd name="connsiteY0" fmla="*/ 147638 h 228240"/>
                  <a:gd name="connsiteX1" fmla="*/ 3139715 w 3139715"/>
                  <a:gd name="connsiteY1" fmla="*/ 147638 h 228240"/>
                  <a:gd name="connsiteX2" fmla="*/ 3139715 w 3139715"/>
                  <a:gd name="connsiteY2" fmla="*/ 228240 h 228240"/>
                  <a:gd name="connsiteX3" fmla="*/ 3099414 w 3139715"/>
                  <a:gd name="connsiteY3" fmla="*/ 228240 h 228240"/>
                  <a:gd name="connsiteX4" fmla="*/ 3059113 w 3139715"/>
                  <a:gd name="connsiteY4" fmla="*/ 228240 h 228240"/>
                  <a:gd name="connsiteX5" fmla="*/ 2897188 w 3139715"/>
                  <a:gd name="connsiteY5" fmla="*/ 147638 h 228240"/>
                  <a:gd name="connsiteX6" fmla="*/ 2977790 w 3139715"/>
                  <a:gd name="connsiteY6" fmla="*/ 147638 h 228240"/>
                  <a:gd name="connsiteX7" fmla="*/ 2977790 w 3139715"/>
                  <a:gd name="connsiteY7" fmla="*/ 228240 h 228240"/>
                  <a:gd name="connsiteX8" fmla="*/ 2937489 w 3139715"/>
                  <a:gd name="connsiteY8" fmla="*/ 228240 h 228240"/>
                  <a:gd name="connsiteX9" fmla="*/ 2897188 w 3139715"/>
                  <a:gd name="connsiteY9" fmla="*/ 228240 h 228240"/>
                  <a:gd name="connsiteX10" fmla="*/ 2736850 w 3139715"/>
                  <a:gd name="connsiteY10" fmla="*/ 147638 h 228240"/>
                  <a:gd name="connsiteX11" fmla="*/ 2817453 w 3139715"/>
                  <a:gd name="connsiteY11" fmla="*/ 147638 h 228240"/>
                  <a:gd name="connsiteX12" fmla="*/ 2817453 w 3139715"/>
                  <a:gd name="connsiteY12" fmla="*/ 228240 h 228240"/>
                  <a:gd name="connsiteX13" fmla="*/ 2777151 w 3139715"/>
                  <a:gd name="connsiteY13" fmla="*/ 228240 h 228240"/>
                  <a:gd name="connsiteX14" fmla="*/ 2736850 w 3139715"/>
                  <a:gd name="connsiteY14" fmla="*/ 228240 h 228240"/>
                  <a:gd name="connsiteX15" fmla="*/ 1770063 w 3139715"/>
                  <a:gd name="connsiteY15" fmla="*/ 147638 h 228240"/>
                  <a:gd name="connsiteX16" fmla="*/ 1850665 w 3139715"/>
                  <a:gd name="connsiteY16" fmla="*/ 147638 h 228240"/>
                  <a:gd name="connsiteX17" fmla="*/ 1850665 w 3139715"/>
                  <a:gd name="connsiteY17" fmla="*/ 228240 h 228240"/>
                  <a:gd name="connsiteX18" fmla="*/ 1810364 w 3139715"/>
                  <a:gd name="connsiteY18" fmla="*/ 228240 h 228240"/>
                  <a:gd name="connsiteX19" fmla="*/ 1770063 w 3139715"/>
                  <a:gd name="connsiteY19" fmla="*/ 228240 h 228240"/>
                  <a:gd name="connsiteX20" fmla="*/ 1609725 w 3139715"/>
                  <a:gd name="connsiteY20" fmla="*/ 147638 h 228240"/>
                  <a:gd name="connsiteX21" fmla="*/ 1690328 w 3139715"/>
                  <a:gd name="connsiteY21" fmla="*/ 147638 h 228240"/>
                  <a:gd name="connsiteX22" fmla="*/ 1690328 w 3139715"/>
                  <a:gd name="connsiteY22" fmla="*/ 228240 h 228240"/>
                  <a:gd name="connsiteX23" fmla="*/ 1650026 w 3139715"/>
                  <a:gd name="connsiteY23" fmla="*/ 228240 h 228240"/>
                  <a:gd name="connsiteX24" fmla="*/ 1609725 w 3139715"/>
                  <a:gd name="connsiteY24" fmla="*/ 228240 h 228240"/>
                  <a:gd name="connsiteX25" fmla="*/ 1449388 w 3139715"/>
                  <a:gd name="connsiteY25" fmla="*/ 147638 h 228240"/>
                  <a:gd name="connsiteX26" fmla="*/ 1529990 w 3139715"/>
                  <a:gd name="connsiteY26" fmla="*/ 147638 h 228240"/>
                  <a:gd name="connsiteX27" fmla="*/ 1529990 w 3139715"/>
                  <a:gd name="connsiteY27" fmla="*/ 228240 h 228240"/>
                  <a:gd name="connsiteX28" fmla="*/ 1489689 w 3139715"/>
                  <a:gd name="connsiteY28" fmla="*/ 228240 h 228240"/>
                  <a:gd name="connsiteX29" fmla="*/ 1449388 w 3139715"/>
                  <a:gd name="connsiteY29" fmla="*/ 228240 h 228240"/>
                  <a:gd name="connsiteX30" fmla="*/ 1287463 w 3139715"/>
                  <a:gd name="connsiteY30" fmla="*/ 147638 h 228240"/>
                  <a:gd name="connsiteX31" fmla="*/ 1368065 w 3139715"/>
                  <a:gd name="connsiteY31" fmla="*/ 147638 h 228240"/>
                  <a:gd name="connsiteX32" fmla="*/ 1368065 w 3139715"/>
                  <a:gd name="connsiteY32" fmla="*/ 228240 h 228240"/>
                  <a:gd name="connsiteX33" fmla="*/ 1327764 w 3139715"/>
                  <a:gd name="connsiteY33" fmla="*/ 228240 h 228240"/>
                  <a:gd name="connsiteX34" fmla="*/ 1287463 w 3139715"/>
                  <a:gd name="connsiteY34" fmla="*/ 228240 h 228240"/>
                  <a:gd name="connsiteX35" fmla="*/ 1127125 w 3139715"/>
                  <a:gd name="connsiteY35" fmla="*/ 147638 h 228240"/>
                  <a:gd name="connsiteX36" fmla="*/ 1207728 w 3139715"/>
                  <a:gd name="connsiteY36" fmla="*/ 147638 h 228240"/>
                  <a:gd name="connsiteX37" fmla="*/ 1207728 w 3139715"/>
                  <a:gd name="connsiteY37" fmla="*/ 228240 h 228240"/>
                  <a:gd name="connsiteX38" fmla="*/ 1167426 w 3139715"/>
                  <a:gd name="connsiteY38" fmla="*/ 228240 h 228240"/>
                  <a:gd name="connsiteX39" fmla="*/ 1127125 w 3139715"/>
                  <a:gd name="connsiteY39" fmla="*/ 228240 h 228240"/>
                  <a:gd name="connsiteX40" fmla="*/ 965200 w 3139715"/>
                  <a:gd name="connsiteY40" fmla="*/ 147638 h 228240"/>
                  <a:gd name="connsiteX41" fmla="*/ 1045803 w 3139715"/>
                  <a:gd name="connsiteY41" fmla="*/ 147638 h 228240"/>
                  <a:gd name="connsiteX42" fmla="*/ 1045803 w 3139715"/>
                  <a:gd name="connsiteY42" fmla="*/ 228240 h 228240"/>
                  <a:gd name="connsiteX43" fmla="*/ 1005501 w 3139715"/>
                  <a:gd name="connsiteY43" fmla="*/ 228240 h 228240"/>
                  <a:gd name="connsiteX44" fmla="*/ 965200 w 3139715"/>
                  <a:gd name="connsiteY44" fmla="*/ 228240 h 228240"/>
                  <a:gd name="connsiteX45" fmla="*/ 804863 w 3139715"/>
                  <a:gd name="connsiteY45" fmla="*/ 147638 h 228240"/>
                  <a:gd name="connsiteX46" fmla="*/ 885465 w 3139715"/>
                  <a:gd name="connsiteY46" fmla="*/ 147638 h 228240"/>
                  <a:gd name="connsiteX47" fmla="*/ 885465 w 3139715"/>
                  <a:gd name="connsiteY47" fmla="*/ 228240 h 228240"/>
                  <a:gd name="connsiteX48" fmla="*/ 845164 w 3139715"/>
                  <a:gd name="connsiteY48" fmla="*/ 228240 h 228240"/>
                  <a:gd name="connsiteX49" fmla="*/ 804863 w 3139715"/>
                  <a:gd name="connsiteY49" fmla="*/ 228240 h 228240"/>
                  <a:gd name="connsiteX50" fmla="*/ 644525 w 3139715"/>
                  <a:gd name="connsiteY50" fmla="*/ 147638 h 228240"/>
                  <a:gd name="connsiteX51" fmla="*/ 725128 w 3139715"/>
                  <a:gd name="connsiteY51" fmla="*/ 147638 h 228240"/>
                  <a:gd name="connsiteX52" fmla="*/ 725128 w 3139715"/>
                  <a:gd name="connsiteY52" fmla="*/ 228240 h 228240"/>
                  <a:gd name="connsiteX53" fmla="*/ 684826 w 3139715"/>
                  <a:gd name="connsiteY53" fmla="*/ 228240 h 228240"/>
                  <a:gd name="connsiteX54" fmla="*/ 644525 w 3139715"/>
                  <a:gd name="connsiteY54" fmla="*/ 228240 h 228240"/>
                  <a:gd name="connsiteX55" fmla="*/ 482600 w 3139715"/>
                  <a:gd name="connsiteY55" fmla="*/ 147638 h 228240"/>
                  <a:gd name="connsiteX56" fmla="*/ 563203 w 3139715"/>
                  <a:gd name="connsiteY56" fmla="*/ 147638 h 228240"/>
                  <a:gd name="connsiteX57" fmla="*/ 563203 w 3139715"/>
                  <a:gd name="connsiteY57" fmla="*/ 228240 h 228240"/>
                  <a:gd name="connsiteX58" fmla="*/ 522901 w 3139715"/>
                  <a:gd name="connsiteY58" fmla="*/ 228240 h 228240"/>
                  <a:gd name="connsiteX59" fmla="*/ 482600 w 3139715"/>
                  <a:gd name="connsiteY59" fmla="*/ 228240 h 228240"/>
                  <a:gd name="connsiteX60" fmla="*/ 322263 w 3139715"/>
                  <a:gd name="connsiteY60" fmla="*/ 147638 h 228240"/>
                  <a:gd name="connsiteX61" fmla="*/ 402865 w 3139715"/>
                  <a:gd name="connsiteY61" fmla="*/ 147638 h 228240"/>
                  <a:gd name="connsiteX62" fmla="*/ 402865 w 3139715"/>
                  <a:gd name="connsiteY62" fmla="*/ 228240 h 228240"/>
                  <a:gd name="connsiteX63" fmla="*/ 362564 w 3139715"/>
                  <a:gd name="connsiteY63" fmla="*/ 228240 h 228240"/>
                  <a:gd name="connsiteX64" fmla="*/ 322263 w 3139715"/>
                  <a:gd name="connsiteY64" fmla="*/ 228240 h 228240"/>
                  <a:gd name="connsiteX65" fmla="*/ 160338 w 3139715"/>
                  <a:gd name="connsiteY65" fmla="*/ 147638 h 228240"/>
                  <a:gd name="connsiteX66" fmla="*/ 240940 w 3139715"/>
                  <a:gd name="connsiteY66" fmla="*/ 147638 h 228240"/>
                  <a:gd name="connsiteX67" fmla="*/ 240940 w 3139715"/>
                  <a:gd name="connsiteY67" fmla="*/ 228240 h 228240"/>
                  <a:gd name="connsiteX68" fmla="*/ 200639 w 3139715"/>
                  <a:gd name="connsiteY68" fmla="*/ 228240 h 228240"/>
                  <a:gd name="connsiteX69" fmla="*/ 160338 w 3139715"/>
                  <a:gd name="connsiteY69" fmla="*/ 228240 h 228240"/>
                  <a:gd name="connsiteX70" fmla="*/ 0 w 3139715"/>
                  <a:gd name="connsiteY70" fmla="*/ 147638 h 228240"/>
                  <a:gd name="connsiteX71" fmla="*/ 80603 w 3139715"/>
                  <a:gd name="connsiteY71" fmla="*/ 147638 h 228240"/>
                  <a:gd name="connsiteX72" fmla="*/ 80603 w 3139715"/>
                  <a:gd name="connsiteY72" fmla="*/ 228240 h 228240"/>
                  <a:gd name="connsiteX73" fmla="*/ 40302 w 3139715"/>
                  <a:gd name="connsiteY73" fmla="*/ 228240 h 228240"/>
                  <a:gd name="connsiteX74" fmla="*/ 0 w 3139715"/>
                  <a:gd name="connsiteY74" fmla="*/ 228240 h 228240"/>
                  <a:gd name="connsiteX75" fmla="*/ 2576513 w 3139715"/>
                  <a:gd name="connsiteY75" fmla="*/ 107950 h 228240"/>
                  <a:gd name="connsiteX76" fmla="*/ 2657115 w 3139715"/>
                  <a:gd name="connsiteY76" fmla="*/ 107950 h 228240"/>
                  <a:gd name="connsiteX77" fmla="*/ 2657115 w 3139715"/>
                  <a:gd name="connsiteY77" fmla="*/ 188553 h 228240"/>
                  <a:gd name="connsiteX78" fmla="*/ 2616814 w 3139715"/>
                  <a:gd name="connsiteY78" fmla="*/ 188553 h 228240"/>
                  <a:gd name="connsiteX79" fmla="*/ 2576513 w 3139715"/>
                  <a:gd name="connsiteY79" fmla="*/ 188553 h 228240"/>
                  <a:gd name="connsiteX80" fmla="*/ 1931988 w 3139715"/>
                  <a:gd name="connsiteY80" fmla="*/ 107950 h 228240"/>
                  <a:gd name="connsiteX81" fmla="*/ 2012590 w 3139715"/>
                  <a:gd name="connsiteY81" fmla="*/ 107950 h 228240"/>
                  <a:gd name="connsiteX82" fmla="*/ 2012590 w 3139715"/>
                  <a:gd name="connsiteY82" fmla="*/ 188553 h 228240"/>
                  <a:gd name="connsiteX83" fmla="*/ 1972289 w 3139715"/>
                  <a:gd name="connsiteY83" fmla="*/ 188553 h 228240"/>
                  <a:gd name="connsiteX84" fmla="*/ 1931988 w 3139715"/>
                  <a:gd name="connsiteY84" fmla="*/ 188553 h 228240"/>
                  <a:gd name="connsiteX85" fmla="*/ 2414588 w 3139715"/>
                  <a:gd name="connsiteY85" fmla="*/ 52388 h 228240"/>
                  <a:gd name="connsiteX86" fmla="*/ 2495190 w 3139715"/>
                  <a:gd name="connsiteY86" fmla="*/ 52388 h 228240"/>
                  <a:gd name="connsiteX87" fmla="*/ 2495190 w 3139715"/>
                  <a:gd name="connsiteY87" fmla="*/ 132988 h 228240"/>
                  <a:gd name="connsiteX88" fmla="*/ 2454889 w 3139715"/>
                  <a:gd name="connsiteY88" fmla="*/ 132988 h 228240"/>
                  <a:gd name="connsiteX89" fmla="*/ 2414588 w 3139715"/>
                  <a:gd name="connsiteY89" fmla="*/ 132988 h 228240"/>
                  <a:gd name="connsiteX90" fmla="*/ 2092325 w 3139715"/>
                  <a:gd name="connsiteY90" fmla="*/ 41275 h 228240"/>
                  <a:gd name="connsiteX91" fmla="*/ 2172928 w 3139715"/>
                  <a:gd name="connsiteY91" fmla="*/ 41275 h 228240"/>
                  <a:gd name="connsiteX92" fmla="*/ 2172928 w 3139715"/>
                  <a:gd name="connsiteY92" fmla="*/ 121878 h 228240"/>
                  <a:gd name="connsiteX93" fmla="*/ 2132626 w 3139715"/>
                  <a:gd name="connsiteY93" fmla="*/ 121878 h 228240"/>
                  <a:gd name="connsiteX94" fmla="*/ 2092325 w 3139715"/>
                  <a:gd name="connsiteY94" fmla="*/ 121878 h 228240"/>
                  <a:gd name="connsiteX95" fmla="*/ 2254250 w 3139715"/>
                  <a:gd name="connsiteY95" fmla="*/ 0 h 228240"/>
                  <a:gd name="connsiteX96" fmla="*/ 2334853 w 3139715"/>
                  <a:gd name="connsiteY96" fmla="*/ 0 h 228240"/>
                  <a:gd name="connsiteX97" fmla="*/ 2334853 w 3139715"/>
                  <a:gd name="connsiteY97" fmla="*/ 80601 h 228240"/>
                  <a:gd name="connsiteX98" fmla="*/ 2294551 w 3139715"/>
                  <a:gd name="connsiteY98" fmla="*/ 80601 h 228240"/>
                  <a:gd name="connsiteX99" fmla="*/ 2254250 w 3139715"/>
                  <a:gd name="connsiteY99" fmla="*/ 80601 h 22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8240">
                    <a:moveTo>
                      <a:pt x="3059113" y="147638"/>
                    </a:moveTo>
                    <a:lnTo>
                      <a:pt x="3139715" y="147638"/>
                    </a:lnTo>
                    <a:lnTo>
                      <a:pt x="3139715" y="228240"/>
                    </a:lnTo>
                    <a:lnTo>
                      <a:pt x="3099414" y="228240"/>
                    </a:lnTo>
                    <a:lnTo>
                      <a:pt x="3059113" y="228240"/>
                    </a:lnTo>
                    <a:close/>
                    <a:moveTo>
                      <a:pt x="2897188" y="147638"/>
                    </a:moveTo>
                    <a:lnTo>
                      <a:pt x="2977790" y="147638"/>
                    </a:lnTo>
                    <a:lnTo>
                      <a:pt x="2977790" y="228240"/>
                    </a:lnTo>
                    <a:lnTo>
                      <a:pt x="2937489" y="228240"/>
                    </a:lnTo>
                    <a:lnTo>
                      <a:pt x="2897188" y="228240"/>
                    </a:lnTo>
                    <a:close/>
                    <a:moveTo>
                      <a:pt x="2736850" y="147638"/>
                    </a:moveTo>
                    <a:lnTo>
                      <a:pt x="2817453" y="147638"/>
                    </a:lnTo>
                    <a:lnTo>
                      <a:pt x="2817453" y="228240"/>
                    </a:lnTo>
                    <a:lnTo>
                      <a:pt x="2777151" y="228240"/>
                    </a:lnTo>
                    <a:lnTo>
                      <a:pt x="2736850" y="228240"/>
                    </a:lnTo>
                    <a:close/>
                    <a:moveTo>
                      <a:pt x="1770063" y="147638"/>
                    </a:moveTo>
                    <a:lnTo>
                      <a:pt x="1850665" y="147638"/>
                    </a:lnTo>
                    <a:lnTo>
                      <a:pt x="1850665" y="228240"/>
                    </a:lnTo>
                    <a:lnTo>
                      <a:pt x="1810364" y="228240"/>
                    </a:lnTo>
                    <a:lnTo>
                      <a:pt x="1770063" y="228240"/>
                    </a:lnTo>
                    <a:close/>
                    <a:moveTo>
                      <a:pt x="1609725" y="147638"/>
                    </a:moveTo>
                    <a:lnTo>
                      <a:pt x="1690328" y="147638"/>
                    </a:lnTo>
                    <a:lnTo>
                      <a:pt x="1690328" y="228240"/>
                    </a:lnTo>
                    <a:lnTo>
                      <a:pt x="1650026" y="228240"/>
                    </a:lnTo>
                    <a:lnTo>
                      <a:pt x="1609725" y="228240"/>
                    </a:lnTo>
                    <a:close/>
                    <a:moveTo>
                      <a:pt x="1449388" y="147638"/>
                    </a:moveTo>
                    <a:lnTo>
                      <a:pt x="1529990" y="147638"/>
                    </a:lnTo>
                    <a:lnTo>
                      <a:pt x="1529990" y="228240"/>
                    </a:lnTo>
                    <a:lnTo>
                      <a:pt x="1489689" y="228240"/>
                    </a:lnTo>
                    <a:lnTo>
                      <a:pt x="1449388" y="228240"/>
                    </a:lnTo>
                    <a:close/>
                    <a:moveTo>
                      <a:pt x="1287463" y="147638"/>
                    </a:moveTo>
                    <a:lnTo>
                      <a:pt x="1368065" y="147638"/>
                    </a:lnTo>
                    <a:lnTo>
                      <a:pt x="1368065" y="228240"/>
                    </a:lnTo>
                    <a:lnTo>
                      <a:pt x="1327764" y="228240"/>
                    </a:lnTo>
                    <a:lnTo>
                      <a:pt x="1287463" y="228240"/>
                    </a:lnTo>
                    <a:close/>
                    <a:moveTo>
                      <a:pt x="1127125" y="147638"/>
                    </a:moveTo>
                    <a:lnTo>
                      <a:pt x="1207728" y="147638"/>
                    </a:lnTo>
                    <a:lnTo>
                      <a:pt x="1207728" y="228240"/>
                    </a:lnTo>
                    <a:lnTo>
                      <a:pt x="1167426" y="228240"/>
                    </a:lnTo>
                    <a:lnTo>
                      <a:pt x="1127125" y="228240"/>
                    </a:lnTo>
                    <a:close/>
                    <a:moveTo>
                      <a:pt x="965200" y="147638"/>
                    </a:moveTo>
                    <a:lnTo>
                      <a:pt x="1045803" y="147638"/>
                    </a:lnTo>
                    <a:lnTo>
                      <a:pt x="1045803" y="228240"/>
                    </a:lnTo>
                    <a:lnTo>
                      <a:pt x="1005501" y="228240"/>
                    </a:lnTo>
                    <a:lnTo>
                      <a:pt x="965200" y="228240"/>
                    </a:lnTo>
                    <a:close/>
                    <a:moveTo>
                      <a:pt x="804863" y="147638"/>
                    </a:moveTo>
                    <a:lnTo>
                      <a:pt x="885465" y="147638"/>
                    </a:lnTo>
                    <a:lnTo>
                      <a:pt x="885465" y="228240"/>
                    </a:lnTo>
                    <a:lnTo>
                      <a:pt x="845164" y="228240"/>
                    </a:lnTo>
                    <a:lnTo>
                      <a:pt x="804863" y="228240"/>
                    </a:lnTo>
                    <a:close/>
                    <a:moveTo>
                      <a:pt x="644525" y="147638"/>
                    </a:moveTo>
                    <a:lnTo>
                      <a:pt x="725128" y="147638"/>
                    </a:lnTo>
                    <a:lnTo>
                      <a:pt x="725128" y="228240"/>
                    </a:lnTo>
                    <a:lnTo>
                      <a:pt x="684826" y="228240"/>
                    </a:lnTo>
                    <a:lnTo>
                      <a:pt x="644525" y="228240"/>
                    </a:lnTo>
                    <a:close/>
                    <a:moveTo>
                      <a:pt x="482600" y="147638"/>
                    </a:moveTo>
                    <a:lnTo>
                      <a:pt x="563203" y="147638"/>
                    </a:lnTo>
                    <a:lnTo>
                      <a:pt x="563203" y="228240"/>
                    </a:lnTo>
                    <a:lnTo>
                      <a:pt x="522901" y="228240"/>
                    </a:lnTo>
                    <a:lnTo>
                      <a:pt x="482600" y="228240"/>
                    </a:lnTo>
                    <a:close/>
                    <a:moveTo>
                      <a:pt x="322263" y="147638"/>
                    </a:moveTo>
                    <a:lnTo>
                      <a:pt x="402865" y="147638"/>
                    </a:lnTo>
                    <a:lnTo>
                      <a:pt x="402865" y="228240"/>
                    </a:lnTo>
                    <a:lnTo>
                      <a:pt x="362564" y="228240"/>
                    </a:lnTo>
                    <a:lnTo>
                      <a:pt x="322263" y="228240"/>
                    </a:lnTo>
                    <a:close/>
                    <a:moveTo>
                      <a:pt x="160338" y="147638"/>
                    </a:moveTo>
                    <a:lnTo>
                      <a:pt x="240940" y="147638"/>
                    </a:lnTo>
                    <a:lnTo>
                      <a:pt x="240940" y="228240"/>
                    </a:lnTo>
                    <a:lnTo>
                      <a:pt x="200639" y="228240"/>
                    </a:lnTo>
                    <a:lnTo>
                      <a:pt x="160338" y="228240"/>
                    </a:lnTo>
                    <a:close/>
                    <a:moveTo>
                      <a:pt x="0" y="147638"/>
                    </a:moveTo>
                    <a:lnTo>
                      <a:pt x="80603" y="147638"/>
                    </a:lnTo>
                    <a:lnTo>
                      <a:pt x="80603" y="228240"/>
                    </a:lnTo>
                    <a:lnTo>
                      <a:pt x="40302" y="228240"/>
                    </a:lnTo>
                    <a:lnTo>
                      <a:pt x="0" y="228240"/>
                    </a:lnTo>
                    <a:close/>
                    <a:moveTo>
                      <a:pt x="2576513" y="107950"/>
                    </a:moveTo>
                    <a:lnTo>
                      <a:pt x="2657115" y="107950"/>
                    </a:lnTo>
                    <a:lnTo>
                      <a:pt x="2657115" y="188553"/>
                    </a:lnTo>
                    <a:lnTo>
                      <a:pt x="2616814" y="188553"/>
                    </a:lnTo>
                    <a:lnTo>
                      <a:pt x="2576513" y="188553"/>
                    </a:lnTo>
                    <a:close/>
                    <a:moveTo>
                      <a:pt x="1931988" y="107950"/>
                    </a:moveTo>
                    <a:lnTo>
                      <a:pt x="2012590" y="107950"/>
                    </a:lnTo>
                    <a:lnTo>
                      <a:pt x="2012590" y="188553"/>
                    </a:lnTo>
                    <a:lnTo>
                      <a:pt x="1972289" y="188553"/>
                    </a:lnTo>
                    <a:lnTo>
                      <a:pt x="1931988" y="188553"/>
                    </a:lnTo>
                    <a:close/>
                    <a:moveTo>
                      <a:pt x="2414588" y="52388"/>
                    </a:moveTo>
                    <a:lnTo>
                      <a:pt x="2495190" y="52388"/>
                    </a:lnTo>
                    <a:lnTo>
                      <a:pt x="2495190" y="132988"/>
                    </a:lnTo>
                    <a:lnTo>
                      <a:pt x="2454889" y="132988"/>
                    </a:lnTo>
                    <a:lnTo>
                      <a:pt x="2414588" y="132988"/>
                    </a:lnTo>
                    <a:close/>
                    <a:moveTo>
                      <a:pt x="2092325" y="41275"/>
                    </a:moveTo>
                    <a:lnTo>
                      <a:pt x="2172928" y="41275"/>
                    </a:lnTo>
                    <a:lnTo>
                      <a:pt x="2172928" y="121878"/>
                    </a:lnTo>
                    <a:lnTo>
                      <a:pt x="2132626" y="121878"/>
                    </a:lnTo>
                    <a:lnTo>
                      <a:pt x="2092325" y="121878"/>
                    </a:lnTo>
                    <a:close/>
                    <a:moveTo>
                      <a:pt x="2254250" y="0"/>
                    </a:moveTo>
                    <a:lnTo>
                      <a:pt x="2334853" y="0"/>
                    </a:lnTo>
                    <a:lnTo>
                      <a:pt x="2334853" y="80601"/>
                    </a:lnTo>
                    <a:lnTo>
                      <a:pt x="2294551" y="80601"/>
                    </a:lnTo>
                    <a:lnTo>
                      <a:pt x="2254250" y="806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69" name="Freeform 268">
                <a:extLst>
                  <a:ext uri="{FF2B5EF4-FFF2-40B4-BE49-F238E27FC236}">
                    <a16:creationId xmlns:a16="http://schemas.microsoft.com/office/drawing/2014/main" id="{E23546A8-E6EB-0B40-AB0F-1587E331FDD2}"/>
                  </a:ext>
                </a:extLst>
              </p:cNvPr>
              <p:cNvSpPr>
                <a:spLocks noChangeArrowheads="1"/>
              </p:cNvSpPr>
              <p:nvPr/>
            </p:nvSpPr>
            <p:spPr bwMode="auto">
              <a:xfrm>
                <a:off x="1774825" y="3816350"/>
                <a:ext cx="3139715" cy="215539"/>
              </a:xfrm>
              <a:custGeom>
                <a:avLst/>
                <a:gdLst>
                  <a:gd name="connsiteX0" fmla="*/ 3059113 w 3139715"/>
                  <a:gd name="connsiteY0" fmla="*/ 134938 h 215539"/>
                  <a:gd name="connsiteX1" fmla="*/ 3139715 w 3139715"/>
                  <a:gd name="connsiteY1" fmla="*/ 134938 h 215539"/>
                  <a:gd name="connsiteX2" fmla="*/ 3139715 w 3139715"/>
                  <a:gd name="connsiteY2" fmla="*/ 215539 h 215539"/>
                  <a:gd name="connsiteX3" fmla="*/ 3099414 w 3139715"/>
                  <a:gd name="connsiteY3" fmla="*/ 215539 h 215539"/>
                  <a:gd name="connsiteX4" fmla="*/ 3059113 w 3139715"/>
                  <a:gd name="connsiteY4" fmla="*/ 215539 h 215539"/>
                  <a:gd name="connsiteX5" fmla="*/ 2897188 w 3139715"/>
                  <a:gd name="connsiteY5" fmla="*/ 134938 h 215539"/>
                  <a:gd name="connsiteX6" fmla="*/ 2977790 w 3139715"/>
                  <a:gd name="connsiteY6" fmla="*/ 134938 h 215539"/>
                  <a:gd name="connsiteX7" fmla="*/ 2977790 w 3139715"/>
                  <a:gd name="connsiteY7" fmla="*/ 215539 h 215539"/>
                  <a:gd name="connsiteX8" fmla="*/ 2937489 w 3139715"/>
                  <a:gd name="connsiteY8" fmla="*/ 215539 h 215539"/>
                  <a:gd name="connsiteX9" fmla="*/ 2897188 w 3139715"/>
                  <a:gd name="connsiteY9" fmla="*/ 215539 h 215539"/>
                  <a:gd name="connsiteX10" fmla="*/ 1770063 w 3139715"/>
                  <a:gd name="connsiteY10" fmla="*/ 134938 h 215539"/>
                  <a:gd name="connsiteX11" fmla="*/ 1850665 w 3139715"/>
                  <a:gd name="connsiteY11" fmla="*/ 134938 h 215539"/>
                  <a:gd name="connsiteX12" fmla="*/ 1850665 w 3139715"/>
                  <a:gd name="connsiteY12" fmla="*/ 215539 h 215539"/>
                  <a:gd name="connsiteX13" fmla="*/ 1810364 w 3139715"/>
                  <a:gd name="connsiteY13" fmla="*/ 215539 h 215539"/>
                  <a:gd name="connsiteX14" fmla="*/ 1770063 w 3139715"/>
                  <a:gd name="connsiteY14" fmla="*/ 215539 h 215539"/>
                  <a:gd name="connsiteX15" fmla="*/ 1609725 w 3139715"/>
                  <a:gd name="connsiteY15" fmla="*/ 134938 h 215539"/>
                  <a:gd name="connsiteX16" fmla="*/ 1690328 w 3139715"/>
                  <a:gd name="connsiteY16" fmla="*/ 134938 h 215539"/>
                  <a:gd name="connsiteX17" fmla="*/ 1690328 w 3139715"/>
                  <a:gd name="connsiteY17" fmla="*/ 215539 h 215539"/>
                  <a:gd name="connsiteX18" fmla="*/ 1650026 w 3139715"/>
                  <a:gd name="connsiteY18" fmla="*/ 215539 h 215539"/>
                  <a:gd name="connsiteX19" fmla="*/ 1609725 w 3139715"/>
                  <a:gd name="connsiteY19" fmla="*/ 215539 h 215539"/>
                  <a:gd name="connsiteX20" fmla="*/ 1449388 w 3139715"/>
                  <a:gd name="connsiteY20" fmla="*/ 134938 h 215539"/>
                  <a:gd name="connsiteX21" fmla="*/ 1529990 w 3139715"/>
                  <a:gd name="connsiteY21" fmla="*/ 134938 h 215539"/>
                  <a:gd name="connsiteX22" fmla="*/ 1529990 w 3139715"/>
                  <a:gd name="connsiteY22" fmla="*/ 215539 h 215539"/>
                  <a:gd name="connsiteX23" fmla="*/ 1489689 w 3139715"/>
                  <a:gd name="connsiteY23" fmla="*/ 215539 h 215539"/>
                  <a:gd name="connsiteX24" fmla="*/ 1449388 w 3139715"/>
                  <a:gd name="connsiteY24" fmla="*/ 215539 h 215539"/>
                  <a:gd name="connsiteX25" fmla="*/ 1287463 w 3139715"/>
                  <a:gd name="connsiteY25" fmla="*/ 134938 h 215539"/>
                  <a:gd name="connsiteX26" fmla="*/ 1368065 w 3139715"/>
                  <a:gd name="connsiteY26" fmla="*/ 134938 h 215539"/>
                  <a:gd name="connsiteX27" fmla="*/ 1368065 w 3139715"/>
                  <a:gd name="connsiteY27" fmla="*/ 215539 h 215539"/>
                  <a:gd name="connsiteX28" fmla="*/ 1327764 w 3139715"/>
                  <a:gd name="connsiteY28" fmla="*/ 215539 h 215539"/>
                  <a:gd name="connsiteX29" fmla="*/ 1287463 w 3139715"/>
                  <a:gd name="connsiteY29" fmla="*/ 215539 h 215539"/>
                  <a:gd name="connsiteX30" fmla="*/ 1127125 w 3139715"/>
                  <a:gd name="connsiteY30" fmla="*/ 134938 h 215539"/>
                  <a:gd name="connsiteX31" fmla="*/ 1207728 w 3139715"/>
                  <a:gd name="connsiteY31" fmla="*/ 134938 h 215539"/>
                  <a:gd name="connsiteX32" fmla="*/ 1207728 w 3139715"/>
                  <a:gd name="connsiteY32" fmla="*/ 215539 h 215539"/>
                  <a:gd name="connsiteX33" fmla="*/ 1167426 w 3139715"/>
                  <a:gd name="connsiteY33" fmla="*/ 215539 h 215539"/>
                  <a:gd name="connsiteX34" fmla="*/ 1127125 w 3139715"/>
                  <a:gd name="connsiteY34" fmla="*/ 215539 h 215539"/>
                  <a:gd name="connsiteX35" fmla="*/ 965200 w 3139715"/>
                  <a:gd name="connsiteY35" fmla="*/ 134938 h 215539"/>
                  <a:gd name="connsiteX36" fmla="*/ 1045803 w 3139715"/>
                  <a:gd name="connsiteY36" fmla="*/ 134938 h 215539"/>
                  <a:gd name="connsiteX37" fmla="*/ 1045803 w 3139715"/>
                  <a:gd name="connsiteY37" fmla="*/ 215539 h 215539"/>
                  <a:gd name="connsiteX38" fmla="*/ 1005501 w 3139715"/>
                  <a:gd name="connsiteY38" fmla="*/ 215539 h 215539"/>
                  <a:gd name="connsiteX39" fmla="*/ 965200 w 3139715"/>
                  <a:gd name="connsiteY39" fmla="*/ 215539 h 215539"/>
                  <a:gd name="connsiteX40" fmla="*/ 804863 w 3139715"/>
                  <a:gd name="connsiteY40" fmla="*/ 134938 h 215539"/>
                  <a:gd name="connsiteX41" fmla="*/ 885465 w 3139715"/>
                  <a:gd name="connsiteY41" fmla="*/ 134938 h 215539"/>
                  <a:gd name="connsiteX42" fmla="*/ 885465 w 3139715"/>
                  <a:gd name="connsiteY42" fmla="*/ 215539 h 215539"/>
                  <a:gd name="connsiteX43" fmla="*/ 845164 w 3139715"/>
                  <a:gd name="connsiteY43" fmla="*/ 215539 h 215539"/>
                  <a:gd name="connsiteX44" fmla="*/ 804863 w 3139715"/>
                  <a:gd name="connsiteY44" fmla="*/ 215539 h 215539"/>
                  <a:gd name="connsiteX45" fmla="*/ 644525 w 3139715"/>
                  <a:gd name="connsiteY45" fmla="*/ 134938 h 215539"/>
                  <a:gd name="connsiteX46" fmla="*/ 725128 w 3139715"/>
                  <a:gd name="connsiteY46" fmla="*/ 134938 h 215539"/>
                  <a:gd name="connsiteX47" fmla="*/ 725128 w 3139715"/>
                  <a:gd name="connsiteY47" fmla="*/ 215539 h 215539"/>
                  <a:gd name="connsiteX48" fmla="*/ 684826 w 3139715"/>
                  <a:gd name="connsiteY48" fmla="*/ 215539 h 215539"/>
                  <a:gd name="connsiteX49" fmla="*/ 644525 w 3139715"/>
                  <a:gd name="connsiteY49" fmla="*/ 215539 h 215539"/>
                  <a:gd name="connsiteX50" fmla="*/ 482600 w 3139715"/>
                  <a:gd name="connsiteY50" fmla="*/ 134938 h 215539"/>
                  <a:gd name="connsiteX51" fmla="*/ 563203 w 3139715"/>
                  <a:gd name="connsiteY51" fmla="*/ 134938 h 215539"/>
                  <a:gd name="connsiteX52" fmla="*/ 563203 w 3139715"/>
                  <a:gd name="connsiteY52" fmla="*/ 215539 h 215539"/>
                  <a:gd name="connsiteX53" fmla="*/ 522901 w 3139715"/>
                  <a:gd name="connsiteY53" fmla="*/ 215539 h 215539"/>
                  <a:gd name="connsiteX54" fmla="*/ 482600 w 3139715"/>
                  <a:gd name="connsiteY54" fmla="*/ 215539 h 215539"/>
                  <a:gd name="connsiteX55" fmla="*/ 322263 w 3139715"/>
                  <a:gd name="connsiteY55" fmla="*/ 134938 h 215539"/>
                  <a:gd name="connsiteX56" fmla="*/ 402865 w 3139715"/>
                  <a:gd name="connsiteY56" fmla="*/ 134938 h 215539"/>
                  <a:gd name="connsiteX57" fmla="*/ 402865 w 3139715"/>
                  <a:gd name="connsiteY57" fmla="*/ 215539 h 215539"/>
                  <a:gd name="connsiteX58" fmla="*/ 362564 w 3139715"/>
                  <a:gd name="connsiteY58" fmla="*/ 215539 h 215539"/>
                  <a:gd name="connsiteX59" fmla="*/ 322263 w 3139715"/>
                  <a:gd name="connsiteY59" fmla="*/ 215539 h 215539"/>
                  <a:gd name="connsiteX60" fmla="*/ 160338 w 3139715"/>
                  <a:gd name="connsiteY60" fmla="*/ 134938 h 215539"/>
                  <a:gd name="connsiteX61" fmla="*/ 240940 w 3139715"/>
                  <a:gd name="connsiteY61" fmla="*/ 134938 h 215539"/>
                  <a:gd name="connsiteX62" fmla="*/ 240940 w 3139715"/>
                  <a:gd name="connsiteY62" fmla="*/ 215539 h 215539"/>
                  <a:gd name="connsiteX63" fmla="*/ 200639 w 3139715"/>
                  <a:gd name="connsiteY63" fmla="*/ 215539 h 215539"/>
                  <a:gd name="connsiteX64" fmla="*/ 160338 w 3139715"/>
                  <a:gd name="connsiteY64" fmla="*/ 215539 h 215539"/>
                  <a:gd name="connsiteX65" fmla="*/ 0 w 3139715"/>
                  <a:gd name="connsiteY65" fmla="*/ 134938 h 215539"/>
                  <a:gd name="connsiteX66" fmla="*/ 80603 w 3139715"/>
                  <a:gd name="connsiteY66" fmla="*/ 134938 h 215539"/>
                  <a:gd name="connsiteX67" fmla="*/ 80603 w 3139715"/>
                  <a:gd name="connsiteY67" fmla="*/ 215539 h 215539"/>
                  <a:gd name="connsiteX68" fmla="*/ 40302 w 3139715"/>
                  <a:gd name="connsiteY68" fmla="*/ 215539 h 215539"/>
                  <a:gd name="connsiteX69" fmla="*/ 0 w 3139715"/>
                  <a:gd name="connsiteY69" fmla="*/ 215539 h 215539"/>
                  <a:gd name="connsiteX70" fmla="*/ 2736850 w 3139715"/>
                  <a:gd name="connsiteY70" fmla="*/ 106363 h 215539"/>
                  <a:gd name="connsiteX71" fmla="*/ 2817453 w 3139715"/>
                  <a:gd name="connsiteY71" fmla="*/ 106363 h 215539"/>
                  <a:gd name="connsiteX72" fmla="*/ 2817453 w 3139715"/>
                  <a:gd name="connsiteY72" fmla="*/ 186965 h 215539"/>
                  <a:gd name="connsiteX73" fmla="*/ 2777151 w 3139715"/>
                  <a:gd name="connsiteY73" fmla="*/ 186965 h 215539"/>
                  <a:gd name="connsiteX74" fmla="*/ 2736850 w 3139715"/>
                  <a:gd name="connsiteY74" fmla="*/ 186965 h 215539"/>
                  <a:gd name="connsiteX75" fmla="*/ 1931988 w 3139715"/>
                  <a:gd name="connsiteY75" fmla="*/ 106363 h 215539"/>
                  <a:gd name="connsiteX76" fmla="*/ 2012590 w 3139715"/>
                  <a:gd name="connsiteY76" fmla="*/ 106363 h 215539"/>
                  <a:gd name="connsiteX77" fmla="*/ 2012590 w 3139715"/>
                  <a:gd name="connsiteY77" fmla="*/ 186965 h 215539"/>
                  <a:gd name="connsiteX78" fmla="*/ 1972289 w 3139715"/>
                  <a:gd name="connsiteY78" fmla="*/ 186965 h 215539"/>
                  <a:gd name="connsiteX79" fmla="*/ 1931988 w 3139715"/>
                  <a:gd name="connsiteY79" fmla="*/ 186965 h 215539"/>
                  <a:gd name="connsiteX80" fmla="*/ 2092325 w 3139715"/>
                  <a:gd name="connsiteY80" fmla="*/ 80963 h 215539"/>
                  <a:gd name="connsiteX81" fmla="*/ 2172928 w 3139715"/>
                  <a:gd name="connsiteY81" fmla="*/ 80963 h 215539"/>
                  <a:gd name="connsiteX82" fmla="*/ 2172928 w 3139715"/>
                  <a:gd name="connsiteY82" fmla="*/ 161565 h 215539"/>
                  <a:gd name="connsiteX83" fmla="*/ 2132626 w 3139715"/>
                  <a:gd name="connsiteY83" fmla="*/ 161565 h 215539"/>
                  <a:gd name="connsiteX84" fmla="*/ 2092325 w 3139715"/>
                  <a:gd name="connsiteY84" fmla="*/ 161565 h 215539"/>
                  <a:gd name="connsiteX85" fmla="*/ 2576513 w 3139715"/>
                  <a:gd name="connsiteY85" fmla="*/ 53975 h 215539"/>
                  <a:gd name="connsiteX86" fmla="*/ 2657115 w 3139715"/>
                  <a:gd name="connsiteY86" fmla="*/ 53975 h 215539"/>
                  <a:gd name="connsiteX87" fmla="*/ 2657115 w 3139715"/>
                  <a:gd name="connsiteY87" fmla="*/ 134578 h 215539"/>
                  <a:gd name="connsiteX88" fmla="*/ 2616814 w 3139715"/>
                  <a:gd name="connsiteY88" fmla="*/ 134578 h 215539"/>
                  <a:gd name="connsiteX89" fmla="*/ 2576513 w 3139715"/>
                  <a:gd name="connsiteY89" fmla="*/ 134578 h 215539"/>
                  <a:gd name="connsiteX90" fmla="*/ 2254250 w 3139715"/>
                  <a:gd name="connsiteY90" fmla="*/ 26988 h 215539"/>
                  <a:gd name="connsiteX91" fmla="*/ 2334853 w 3139715"/>
                  <a:gd name="connsiteY91" fmla="*/ 26988 h 215539"/>
                  <a:gd name="connsiteX92" fmla="*/ 2334853 w 3139715"/>
                  <a:gd name="connsiteY92" fmla="*/ 107590 h 215539"/>
                  <a:gd name="connsiteX93" fmla="*/ 2294551 w 3139715"/>
                  <a:gd name="connsiteY93" fmla="*/ 107590 h 215539"/>
                  <a:gd name="connsiteX94" fmla="*/ 2254250 w 3139715"/>
                  <a:gd name="connsiteY94" fmla="*/ 107590 h 215539"/>
                  <a:gd name="connsiteX95" fmla="*/ 2414588 w 3139715"/>
                  <a:gd name="connsiteY95" fmla="*/ 0 h 215539"/>
                  <a:gd name="connsiteX96" fmla="*/ 2495190 w 3139715"/>
                  <a:gd name="connsiteY96" fmla="*/ 0 h 215539"/>
                  <a:gd name="connsiteX97" fmla="*/ 2495190 w 3139715"/>
                  <a:gd name="connsiteY97" fmla="*/ 80603 h 215539"/>
                  <a:gd name="connsiteX98" fmla="*/ 2454889 w 3139715"/>
                  <a:gd name="connsiteY98" fmla="*/ 80603 h 215539"/>
                  <a:gd name="connsiteX99" fmla="*/ 2414588 w 3139715"/>
                  <a:gd name="connsiteY99" fmla="*/ 80603 h 21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5539">
                    <a:moveTo>
                      <a:pt x="3059113" y="134938"/>
                    </a:moveTo>
                    <a:lnTo>
                      <a:pt x="3139715" y="134938"/>
                    </a:lnTo>
                    <a:lnTo>
                      <a:pt x="3139715" y="215539"/>
                    </a:lnTo>
                    <a:lnTo>
                      <a:pt x="3099414" y="215539"/>
                    </a:lnTo>
                    <a:lnTo>
                      <a:pt x="3059113" y="215539"/>
                    </a:lnTo>
                    <a:close/>
                    <a:moveTo>
                      <a:pt x="2897188" y="134938"/>
                    </a:moveTo>
                    <a:lnTo>
                      <a:pt x="2977790" y="134938"/>
                    </a:lnTo>
                    <a:lnTo>
                      <a:pt x="2977790" y="215539"/>
                    </a:lnTo>
                    <a:lnTo>
                      <a:pt x="2937489" y="215539"/>
                    </a:lnTo>
                    <a:lnTo>
                      <a:pt x="2897188" y="215539"/>
                    </a:lnTo>
                    <a:close/>
                    <a:moveTo>
                      <a:pt x="1770063" y="134938"/>
                    </a:moveTo>
                    <a:lnTo>
                      <a:pt x="1850665" y="134938"/>
                    </a:lnTo>
                    <a:lnTo>
                      <a:pt x="1850665" y="215539"/>
                    </a:lnTo>
                    <a:lnTo>
                      <a:pt x="1810364" y="215539"/>
                    </a:lnTo>
                    <a:lnTo>
                      <a:pt x="1770063" y="215539"/>
                    </a:lnTo>
                    <a:close/>
                    <a:moveTo>
                      <a:pt x="1609725" y="134938"/>
                    </a:moveTo>
                    <a:lnTo>
                      <a:pt x="1690328" y="134938"/>
                    </a:lnTo>
                    <a:lnTo>
                      <a:pt x="1690328" y="215539"/>
                    </a:lnTo>
                    <a:lnTo>
                      <a:pt x="1650026" y="215539"/>
                    </a:lnTo>
                    <a:lnTo>
                      <a:pt x="1609725" y="215539"/>
                    </a:lnTo>
                    <a:close/>
                    <a:moveTo>
                      <a:pt x="1449388" y="134938"/>
                    </a:moveTo>
                    <a:lnTo>
                      <a:pt x="1529990" y="134938"/>
                    </a:lnTo>
                    <a:lnTo>
                      <a:pt x="1529990" y="215539"/>
                    </a:lnTo>
                    <a:lnTo>
                      <a:pt x="1489689" y="215539"/>
                    </a:lnTo>
                    <a:lnTo>
                      <a:pt x="1449388" y="215539"/>
                    </a:lnTo>
                    <a:close/>
                    <a:moveTo>
                      <a:pt x="1287463" y="134938"/>
                    </a:moveTo>
                    <a:lnTo>
                      <a:pt x="1368065" y="134938"/>
                    </a:lnTo>
                    <a:lnTo>
                      <a:pt x="1368065" y="215539"/>
                    </a:lnTo>
                    <a:lnTo>
                      <a:pt x="1327764" y="215539"/>
                    </a:lnTo>
                    <a:lnTo>
                      <a:pt x="1287463" y="215539"/>
                    </a:lnTo>
                    <a:close/>
                    <a:moveTo>
                      <a:pt x="1127125" y="134938"/>
                    </a:moveTo>
                    <a:lnTo>
                      <a:pt x="1207728" y="134938"/>
                    </a:lnTo>
                    <a:lnTo>
                      <a:pt x="1207728" y="215539"/>
                    </a:lnTo>
                    <a:lnTo>
                      <a:pt x="1167426" y="215539"/>
                    </a:lnTo>
                    <a:lnTo>
                      <a:pt x="1127125" y="215539"/>
                    </a:lnTo>
                    <a:close/>
                    <a:moveTo>
                      <a:pt x="965200" y="134938"/>
                    </a:moveTo>
                    <a:lnTo>
                      <a:pt x="1045803" y="134938"/>
                    </a:lnTo>
                    <a:lnTo>
                      <a:pt x="1045803" y="215539"/>
                    </a:lnTo>
                    <a:lnTo>
                      <a:pt x="1005501" y="215539"/>
                    </a:lnTo>
                    <a:lnTo>
                      <a:pt x="965200" y="215539"/>
                    </a:lnTo>
                    <a:close/>
                    <a:moveTo>
                      <a:pt x="804863" y="134938"/>
                    </a:moveTo>
                    <a:lnTo>
                      <a:pt x="885465" y="134938"/>
                    </a:lnTo>
                    <a:lnTo>
                      <a:pt x="885465" y="215539"/>
                    </a:lnTo>
                    <a:lnTo>
                      <a:pt x="845164" y="215539"/>
                    </a:lnTo>
                    <a:lnTo>
                      <a:pt x="804863" y="215539"/>
                    </a:lnTo>
                    <a:close/>
                    <a:moveTo>
                      <a:pt x="644525" y="134938"/>
                    </a:moveTo>
                    <a:lnTo>
                      <a:pt x="725128" y="134938"/>
                    </a:lnTo>
                    <a:lnTo>
                      <a:pt x="725128" y="215539"/>
                    </a:lnTo>
                    <a:lnTo>
                      <a:pt x="684826" y="215539"/>
                    </a:lnTo>
                    <a:lnTo>
                      <a:pt x="644525" y="215539"/>
                    </a:lnTo>
                    <a:close/>
                    <a:moveTo>
                      <a:pt x="482600" y="134938"/>
                    </a:moveTo>
                    <a:lnTo>
                      <a:pt x="563203" y="134938"/>
                    </a:lnTo>
                    <a:lnTo>
                      <a:pt x="563203" y="215539"/>
                    </a:lnTo>
                    <a:lnTo>
                      <a:pt x="522901" y="215539"/>
                    </a:lnTo>
                    <a:lnTo>
                      <a:pt x="482600" y="215539"/>
                    </a:lnTo>
                    <a:close/>
                    <a:moveTo>
                      <a:pt x="322263" y="134938"/>
                    </a:moveTo>
                    <a:lnTo>
                      <a:pt x="402865" y="134938"/>
                    </a:lnTo>
                    <a:lnTo>
                      <a:pt x="402865" y="215539"/>
                    </a:lnTo>
                    <a:lnTo>
                      <a:pt x="362564" y="215539"/>
                    </a:lnTo>
                    <a:lnTo>
                      <a:pt x="322263" y="215539"/>
                    </a:lnTo>
                    <a:close/>
                    <a:moveTo>
                      <a:pt x="160338" y="134938"/>
                    </a:moveTo>
                    <a:lnTo>
                      <a:pt x="240940" y="134938"/>
                    </a:lnTo>
                    <a:lnTo>
                      <a:pt x="240940" y="215539"/>
                    </a:lnTo>
                    <a:lnTo>
                      <a:pt x="200639" y="215539"/>
                    </a:lnTo>
                    <a:lnTo>
                      <a:pt x="160338" y="215539"/>
                    </a:lnTo>
                    <a:close/>
                    <a:moveTo>
                      <a:pt x="0" y="134938"/>
                    </a:moveTo>
                    <a:lnTo>
                      <a:pt x="80603" y="134938"/>
                    </a:lnTo>
                    <a:lnTo>
                      <a:pt x="80603" y="215539"/>
                    </a:lnTo>
                    <a:lnTo>
                      <a:pt x="40302" y="215539"/>
                    </a:lnTo>
                    <a:lnTo>
                      <a:pt x="0" y="215539"/>
                    </a:lnTo>
                    <a:close/>
                    <a:moveTo>
                      <a:pt x="2736850" y="106363"/>
                    </a:moveTo>
                    <a:lnTo>
                      <a:pt x="2817453" y="106363"/>
                    </a:lnTo>
                    <a:lnTo>
                      <a:pt x="2817453" y="186965"/>
                    </a:lnTo>
                    <a:lnTo>
                      <a:pt x="2777151" y="186965"/>
                    </a:lnTo>
                    <a:lnTo>
                      <a:pt x="2736850" y="186965"/>
                    </a:lnTo>
                    <a:close/>
                    <a:moveTo>
                      <a:pt x="1931988" y="106363"/>
                    </a:moveTo>
                    <a:lnTo>
                      <a:pt x="2012590" y="106363"/>
                    </a:lnTo>
                    <a:lnTo>
                      <a:pt x="2012590" y="186965"/>
                    </a:lnTo>
                    <a:lnTo>
                      <a:pt x="1972289" y="186965"/>
                    </a:lnTo>
                    <a:lnTo>
                      <a:pt x="1931988" y="186965"/>
                    </a:lnTo>
                    <a:close/>
                    <a:moveTo>
                      <a:pt x="2092325" y="80963"/>
                    </a:moveTo>
                    <a:lnTo>
                      <a:pt x="2172928" y="80963"/>
                    </a:lnTo>
                    <a:lnTo>
                      <a:pt x="2172928" y="161565"/>
                    </a:lnTo>
                    <a:lnTo>
                      <a:pt x="2132626" y="161565"/>
                    </a:lnTo>
                    <a:lnTo>
                      <a:pt x="2092325" y="161565"/>
                    </a:lnTo>
                    <a:close/>
                    <a:moveTo>
                      <a:pt x="2576513" y="53975"/>
                    </a:moveTo>
                    <a:lnTo>
                      <a:pt x="2657115" y="53975"/>
                    </a:lnTo>
                    <a:lnTo>
                      <a:pt x="2657115" y="134578"/>
                    </a:lnTo>
                    <a:lnTo>
                      <a:pt x="2616814" y="134578"/>
                    </a:lnTo>
                    <a:lnTo>
                      <a:pt x="2576513" y="134578"/>
                    </a:lnTo>
                    <a:close/>
                    <a:moveTo>
                      <a:pt x="2254250" y="26988"/>
                    </a:moveTo>
                    <a:lnTo>
                      <a:pt x="2334853" y="26988"/>
                    </a:lnTo>
                    <a:lnTo>
                      <a:pt x="2334853" y="107590"/>
                    </a:lnTo>
                    <a:lnTo>
                      <a:pt x="2294551" y="107590"/>
                    </a:lnTo>
                    <a:lnTo>
                      <a:pt x="2254250" y="107590"/>
                    </a:lnTo>
                    <a:close/>
                    <a:moveTo>
                      <a:pt x="2414588" y="0"/>
                    </a:moveTo>
                    <a:lnTo>
                      <a:pt x="2495190" y="0"/>
                    </a:lnTo>
                    <a:lnTo>
                      <a:pt x="2495190" y="80603"/>
                    </a:lnTo>
                    <a:lnTo>
                      <a:pt x="2454889" y="80603"/>
                    </a:lnTo>
                    <a:lnTo>
                      <a:pt x="2414588"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70" name="Freeform 269">
                <a:extLst>
                  <a:ext uri="{FF2B5EF4-FFF2-40B4-BE49-F238E27FC236}">
                    <a16:creationId xmlns:a16="http://schemas.microsoft.com/office/drawing/2014/main" id="{B4B58816-551B-E543-B4CB-D84582566470}"/>
                  </a:ext>
                </a:extLst>
              </p:cNvPr>
              <p:cNvSpPr>
                <a:spLocks noChangeArrowheads="1"/>
              </p:cNvSpPr>
              <p:nvPr/>
            </p:nvSpPr>
            <p:spPr bwMode="auto">
              <a:xfrm>
                <a:off x="1774825" y="3978275"/>
                <a:ext cx="3139715" cy="213953"/>
              </a:xfrm>
              <a:custGeom>
                <a:avLst/>
                <a:gdLst>
                  <a:gd name="connsiteX0" fmla="*/ 3059113 w 3139715"/>
                  <a:gd name="connsiteY0" fmla="*/ 133350 h 213953"/>
                  <a:gd name="connsiteX1" fmla="*/ 3139715 w 3139715"/>
                  <a:gd name="connsiteY1" fmla="*/ 133350 h 213953"/>
                  <a:gd name="connsiteX2" fmla="*/ 3139715 w 3139715"/>
                  <a:gd name="connsiteY2" fmla="*/ 213953 h 213953"/>
                  <a:gd name="connsiteX3" fmla="*/ 3099414 w 3139715"/>
                  <a:gd name="connsiteY3" fmla="*/ 213953 h 213953"/>
                  <a:gd name="connsiteX4" fmla="*/ 3059113 w 3139715"/>
                  <a:gd name="connsiteY4" fmla="*/ 213953 h 213953"/>
                  <a:gd name="connsiteX5" fmla="*/ 1931988 w 3139715"/>
                  <a:gd name="connsiteY5" fmla="*/ 133350 h 213953"/>
                  <a:gd name="connsiteX6" fmla="*/ 2012590 w 3139715"/>
                  <a:gd name="connsiteY6" fmla="*/ 133350 h 213953"/>
                  <a:gd name="connsiteX7" fmla="*/ 2012590 w 3139715"/>
                  <a:gd name="connsiteY7" fmla="*/ 213953 h 213953"/>
                  <a:gd name="connsiteX8" fmla="*/ 1972289 w 3139715"/>
                  <a:gd name="connsiteY8" fmla="*/ 213953 h 213953"/>
                  <a:gd name="connsiteX9" fmla="*/ 1931988 w 3139715"/>
                  <a:gd name="connsiteY9" fmla="*/ 213953 h 213953"/>
                  <a:gd name="connsiteX10" fmla="*/ 1770063 w 3139715"/>
                  <a:gd name="connsiteY10" fmla="*/ 133350 h 213953"/>
                  <a:gd name="connsiteX11" fmla="*/ 1850665 w 3139715"/>
                  <a:gd name="connsiteY11" fmla="*/ 133350 h 213953"/>
                  <a:gd name="connsiteX12" fmla="*/ 1850665 w 3139715"/>
                  <a:gd name="connsiteY12" fmla="*/ 213953 h 213953"/>
                  <a:gd name="connsiteX13" fmla="*/ 1810364 w 3139715"/>
                  <a:gd name="connsiteY13" fmla="*/ 213953 h 213953"/>
                  <a:gd name="connsiteX14" fmla="*/ 1770063 w 3139715"/>
                  <a:gd name="connsiteY14" fmla="*/ 213953 h 213953"/>
                  <a:gd name="connsiteX15" fmla="*/ 1609725 w 3139715"/>
                  <a:gd name="connsiteY15" fmla="*/ 133350 h 213953"/>
                  <a:gd name="connsiteX16" fmla="*/ 1690328 w 3139715"/>
                  <a:gd name="connsiteY16" fmla="*/ 133350 h 213953"/>
                  <a:gd name="connsiteX17" fmla="*/ 1690328 w 3139715"/>
                  <a:gd name="connsiteY17" fmla="*/ 213953 h 213953"/>
                  <a:gd name="connsiteX18" fmla="*/ 1650026 w 3139715"/>
                  <a:gd name="connsiteY18" fmla="*/ 213953 h 213953"/>
                  <a:gd name="connsiteX19" fmla="*/ 1609725 w 3139715"/>
                  <a:gd name="connsiteY19" fmla="*/ 213953 h 213953"/>
                  <a:gd name="connsiteX20" fmla="*/ 1449388 w 3139715"/>
                  <a:gd name="connsiteY20" fmla="*/ 133350 h 213953"/>
                  <a:gd name="connsiteX21" fmla="*/ 1529990 w 3139715"/>
                  <a:gd name="connsiteY21" fmla="*/ 133350 h 213953"/>
                  <a:gd name="connsiteX22" fmla="*/ 1529990 w 3139715"/>
                  <a:gd name="connsiteY22" fmla="*/ 213953 h 213953"/>
                  <a:gd name="connsiteX23" fmla="*/ 1489689 w 3139715"/>
                  <a:gd name="connsiteY23" fmla="*/ 213953 h 213953"/>
                  <a:gd name="connsiteX24" fmla="*/ 1449388 w 3139715"/>
                  <a:gd name="connsiteY24" fmla="*/ 213953 h 213953"/>
                  <a:gd name="connsiteX25" fmla="*/ 1287463 w 3139715"/>
                  <a:gd name="connsiteY25" fmla="*/ 133350 h 213953"/>
                  <a:gd name="connsiteX26" fmla="*/ 1368065 w 3139715"/>
                  <a:gd name="connsiteY26" fmla="*/ 133350 h 213953"/>
                  <a:gd name="connsiteX27" fmla="*/ 1368065 w 3139715"/>
                  <a:gd name="connsiteY27" fmla="*/ 213953 h 213953"/>
                  <a:gd name="connsiteX28" fmla="*/ 1327764 w 3139715"/>
                  <a:gd name="connsiteY28" fmla="*/ 213953 h 213953"/>
                  <a:gd name="connsiteX29" fmla="*/ 1287463 w 3139715"/>
                  <a:gd name="connsiteY29" fmla="*/ 213953 h 213953"/>
                  <a:gd name="connsiteX30" fmla="*/ 1127125 w 3139715"/>
                  <a:gd name="connsiteY30" fmla="*/ 133350 h 213953"/>
                  <a:gd name="connsiteX31" fmla="*/ 1207728 w 3139715"/>
                  <a:gd name="connsiteY31" fmla="*/ 133350 h 213953"/>
                  <a:gd name="connsiteX32" fmla="*/ 1207728 w 3139715"/>
                  <a:gd name="connsiteY32" fmla="*/ 213953 h 213953"/>
                  <a:gd name="connsiteX33" fmla="*/ 1167426 w 3139715"/>
                  <a:gd name="connsiteY33" fmla="*/ 213953 h 213953"/>
                  <a:gd name="connsiteX34" fmla="*/ 1127125 w 3139715"/>
                  <a:gd name="connsiteY34" fmla="*/ 213953 h 213953"/>
                  <a:gd name="connsiteX35" fmla="*/ 965200 w 3139715"/>
                  <a:gd name="connsiteY35" fmla="*/ 133350 h 213953"/>
                  <a:gd name="connsiteX36" fmla="*/ 1045803 w 3139715"/>
                  <a:gd name="connsiteY36" fmla="*/ 133350 h 213953"/>
                  <a:gd name="connsiteX37" fmla="*/ 1045803 w 3139715"/>
                  <a:gd name="connsiteY37" fmla="*/ 213953 h 213953"/>
                  <a:gd name="connsiteX38" fmla="*/ 1005501 w 3139715"/>
                  <a:gd name="connsiteY38" fmla="*/ 213953 h 213953"/>
                  <a:gd name="connsiteX39" fmla="*/ 965200 w 3139715"/>
                  <a:gd name="connsiteY39" fmla="*/ 213953 h 213953"/>
                  <a:gd name="connsiteX40" fmla="*/ 804863 w 3139715"/>
                  <a:gd name="connsiteY40" fmla="*/ 133350 h 213953"/>
                  <a:gd name="connsiteX41" fmla="*/ 885465 w 3139715"/>
                  <a:gd name="connsiteY41" fmla="*/ 133350 h 213953"/>
                  <a:gd name="connsiteX42" fmla="*/ 885465 w 3139715"/>
                  <a:gd name="connsiteY42" fmla="*/ 213953 h 213953"/>
                  <a:gd name="connsiteX43" fmla="*/ 845164 w 3139715"/>
                  <a:gd name="connsiteY43" fmla="*/ 213953 h 213953"/>
                  <a:gd name="connsiteX44" fmla="*/ 804863 w 3139715"/>
                  <a:gd name="connsiteY44" fmla="*/ 213953 h 213953"/>
                  <a:gd name="connsiteX45" fmla="*/ 644525 w 3139715"/>
                  <a:gd name="connsiteY45" fmla="*/ 133350 h 213953"/>
                  <a:gd name="connsiteX46" fmla="*/ 725128 w 3139715"/>
                  <a:gd name="connsiteY46" fmla="*/ 133350 h 213953"/>
                  <a:gd name="connsiteX47" fmla="*/ 725128 w 3139715"/>
                  <a:gd name="connsiteY47" fmla="*/ 213953 h 213953"/>
                  <a:gd name="connsiteX48" fmla="*/ 684826 w 3139715"/>
                  <a:gd name="connsiteY48" fmla="*/ 213953 h 213953"/>
                  <a:gd name="connsiteX49" fmla="*/ 644525 w 3139715"/>
                  <a:gd name="connsiteY49" fmla="*/ 213953 h 213953"/>
                  <a:gd name="connsiteX50" fmla="*/ 482600 w 3139715"/>
                  <a:gd name="connsiteY50" fmla="*/ 133350 h 213953"/>
                  <a:gd name="connsiteX51" fmla="*/ 563203 w 3139715"/>
                  <a:gd name="connsiteY51" fmla="*/ 133350 h 213953"/>
                  <a:gd name="connsiteX52" fmla="*/ 563203 w 3139715"/>
                  <a:gd name="connsiteY52" fmla="*/ 213953 h 213953"/>
                  <a:gd name="connsiteX53" fmla="*/ 522901 w 3139715"/>
                  <a:gd name="connsiteY53" fmla="*/ 213953 h 213953"/>
                  <a:gd name="connsiteX54" fmla="*/ 482600 w 3139715"/>
                  <a:gd name="connsiteY54" fmla="*/ 213953 h 213953"/>
                  <a:gd name="connsiteX55" fmla="*/ 322263 w 3139715"/>
                  <a:gd name="connsiteY55" fmla="*/ 133350 h 213953"/>
                  <a:gd name="connsiteX56" fmla="*/ 402865 w 3139715"/>
                  <a:gd name="connsiteY56" fmla="*/ 133350 h 213953"/>
                  <a:gd name="connsiteX57" fmla="*/ 402865 w 3139715"/>
                  <a:gd name="connsiteY57" fmla="*/ 213953 h 213953"/>
                  <a:gd name="connsiteX58" fmla="*/ 362564 w 3139715"/>
                  <a:gd name="connsiteY58" fmla="*/ 213953 h 213953"/>
                  <a:gd name="connsiteX59" fmla="*/ 322263 w 3139715"/>
                  <a:gd name="connsiteY59" fmla="*/ 213953 h 213953"/>
                  <a:gd name="connsiteX60" fmla="*/ 160338 w 3139715"/>
                  <a:gd name="connsiteY60" fmla="*/ 133350 h 213953"/>
                  <a:gd name="connsiteX61" fmla="*/ 240940 w 3139715"/>
                  <a:gd name="connsiteY61" fmla="*/ 133350 h 213953"/>
                  <a:gd name="connsiteX62" fmla="*/ 240940 w 3139715"/>
                  <a:gd name="connsiteY62" fmla="*/ 213953 h 213953"/>
                  <a:gd name="connsiteX63" fmla="*/ 200639 w 3139715"/>
                  <a:gd name="connsiteY63" fmla="*/ 213953 h 213953"/>
                  <a:gd name="connsiteX64" fmla="*/ 160338 w 3139715"/>
                  <a:gd name="connsiteY64" fmla="*/ 213953 h 213953"/>
                  <a:gd name="connsiteX65" fmla="*/ 0 w 3139715"/>
                  <a:gd name="connsiteY65" fmla="*/ 133350 h 213953"/>
                  <a:gd name="connsiteX66" fmla="*/ 80603 w 3139715"/>
                  <a:gd name="connsiteY66" fmla="*/ 133350 h 213953"/>
                  <a:gd name="connsiteX67" fmla="*/ 80603 w 3139715"/>
                  <a:gd name="connsiteY67" fmla="*/ 213953 h 213953"/>
                  <a:gd name="connsiteX68" fmla="*/ 40302 w 3139715"/>
                  <a:gd name="connsiteY68" fmla="*/ 213953 h 213953"/>
                  <a:gd name="connsiteX69" fmla="*/ 0 w 3139715"/>
                  <a:gd name="connsiteY69" fmla="*/ 213953 h 213953"/>
                  <a:gd name="connsiteX70" fmla="*/ 2897188 w 3139715"/>
                  <a:gd name="connsiteY70" fmla="*/ 120650 h 213953"/>
                  <a:gd name="connsiteX71" fmla="*/ 2977790 w 3139715"/>
                  <a:gd name="connsiteY71" fmla="*/ 120650 h 213953"/>
                  <a:gd name="connsiteX72" fmla="*/ 2977790 w 3139715"/>
                  <a:gd name="connsiteY72" fmla="*/ 201253 h 213953"/>
                  <a:gd name="connsiteX73" fmla="*/ 2937489 w 3139715"/>
                  <a:gd name="connsiteY73" fmla="*/ 201253 h 213953"/>
                  <a:gd name="connsiteX74" fmla="*/ 2897188 w 3139715"/>
                  <a:gd name="connsiteY74" fmla="*/ 201253 h 213953"/>
                  <a:gd name="connsiteX75" fmla="*/ 2092325 w 3139715"/>
                  <a:gd name="connsiteY75" fmla="*/ 120650 h 213953"/>
                  <a:gd name="connsiteX76" fmla="*/ 2172928 w 3139715"/>
                  <a:gd name="connsiteY76" fmla="*/ 120650 h 213953"/>
                  <a:gd name="connsiteX77" fmla="*/ 2172928 w 3139715"/>
                  <a:gd name="connsiteY77" fmla="*/ 201253 h 213953"/>
                  <a:gd name="connsiteX78" fmla="*/ 2132626 w 3139715"/>
                  <a:gd name="connsiteY78" fmla="*/ 201253 h 213953"/>
                  <a:gd name="connsiteX79" fmla="*/ 2092325 w 3139715"/>
                  <a:gd name="connsiteY79" fmla="*/ 201253 h 213953"/>
                  <a:gd name="connsiteX80" fmla="*/ 2254250 w 3139715"/>
                  <a:gd name="connsiteY80" fmla="*/ 80963 h 213953"/>
                  <a:gd name="connsiteX81" fmla="*/ 2334853 w 3139715"/>
                  <a:gd name="connsiteY81" fmla="*/ 80963 h 213953"/>
                  <a:gd name="connsiteX82" fmla="*/ 2334853 w 3139715"/>
                  <a:gd name="connsiteY82" fmla="*/ 161565 h 213953"/>
                  <a:gd name="connsiteX83" fmla="*/ 2294551 w 3139715"/>
                  <a:gd name="connsiteY83" fmla="*/ 161565 h 213953"/>
                  <a:gd name="connsiteX84" fmla="*/ 2254250 w 3139715"/>
                  <a:gd name="connsiteY84" fmla="*/ 161565 h 213953"/>
                  <a:gd name="connsiteX85" fmla="*/ 2736850 w 3139715"/>
                  <a:gd name="connsiteY85" fmla="*/ 52388 h 213953"/>
                  <a:gd name="connsiteX86" fmla="*/ 2817453 w 3139715"/>
                  <a:gd name="connsiteY86" fmla="*/ 52388 h 213953"/>
                  <a:gd name="connsiteX87" fmla="*/ 2817453 w 3139715"/>
                  <a:gd name="connsiteY87" fmla="*/ 132990 h 213953"/>
                  <a:gd name="connsiteX88" fmla="*/ 2777151 w 3139715"/>
                  <a:gd name="connsiteY88" fmla="*/ 132990 h 213953"/>
                  <a:gd name="connsiteX89" fmla="*/ 2736850 w 3139715"/>
                  <a:gd name="connsiteY89" fmla="*/ 132990 h 213953"/>
                  <a:gd name="connsiteX90" fmla="*/ 2414588 w 3139715"/>
                  <a:gd name="connsiteY90" fmla="*/ 52388 h 213953"/>
                  <a:gd name="connsiteX91" fmla="*/ 2495190 w 3139715"/>
                  <a:gd name="connsiteY91" fmla="*/ 52388 h 213953"/>
                  <a:gd name="connsiteX92" fmla="*/ 2495190 w 3139715"/>
                  <a:gd name="connsiteY92" fmla="*/ 132990 h 213953"/>
                  <a:gd name="connsiteX93" fmla="*/ 2454889 w 3139715"/>
                  <a:gd name="connsiteY93" fmla="*/ 132990 h 213953"/>
                  <a:gd name="connsiteX94" fmla="*/ 2414588 w 3139715"/>
                  <a:gd name="connsiteY94" fmla="*/ 132990 h 213953"/>
                  <a:gd name="connsiteX95" fmla="*/ 2576513 w 3139715"/>
                  <a:gd name="connsiteY95" fmla="*/ 0 h 213953"/>
                  <a:gd name="connsiteX96" fmla="*/ 2657115 w 3139715"/>
                  <a:gd name="connsiteY96" fmla="*/ 0 h 213953"/>
                  <a:gd name="connsiteX97" fmla="*/ 2657115 w 3139715"/>
                  <a:gd name="connsiteY97" fmla="*/ 80603 h 213953"/>
                  <a:gd name="connsiteX98" fmla="*/ 2616814 w 3139715"/>
                  <a:gd name="connsiteY98" fmla="*/ 80603 h 213953"/>
                  <a:gd name="connsiteX99" fmla="*/ 2576513 w 3139715"/>
                  <a:gd name="connsiteY99" fmla="*/ 80603 h 213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3">
                    <a:moveTo>
                      <a:pt x="3059113" y="133350"/>
                    </a:moveTo>
                    <a:lnTo>
                      <a:pt x="3139715" y="133350"/>
                    </a:lnTo>
                    <a:lnTo>
                      <a:pt x="3139715" y="213953"/>
                    </a:lnTo>
                    <a:lnTo>
                      <a:pt x="3099414" y="213953"/>
                    </a:lnTo>
                    <a:lnTo>
                      <a:pt x="3059113" y="213953"/>
                    </a:lnTo>
                    <a:close/>
                    <a:moveTo>
                      <a:pt x="1931988" y="133350"/>
                    </a:moveTo>
                    <a:lnTo>
                      <a:pt x="2012590" y="133350"/>
                    </a:lnTo>
                    <a:lnTo>
                      <a:pt x="2012590" y="213953"/>
                    </a:lnTo>
                    <a:lnTo>
                      <a:pt x="1972289" y="213953"/>
                    </a:lnTo>
                    <a:lnTo>
                      <a:pt x="1931988" y="213953"/>
                    </a:lnTo>
                    <a:close/>
                    <a:moveTo>
                      <a:pt x="1770063" y="133350"/>
                    </a:moveTo>
                    <a:lnTo>
                      <a:pt x="1850665" y="133350"/>
                    </a:lnTo>
                    <a:lnTo>
                      <a:pt x="1850665" y="213953"/>
                    </a:lnTo>
                    <a:lnTo>
                      <a:pt x="1810364" y="213953"/>
                    </a:lnTo>
                    <a:lnTo>
                      <a:pt x="1770063" y="213953"/>
                    </a:lnTo>
                    <a:close/>
                    <a:moveTo>
                      <a:pt x="1609725" y="133350"/>
                    </a:moveTo>
                    <a:lnTo>
                      <a:pt x="1690328" y="133350"/>
                    </a:lnTo>
                    <a:lnTo>
                      <a:pt x="1690328" y="213953"/>
                    </a:lnTo>
                    <a:lnTo>
                      <a:pt x="1650026" y="213953"/>
                    </a:lnTo>
                    <a:lnTo>
                      <a:pt x="1609725" y="213953"/>
                    </a:lnTo>
                    <a:close/>
                    <a:moveTo>
                      <a:pt x="1449388" y="133350"/>
                    </a:moveTo>
                    <a:lnTo>
                      <a:pt x="1529990" y="133350"/>
                    </a:lnTo>
                    <a:lnTo>
                      <a:pt x="1529990" y="213953"/>
                    </a:lnTo>
                    <a:lnTo>
                      <a:pt x="1489689" y="213953"/>
                    </a:lnTo>
                    <a:lnTo>
                      <a:pt x="1449388" y="213953"/>
                    </a:lnTo>
                    <a:close/>
                    <a:moveTo>
                      <a:pt x="1287463" y="133350"/>
                    </a:moveTo>
                    <a:lnTo>
                      <a:pt x="1368065" y="133350"/>
                    </a:lnTo>
                    <a:lnTo>
                      <a:pt x="1368065" y="213953"/>
                    </a:lnTo>
                    <a:lnTo>
                      <a:pt x="1327764" y="213953"/>
                    </a:lnTo>
                    <a:lnTo>
                      <a:pt x="1287463" y="213953"/>
                    </a:lnTo>
                    <a:close/>
                    <a:moveTo>
                      <a:pt x="1127125" y="133350"/>
                    </a:moveTo>
                    <a:lnTo>
                      <a:pt x="1207728" y="133350"/>
                    </a:lnTo>
                    <a:lnTo>
                      <a:pt x="1207728" y="213953"/>
                    </a:lnTo>
                    <a:lnTo>
                      <a:pt x="1167426" y="213953"/>
                    </a:lnTo>
                    <a:lnTo>
                      <a:pt x="1127125" y="213953"/>
                    </a:lnTo>
                    <a:close/>
                    <a:moveTo>
                      <a:pt x="965200" y="133350"/>
                    </a:moveTo>
                    <a:lnTo>
                      <a:pt x="1045803" y="133350"/>
                    </a:lnTo>
                    <a:lnTo>
                      <a:pt x="1045803" y="213953"/>
                    </a:lnTo>
                    <a:lnTo>
                      <a:pt x="1005501" y="213953"/>
                    </a:lnTo>
                    <a:lnTo>
                      <a:pt x="965200" y="213953"/>
                    </a:lnTo>
                    <a:close/>
                    <a:moveTo>
                      <a:pt x="804863" y="133350"/>
                    </a:moveTo>
                    <a:lnTo>
                      <a:pt x="885465" y="133350"/>
                    </a:lnTo>
                    <a:lnTo>
                      <a:pt x="885465" y="213953"/>
                    </a:lnTo>
                    <a:lnTo>
                      <a:pt x="845164" y="213953"/>
                    </a:lnTo>
                    <a:lnTo>
                      <a:pt x="804863" y="213953"/>
                    </a:lnTo>
                    <a:close/>
                    <a:moveTo>
                      <a:pt x="644525" y="133350"/>
                    </a:moveTo>
                    <a:lnTo>
                      <a:pt x="725128" y="133350"/>
                    </a:lnTo>
                    <a:lnTo>
                      <a:pt x="725128" y="213953"/>
                    </a:lnTo>
                    <a:lnTo>
                      <a:pt x="684826" y="213953"/>
                    </a:lnTo>
                    <a:lnTo>
                      <a:pt x="644525" y="213953"/>
                    </a:lnTo>
                    <a:close/>
                    <a:moveTo>
                      <a:pt x="482600" y="133350"/>
                    </a:moveTo>
                    <a:lnTo>
                      <a:pt x="563203" y="133350"/>
                    </a:lnTo>
                    <a:lnTo>
                      <a:pt x="563203" y="213953"/>
                    </a:lnTo>
                    <a:lnTo>
                      <a:pt x="522901" y="213953"/>
                    </a:lnTo>
                    <a:lnTo>
                      <a:pt x="482600" y="213953"/>
                    </a:lnTo>
                    <a:close/>
                    <a:moveTo>
                      <a:pt x="322263" y="133350"/>
                    </a:moveTo>
                    <a:lnTo>
                      <a:pt x="402865" y="133350"/>
                    </a:lnTo>
                    <a:lnTo>
                      <a:pt x="402865" y="213953"/>
                    </a:lnTo>
                    <a:lnTo>
                      <a:pt x="362564" y="213953"/>
                    </a:lnTo>
                    <a:lnTo>
                      <a:pt x="322263" y="213953"/>
                    </a:lnTo>
                    <a:close/>
                    <a:moveTo>
                      <a:pt x="160338" y="133350"/>
                    </a:moveTo>
                    <a:lnTo>
                      <a:pt x="240940" y="133350"/>
                    </a:lnTo>
                    <a:lnTo>
                      <a:pt x="240940" y="213953"/>
                    </a:lnTo>
                    <a:lnTo>
                      <a:pt x="200639" y="213953"/>
                    </a:lnTo>
                    <a:lnTo>
                      <a:pt x="160338" y="213953"/>
                    </a:lnTo>
                    <a:close/>
                    <a:moveTo>
                      <a:pt x="0" y="133350"/>
                    </a:moveTo>
                    <a:lnTo>
                      <a:pt x="80603" y="133350"/>
                    </a:lnTo>
                    <a:lnTo>
                      <a:pt x="80603" y="213953"/>
                    </a:lnTo>
                    <a:lnTo>
                      <a:pt x="40302" y="213953"/>
                    </a:lnTo>
                    <a:lnTo>
                      <a:pt x="0" y="213953"/>
                    </a:lnTo>
                    <a:close/>
                    <a:moveTo>
                      <a:pt x="2897188" y="120650"/>
                    </a:moveTo>
                    <a:lnTo>
                      <a:pt x="2977790" y="120650"/>
                    </a:lnTo>
                    <a:lnTo>
                      <a:pt x="2977790" y="201253"/>
                    </a:lnTo>
                    <a:lnTo>
                      <a:pt x="2937489" y="201253"/>
                    </a:lnTo>
                    <a:lnTo>
                      <a:pt x="2897188" y="201253"/>
                    </a:lnTo>
                    <a:close/>
                    <a:moveTo>
                      <a:pt x="2092325" y="120650"/>
                    </a:moveTo>
                    <a:lnTo>
                      <a:pt x="2172928" y="120650"/>
                    </a:lnTo>
                    <a:lnTo>
                      <a:pt x="2172928" y="201253"/>
                    </a:lnTo>
                    <a:lnTo>
                      <a:pt x="2132626" y="201253"/>
                    </a:lnTo>
                    <a:lnTo>
                      <a:pt x="2092325" y="201253"/>
                    </a:lnTo>
                    <a:close/>
                    <a:moveTo>
                      <a:pt x="2254250" y="80963"/>
                    </a:moveTo>
                    <a:lnTo>
                      <a:pt x="2334853" y="80963"/>
                    </a:lnTo>
                    <a:lnTo>
                      <a:pt x="2334853" y="161565"/>
                    </a:lnTo>
                    <a:lnTo>
                      <a:pt x="2294551" y="161565"/>
                    </a:lnTo>
                    <a:lnTo>
                      <a:pt x="2254250" y="161565"/>
                    </a:lnTo>
                    <a:close/>
                    <a:moveTo>
                      <a:pt x="2736850" y="52388"/>
                    </a:moveTo>
                    <a:lnTo>
                      <a:pt x="2817453" y="52388"/>
                    </a:lnTo>
                    <a:lnTo>
                      <a:pt x="2817453" y="132990"/>
                    </a:lnTo>
                    <a:lnTo>
                      <a:pt x="2777151" y="132990"/>
                    </a:lnTo>
                    <a:lnTo>
                      <a:pt x="2736850" y="132990"/>
                    </a:lnTo>
                    <a:close/>
                    <a:moveTo>
                      <a:pt x="2414588" y="52388"/>
                    </a:moveTo>
                    <a:lnTo>
                      <a:pt x="2495190" y="52388"/>
                    </a:lnTo>
                    <a:lnTo>
                      <a:pt x="2495190" y="132990"/>
                    </a:lnTo>
                    <a:lnTo>
                      <a:pt x="2454889" y="132990"/>
                    </a:lnTo>
                    <a:lnTo>
                      <a:pt x="2414588" y="132990"/>
                    </a:lnTo>
                    <a:close/>
                    <a:moveTo>
                      <a:pt x="2576513" y="0"/>
                    </a:moveTo>
                    <a:lnTo>
                      <a:pt x="2657115" y="0"/>
                    </a:lnTo>
                    <a:lnTo>
                      <a:pt x="2657115" y="80603"/>
                    </a:lnTo>
                    <a:lnTo>
                      <a:pt x="2616814" y="80603"/>
                    </a:lnTo>
                    <a:lnTo>
                      <a:pt x="2576513"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71" name="Freeform 270">
                <a:extLst>
                  <a:ext uri="{FF2B5EF4-FFF2-40B4-BE49-F238E27FC236}">
                    <a16:creationId xmlns:a16="http://schemas.microsoft.com/office/drawing/2014/main" id="{0DBA190D-1726-5747-898F-BDD510129CB0}"/>
                  </a:ext>
                </a:extLst>
              </p:cNvPr>
              <p:cNvSpPr>
                <a:spLocks noChangeArrowheads="1"/>
              </p:cNvSpPr>
              <p:nvPr/>
            </p:nvSpPr>
            <p:spPr bwMode="auto">
              <a:xfrm>
                <a:off x="1774825" y="4138613"/>
                <a:ext cx="3139715" cy="213952"/>
              </a:xfrm>
              <a:custGeom>
                <a:avLst/>
                <a:gdLst>
                  <a:gd name="connsiteX0" fmla="*/ 3059113 w 3139715"/>
                  <a:gd name="connsiteY0" fmla="*/ 133350 h 213952"/>
                  <a:gd name="connsiteX1" fmla="*/ 3139715 w 3139715"/>
                  <a:gd name="connsiteY1" fmla="*/ 133350 h 213952"/>
                  <a:gd name="connsiteX2" fmla="*/ 3139715 w 3139715"/>
                  <a:gd name="connsiteY2" fmla="*/ 213952 h 213952"/>
                  <a:gd name="connsiteX3" fmla="*/ 3099414 w 3139715"/>
                  <a:gd name="connsiteY3" fmla="*/ 213952 h 213952"/>
                  <a:gd name="connsiteX4" fmla="*/ 3059113 w 3139715"/>
                  <a:gd name="connsiteY4" fmla="*/ 213952 h 213952"/>
                  <a:gd name="connsiteX5" fmla="*/ 2254250 w 3139715"/>
                  <a:gd name="connsiteY5" fmla="*/ 133350 h 213952"/>
                  <a:gd name="connsiteX6" fmla="*/ 2334853 w 3139715"/>
                  <a:gd name="connsiteY6" fmla="*/ 133350 h 213952"/>
                  <a:gd name="connsiteX7" fmla="*/ 2334853 w 3139715"/>
                  <a:gd name="connsiteY7" fmla="*/ 213952 h 213952"/>
                  <a:gd name="connsiteX8" fmla="*/ 2294551 w 3139715"/>
                  <a:gd name="connsiteY8" fmla="*/ 213952 h 213952"/>
                  <a:gd name="connsiteX9" fmla="*/ 2254250 w 3139715"/>
                  <a:gd name="connsiteY9" fmla="*/ 213952 h 213952"/>
                  <a:gd name="connsiteX10" fmla="*/ 2092325 w 3139715"/>
                  <a:gd name="connsiteY10" fmla="*/ 133350 h 213952"/>
                  <a:gd name="connsiteX11" fmla="*/ 2172928 w 3139715"/>
                  <a:gd name="connsiteY11" fmla="*/ 133350 h 213952"/>
                  <a:gd name="connsiteX12" fmla="*/ 2172928 w 3139715"/>
                  <a:gd name="connsiteY12" fmla="*/ 213952 h 213952"/>
                  <a:gd name="connsiteX13" fmla="*/ 2132626 w 3139715"/>
                  <a:gd name="connsiteY13" fmla="*/ 213952 h 213952"/>
                  <a:gd name="connsiteX14" fmla="*/ 2092325 w 3139715"/>
                  <a:gd name="connsiteY14" fmla="*/ 213952 h 213952"/>
                  <a:gd name="connsiteX15" fmla="*/ 1931988 w 3139715"/>
                  <a:gd name="connsiteY15" fmla="*/ 133350 h 213952"/>
                  <a:gd name="connsiteX16" fmla="*/ 2012590 w 3139715"/>
                  <a:gd name="connsiteY16" fmla="*/ 133350 h 213952"/>
                  <a:gd name="connsiteX17" fmla="*/ 2012590 w 3139715"/>
                  <a:gd name="connsiteY17" fmla="*/ 213952 h 213952"/>
                  <a:gd name="connsiteX18" fmla="*/ 1972289 w 3139715"/>
                  <a:gd name="connsiteY18" fmla="*/ 213952 h 213952"/>
                  <a:gd name="connsiteX19" fmla="*/ 1931988 w 3139715"/>
                  <a:gd name="connsiteY19" fmla="*/ 213952 h 213952"/>
                  <a:gd name="connsiteX20" fmla="*/ 1770063 w 3139715"/>
                  <a:gd name="connsiteY20" fmla="*/ 133350 h 213952"/>
                  <a:gd name="connsiteX21" fmla="*/ 1850665 w 3139715"/>
                  <a:gd name="connsiteY21" fmla="*/ 133350 h 213952"/>
                  <a:gd name="connsiteX22" fmla="*/ 1850665 w 3139715"/>
                  <a:gd name="connsiteY22" fmla="*/ 213952 h 213952"/>
                  <a:gd name="connsiteX23" fmla="*/ 1810364 w 3139715"/>
                  <a:gd name="connsiteY23" fmla="*/ 213952 h 213952"/>
                  <a:gd name="connsiteX24" fmla="*/ 1770063 w 3139715"/>
                  <a:gd name="connsiteY24" fmla="*/ 213952 h 213952"/>
                  <a:gd name="connsiteX25" fmla="*/ 1609725 w 3139715"/>
                  <a:gd name="connsiteY25" fmla="*/ 133350 h 213952"/>
                  <a:gd name="connsiteX26" fmla="*/ 1690328 w 3139715"/>
                  <a:gd name="connsiteY26" fmla="*/ 133350 h 213952"/>
                  <a:gd name="connsiteX27" fmla="*/ 1690328 w 3139715"/>
                  <a:gd name="connsiteY27" fmla="*/ 213952 h 213952"/>
                  <a:gd name="connsiteX28" fmla="*/ 1650026 w 3139715"/>
                  <a:gd name="connsiteY28" fmla="*/ 213952 h 213952"/>
                  <a:gd name="connsiteX29" fmla="*/ 1609725 w 3139715"/>
                  <a:gd name="connsiteY29" fmla="*/ 213952 h 213952"/>
                  <a:gd name="connsiteX30" fmla="*/ 1449388 w 3139715"/>
                  <a:gd name="connsiteY30" fmla="*/ 133350 h 213952"/>
                  <a:gd name="connsiteX31" fmla="*/ 1529990 w 3139715"/>
                  <a:gd name="connsiteY31" fmla="*/ 133350 h 213952"/>
                  <a:gd name="connsiteX32" fmla="*/ 1529990 w 3139715"/>
                  <a:gd name="connsiteY32" fmla="*/ 213952 h 213952"/>
                  <a:gd name="connsiteX33" fmla="*/ 1489689 w 3139715"/>
                  <a:gd name="connsiteY33" fmla="*/ 213952 h 213952"/>
                  <a:gd name="connsiteX34" fmla="*/ 1449388 w 3139715"/>
                  <a:gd name="connsiteY34" fmla="*/ 213952 h 213952"/>
                  <a:gd name="connsiteX35" fmla="*/ 1287463 w 3139715"/>
                  <a:gd name="connsiteY35" fmla="*/ 133350 h 213952"/>
                  <a:gd name="connsiteX36" fmla="*/ 1368065 w 3139715"/>
                  <a:gd name="connsiteY36" fmla="*/ 133350 h 213952"/>
                  <a:gd name="connsiteX37" fmla="*/ 1368065 w 3139715"/>
                  <a:gd name="connsiteY37" fmla="*/ 213952 h 213952"/>
                  <a:gd name="connsiteX38" fmla="*/ 1327764 w 3139715"/>
                  <a:gd name="connsiteY38" fmla="*/ 213952 h 213952"/>
                  <a:gd name="connsiteX39" fmla="*/ 1287463 w 3139715"/>
                  <a:gd name="connsiteY39" fmla="*/ 213952 h 213952"/>
                  <a:gd name="connsiteX40" fmla="*/ 1127125 w 3139715"/>
                  <a:gd name="connsiteY40" fmla="*/ 133350 h 213952"/>
                  <a:gd name="connsiteX41" fmla="*/ 1207728 w 3139715"/>
                  <a:gd name="connsiteY41" fmla="*/ 133350 h 213952"/>
                  <a:gd name="connsiteX42" fmla="*/ 1207728 w 3139715"/>
                  <a:gd name="connsiteY42" fmla="*/ 213952 h 213952"/>
                  <a:gd name="connsiteX43" fmla="*/ 1167426 w 3139715"/>
                  <a:gd name="connsiteY43" fmla="*/ 213952 h 213952"/>
                  <a:gd name="connsiteX44" fmla="*/ 1127125 w 3139715"/>
                  <a:gd name="connsiteY44" fmla="*/ 213952 h 213952"/>
                  <a:gd name="connsiteX45" fmla="*/ 965200 w 3139715"/>
                  <a:gd name="connsiteY45" fmla="*/ 133350 h 213952"/>
                  <a:gd name="connsiteX46" fmla="*/ 1045803 w 3139715"/>
                  <a:gd name="connsiteY46" fmla="*/ 133350 h 213952"/>
                  <a:gd name="connsiteX47" fmla="*/ 1045803 w 3139715"/>
                  <a:gd name="connsiteY47" fmla="*/ 213952 h 213952"/>
                  <a:gd name="connsiteX48" fmla="*/ 1005501 w 3139715"/>
                  <a:gd name="connsiteY48" fmla="*/ 213952 h 213952"/>
                  <a:gd name="connsiteX49" fmla="*/ 965200 w 3139715"/>
                  <a:gd name="connsiteY49" fmla="*/ 213952 h 213952"/>
                  <a:gd name="connsiteX50" fmla="*/ 804863 w 3139715"/>
                  <a:gd name="connsiteY50" fmla="*/ 133350 h 213952"/>
                  <a:gd name="connsiteX51" fmla="*/ 885465 w 3139715"/>
                  <a:gd name="connsiteY51" fmla="*/ 133350 h 213952"/>
                  <a:gd name="connsiteX52" fmla="*/ 885465 w 3139715"/>
                  <a:gd name="connsiteY52" fmla="*/ 213952 h 213952"/>
                  <a:gd name="connsiteX53" fmla="*/ 845164 w 3139715"/>
                  <a:gd name="connsiteY53" fmla="*/ 213952 h 213952"/>
                  <a:gd name="connsiteX54" fmla="*/ 804863 w 3139715"/>
                  <a:gd name="connsiteY54" fmla="*/ 213952 h 213952"/>
                  <a:gd name="connsiteX55" fmla="*/ 644525 w 3139715"/>
                  <a:gd name="connsiteY55" fmla="*/ 133350 h 213952"/>
                  <a:gd name="connsiteX56" fmla="*/ 725128 w 3139715"/>
                  <a:gd name="connsiteY56" fmla="*/ 133350 h 213952"/>
                  <a:gd name="connsiteX57" fmla="*/ 725128 w 3139715"/>
                  <a:gd name="connsiteY57" fmla="*/ 213952 h 213952"/>
                  <a:gd name="connsiteX58" fmla="*/ 684826 w 3139715"/>
                  <a:gd name="connsiteY58" fmla="*/ 213952 h 213952"/>
                  <a:gd name="connsiteX59" fmla="*/ 644525 w 3139715"/>
                  <a:gd name="connsiteY59" fmla="*/ 213952 h 213952"/>
                  <a:gd name="connsiteX60" fmla="*/ 482600 w 3139715"/>
                  <a:gd name="connsiteY60" fmla="*/ 133350 h 213952"/>
                  <a:gd name="connsiteX61" fmla="*/ 563203 w 3139715"/>
                  <a:gd name="connsiteY61" fmla="*/ 133350 h 213952"/>
                  <a:gd name="connsiteX62" fmla="*/ 563203 w 3139715"/>
                  <a:gd name="connsiteY62" fmla="*/ 213952 h 213952"/>
                  <a:gd name="connsiteX63" fmla="*/ 522901 w 3139715"/>
                  <a:gd name="connsiteY63" fmla="*/ 213952 h 213952"/>
                  <a:gd name="connsiteX64" fmla="*/ 482600 w 3139715"/>
                  <a:gd name="connsiteY64" fmla="*/ 213952 h 213952"/>
                  <a:gd name="connsiteX65" fmla="*/ 322263 w 3139715"/>
                  <a:gd name="connsiteY65" fmla="*/ 133350 h 213952"/>
                  <a:gd name="connsiteX66" fmla="*/ 402865 w 3139715"/>
                  <a:gd name="connsiteY66" fmla="*/ 133350 h 213952"/>
                  <a:gd name="connsiteX67" fmla="*/ 402865 w 3139715"/>
                  <a:gd name="connsiteY67" fmla="*/ 213952 h 213952"/>
                  <a:gd name="connsiteX68" fmla="*/ 362564 w 3139715"/>
                  <a:gd name="connsiteY68" fmla="*/ 213952 h 213952"/>
                  <a:gd name="connsiteX69" fmla="*/ 322263 w 3139715"/>
                  <a:gd name="connsiteY69" fmla="*/ 213952 h 213952"/>
                  <a:gd name="connsiteX70" fmla="*/ 160338 w 3139715"/>
                  <a:gd name="connsiteY70" fmla="*/ 133350 h 213952"/>
                  <a:gd name="connsiteX71" fmla="*/ 240940 w 3139715"/>
                  <a:gd name="connsiteY71" fmla="*/ 133350 h 213952"/>
                  <a:gd name="connsiteX72" fmla="*/ 240940 w 3139715"/>
                  <a:gd name="connsiteY72" fmla="*/ 213952 h 213952"/>
                  <a:gd name="connsiteX73" fmla="*/ 200639 w 3139715"/>
                  <a:gd name="connsiteY73" fmla="*/ 213952 h 213952"/>
                  <a:gd name="connsiteX74" fmla="*/ 160338 w 3139715"/>
                  <a:gd name="connsiteY74" fmla="*/ 213952 h 213952"/>
                  <a:gd name="connsiteX75" fmla="*/ 0 w 3139715"/>
                  <a:gd name="connsiteY75" fmla="*/ 133350 h 213952"/>
                  <a:gd name="connsiteX76" fmla="*/ 80603 w 3139715"/>
                  <a:gd name="connsiteY76" fmla="*/ 133350 h 213952"/>
                  <a:gd name="connsiteX77" fmla="*/ 80603 w 3139715"/>
                  <a:gd name="connsiteY77" fmla="*/ 213952 h 213952"/>
                  <a:gd name="connsiteX78" fmla="*/ 40302 w 3139715"/>
                  <a:gd name="connsiteY78" fmla="*/ 213952 h 213952"/>
                  <a:gd name="connsiteX79" fmla="*/ 0 w 3139715"/>
                  <a:gd name="connsiteY79" fmla="*/ 213952 h 213952"/>
                  <a:gd name="connsiteX80" fmla="*/ 2897188 w 3139715"/>
                  <a:gd name="connsiteY80" fmla="*/ 93662 h 213952"/>
                  <a:gd name="connsiteX81" fmla="*/ 2977790 w 3139715"/>
                  <a:gd name="connsiteY81" fmla="*/ 93662 h 213952"/>
                  <a:gd name="connsiteX82" fmla="*/ 2977790 w 3139715"/>
                  <a:gd name="connsiteY82" fmla="*/ 174265 h 213952"/>
                  <a:gd name="connsiteX83" fmla="*/ 2937489 w 3139715"/>
                  <a:gd name="connsiteY83" fmla="*/ 174265 h 213952"/>
                  <a:gd name="connsiteX84" fmla="*/ 2897188 w 3139715"/>
                  <a:gd name="connsiteY84" fmla="*/ 174265 h 213952"/>
                  <a:gd name="connsiteX85" fmla="*/ 2414588 w 3139715"/>
                  <a:gd name="connsiteY85" fmla="*/ 93662 h 213952"/>
                  <a:gd name="connsiteX86" fmla="*/ 2495190 w 3139715"/>
                  <a:gd name="connsiteY86" fmla="*/ 93662 h 213952"/>
                  <a:gd name="connsiteX87" fmla="*/ 2495190 w 3139715"/>
                  <a:gd name="connsiteY87" fmla="*/ 174265 h 213952"/>
                  <a:gd name="connsiteX88" fmla="*/ 2454889 w 3139715"/>
                  <a:gd name="connsiteY88" fmla="*/ 174265 h 213952"/>
                  <a:gd name="connsiteX89" fmla="*/ 2414588 w 3139715"/>
                  <a:gd name="connsiteY89" fmla="*/ 174265 h 213952"/>
                  <a:gd name="connsiteX90" fmla="*/ 2736850 w 3139715"/>
                  <a:gd name="connsiteY90" fmla="*/ 39687 h 213952"/>
                  <a:gd name="connsiteX91" fmla="*/ 2817453 w 3139715"/>
                  <a:gd name="connsiteY91" fmla="*/ 39687 h 213952"/>
                  <a:gd name="connsiteX92" fmla="*/ 2817453 w 3139715"/>
                  <a:gd name="connsiteY92" fmla="*/ 120290 h 213952"/>
                  <a:gd name="connsiteX93" fmla="*/ 2777151 w 3139715"/>
                  <a:gd name="connsiteY93" fmla="*/ 120290 h 213952"/>
                  <a:gd name="connsiteX94" fmla="*/ 2736850 w 3139715"/>
                  <a:gd name="connsiteY94" fmla="*/ 120290 h 213952"/>
                  <a:gd name="connsiteX95" fmla="*/ 2576513 w 3139715"/>
                  <a:gd name="connsiteY95" fmla="*/ 0 h 213952"/>
                  <a:gd name="connsiteX96" fmla="*/ 2657115 w 3139715"/>
                  <a:gd name="connsiteY96" fmla="*/ 0 h 213952"/>
                  <a:gd name="connsiteX97" fmla="*/ 2657115 w 3139715"/>
                  <a:gd name="connsiteY97" fmla="*/ 80602 h 213952"/>
                  <a:gd name="connsiteX98" fmla="*/ 2616814 w 3139715"/>
                  <a:gd name="connsiteY98" fmla="*/ 80602 h 213952"/>
                  <a:gd name="connsiteX99" fmla="*/ 2576513 w 3139715"/>
                  <a:gd name="connsiteY99" fmla="*/ 80602 h 21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2">
                    <a:moveTo>
                      <a:pt x="3059113" y="133350"/>
                    </a:moveTo>
                    <a:lnTo>
                      <a:pt x="3139715" y="133350"/>
                    </a:lnTo>
                    <a:lnTo>
                      <a:pt x="3139715" y="213952"/>
                    </a:lnTo>
                    <a:lnTo>
                      <a:pt x="3099414" y="213952"/>
                    </a:lnTo>
                    <a:lnTo>
                      <a:pt x="3059113" y="213952"/>
                    </a:lnTo>
                    <a:close/>
                    <a:moveTo>
                      <a:pt x="2254250" y="133350"/>
                    </a:moveTo>
                    <a:lnTo>
                      <a:pt x="2334853" y="133350"/>
                    </a:lnTo>
                    <a:lnTo>
                      <a:pt x="2334853" y="213952"/>
                    </a:lnTo>
                    <a:lnTo>
                      <a:pt x="2294551" y="213952"/>
                    </a:lnTo>
                    <a:lnTo>
                      <a:pt x="2254250" y="213952"/>
                    </a:lnTo>
                    <a:close/>
                    <a:moveTo>
                      <a:pt x="2092325" y="133350"/>
                    </a:moveTo>
                    <a:lnTo>
                      <a:pt x="2172928" y="133350"/>
                    </a:lnTo>
                    <a:lnTo>
                      <a:pt x="2172928" y="213952"/>
                    </a:lnTo>
                    <a:lnTo>
                      <a:pt x="2132626" y="213952"/>
                    </a:lnTo>
                    <a:lnTo>
                      <a:pt x="2092325" y="213952"/>
                    </a:lnTo>
                    <a:close/>
                    <a:moveTo>
                      <a:pt x="1931988" y="133350"/>
                    </a:moveTo>
                    <a:lnTo>
                      <a:pt x="2012590" y="133350"/>
                    </a:lnTo>
                    <a:lnTo>
                      <a:pt x="2012590" y="213952"/>
                    </a:lnTo>
                    <a:lnTo>
                      <a:pt x="1972289" y="213952"/>
                    </a:lnTo>
                    <a:lnTo>
                      <a:pt x="1931988" y="213952"/>
                    </a:lnTo>
                    <a:close/>
                    <a:moveTo>
                      <a:pt x="1770063" y="133350"/>
                    </a:moveTo>
                    <a:lnTo>
                      <a:pt x="1850665" y="133350"/>
                    </a:lnTo>
                    <a:lnTo>
                      <a:pt x="1850665" y="213952"/>
                    </a:lnTo>
                    <a:lnTo>
                      <a:pt x="1810364" y="213952"/>
                    </a:lnTo>
                    <a:lnTo>
                      <a:pt x="1770063" y="213952"/>
                    </a:lnTo>
                    <a:close/>
                    <a:moveTo>
                      <a:pt x="1609725" y="133350"/>
                    </a:moveTo>
                    <a:lnTo>
                      <a:pt x="1690328" y="133350"/>
                    </a:lnTo>
                    <a:lnTo>
                      <a:pt x="1690328" y="213952"/>
                    </a:lnTo>
                    <a:lnTo>
                      <a:pt x="1650026" y="213952"/>
                    </a:lnTo>
                    <a:lnTo>
                      <a:pt x="1609725" y="213952"/>
                    </a:lnTo>
                    <a:close/>
                    <a:moveTo>
                      <a:pt x="1449388" y="133350"/>
                    </a:moveTo>
                    <a:lnTo>
                      <a:pt x="1529990" y="133350"/>
                    </a:lnTo>
                    <a:lnTo>
                      <a:pt x="1529990" y="213952"/>
                    </a:lnTo>
                    <a:lnTo>
                      <a:pt x="1489689" y="213952"/>
                    </a:lnTo>
                    <a:lnTo>
                      <a:pt x="1449388" y="213952"/>
                    </a:lnTo>
                    <a:close/>
                    <a:moveTo>
                      <a:pt x="1287463" y="133350"/>
                    </a:moveTo>
                    <a:lnTo>
                      <a:pt x="1368065" y="133350"/>
                    </a:lnTo>
                    <a:lnTo>
                      <a:pt x="1368065" y="213952"/>
                    </a:lnTo>
                    <a:lnTo>
                      <a:pt x="1327764" y="213952"/>
                    </a:lnTo>
                    <a:lnTo>
                      <a:pt x="1287463" y="213952"/>
                    </a:lnTo>
                    <a:close/>
                    <a:moveTo>
                      <a:pt x="1127125" y="133350"/>
                    </a:moveTo>
                    <a:lnTo>
                      <a:pt x="1207728" y="133350"/>
                    </a:lnTo>
                    <a:lnTo>
                      <a:pt x="1207728" y="213952"/>
                    </a:lnTo>
                    <a:lnTo>
                      <a:pt x="1167426" y="213952"/>
                    </a:lnTo>
                    <a:lnTo>
                      <a:pt x="1127125" y="213952"/>
                    </a:lnTo>
                    <a:close/>
                    <a:moveTo>
                      <a:pt x="965200" y="133350"/>
                    </a:moveTo>
                    <a:lnTo>
                      <a:pt x="1045803" y="133350"/>
                    </a:lnTo>
                    <a:lnTo>
                      <a:pt x="1045803" y="213952"/>
                    </a:lnTo>
                    <a:lnTo>
                      <a:pt x="1005501" y="213952"/>
                    </a:lnTo>
                    <a:lnTo>
                      <a:pt x="965200" y="213952"/>
                    </a:lnTo>
                    <a:close/>
                    <a:moveTo>
                      <a:pt x="804863" y="133350"/>
                    </a:moveTo>
                    <a:lnTo>
                      <a:pt x="885465" y="133350"/>
                    </a:lnTo>
                    <a:lnTo>
                      <a:pt x="885465" y="213952"/>
                    </a:lnTo>
                    <a:lnTo>
                      <a:pt x="845164" y="213952"/>
                    </a:lnTo>
                    <a:lnTo>
                      <a:pt x="804863" y="213952"/>
                    </a:lnTo>
                    <a:close/>
                    <a:moveTo>
                      <a:pt x="644525" y="133350"/>
                    </a:moveTo>
                    <a:lnTo>
                      <a:pt x="725128" y="133350"/>
                    </a:lnTo>
                    <a:lnTo>
                      <a:pt x="725128" y="213952"/>
                    </a:lnTo>
                    <a:lnTo>
                      <a:pt x="684826" y="213952"/>
                    </a:lnTo>
                    <a:lnTo>
                      <a:pt x="644525" y="213952"/>
                    </a:lnTo>
                    <a:close/>
                    <a:moveTo>
                      <a:pt x="482600" y="133350"/>
                    </a:moveTo>
                    <a:lnTo>
                      <a:pt x="563203" y="133350"/>
                    </a:lnTo>
                    <a:lnTo>
                      <a:pt x="563203" y="213952"/>
                    </a:lnTo>
                    <a:lnTo>
                      <a:pt x="522901" y="213952"/>
                    </a:lnTo>
                    <a:lnTo>
                      <a:pt x="482600" y="213952"/>
                    </a:lnTo>
                    <a:close/>
                    <a:moveTo>
                      <a:pt x="322263" y="133350"/>
                    </a:moveTo>
                    <a:lnTo>
                      <a:pt x="402865" y="133350"/>
                    </a:lnTo>
                    <a:lnTo>
                      <a:pt x="402865" y="213952"/>
                    </a:lnTo>
                    <a:lnTo>
                      <a:pt x="362564" y="213952"/>
                    </a:lnTo>
                    <a:lnTo>
                      <a:pt x="322263" y="213952"/>
                    </a:lnTo>
                    <a:close/>
                    <a:moveTo>
                      <a:pt x="160338" y="133350"/>
                    </a:moveTo>
                    <a:lnTo>
                      <a:pt x="240940" y="133350"/>
                    </a:lnTo>
                    <a:lnTo>
                      <a:pt x="240940" y="213952"/>
                    </a:lnTo>
                    <a:lnTo>
                      <a:pt x="200639" y="213952"/>
                    </a:lnTo>
                    <a:lnTo>
                      <a:pt x="160338" y="213952"/>
                    </a:lnTo>
                    <a:close/>
                    <a:moveTo>
                      <a:pt x="0" y="133350"/>
                    </a:moveTo>
                    <a:lnTo>
                      <a:pt x="80603" y="133350"/>
                    </a:lnTo>
                    <a:lnTo>
                      <a:pt x="80603" y="213952"/>
                    </a:lnTo>
                    <a:lnTo>
                      <a:pt x="40302" y="213952"/>
                    </a:lnTo>
                    <a:lnTo>
                      <a:pt x="0" y="213952"/>
                    </a:lnTo>
                    <a:close/>
                    <a:moveTo>
                      <a:pt x="2897188" y="93662"/>
                    </a:moveTo>
                    <a:lnTo>
                      <a:pt x="2977790" y="93662"/>
                    </a:lnTo>
                    <a:lnTo>
                      <a:pt x="2977790" y="174265"/>
                    </a:lnTo>
                    <a:lnTo>
                      <a:pt x="2937489" y="174265"/>
                    </a:lnTo>
                    <a:lnTo>
                      <a:pt x="2897188" y="174265"/>
                    </a:lnTo>
                    <a:close/>
                    <a:moveTo>
                      <a:pt x="2414588" y="93662"/>
                    </a:moveTo>
                    <a:lnTo>
                      <a:pt x="2495190" y="93662"/>
                    </a:lnTo>
                    <a:lnTo>
                      <a:pt x="2495190" y="174265"/>
                    </a:lnTo>
                    <a:lnTo>
                      <a:pt x="2454889" y="174265"/>
                    </a:lnTo>
                    <a:lnTo>
                      <a:pt x="2414588" y="174265"/>
                    </a:lnTo>
                    <a:close/>
                    <a:moveTo>
                      <a:pt x="2736850" y="39687"/>
                    </a:moveTo>
                    <a:lnTo>
                      <a:pt x="2817453" y="39687"/>
                    </a:lnTo>
                    <a:lnTo>
                      <a:pt x="2817453" y="120290"/>
                    </a:lnTo>
                    <a:lnTo>
                      <a:pt x="2777151" y="120290"/>
                    </a:lnTo>
                    <a:lnTo>
                      <a:pt x="2736850" y="120290"/>
                    </a:lnTo>
                    <a:close/>
                    <a:moveTo>
                      <a:pt x="2576513" y="0"/>
                    </a:moveTo>
                    <a:lnTo>
                      <a:pt x="2657115" y="0"/>
                    </a:lnTo>
                    <a:lnTo>
                      <a:pt x="2657115" y="80602"/>
                    </a:lnTo>
                    <a:lnTo>
                      <a:pt x="2616814" y="80602"/>
                    </a:lnTo>
                    <a:lnTo>
                      <a:pt x="2576513"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72" name="Freeform 271">
                <a:extLst>
                  <a:ext uri="{FF2B5EF4-FFF2-40B4-BE49-F238E27FC236}">
                    <a16:creationId xmlns:a16="http://schemas.microsoft.com/office/drawing/2014/main" id="{401AD3B8-B241-6242-8807-8BBF9E6294AB}"/>
                  </a:ext>
                </a:extLst>
              </p:cNvPr>
              <p:cNvSpPr>
                <a:spLocks noChangeArrowheads="1"/>
              </p:cNvSpPr>
              <p:nvPr/>
            </p:nvSpPr>
            <p:spPr bwMode="auto">
              <a:xfrm>
                <a:off x="1774825" y="4313238"/>
                <a:ext cx="3139715" cy="201252"/>
              </a:xfrm>
              <a:custGeom>
                <a:avLst/>
                <a:gdLst>
                  <a:gd name="connsiteX0" fmla="*/ 3059113 w 3139715"/>
                  <a:gd name="connsiteY0" fmla="*/ 120650 h 201252"/>
                  <a:gd name="connsiteX1" fmla="*/ 3139715 w 3139715"/>
                  <a:gd name="connsiteY1" fmla="*/ 120650 h 201252"/>
                  <a:gd name="connsiteX2" fmla="*/ 3139715 w 3139715"/>
                  <a:gd name="connsiteY2" fmla="*/ 201252 h 201252"/>
                  <a:gd name="connsiteX3" fmla="*/ 3099414 w 3139715"/>
                  <a:gd name="connsiteY3" fmla="*/ 201252 h 201252"/>
                  <a:gd name="connsiteX4" fmla="*/ 3059113 w 3139715"/>
                  <a:gd name="connsiteY4" fmla="*/ 201252 h 201252"/>
                  <a:gd name="connsiteX5" fmla="*/ 2254250 w 3139715"/>
                  <a:gd name="connsiteY5" fmla="*/ 120650 h 201252"/>
                  <a:gd name="connsiteX6" fmla="*/ 2334853 w 3139715"/>
                  <a:gd name="connsiteY6" fmla="*/ 120650 h 201252"/>
                  <a:gd name="connsiteX7" fmla="*/ 2334853 w 3139715"/>
                  <a:gd name="connsiteY7" fmla="*/ 201252 h 201252"/>
                  <a:gd name="connsiteX8" fmla="*/ 2294551 w 3139715"/>
                  <a:gd name="connsiteY8" fmla="*/ 201252 h 201252"/>
                  <a:gd name="connsiteX9" fmla="*/ 2254250 w 3139715"/>
                  <a:gd name="connsiteY9" fmla="*/ 201252 h 201252"/>
                  <a:gd name="connsiteX10" fmla="*/ 2092325 w 3139715"/>
                  <a:gd name="connsiteY10" fmla="*/ 120650 h 201252"/>
                  <a:gd name="connsiteX11" fmla="*/ 2172928 w 3139715"/>
                  <a:gd name="connsiteY11" fmla="*/ 120650 h 201252"/>
                  <a:gd name="connsiteX12" fmla="*/ 2172928 w 3139715"/>
                  <a:gd name="connsiteY12" fmla="*/ 201252 h 201252"/>
                  <a:gd name="connsiteX13" fmla="*/ 2132626 w 3139715"/>
                  <a:gd name="connsiteY13" fmla="*/ 201252 h 201252"/>
                  <a:gd name="connsiteX14" fmla="*/ 2092325 w 3139715"/>
                  <a:gd name="connsiteY14" fmla="*/ 201252 h 201252"/>
                  <a:gd name="connsiteX15" fmla="*/ 1931988 w 3139715"/>
                  <a:gd name="connsiteY15" fmla="*/ 120650 h 201252"/>
                  <a:gd name="connsiteX16" fmla="*/ 2012590 w 3139715"/>
                  <a:gd name="connsiteY16" fmla="*/ 120650 h 201252"/>
                  <a:gd name="connsiteX17" fmla="*/ 2012590 w 3139715"/>
                  <a:gd name="connsiteY17" fmla="*/ 201252 h 201252"/>
                  <a:gd name="connsiteX18" fmla="*/ 1972289 w 3139715"/>
                  <a:gd name="connsiteY18" fmla="*/ 201252 h 201252"/>
                  <a:gd name="connsiteX19" fmla="*/ 1931988 w 3139715"/>
                  <a:gd name="connsiteY19" fmla="*/ 201252 h 201252"/>
                  <a:gd name="connsiteX20" fmla="*/ 1770063 w 3139715"/>
                  <a:gd name="connsiteY20" fmla="*/ 120650 h 201252"/>
                  <a:gd name="connsiteX21" fmla="*/ 1850665 w 3139715"/>
                  <a:gd name="connsiteY21" fmla="*/ 120650 h 201252"/>
                  <a:gd name="connsiteX22" fmla="*/ 1850665 w 3139715"/>
                  <a:gd name="connsiteY22" fmla="*/ 201252 h 201252"/>
                  <a:gd name="connsiteX23" fmla="*/ 1810364 w 3139715"/>
                  <a:gd name="connsiteY23" fmla="*/ 201252 h 201252"/>
                  <a:gd name="connsiteX24" fmla="*/ 1770063 w 3139715"/>
                  <a:gd name="connsiteY24" fmla="*/ 201252 h 201252"/>
                  <a:gd name="connsiteX25" fmla="*/ 1609725 w 3139715"/>
                  <a:gd name="connsiteY25" fmla="*/ 120650 h 201252"/>
                  <a:gd name="connsiteX26" fmla="*/ 1690328 w 3139715"/>
                  <a:gd name="connsiteY26" fmla="*/ 120650 h 201252"/>
                  <a:gd name="connsiteX27" fmla="*/ 1690328 w 3139715"/>
                  <a:gd name="connsiteY27" fmla="*/ 201252 h 201252"/>
                  <a:gd name="connsiteX28" fmla="*/ 1650026 w 3139715"/>
                  <a:gd name="connsiteY28" fmla="*/ 201252 h 201252"/>
                  <a:gd name="connsiteX29" fmla="*/ 1609725 w 3139715"/>
                  <a:gd name="connsiteY29" fmla="*/ 201252 h 201252"/>
                  <a:gd name="connsiteX30" fmla="*/ 1449388 w 3139715"/>
                  <a:gd name="connsiteY30" fmla="*/ 120650 h 201252"/>
                  <a:gd name="connsiteX31" fmla="*/ 1529990 w 3139715"/>
                  <a:gd name="connsiteY31" fmla="*/ 120650 h 201252"/>
                  <a:gd name="connsiteX32" fmla="*/ 1529990 w 3139715"/>
                  <a:gd name="connsiteY32" fmla="*/ 201252 h 201252"/>
                  <a:gd name="connsiteX33" fmla="*/ 1489689 w 3139715"/>
                  <a:gd name="connsiteY33" fmla="*/ 201252 h 201252"/>
                  <a:gd name="connsiteX34" fmla="*/ 1449388 w 3139715"/>
                  <a:gd name="connsiteY34" fmla="*/ 201252 h 201252"/>
                  <a:gd name="connsiteX35" fmla="*/ 1287463 w 3139715"/>
                  <a:gd name="connsiteY35" fmla="*/ 120650 h 201252"/>
                  <a:gd name="connsiteX36" fmla="*/ 1368065 w 3139715"/>
                  <a:gd name="connsiteY36" fmla="*/ 120650 h 201252"/>
                  <a:gd name="connsiteX37" fmla="*/ 1368065 w 3139715"/>
                  <a:gd name="connsiteY37" fmla="*/ 201252 h 201252"/>
                  <a:gd name="connsiteX38" fmla="*/ 1327764 w 3139715"/>
                  <a:gd name="connsiteY38" fmla="*/ 201252 h 201252"/>
                  <a:gd name="connsiteX39" fmla="*/ 1287463 w 3139715"/>
                  <a:gd name="connsiteY39" fmla="*/ 201252 h 201252"/>
                  <a:gd name="connsiteX40" fmla="*/ 1127125 w 3139715"/>
                  <a:gd name="connsiteY40" fmla="*/ 120650 h 201252"/>
                  <a:gd name="connsiteX41" fmla="*/ 1207728 w 3139715"/>
                  <a:gd name="connsiteY41" fmla="*/ 120650 h 201252"/>
                  <a:gd name="connsiteX42" fmla="*/ 1207728 w 3139715"/>
                  <a:gd name="connsiteY42" fmla="*/ 201252 h 201252"/>
                  <a:gd name="connsiteX43" fmla="*/ 1167426 w 3139715"/>
                  <a:gd name="connsiteY43" fmla="*/ 201252 h 201252"/>
                  <a:gd name="connsiteX44" fmla="*/ 1127125 w 3139715"/>
                  <a:gd name="connsiteY44" fmla="*/ 201252 h 201252"/>
                  <a:gd name="connsiteX45" fmla="*/ 965200 w 3139715"/>
                  <a:gd name="connsiteY45" fmla="*/ 120650 h 201252"/>
                  <a:gd name="connsiteX46" fmla="*/ 1045803 w 3139715"/>
                  <a:gd name="connsiteY46" fmla="*/ 120650 h 201252"/>
                  <a:gd name="connsiteX47" fmla="*/ 1045803 w 3139715"/>
                  <a:gd name="connsiteY47" fmla="*/ 201252 h 201252"/>
                  <a:gd name="connsiteX48" fmla="*/ 1005501 w 3139715"/>
                  <a:gd name="connsiteY48" fmla="*/ 201252 h 201252"/>
                  <a:gd name="connsiteX49" fmla="*/ 965200 w 3139715"/>
                  <a:gd name="connsiteY49" fmla="*/ 201252 h 201252"/>
                  <a:gd name="connsiteX50" fmla="*/ 804863 w 3139715"/>
                  <a:gd name="connsiteY50" fmla="*/ 120650 h 201252"/>
                  <a:gd name="connsiteX51" fmla="*/ 885465 w 3139715"/>
                  <a:gd name="connsiteY51" fmla="*/ 120650 h 201252"/>
                  <a:gd name="connsiteX52" fmla="*/ 885465 w 3139715"/>
                  <a:gd name="connsiteY52" fmla="*/ 201252 h 201252"/>
                  <a:gd name="connsiteX53" fmla="*/ 845164 w 3139715"/>
                  <a:gd name="connsiteY53" fmla="*/ 201252 h 201252"/>
                  <a:gd name="connsiteX54" fmla="*/ 804863 w 3139715"/>
                  <a:gd name="connsiteY54" fmla="*/ 201252 h 201252"/>
                  <a:gd name="connsiteX55" fmla="*/ 644525 w 3139715"/>
                  <a:gd name="connsiteY55" fmla="*/ 120650 h 201252"/>
                  <a:gd name="connsiteX56" fmla="*/ 725128 w 3139715"/>
                  <a:gd name="connsiteY56" fmla="*/ 120650 h 201252"/>
                  <a:gd name="connsiteX57" fmla="*/ 725128 w 3139715"/>
                  <a:gd name="connsiteY57" fmla="*/ 201252 h 201252"/>
                  <a:gd name="connsiteX58" fmla="*/ 684826 w 3139715"/>
                  <a:gd name="connsiteY58" fmla="*/ 201252 h 201252"/>
                  <a:gd name="connsiteX59" fmla="*/ 644525 w 3139715"/>
                  <a:gd name="connsiteY59" fmla="*/ 201252 h 201252"/>
                  <a:gd name="connsiteX60" fmla="*/ 482600 w 3139715"/>
                  <a:gd name="connsiteY60" fmla="*/ 120650 h 201252"/>
                  <a:gd name="connsiteX61" fmla="*/ 563203 w 3139715"/>
                  <a:gd name="connsiteY61" fmla="*/ 120650 h 201252"/>
                  <a:gd name="connsiteX62" fmla="*/ 563203 w 3139715"/>
                  <a:gd name="connsiteY62" fmla="*/ 201252 h 201252"/>
                  <a:gd name="connsiteX63" fmla="*/ 522901 w 3139715"/>
                  <a:gd name="connsiteY63" fmla="*/ 201252 h 201252"/>
                  <a:gd name="connsiteX64" fmla="*/ 482600 w 3139715"/>
                  <a:gd name="connsiteY64" fmla="*/ 201252 h 201252"/>
                  <a:gd name="connsiteX65" fmla="*/ 322263 w 3139715"/>
                  <a:gd name="connsiteY65" fmla="*/ 120650 h 201252"/>
                  <a:gd name="connsiteX66" fmla="*/ 402865 w 3139715"/>
                  <a:gd name="connsiteY66" fmla="*/ 120650 h 201252"/>
                  <a:gd name="connsiteX67" fmla="*/ 402865 w 3139715"/>
                  <a:gd name="connsiteY67" fmla="*/ 201252 h 201252"/>
                  <a:gd name="connsiteX68" fmla="*/ 362564 w 3139715"/>
                  <a:gd name="connsiteY68" fmla="*/ 201252 h 201252"/>
                  <a:gd name="connsiteX69" fmla="*/ 322263 w 3139715"/>
                  <a:gd name="connsiteY69" fmla="*/ 201252 h 201252"/>
                  <a:gd name="connsiteX70" fmla="*/ 160338 w 3139715"/>
                  <a:gd name="connsiteY70" fmla="*/ 120650 h 201252"/>
                  <a:gd name="connsiteX71" fmla="*/ 240940 w 3139715"/>
                  <a:gd name="connsiteY71" fmla="*/ 120650 h 201252"/>
                  <a:gd name="connsiteX72" fmla="*/ 240940 w 3139715"/>
                  <a:gd name="connsiteY72" fmla="*/ 201252 h 201252"/>
                  <a:gd name="connsiteX73" fmla="*/ 200639 w 3139715"/>
                  <a:gd name="connsiteY73" fmla="*/ 201252 h 201252"/>
                  <a:gd name="connsiteX74" fmla="*/ 160338 w 3139715"/>
                  <a:gd name="connsiteY74" fmla="*/ 201252 h 201252"/>
                  <a:gd name="connsiteX75" fmla="*/ 0 w 3139715"/>
                  <a:gd name="connsiteY75" fmla="*/ 120650 h 201252"/>
                  <a:gd name="connsiteX76" fmla="*/ 80603 w 3139715"/>
                  <a:gd name="connsiteY76" fmla="*/ 120650 h 201252"/>
                  <a:gd name="connsiteX77" fmla="*/ 80603 w 3139715"/>
                  <a:gd name="connsiteY77" fmla="*/ 201252 h 201252"/>
                  <a:gd name="connsiteX78" fmla="*/ 40302 w 3139715"/>
                  <a:gd name="connsiteY78" fmla="*/ 201252 h 201252"/>
                  <a:gd name="connsiteX79" fmla="*/ 0 w 3139715"/>
                  <a:gd name="connsiteY79" fmla="*/ 201252 h 201252"/>
                  <a:gd name="connsiteX80" fmla="*/ 2414588 w 3139715"/>
                  <a:gd name="connsiteY80" fmla="*/ 79375 h 201252"/>
                  <a:gd name="connsiteX81" fmla="*/ 2495190 w 3139715"/>
                  <a:gd name="connsiteY81" fmla="*/ 79375 h 201252"/>
                  <a:gd name="connsiteX82" fmla="*/ 2495190 w 3139715"/>
                  <a:gd name="connsiteY82" fmla="*/ 159977 h 201252"/>
                  <a:gd name="connsiteX83" fmla="*/ 2454889 w 3139715"/>
                  <a:gd name="connsiteY83" fmla="*/ 159977 h 201252"/>
                  <a:gd name="connsiteX84" fmla="*/ 2414588 w 3139715"/>
                  <a:gd name="connsiteY84" fmla="*/ 159977 h 201252"/>
                  <a:gd name="connsiteX85" fmla="*/ 2897188 w 3139715"/>
                  <a:gd name="connsiteY85" fmla="*/ 71437 h 201252"/>
                  <a:gd name="connsiteX86" fmla="*/ 2977790 w 3139715"/>
                  <a:gd name="connsiteY86" fmla="*/ 71437 h 201252"/>
                  <a:gd name="connsiteX87" fmla="*/ 2977790 w 3139715"/>
                  <a:gd name="connsiteY87" fmla="*/ 152040 h 201252"/>
                  <a:gd name="connsiteX88" fmla="*/ 2937489 w 3139715"/>
                  <a:gd name="connsiteY88" fmla="*/ 152040 h 201252"/>
                  <a:gd name="connsiteX89" fmla="*/ 2897188 w 3139715"/>
                  <a:gd name="connsiteY89" fmla="*/ 152040 h 201252"/>
                  <a:gd name="connsiteX90" fmla="*/ 2736850 w 3139715"/>
                  <a:gd name="connsiteY90" fmla="*/ 39687 h 201252"/>
                  <a:gd name="connsiteX91" fmla="*/ 2817453 w 3139715"/>
                  <a:gd name="connsiteY91" fmla="*/ 39687 h 201252"/>
                  <a:gd name="connsiteX92" fmla="*/ 2817453 w 3139715"/>
                  <a:gd name="connsiteY92" fmla="*/ 120290 h 201252"/>
                  <a:gd name="connsiteX93" fmla="*/ 2777151 w 3139715"/>
                  <a:gd name="connsiteY93" fmla="*/ 120290 h 201252"/>
                  <a:gd name="connsiteX94" fmla="*/ 2736850 w 3139715"/>
                  <a:gd name="connsiteY94" fmla="*/ 120290 h 201252"/>
                  <a:gd name="connsiteX95" fmla="*/ 2576513 w 3139715"/>
                  <a:gd name="connsiteY95" fmla="*/ 0 h 201252"/>
                  <a:gd name="connsiteX96" fmla="*/ 2657115 w 3139715"/>
                  <a:gd name="connsiteY96" fmla="*/ 0 h 201252"/>
                  <a:gd name="connsiteX97" fmla="*/ 2657115 w 3139715"/>
                  <a:gd name="connsiteY97" fmla="*/ 80602 h 201252"/>
                  <a:gd name="connsiteX98" fmla="*/ 2616814 w 3139715"/>
                  <a:gd name="connsiteY98" fmla="*/ 80602 h 201252"/>
                  <a:gd name="connsiteX99" fmla="*/ 2576513 w 3139715"/>
                  <a:gd name="connsiteY99" fmla="*/ 80602 h 20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2">
                    <a:moveTo>
                      <a:pt x="3059113" y="120650"/>
                    </a:moveTo>
                    <a:lnTo>
                      <a:pt x="3139715" y="120650"/>
                    </a:lnTo>
                    <a:lnTo>
                      <a:pt x="3139715" y="201252"/>
                    </a:lnTo>
                    <a:lnTo>
                      <a:pt x="3099414" y="201252"/>
                    </a:lnTo>
                    <a:lnTo>
                      <a:pt x="3059113" y="201252"/>
                    </a:lnTo>
                    <a:close/>
                    <a:moveTo>
                      <a:pt x="2254250" y="120650"/>
                    </a:moveTo>
                    <a:lnTo>
                      <a:pt x="2334853" y="120650"/>
                    </a:lnTo>
                    <a:lnTo>
                      <a:pt x="2334853" y="201252"/>
                    </a:lnTo>
                    <a:lnTo>
                      <a:pt x="2294551" y="201252"/>
                    </a:lnTo>
                    <a:lnTo>
                      <a:pt x="2254250" y="201252"/>
                    </a:lnTo>
                    <a:close/>
                    <a:moveTo>
                      <a:pt x="2092325" y="120650"/>
                    </a:moveTo>
                    <a:lnTo>
                      <a:pt x="2172928" y="120650"/>
                    </a:lnTo>
                    <a:lnTo>
                      <a:pt x="2172928" y="201252"/>
                    </a:lnTo>
                    <a:lnTo>
                      <a:pt x="2132626" y="201252"/>
                    </a:lnTo>
                    <a:lnTo>
                      <a:pt x="2092325" y="201252"/>
                    </a:lnTo>
                    <a:close/>
                    <a:moveTo>
                      <a:pt x="1931988" y="120650"/>
                    </a:moveTo>
                    <a:lnTo>
                      <a:pt x="2012590" y="120650"/>
                    </a:lnTo>
                    <a:lnTo>
                      <a:pt x="2012590" y="201252"/>
                    </a:lnTo>
                    <a:lnTo>
                      <a:pt x="1972289" y="201252"/>
                    </a:lnTo>
                    <a:lnTo>
                      <a:pt x="1931988" y="201252"/>
                    </a:lnTo>
                    <a:close/>
                    <a:moveTo>
                      <a:pt x="1770063" y="120650"/>
                    </a:moveTo>
                    <a:lnTo>
                      <a:pt x="1850665" y="120650"/>
                    </a:lnTo>
                    <a:lnTo>
                      <a:pt x="1850665" y="201252"/>
                    </a:lnTo>
                    <a:lnTo>
                      <a:pt x="1810364" y="201252"/>
                    </a:lnTo>
                    <a:lnTo>
                      <a:pt x="1770063" y="201252"/>
                    </a:lnTo>
                    <a:close/>
                    <a:moveTo>
                      <a:pt x="1609725" y="120650"/>
                    </a:moveTo>
                    <a:lnTo>
                      <a:pt x="1690328" y="120650"/>
                    </a:lnTo>
                    <a:lnTo>
                      <a:pt x="1690328" y="201252"/>
                    </a:lnTo>
                    <a:lnTo>
                      <a:pt x="1650026" y="201252"/>
                    </a:lnTo>
                    <a:lnTo>
                      <a:pt x="1609725" y="201252"/>
                    </a:lnTo>
                    <a:close/>
                    <a:moveTo>
                      <a:pt x="1449388" y="120650"/>
                    </a:moveTo>
                    <a:lnTo>
                      <a:pt x="1529990" y="120650"/>
                    </a:lnTo>
                    <a:lnTo>
                      <a:pt x="1529990" y="201252"/>
                    </a:lnTo>
                    <a:lnTo>
                      <a:pt x="1489689" y="201252"/>
                    </a:lnTo>
                    <a:lnTo>
                      <a:pt x="1449388" y="201252"/>
                    </a:lnTo>
                    <a:close/>
                    <a:moveTo>
                      <a:pt x="1287463" y="120650"/>
                    </a:moveTo>
                    <a:lnTo>
                      <a:pt x="1368065" y="120650"/>
                    </a:lnTo>
                    <a:lnTo>
                      <a:pt x="1368065" y="201252"/>
                    </a:lnTo>
                    <a:lnTo>
                      <a:pt x="1327764" y="201252"/>
                    </a:lnTo>
                    <a:lnTo>
                      <a:pt x="1287463" y="201252"/>
                    </a:lnTo>
                    <a:close/>
                    <a:moveTo>
                      <a:pt x="1127125" y="120650"/>
                    </a:moveTo>
                    <a:lnTo>
                      <a:pt x="1207728" y="120650"/>
                    </a:lnTo>
                    <a:lnTo>
                      <a:pt x="1207728" y="201252"/>
                    </a:lnTo>
                    <a:lnTo>
                      <a:pt x="1167426" y="201252"/>
                    </a:lnTo>
                    <a:lnTo>
                      <a:pt x="1127125" y="201252"/>
                    </a:lnTo>
                    <a:close/>
                    <a:moveTo>
                      <a:pt x="965200" y="120650"/>
                    </a:moveTo>
                    <a:lnTo>
                      <a:pt x="1045803" y="120650"/>
                    </a:lnTo>
                    <a:lnTo>
                      <a:pt x="1045803" y="201252"/>
                    </a:lnTo>
                    <a:lnTo>
                      <a:pt x="1005501" y="201252"/>
                    </a:lnTo>
                    <a:lnTo>
                      <a:pt x="965200" y="201252"/>
                    </a:lnTo>
                    <a:close/>
                    <a:moveTo>
                      <a:pt x="804863" y="120650"/>
                    </a:moveTo>
                    <a:lnTo>
                      <a:pt x="885465" y="120650"/>
                    </a:lnTo>
                    <a:lnTo>
                      <a:pt x="885465" y="201252"/>
                    </a:lnTo>
                    <a:lnTo>
                      <a:pt x="845164" y="201252"/>
                    </a:lnTo>
                    <a:lnTo>
                      <a:pt x="804863" y="201252"/>
                    </a:lnTo>
                    <a:close/>
                    <a:moveTo>
                      <a:pt x="644525" y="120650"/>
                    </a:moveTo>
                    <a:lnTo>
                      <a:pt x="725128" y="120650"/>
                    </a:lnTo>
                    <a:lnTo>
                      <a:pt x="725128" y="201252"/>
                    </a:lnTo>
                    <a:lnTo>
                      <a:pt x="684826" y="201252"/>
                    </a:lnTo>
                    <a:lnTo>
                      <a:pt x="644525" y="201252"/>
                    </a:lnTo>
                    <a:close/>
                    <a:moveTo>
                      <a:pt x="482600" y="120650"/>
                    </a:moveTo>
                    <a:lnTo>
                      <a:pt x="563203" y="120650"/>
                    </a:lnTo>
                    <a:lnTo>
                      <a:pt x="563203" y="201252"/>
                    </a:lnTo>
                    <a:lnTo>
                      <a:pt x="522901" y="201252"/>
                    </a:lnTo>
                    <a:lnTo>
                      <a:pt x="482600" y="201252"/>
                    </a:lnTo>
                    <a:close/>
                    <a:moveTo>
                      <a:pt x="322263" y="120650"/>
                    </a:moveTo>
                    <a:lnTo>
                      <a:pt x="402865" y="120650"/>
                    </a:lnTo>
                    <a:lnTo>
                      <a:pt x="402865" y="201252"/>
                    </a:lnTo>
                    <a:lnTo>
                      <a:pt x="362564" y="201252"/>
                    </a:lnTo>
                    <a:lnTo>
                      <a:pt x="322263" y="201252"/>
                    </a:lnTo>
                    <a:close/>
                    <a:moveTo>
                      <a:pt x="160338" y="120650"/>
                    </a:moveTo>
                    <a:lnTo>
                      <a:pt x="240940" y="120650"/>
                    </a:lnTo>
                    <a:lnTo>
                      <a:pt x="240940" y="201252"/>
                    </a:lnTo>
                    <a:lnTo>
                      <a:pt x="200639" y="201252"/>
                    </a:lnTo>
                    <a:lnTo>
                      <a:pt x="160338" y="201252"/>
                    </a:lnTo>
                    <a:close/>
                    <a:moveTo>
                      <a:pt x="0" y="120650"/>
                    </a:moveTo>
                    <a:lnTo>
                      <a:pt x="80603" y="120650"/>
                    </a:lnTo>
                    <a:lnTo>
                      <a:pt x="80603" y="201252"/>
                    </a:lnTo>
                    <a:lnTo>
                      <a:pt x="40302" y="201252"/>
                    </a:lnTo>
                    <a:lnTo>
                      <a:pt x="0" y="201252"/>
                    </a:lnTo>
                    <a:close/>
                    <a:moveTo>
                      <a:pt x="2414588" y="79375"/>
                    </a:moveTo>
                    <a:lnTo>
                      <a:pt x="2495190" y="79375"/>
                    </a:lnTo>
                    <a:lnTo>
                      <a:pt x="2495190" y="159977"/>
                    </a:lnTo>
                    <a:lnTo>
                      <a:pt x="2454889" y="159977"/>
                    </a:lnTo>
                    <a:lnTo>
                      <a:pt x="2414588" y="159977"/>
                    </a:lnTo>
                    <a:close/>
                    <a:moveTo>
                      <a:pt x="2897188" y="71437"/>
                    </a:moveTo>
                    <a:lnTo>
                      <a:pt x="2977790" y="71437"/>
                    </a:lnTo>
                    <a:lnTo>
                      <a:pt x="2977790" y="152040"/>
                    </a:lnTo>
                    <a:lnTo>
                      <a:pt x="2937489" y="152040"/>
                    </a:lnTo>
                    <a:lnTo>
                      <a:pt x="2897188" y="152040"/>
                    </a:lnTo>
                    <a:close/>
                    <a:moveTo>
                      <a:pt x="2736850" y="39687"/>
                    </a:moveTo>
                    <a:lnTo>
                      <a:pt x="2817453" y="39687"/>
                    </a:lnTo>
                    <a:lnTo>
                      <a:pt x="2817453" y="120290"/>
                    </a:lnTo>
                    <a:lnTo>
                      <a:pt x="2777151" y="120290"/>
                    </a:lnTo>
                    <a:lnTo>
                      <a:pt x="2736850" y="120290"/>
                    </a:lnTo>
                    <a:close/>
                    <a:moveTo>
                      <a:pt x="2576513" y="0"/>
                    </a:moveTo>
                    <a:lnTo>
                      <a:pt x="2657115" y="0"/>
                    </a:lnTo>
                    <a:lnTo>
                      <a:pt x="2657115" y="80602"/>
                    </a:lnTo>
                    <a:lnTo>
                      <a:pt x="2616814" y="80602"/>
                    </a:lnTo>
                    <a:lnTo>
                      <a:pt x="2576513"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73" name="Freeform 272">
                <a:extLst>
                  <a:ext uri="{FF2B5EF4-FFF2-40B4-BE49-F238E27FC236}">
                    <a16:creationId xmlns:a16="http://schemas.microsoft.com/office/drawing/2014/main" id="{B9909C3A-7778-9D46-A53F-09B920D820BF}"/>
                  </a:ext>
                </a:extLst>
              </p:cNvPr>
              <p:cNvSpPr>
                <a:spLocks noChangeArrowheads="1"/>
              </p:cNvSpPr>
              <p:nvPr/>
            </p:nvSpPr>
            <p:spPr bwMode="auto">
              <a:xfrm>
                <a:off x="1774825" y="4473575"/>
                <a:ext cx="3139715" cy="201253"/>
              </a:xfrm>
              <a:custGeom>
                <a:avLst/>
                <a:gdLst>
                  <a:gd name="connsiteX0" fmla="*/ 3059113 w 3139715"/>
                  <a:gd name="connsiteY0" fmla="*/ 120650 h 201253"/>
                  <a:gd name="connsiteX1" fmla="*/ 3139715 w 3139715"/>
                  <a:gd name="connsiteY1" fmla="*/ 120650 h 201253"/>
                  <a:gd name="connsiteX2" fmla="*/ 3139715 w 3139715"/>
                  <a:gd name="connsiteY2" fmla="*/ 201253 h 201253"/>
                  <a:gd name="connsiteX3" fmla="*/ 3099414 w 3139715"/>
                  <a:gd name="connsiteY3" fmla="*/ 201253 h 201253"/>
                  <a:gd name="connsiteX4" fmla="*/ 3059113 w 3139715"/>
                  <a:gd name="connsiteY4" fmla="*/ 201253 h 201253"/>
                  <a:gd name="connsiteX5" fmla="*/ 2414588 w 3139715"/>
                  <a:gd name="connsiteY5" fmla="*/ 120650 h 201253"/>
                  <a:gd name="connsiteX6" fmla="*/ 2495190 w 3139715"/>
                  <a:gd name="connsiteY6" fmla="*/ 120650 h 201253"/>
                  <a:gd name="connsiteX7" fmla="*/ 2495190 w 3139715"/>
                  <a:gd name="connsiteY7" fmla="*/ 201253 h 201253"/>
                  <a:gd name="connsiteX8" fmla="*/ 2454889 w 3139715"/>
                  <a:gd name="connsiteY8" fmla="*/ 201253 h 201253"/>
                  <a:gd name="connsiteX9" fmla="*/ 2414588 w 3139715"/>
                  <a:gd name="connsiteY9" fmla="*/ 201253 h 201253"/>
                  <a:gd name="connsiteX10" fmla="*/ 2254250 w 3139715"/>
                  <a:gd name="connsiteY10" fmla="*/ 120650 h 201253"/>
                  <a:gd name="connsiteX11" fmla="*/ 2334853 w 3139715"/>
                  <a:gd name="connsiteY11" fmla="*/ 120650 h 201253"/>
                  <a:gd name="connsiteX12" fmla="*/ 2334853 w 3139715"/>
                  <a:gd name="connsiteY12" fmla="*/ 201253 h 201253"/>
                  <a:gd name="connsiteX13" fmla="*/ 2294551 w 3139715"/>
                  <a:gd name="connsiteY13" fmla="*/ 201253 h 201253"/>
                  <a:gd name="connsiteX14" fmla="*/ 2254250 w 3139715"/>
                  <a:gd name="connsiteY14" fmla="*/ 201253 h 201253"/>
                  <a:gd name="connsiteX15" fmla="*/ 2092325 w 3139715"/>
                  <a:gd name="connsiteY15" fmla="*/ 120650 h 201253"/>
                  <a:gd name="connsiteX16" fmla="*/ 2172928 w 3139715"/>
                  <a:gd name="connsiteY16" fmla="*/ 120650 h 201253"/>
                  <a:gd name="connsiteX17" fmla="*/ 2172928 w 3139715"/>
                  <a:gd name="connsiteY17" fmla="*/ 201253 h 201253"/>
                  <a:gd name="connsiteX18" fmla="*/ 2132626 w 3139715"/>
                  <a:gd name="connsiteY18" fmla="*/ 201253 h 201253"/>
                  <a:gd name="connsiteX19" fmla="*/ 2092325 w 3139715"/>
                  <a:gd name="connsiteY19" fmla="*/ 201253 h 201253"/>
                  <a:gd name="connsiteX20" fmla="*/ 1931988 w 3139715"/>
                  <a:gd name="connsiteY20" fmla="*/ 120650 h 201253"/>
                  <a:gd name="connsiteX21" fmla="*/ 2012590 w 3139715"/>
                  <a:gd name="connsiteY21" fmla="*/ 120650 h 201253"/>
                  <a:gd name="connsiteX22" fmla="*/ 2012590 w 3139715"/>
                  <a:gd name="connsiteY22" fmla="*/ 201253 h 201253"/>
                  <a:gd name="connsiteX23" fmla="*/ 1972289 w 3139715"/>
                  <a:gd name="connsiteY23" fmla="*/ 201253 h 201253"/>
                  <a:gd name="connsiteX24" fmla="*/ 1931988 w 3139715"/>
                  <a:gd name="connsiteY24" fmla="*/ 201253 h 201253"/>
                  <a:gd name="connsiteX25" fmla="*/ 1770063 w 3139715"/>
                  <a:gd name="connsiteY25" fmla="*/ 120650 h 201253"/>
                  <a:gd name="connsiteX26" fmla="*/ 1850665 w 3139715"/>
                  <a:gd name="connsiteY26" fmla="*/ 120650 h 201253"/>
                  <a:gd name="connsiteX27" fmla="*/ 1850665 w 3139715"/>
                  <a:gd name="connsiteY27" fmla="*/ 201253 h 201253"/>
                  <a:gd name="connsiteX28" fmla="*/ 1810364 w 3139715"/>
                  <a:gd name="connsiteY28" fmla="*/ 201253 h 201253"/>
                  <a:gd name="connsiteX29" fmla="*/ 1770063 w 3139715"/>
                  <a:gd name="connsiteY29" fmla="*/ 201253 h 201253"/>
                  <a:gd name="connsiteX30" fmla="*/ 1609725 w 3139715"/>
                  <a:gd name="connsiteY30" fmla="*/ 120650 h 201253"/>
                  <a:gd name="connsiteX31" fmla="*/ 1690328 w 3139715"/>
                  <a:gd name="connsiteY31" fmla="*/ 120650 h 201253"/>
                  <a:gd name="connsiteX32" fmla="*/ 1690328 w 3139715"/>
                  <a:gd name="connsiteY32" fmla="*/ 201253 h 201253"/>
                  <a:gd name="connsiteX33" fmla="*/ 1650026 w 3139715"/>
                  <a:gd name="connsiteY33" fmla="*/ 201253 h 201253"/>
                  <a:gd name="connsiteX34" fmla="*/ 1609725 w 3139715"/>
                  <a:gd name="connsiteY34" fmla="*/ 201253 h 201253"/>
                  <a:gd name="connsiteX35" fmla="*/ 1449388 w 3139715"/>
                  <a:gd name="connsiteY35" fmla="*/ 120650 h 201253"/>
                  <a:gd name="connsiteX36" fmla="*/ 1529990 w 3139715"/>
                  <a:gd name="connsiteY36" fmla="*/ 120650 h 201253"/>
                  <a:gd name="connsiteX37" fmla="*/ 1529990 w 3139715"/>
                  <a:gd name="connsiteY37" fmla="*/ 201253 h 201253"/>
                  <a:gd name="connsiteX38" fmla="*/ 1489689 w 3139715"/>
                  <a:gd name="connsiteY38" fmla="*/ 201253 h 201253"/>
                  <a:gd name="connsiteX39" fmla="*/ 1449388 w 3139715"/>
                  <a:gd name="connsiteY39" fmla="*/ 201253 h 201253"/>
                  <a:gd name="connsiteX40" fmla="*/ 1287463 w 3139715"/>
                  <a:gd name="connsiteY40" fmla="*/ 120650 h 201253"/>
                  <a:gd name="connsiteX41" fmla="*/ 1368065 w 3139715"/>
                  <a:gd name="connsiteY41" fmla="*/ 120650 h 201253"/>
                  <a:gd name="connsiteX42" fmla="*/ 1368065 w 3139715"/>
                  <a:gd name="connsiteY42" fmla="*/ 201253 h 201253"/>
                  <a:gd name="connsiteX43" fmla="*/ 1327764 w 3139715"/>
                  <a:gd name="connsiteY43" fmla="*/ 201253 h 201253"/>
                  <a:gd name="connsiteX44" fmla="*/ 1287463 w 3139715"/>
                  <a:gd name="connsiteY44" fmla="*/ 201253 h 201253"/>
                  <a:gd name="connsiteX45" fmla="*/ 1127125 w 3139715"/>
                  <a:gd name="connsiteY45" fmla="*/ 120650 h 201253"/>
                  <a:gd name="connsiteX46" fmla="*/ 1207728 w 3139715"/>
                  <a:gd name="connsiteY46" fmla="*/ 120650 h 201253"/>
                  <a:gd name="connsiteX47" fmla="*/ 1207728 w 3139715"/>
                  <a:gd name="connsiteY47" fmla="*/ 201253 h 201253"/>
                  <a:gd name="connsiteX48" fmla="*/ 1167426 w 3139715"/>
                  <a:gd name="connsiteY48" fmla="*/ 201253 h 201253"/>
                  <a:gd name="connsiteX49" fmla="*/ 1127125 w 3139715"/>
                  <a:gd name="connsiteY49" fmla="*/ 201253 h 201253"/>
                  <a:gd name="connsiteX50" fmla="*/ 965200 w 3139715"/>
                  <a:gd name="connsiteY50" fmla="*/ 120650 h 201253"/>
                  <a:gd name="connsiteX51" fmla="*/ 1045803 w 3139715"/>
                  <a:gd name="connsiteY51" fmla="*/ 120650 h 201253"/>
                  <a:gd name="connsiteX52" fmla="*/ 1045803 w 3139715"/>
                  <a:gd name="connsiteY52" fmla="*/ 201253 h 201253"/>
                  <a:gd name="connsiteX53" fmla="*/ 1005501 w 3139715"/>
                  <a:gd name="connsiteY53" fmla="*/ 201253 h 201253"/>
                  <a:gd name="connsiteX54" fmla="*/ 965200 w 3139715"/>
                  <a:gd name="connsiteY54" fmla="*/ 201253 h 201253"/>
                  <a:gd name="connsiteX55" fmla="*/ 804863 w 3139715"/>
                  <a:gd name="connsiteY55" fmla="*/ 120650 h 201253"/>
                  <a:gd name="connsiteX56" fmla="*/ 885465 w 3139715"/>
                  <a:gd name="connsiteY56" fmla="*/ 120650 h 201253"/>
                  <a:gd name="connsiteX57" fmla="*/ 885465 w 3139715"/>
                  <a:gd name="connsiteY57" fmla="*/ 201253 h 201253"/>
                  <a:gd name="connsiteX58" fmla="*/ 845164 w 3139715"/>
                  <a:gd name="connsiteY58" fmla="*/ 201253 h 201253"/>
                  <a:gd name="connsiteX59" fmla="*/ 804863 w 3139715"/>
                  <a:gd name="connsiteY59" fmla="*/ 201253 h 201253"/>
                  <a:gd name="connsiteX60" fmla="*/ 644525 w 3139715"/>
                  <a:gd name="connsiteY60" fmla="*/ 120650 h 201253"/>
                  <a:gd name="connsiteX61" fmla="*/ 725128 w 3139715"/>
                  <a:gd name="connsiteY61" fmla="*/ 120650 h 201253"/>
                  <a:gd name="connsiteX62" fmla="*/ 725128 w 3139715"/>
                  <a:gd name="connsiteY62" fmla="*/ 201253 h 201253"/>
                  <a:gd name="connsiteX63" fmla="*/ 684826 w 3139715"/>
                  <a:gd name="connsiteY63" fmla="*/ 201253 h 201253"/>
                  <a:gd name="connsiteX64" fmla="*/ 644525 w 3139715"/>
                  <a:gd name="connsiteY64" fmla="*/ 201253 h 201253"/>
                  <a:gd name="connsiteX65" fmla="*/ 482600 w 3139715"/>
                  <a:gd name="connsiteY65" fmla="*/ 120650 h 201253"/>
                  <a:gd name="connsiteX66" fmla="*/ 563203 w 3139715"/>
                  <a:gd name="connsiteY66" fmla="*/ 120650 h 201253"/>
                  <a:gd name="connsiteX67" fmla="*/ 563203 w 3139715"/>
                  <a:gd name="connsiteY67" fmla="*/ 201253 h 201253"/>
                  <a:gd name="connsiteX68" fmla="*/ 522901 w 3139715"/>
                  <a:gd name="connsiteY68" fmla="*/ 201253 h 201253"/>
                  <a:gd name="connsiteX69" fmla="*/ 482600 w 3139715"/>
                  <a:gd name="connsiteY69" fmla="*/ 201253 h 201253"/>
                  <a:gd name="connsiteX70" fmla="*/ 322263 w 3139715"/>
                  <a:gd name="connsiteY70" fmla="*/ 120650 h 201253"/>
                  <a:gd name="connsiteX71" fmla="*/ 402865 w 3139715"/>
                  <a:gd name="connsiteY71" fmla="*/ 120650 h 201253"/>
                  <a:gd name="connsiteX72" fmla="*/ 402865 w 3139715"/>
                  <a:gd name="connsiteY72" fmla="*/ 201253 h 201253"/>
                  <a:gd name="connsiteX73" fmla="*/ 362564 w 3139715"/>
                  <a:gd name="connsiteY73" fmla="*/ 201253 h 201253"/>
                  <a:gd name="connsiteX74" fmla="*/ 322263 w 3139715"/>
                  <a:gd name="connsiteY74" fmla="*/ 201253 h 201253"/>
                  <a:gd name="connsiteX75" fmla="*/ 160338 w 3139715"/>
                  <a:gd name="connsiteY75" fmla="*/ 120650 h 201253"/>
                  <a:gd name="connsiteX76" fmla="*/ 240940 w 3139715"/>
                  <a:gd name="connsiteY76" fmla="*/ 120650 h 201253"/>
                  <a:gd name="connsiteX77" fmla="*/ 240940 w 3139715"/>
                  <a:gd name="connsiteY77" fmla="*/ 201253 h 201253"/>
                  <a:gd name="connsiteX78" fmla="*/ 200639 w 3139715"/>
                  <a:gd name="connsiteY78" fmla="*/ 201253 h 201253"/>
                  <a:gd name="connsiteX79" fmla="*/ 160338 w 3139715"/>
                  <a:gd name="connsiteY79" fmla="*/ 201253 h 201253"/>
                  <a:gd name="connsiteX80" fmla="*/ 0 w 3139715"/>
                  <a:gd name="connsiteY80" fmla="*/ 120650 h 201253"/>
                  <a:gd name="connsiteX81" fmla="*/ 80603 w 3139715"/>
                  <a:gd name="connsiteY81" fmla="*/ 120650 h 201253"/>
                  <a:gd name="connsiteX82" fmla="*/ 80603 w 3139715"/>
                  <a:gd name="connsiteY82" fmla="*/ 201253 h 201253"/>
                  <a:gd name="connsiteX83" fmla="*/ 40302 w 3139715"/>
                  <a:gd name="connsiteY83" fmla="*/ 201253 h 201253"/>
                  <a:gd name="connsiteX84" fmla="*/ 0 w 3139715"/>
                  <a:gd name="connsiteY84" fmla="*/ 201253 h 201253"/>
                  <a:gd name="connsiteX85" fmla="*/ 2576513 w 3139715"/>
                  <a:gd name="connsiteY85" fmla="*/ 71438 h 201253"/>
                  <a:gd name="connsiteX86" fmla="*/ 2657115 w 3139715"/>
                  <a:gd name="connsiteY86" fmla="*/ 71438 h 201253"/>
                  <a:gd name="connsiteX87" fmla="*/ 2657115 w 3139715"/>
                  <a:gd name="connsiteY87" fmla="*/ 152040 h 201253"/>
                  <a:gd name="connsiteX88" fmla="*/ 2616814 w 3139715"/>
                  <a:gd name="connsiteY88" fmla="*/ 152040 h 201253"/>
                  <a:gd name="connsiteX89" fmla="*/ 2576513 w 3139715"/>
                  <a:gd name="connsiteY89" fmla="*/ 152040 h 201253"/>
                  <a:gd name="connsiteX90" fmla="*/ 2897188 w 3139715"/>
                  <a:gd name="connsiteY90" fmla="*/ 39688 h 201253"/>
                  <a:gd name="connsiteX91" fmla="*/ 2977790 w 3139715"/>
                  <a:gd name="connsiteY91" fmla="*/ 39688 h 201253"/>
                  <a:gd name="connsiteX92" fmla="*/ 2977790 w 3139715"/>
                  <a:gd name="connsiteY92" fmla="*/ 120290 h 201253"/>
                  <a:gd name="connsiteX93" fmla="*/ 2937489 w 3139715"/>
                  <a:gd name="connsiteY93" fmla="*/ 120290 h 201253"/>
                  <a:gd name="connsiteX94" fmla="*/ 2897188 w 3139715"/>
                  <a:gd name="connsiteY94" fmla="*/ 120290 h 201253"/>
                  <a:gd name="connsiteX95" fmla="*/ 2736850 w 3139715"/>
                  <a:gd name="connsiteY95" fmla="*/ 0 h 201253"/>
                  <a:gd name="connsiteX96" fmla="*/ 2817453 w 3139715"/>
                  <a:gd name="connsiteY96" fmla="*/ 0 h 201253"/>
                  <a:gd name="connsiteX97" fmla="*/ 2817453 w 3139715"/>
                  <a:gd name="connsiteY97" fmla="*/ 80603 h 201253"/>
                  <a:gd name="connsiteX98" fmla="*/ 2777151 w 3139715"/>
                  <a:gd name="connsiteY98" fmla="*/ 80603 h 201253"/>
                  <a:gd name="connsiteX99" fmla="*/ 2736850 w 3139715"/>
                  <a:gd name="connsiteY99" fmla="*/ 80603 h 20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3">
                    <a:moveTo>
                      <a:pt x="3059113" y="120650"/>
                    </a:moveTo>
                    <a:lnTo>
                      <a:pt x="3139715" y="120650"/>
                    </a:lnTo>
                    <a:lnTo>
                      <a:pt x="3139715" y="201253"/>
                    </a:lnTo>
                    <a:lnTo>
                      <a:pt x="3099414" y="201253"/>
                    </a:lnTo>
                    <a:lnTo>
                      <a:pt x="3059113" y="201253"/>
                    </a:lnTo>
                    <a:close/>
                    <a:moveTo>
                      <a:pt x="2414588" y="120650"/>
                    </a:moveTo>
                    <a:lnTo>
                      <a:pt x="2495190" y="120650"/>
                    </a:lnTo>
                    <a:lnTo>
                      <a:pt x="2495190" y="201253"/>
                    </a:lnTo>
                    <a:lnTo>
                      <a:pt x="2454889" y="201253"/>
                    </a:lnTo>
                    <a:lnTo>
                      <a:pt x="2414588" y="201253"/>
                    </a:lnTo>
                    <a:close/>
                    <a:moveTo>
                      <a:pt x="2254250" y="120650"/>
                    </a:moveTo>
                    <a:lnTo>
                      <a:pt x="2334853" y="120650"/>
                    </a:lnTo>
                    <a:lnTo>
                      <a:pt x="2334853" y="201253"/>
                    </a:lnTo>
                    <a:lnTo>
                      <a:pt x="2294551" y="201253"/>
                    </a:lnTo>
                    <a:lnTo>
                      <a:pt x="2254250" y="201253"/>
                    </a:lnTo>
                    <a:close/>
                    <a:moveTo>
                      <a:pt x="2092325" y="120650"/>
                    </a:moveTo>
                    <a:lnTo>
                      <a:pt x="2172928" y="120650"/>
                    </a:lnTo>
                    <a:lnTo>
                      <a:pt x="2172928" y="201253"/>
                    </a:lnTo>
                    <a:lnTo>
                      <a:pt x="2132626" y="201253"/>
                    </a:lnTo>
                    <a:lnTo>
                      <a:pt x="2092325" y="201253"/>
                    </a:lnTo>
                    <a:close/>
                    <a:moveTo>
                      <a:pt x="1931988" y="120650"/>
                    </a:moveTo>
                    <a:lnTo>
                      <a:pt x="2012590" y="120650"/>
                    </a:lnTo>
                    <a:lnTo>
                      <a:pt x="2012590" y="201253"/>
                    </a:lnTo>
                    <a:lnTo>
                      <a:pt x="1972289" y="201253"/>
                    </a:lnTo>
                    <a:lnTo>
                      <a:pt x="1931988" y="201253"/>
                    </a:lnTo>
                    <a:close/>
                    <a:moveTo>
                      <a:pt x="1770063" y="120650"/>
                    </a:moveTo>
                    <a:lnTo>
                      <a:pt x="1850665" y="120650"/>
                    </a:lnTo>
                    <a:lnTo>
                      <a:pt x="1850665" y="201253"/>
                    </a:lnTo>
                    <a:lnTo>
                      <a:pt x="1810364" y="201253"/>
                    </a:lnTo>
                    <a:lnTo>
                      <a:pt x="1770063" y="201253"/>
                    </a:lnTo>
                    <a:close/>
                    <a:moveTo>
                      <a:pt x="1609725" y="120650"/>
                    </a:moveTo>
                    <a:lnTo>
                      <a:pt x="1690328" y="120650"/>
                    </a:lnTo>
                    <a:lnTo>
                      <a:pt x="1690328" y="201253"/>
                    </a:lnTo>
                    <a:lnTo>
                      <a:pt x="1650026" y="201253"/>
                    </a:lnTo>
                    <a:lnTo>
                      <a:pt x="1609725" y="201253"/>
                    </a:lnTo>
                    <a:close/>
                    <a:moveTo>
                      <a:pt x="1449388" y="120650"/>
                    </a:moveTo>
                    <a:lnTo>
                      <a:pt x="1529990" y="120650"/>
                    </a:lnTo>
                    <a:lnTo>
                      <a:pt x="1529990" y="201253"/>
                    </a:lnTo>
                    <a:lnTo>
                      <a:pt x="1489689" y="201253"/>
                    </a:lnTo>
                    <a:lnTo>
                      <a:pt x="1449388" y="201253"/>
                    </a:lnTo>
                    <a:close/>
                    <a:moveTo>
                      <a:pt x="1287463" y="120650"/>
                    </a:moveTo>
                    <a:lnTo>
                      <a:pt x="1368065" y="120650"/>
                    </a:lnTo>
                    <a:lnTo>
                      <a:pt x="1368065" y="201253"/>
                    </a:lnTo>
                    <a:lnTo>
                      <a:pt x="1327764" y="201253"/>
                    </a:lnTo>
                    <a:lnTo>
                      <a:pt x="1287463" y="201253"/>
                    </a:lnTo>
                    <a:close/>
                    <a:moveTo>
                      <a:pt x="1127125" y="120650"/>
                    </a:moveTo>
                    <a:lnTo>
                      <a:pt x="1207728" y="120650"/>
                    </a:lnTo>
                    <a:lnTo>
                      <a:pt x="1207728" y="201253"/>
                    </a:lnTo>
                    <a:lnTo>
                      <a:pt x="1167426" y="201253"/>
                    </a:lnTo>
                    <a:lnTo>
                      <a:pt x="1127125" y="201253"/>
                    </a:lnTo>
                    <a:close/>
                    <a:moveTo>
                      <a:pt x="965200" y="120650"/>
                    </a:moveTo>
                    <a:lnTo>
                      <a:pt x="1045803" y="120650"/>
                    </a:lnTo>
                    <a:lnTo>
                      <a:pt x="1045803" y="201253"/>
                    </a:lnTo>
                    <a:lnTo>
                      <a:pt x="1005501" y="201253"/>
                    </a:lnTo>
                    <a:lnTo>
                      <a:pt x="965200" y="201253"/>
                    </a:lnTo>
                    <a:close/>
                    <a:moveTo>
                      <a:pt x="804863" y="120650"/>
                    </a:moveTo>
                    <a:lnTo>
                      <a:pt x="885465" y="120650"/>
                    </a:lnTo>
                    <a:lnTo>
                      <a:pt x="885465" y="201253"/>
                    </a:lnTo>
                    <a:lnTo>
                      <a:pt x="845164" y="201253"/>
                    </a:lnTo>
                    <a:lnTo>
                      <a:pt x="804863" y="201253"/>
                    </a:lnTo>
                    <a:close/>
                    <a:moveTo>
                      <a:pt x="644525" y="120650"/>
                    </a:moveTo>
                    <a:lnTo>
                      <a:pt x="725128" y="120650"/>
                    </a:lnTo>
                    <a:lnTo>
                      <a:pt x="725128" y="201253"/>
                    </a:lnTo>
                    <a:lnTo>
                      <a:pt x="684826" y="201253"/>
                    </a:lnTo>
                    <a:lnTo>
                      <a:pt x="644525" y="201253"/>
                    </a:lnTo>
                    <a:close/>
                    <a:moveTo>
                      <a:pt x="482600" y="120650"/>
                    </a:moveTo>
                    <a:lnTo>
                      <a:pt x="563203" y="120650"/>
                    </a:lnTo>
                    <a:lnTo>
                      <a:pt x="563203" y="201253"/>
                    </a:lnTo>
                    <a:lnTo>
                      <a:pt x="522901" y="201253"/>
                    </a:lnTo>
                    <a:lnTo>
                      <a:pt x="482600" y="201253"/>
                    </a:lnTo>
                    <a:close/>
                    <a:moveTo>
                      <a:pt x="322263" y="120650"/>
                    </a:moveTo>
                    <a:lnTo>
                      <a:pt x="402865" y="120650"/>
                    </a:lnTo>
                    <a:lnTo>
                      <a:pt x="402865" y="201253"/>
                    </a:lnTo>
                    <a:lnTo>
                      <a:pt x="362564" y="201253"/>
                    </a:lnTo>
                    <a:lnTo>
                      <a:pt x="322263" y="201253"/>
                    </a:lnTo>
                    <a:close/>
                    <a:moveTo>
                      <a:pt x="160338" y="120650"/>
                    </a:moveTo>
                    <a:lnTo>
                      <a:pt x="240940" y="120650"/>
                    </a:lnTo>
                    <a:lnTo>
                      <a:pt x="240940" y="201253"/>
                    </a:lnTo>
                    <a:lnTo>
                      <a:pt x="200639" y="201253"/>
                    </a:lnTo>
                    <a:lnTo>
                      <a:pt x="160338" y="201253"/>
                    </a:lnTo>
                    <a:close/>
                    <a:moveTo>
                      <a:pt x="0" y="120650"/>
                    </a:moveTo>
                    <a:lnTo>
                      <a:pt x="80603" y="120650"/>
                    </a:lnTo>
                    <a:lnTo>
                      <a:pt x="80603" y="201253"/>
                    </a:lnTo>
                    <a:lnTo>
                      <a:pt x="40302" y="201253"/>
                    </a:lnTo>
                    <a:lnTo>
                      <a:pt x="0" y="201253"/>
                    </a:lnTo>
                    <a:close/>
                    <a:moveTo>
                      <a:pt x="2576513" y="71438"/>
                    </a:moveTo>
                    <a:lnTo>
                      <a:pt x="2657115" y="71438"/>
                    </a:lnTo>
                    <a:lnTo>
                      <a:pt x="2657115" y="152040"/>
                    </a:lnTo>
                    <a:lnTo>
                      <a:pt x="2616814" y="152040"/>
                    </a:lnTo>
                    <a:lnTo>
                      <a:pt x="2576513" y="152040"/>
                    </a:lnTo>
                    <a:close/>
                    <a:moveTo>
                      <a:pt x="2897188" y="39688"/>
                    </a:moveTo>
                    <a:lnTo>
                      <a:pt x="2977790" y="39688"/>
                    </a:lnTo>
                    <a:lnTo>
                      <a:pt x="2977790" y="120290"/>
                    </a:lnTo>
                    <a:lnTo>
                      <a:pt x="2937489" y="120290"/>
                    </a:lnTo>
                    <a:lnTo>
                      <a:pt x="2897188" y="120290"/>
                    </a:lnTo>
                    <a:close/>
                    <a:moveTo>
                      <a:pt x="2736850" y="0"/>
                    </a:moveTo>
                    <a:lnTo>
                      <a:pt x="2817453" y="0"/>
                    </a:lnTo>
                    <a:lnTo>
                      <a:pt x="2817453" y="80603"/>
                    </a:lnTo>
                    <a:lnTo>
                      <a:pt x="2777151" y="80603"/>
                    </a:lnTo>
                    <a:lnTo>
                      <a:pt x="2736850" y="8060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74" name="Freeform 273">
                <a:extLst>
                  <a:ext uri="{FF2B5EF4-FFF2-40B4-BE49-F238E27FC236}">
                    <a16:creationId xmlns:a16="http://schemas.microsoft.com/office/drawing/2014/main" id="{DCC319CB-D3B0-1C41-9707-D468222FDB43}"/>
                  </a:ext>
                </a:extLst>
              </p:cNvPr>
              <p:cNvSpPr>
                <a:spLocks noChangeArrowheads="1"/>
              </p:cNvSpPr>
              <p:nvPr/>
            </p:nvSpPr>
            <p:spPr bwMode="auto">
              <a:xfrm>
                <a:off x="1774825" y="4646613"/>
                <a:ext cx="3139715" cy="188552"/>
              </a:xfrm>
              <a:custGeom>
                <a:avLst/>
                <a:gdLst>
                  <a:gd name="connsiteX0" fmla="*/ 3059113 w 3139715"/>
                  <a:gd name="connsiteY0" fmla="*/ 107950 h 188552"/>
                  <a:gd name="connsiteX1" fmla="*/ 3139715 w 3139715"/>
                  <a:gd name="connsiteY1" fmla="*/ 107950 h 188552"/>
                  <a:gd name="connsiteX2" fmla="*/ 3139715 w 3139715"/>
                  <a:gd name="connsiteY2" fmla="*/ 188552 h 188552"/>
                  <a:gd name="connsiteX3" fmla="*/ 3099414 w 3139715"/>
                  <a:gd name="connsiteY3" fmla="*/ 188552 h 188552"/>
                  <a:gd name="connsiteX4" fmla="*/ 3059113 w 3139715"/>
                  <a:gd name="connsiteY4" fmla="*/ 188552 h 188552"/>
                  <a:gd name="connsiteX5" fmla="*/ 2414588 w 3139715"/>
                  <a:gd name="connsiteY5" fmla="*/ 107950 h 188552"/>
                  <a:gd name="connsiteX6" fmla="*/ 2495190 w 3139715"/>
                  <a:gd name="connsiteY6" fmla="*/ 107950 h 188552"/>
                  <a:gd name="connsiteX7" fmla="*/ 2495190 w 3139715"/>
                  <a:gd name="connsiteY7" fmla="*/ 188552 h 188552"/>
                  <a:gd name="connsiteX8" fmla="*/ 2454889 w 3139715"/>
                  <a:gd name="connsiteY8" fmla="*/ 188552 h 188552"/>
                  <a:gd name="connsiteX9" fmla="*/ 2414588 w 3139715"/>
                  <a:gd name="connsiteY9" fmla="*/ 188552 h 188552"/>
                  <a:gd name="connsiteX10" fmla="*/ 2254250 w 3139715"/>
                  <a:gd name="connsiteY10" fmla="*/ 107950 h 188552"/>
                  <a:gd name="connsiteX11" fmla="*/ 2334853 w 3139715"/>
                  <a:gd name="connsiteY11" fmla="*/ 107950 h 188552"/>
                  <a:gd name="connsiteX12" fmla="*/ 2334853 w 3139715"/>
                  <a:gd name="connsiteY12" fmla="*/ 188552 h 188552"/>
                  <a:gd name="connsiteX13" fmla="*/ 2294551 w 3139715"/>
                  <a:gd name="connsiteY13" fmla="*/ 188552 h 188552"/>
                  <a:gd name="connsiteX14" fmla="*/ 2254250 w 3139715"/>
                  <a:gd name="connsiteY14" fmla="*/ 188552 h 188552"/>
                  <a:gd name="connsiteX15" fmla="*/ 2092325 w 3139715"/>
                  <a:gd name="connsiteY15" fmla="*/ 107950 h 188552"/>
                  <a:gd name="connsiteX16" fmla="*/ 2172928 w 3139715"/>
                  <a:gd name="connsiteY16" fmla="*/ 107950 h 188552"/>
                  <a:gd name="connsiteX17" fmla="*/ 2172928 w 3139715"/>
                  <a:gd name="connsiteY17" fmla="*/ 188552 h 188552"/>
                  <a:gd name="connsiteX18" fmla="*/ 2132626 w 3139715"/>
                  <a:gd name="connsiteY18" fmla="*/ 188552 h 188552"/>
                  <a:gd name="connsiteX19" fmla="*/ 2092325 w 3139715"/>
                  <a:gd name="connsiteY19" fmla="*/ 188552 h 188552"/>
                  <a:gd name="connsiteX20" fmla="*/ 1931988 w 3139715"/>
                  <a:gd name="connsiteY20" fmla="*/ 107950 h 188552"/>
                  <a:gd name="connsiteX21" fmla="*/ 2012590 w 3139715"/>
                  <a:gd name="connsiteY21" fmla="*/ 107950 h 188552"/>
                  <a:gd name="connsiteX22" fmla="*/ 2012590 w 3139715"/>
                  <a:gd name="connsiteY22" fmla="*/ 188552 h 188552"/>
                  <a:gd name="connsiteX23" fmla="*/ 1972289 w 3139715"/>
                  <a:gd name="connsiteY23" fmla="*/ 188552 h 188552"/>
                  <a:gd name="connsiteX24" fmla="*/ 1931988 w 3139715"/>
                  <a:gd name="connsiteY24" fmla="*/ 188552 h 188552"/>
                  <a:gd name="connsiteX25" fmla="*/ 1770063 w 3139715"/>
                  <a:gd name="connsiteY25" fmla="*/ 107950 h 188552"/>
                  <a:gd name="connsiteX26" fmla="*/ 1850665 w 3139715"/>
                  <a:gd name="connsiteY26" fmla="*/ 107950 h 188552"/>
                  <a:gd name="connsiteX27" fmla="*/ 1850665 w 3139715"/>
                  <a:gd name="connsiteY27" fmla="*/ 188552 h 188552"/>
                  <a:gd name="connsiteX28" fmla="*/ 1810364 w 3139715"/>
                  <a:gd name="connsiteY28" fmla="*/ 188552 h 188552"/>
                  <a:gd name="connsiteX29" fmla="*/ 1770063 w 3139715"/>
                  <a:gd name="connsiteY29" fmla="*/ 188552 h 188552"/>
                  <a:gd name="connsiteX30" fmla="*/ 1609725 w 3139715"/>
                  <a:gd name="connsiteY30" fmla="*/ 107950 h 188552"/>
                  <a:gd name="connsiteX31" fmla="*/ 1690328 w 3139715"/>
                  <a:gd name="connsiteY31" fmla="*/ 107950 h 188552"/>
                  <a:gd name="connsiteX32" fmla="*/ 1690328 w 3139715"/>
                  <a:gd name="connsiteY32" fmla="*/ 188552 h 188552"/>
                  <a:gd name="connsiteX33" fmla="*/ 1650026 w 3139715"/>
                  <a:gd name="connsiteY33" fmla="*/ 188552 h 188552"/>
                  <a:gd name="connsiteX34" fmla="*/ 1609725 w 3139715"/>
                  <a:gd name="connsiteY34" fmla="*/ 188552 h 188552"/>
                  <a:gd name="connsiteX35" fmla="*/ 1449388 w 3139715"/>
                  <a:gd name="connsiteY35" fmla="*/ 107950 h 188552"/>
                  <a:gd name="connsiteX36" fmla="*/ 1529990 w 3139715"/>
                  <a:gd name="connsiteY36" fmla="*/ 107950 h 188552"/>
                  <a:gd name="connsiteX37" fmla="*/ 1529990 w 3139715"/>
                  <a:gd name="connsiteY37" fmla="*/ 188552 h 188552"/>
                  <a:gd name="connsiteX38" fmla="*/ 1489689 w 3139715"/>
                  <a:gd name="connsiteY38" fmla="*/ 188552 h 188552"/>
                  <a:gd name="connsiteX39" fmla="*/ 1449388 w 3139715"/>
                  <a:gd name="connsiteY39" fmla="*/ 188552 h 188552"/>
                  <a:gd name="connsiteX40" fmla="*/ 1287463 w 3139715"/>
                  <a:gd name="connsiteY40" fmla="*/ 107950 h 188552"/>
                  <a:gd name="connsiteX41" fmla="*/ 1368065 w 3139715"/>
                  <a:gd name="connsiteY41" fmla="*/ 107950 h 188552"/>
                  <a:gd name="connsiteX42" fmla="*/ 1368065 w 3139715"/>
                  <a:gd name="connsiteY42" fmla="*/ 188552 h 188552"/>
                  <a:gd name="connsiteX43" fmla="*/ 1327764 w 3139715"/>
                  <a:gd name="connsiteY43" fmla="*/ 188552 h 188552"/>
                  <a:gd name="connsiteX44" fmla="*/ 1287463 w 3139715"/>
                  <a:gd name="connsiteY44" fmla="*/ 188552 h 188552"/>
                  <a:gd name="connsiteX45" fmla="*/ 1127125 w 3139715"/>
                  <a:gd name="connsiteY45" fmla="*/ 107950 h 188552"/>
                  <a:gd name="connsiteX46" fmla="*/ 1207728 w 3139715"/>
                  <a:gd name="connsiteY46" fmla="*/ 107950 h 188552"/>
                  <a:gd name="connsiteX47" fmla="*/ 1207728 w 3139715"/>
                  <a:gd name="connsiteY47" fmla="*/ 188552 h 188552"/>
                  <a:gd name="connsiteX48" fmla="*/ 1167426 w 3139715"/>
                  <a:gd name="connsiteY48" fmla="*/ 188552 h 188552"/>
                  <a:gd name="connsiteX49" fmla="*/ 1127125 w 3139715"/>
                  <a:gd name="connsiteY49" fmla="*/ 188552 h 188552"/>
                  <a:gd name="connsiteX50" fmla="*/ 965200 w 3139715"/>
                  <a:gd name="connsiteY50" fmla="*/ 107950 h 188552"/>
                  <a:gd name="connsiteX51" fmla="*/ 1045803 w 3139715"/>
                  <a:gd name="connsiteY51" fmla="*/ 107950 h 188552"/>
                  <a:gd name="connsiteX52" fmla="*/ 1045803 w 3139715"/>
                  <a:gd name="connsiteY52" fmla="*/ 188552 h 188552"/>
                  <a:gd name="connsiteX53" fmla="*/ 1005501 w 3139715"/>
                  <a:gd name="connsiteY53" fmla="*/ 188552 h 188552"/>
                  <a:gd name="connsiteX54" fmla="*/ 965200 w 3139715"/>
                  <a:gd name="connsiteY54" fmla="*/ 188552 h 188552"/>
                  <a:gd name="connsiteX55" fmla="*/ 804863 w 3139715"/>
                  <a:gd name="connsiteY55" fmla="*/ 107950 h 188552"/>
                  <a:gd name="connsiteX56" fmla="*/ 885465 w 3139715"/>
                  <a:gd name="connsiteY56" fmla="*/ 107950 h 188552"/>
                  <a:gd name="connsiteX57" fmla="*/ 885465 w 3139715"/>
                  <a:gd name="connsiteY57" fmla="*/ 188552 h 188552"/>
                  <a:gd name="connsiteX58" fmla="*/ 845164 w 3139715"/>
                  <a:gd name="connsiteY58" fmla="*/ 188552 h 188552"/>
                  <a:gd name="connsiteX59" fmla="*/ 804863 w 3139715"/>
                  <a:gd name="connsiteY59" fmla="*/ 188552 h 188552"/>
                  <a:gd name="connsiteX60" fmla="*/ 644525 w 3139715"/>
                  <a:gd name="connsiteY60" fmla="*/ 107950 h 188552"/>
                  <a:gd name="connsiteX61" fmla="*/ 725128 w 3139715"/>
                  <a:gd name="connsiteY61" fmla="*/ 107950 h 188552"/>
                  <a:gd name="connsiteX62" fmla="*/ 725128 w 3139715"/>
                  <a:gd name="connsiteY62" fmla="*/ 188552 h 188552"/>
                  <a:gd name="connsiteX63" fmla="*/ 684826 w 3139715"/>
                  <a:gd name="connsiteY63" fmla="*/ 188552 h 188552"/>
                  <a:gd name="connsiteX64" fmla="*/ 644525 w 3139715"/>
                  <a:gd name="connsiteY64" fmla="*/ 188552 h 188552"/>
                  <a:gd name="connsiteX65" fmla="*/ 482600 w 3139715"/>
                  <a:gd name="connsiteY65" fmla="*/ 107950 h 188552"/>
                  <a:gd name="connsiteX66" fmla="*/ 563203 w 3139715"/>
                  <a:gd name="connsiteY66" fmla="*/ 107950 h 188552"/>
                  <a:gd name="connsiteX67" fmla="*/ 563203 w 3139715"/>
                  <a:gd name="connsiteY67" fmla="*/ 188552 h 188552"/>
                  <a:gd name="connsiteX68" fmla="*/ 522901 w 3139715"/>
                  <a:gd name="connsiteY68" fmla="*/ 188552 h 188552"/>
                  <a:gd name="connsiteX69" fmla="*/ 482600 w 3139715"/>
                  <a:gd name="connsiteY69" fmla="*/ 188552 h 188552"/>
                  <a:gd name="connsiteX70" fmla="*/ 322263 w 3139715"/>
                  <a:gd name="connsiteY70" fmla="*/ 107950 h 188552"/>
                  <a:gd name="connsiteX71" fmla="*/ 402865 w 3139715"/>
                  <a:gd name="connsiteY71" fmla="*/ 107950 h 188552"/>
                  <a:gd name="connsiteX72" fmla="*/ 402865 w 3139715"/>
                  <a:gd name="connsiteY72" fmla="*/ 188552 h 188552"/>
                  <a:gd name="connsiteX73" fmla="*/ 362564 w 3139715"/>
                  <a:gd name="connsiteY73" fmla="*/ 188552 h 188552"/>
                  <a:gd name="connsiteX74" fmla="*/ 322263 w 3139715"/>
                  <a:gd name="connsiteY74" fmla="*/ 188552 h 188552"/>
                  <a:gd name="connsiteX75" fmla="*/ 160338 w 3139715"/>
                  <a:gd name="connsiteY75" fmla="*/ 107950 h 188552"/>
                  <a:gd name="connsiteX76" fmla="*/ 240940 w 3139715"/>
                  <a:gd name="connsiteY76" fmla="*/ 107950 h 188552"/>
                  <a:gd name="connsiteX77" fmla="*/ 240940 w 3139715"/>
                  <a:gd name="connsiteY77" fmla="*/ 188552 h 188552"/>
                  <a:gd name="connsiteX78" fmla="*/ 200639 w 3139715"/>
                  <a:gd name="connsiteY78" fmla="*/ 188552 h 188552"/>
                  <a:gd name="connsiteX79" fmla="*/ 160338 w 3139715"/>
                  <a:gd name="connsiteY79" fmla="*/ 188552 h 188552"/>
                  <a:gd name="connsiteX80" fmla="*/ 0 w 3139715"/>
                  <a:gd name="connsiteY80" fmla="*/ 107950 h 188552"/>
                  <a:gd name="connsiteX81" fmla="*/ 80603 w 3139715"/>
                  <a:gd name="connsiteY81" fmla="*/ 107950 h 188552"/>
                  <a:gd name="connsiteX82" fmla="*/ 80603 w 3139715"/>
                  <a:gd name="connsiteY82" fmla="*/ 188552 h 188552"/>
                  <a:gd name="connsiteX83" fmla="*/ 40302 w 3139715"/>
                  <a:gd name="connsiteY83" fmla="*/ 188552 h 188552"/>
                  <a:gd name="connsiteX84" fmla="*/ 0 w 3139715"/>
                  <a:gd name="connsiteY84" fmla="*/ 188552 h 188552"/>
                  <a:gd name="connsiteX85" fmla="*/ 2897188 w 3139715"/>
                  <a:gd name="connsiteY85" fmla="*/ 52387 h 188552"/>
                  <a:gd name="connsiteX86" fmla="*/ 2977790 w 3139715"/>
                  <a:gd name="connsiteY86" fmla="*/ 52387 h 188552"/>
                  <a:gd name="connsiteX87" fmla="*/ 2977790 w 3139715"/>
                  <a:gd name="connsiteY87" fmla="*/ 132990 h 188552"/>
                  <a:gd name="connsiteX88" fmla="*/ 2937489 w 3139715"/>
                  <a:gd name="connsiteY88" fmla="*/ 132990 h 188552"/>
                  <a:gd name="connsiteX89" fmla="*/ 2897188 w 3139715"/>
                  <a:gd name="connsiteY89" fmla="*/ 132990 h 188552"/>
                  <a:gd name="connsiteX90" fmla="*/ 2576513 w 3139715"/>
                  <a:gd name="connsiteY90" fmla="*/ 52387 h 188552"/>
                  <a:gd name="connsiteX91" fmla="*/ 2657115 w 3139715"/>
                  <a:gd name="connsiteY91" fmla="*/ 52387 h 188552"/>
                  <a:gd name="connsiteX92" fmla="*/ 2657115 w 3139715"/>
                  <a:gd name="connsiteY92" fmla="*/ 132990 h 188552"/>
                  <a:gd name="connsiteX93" fmla="*/ 2616814 w 3139715"/>
                  <a:gd name="connsiteY93" fmla="*/ 132990 h 188552"/>
                  <a:gd name="connsiteX94" fmla="*/ 2576513 w 3139715"/>
                  <a:gd name="connsiteY94" fmla="*/ 132990 h 188552"/>
                  <a:gd name="connsiteX95" fmla="*/ 2736850 w 3139715"/>
                  <a:gd name="connsiteY95" fmla="*/ 0 h 188552"/>
                  <a:gd name="connsiteX96" fmla="*/ 2817453 w 3139715"/>
                  <a:gd name="connsiteY96" fmla="*/ 0 h 188552"/>
                  <a:gd name="connsiteX97" fmla="*/ 2817453 w 3139715"/>
                  <a:gd name="connsiteY97" fmla="*/ 80602 h 188552"/>
                  <a:gd name="connsiteX98" fmla="*/ 2777151 w 3139715"/>
                  <a:gd name="connsiteY98" fmla="*/ 80602 h 188552"/>
                  <a:gd name="connsiteX99" fmla="*/ 2736850 w 3139715"/>
                  <a:gd name="connsiteY99" fmla="*/ 80602 h 18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188552">
                    <a:moveTo>
                      <a:pt x="3059113" y="107950"/>
                    </a:moveTo>
                    <a:lnTo>
                      <a:pt x="3139715" y="107950"/>
                    </a:lnTo>
                    <a:lnTo>
                      <a:pt x="3139715" y="188552"/>
                    </a:lnTo>
                    <a:lnTo>
                      <a:pt x="3099414" y="188552"/>
                    </a:lnTo>
                    <a:lnTo>
                      <a:pt x="3059113" y="188552"/>
                    </a:lnTo>
                    <a:close/>
                    <a:moveTo>
                      <a:pt x="2414588" y="107950"/>
                    </a:moveTo>
                    <a:lnTo>
                      <a:pt x="2495190" y="107950"/>
                    </a:lnTo>
                    <a:lnTo>
                      <a:pt x="2495190" y="188552"/>
                    </a:lnTo>
                    <a:lnTo>
                      <a:pt x="2454889" y="188552"/>
                    </a:lnTo>
                    <a:lnTo>
                      <a:pt x="2414588" y="188552"/>
                    </a:lnTo>
                    <a:close/>
                    <a:moveTo>
                      <a:pt x="2254250" y="107950"/>
                    </a:moveTo>
                    <a:lnTo>
                      <a:pt x="2334853" y="107950"/>
                    </a:lnTo>
                    <a:lnTo>
                      <a:pt x="2334853" y="188552"/>
                    </a:lnTo>
                    <a:lnTo>
                      <a:pt x="2294551" y="188552"/>
                    </a:lnTo>
                    <a:lnTo>
                      <a:pt x="2254250" y="188552"/>
                    </a:lnTo>
                    <a:close/>
                    <a:moveTo>
                      <a:pt x="2092325" y="107950"/>
                    </a:moveTo>
                    <a:lnTo>
                      <a:pt x="2172928" y="107950"/>
                    </a:lnTo>
                    <a:lnTo>
                      <a:pt x="2172928" y="188552"/>
                    </a:lnTo>
                    <a:lnTo>
                      <a:pt x="2132626" y="188552"/>
                    </a:lnTo>
                    <a:lnTo>
                      <a:pt x="2092325" y="188552"/>
                    </a:lnTo>
                    <a:close/>
                    <a:moveTo>
                      <a:pt x="1931988" y="107950"/>
                    </a:moveTo>
                    <a:lnTo>
                      <a:pt x="2012590" y="107950"/>
                    </a:lnTo>
                    <a:lnTo>
                      <a:pt x="2012590" y="188552"/>
                    </a:lnTo>
                    <a:lnTo>
                      <a:pt x="1972289" y="188552"/>
                    </a:lnTo>
                    <a:lnTo>
                      <a:pt x="1931988" y="188552"/>
                    </a:lnTo>
                    <a:close/>
                    <a:moveTo>
                      <a:pt x="1770063" y="107950"/>
                    </a:moveTo>
                    <a:lnTo>
                      <a:pt x="1850665" y="107950"/>
                    </a:lnTo>
                    <a:lnTo>
                      <a:pt x="1850665" y="188552"/>
                    </a:lnTo>
                    <a:lnTo>
                      <a:pt x="1810364" y="188552"/>
                    </a:lnTo>
                    <a:lnTo>
                      <a:pt x="1770063" y="188552"/>
                    </a:lnTo>
                    <a:close/>
                    <a:moveTo>
                      <a:pt x="1609725" y="107950"/>
                    </a:moveTo>
                    <a:lnTo>
                      <a:pt x="1690328" y="107950"/>
                    </a:lnTo>
                    <a:lnTo>
                      <a:pt x="1690328" y="188552"/>
                    </a:lnTo>
                    <a:lnTo>
                      <a:pt x="1650026" y="188552"/>
                    </a:lnTo>
                    <a:lnTo>
                      <a:pt x="1609725" y="188552"/>
                    </a:lnTo>
                    <a:close/>
                    <a:moveTo>
                      <a:pt x="1449388" y="107950"/>
                    </a:moveTo>
                    <a:lnTo>
                      <a:pt x="1529990" y="107950"/>
                    </a:lnTo>
                    <a:lnTo>
                      <a:pt x="1529990" y="188552"/>
                    </a:lnTo>
                    <a:lnTo>
                      <a:pt x="1489689" y="188552"/>
                    </a:lnTo>
                    <a:lnTo>
                      <a:pt x="1449388" y="188552"/>
                    </a:lnTo>
                    <a:close/>
                    <a:moveTo>
                      <a:pt x="1287463" y="107950"/>
                    </a:moveTo>
                    <a:lnTo>
                      <a:pt x="1368065" y="107950"/>
                    </a:lnTo>
                    <a:lnTo>
                      <a:pt x="1368065" y="188552"/>
                    </a:lnTo>
                    <a:lnTo>
                      <a:pt x="1327764" y="188552"/>
                    </a:lnTo>
                    <a:lnTo>
                      <a:pt x="1287463" y="188552"/>
                    </a:lnTo>
                    <a:close/>
                    <a:moveTo>
                      <a:pt x="1127125" y="107950"/>
                    </a:moveTo>
                    <a:lnTo>
                      <a:pt x="1207728" y="107950"/>
                    </a:lnTo>
                    <a:lnTo>
                      <a:pt x="1207728" y="188552"/>
                    </a:lnTo>
                    <a:lnTo>
                      <a:pt x="1167426" y="188552"/>
                    </a:lnTo>
                    <a:lnTo>
                      <a:pt x="1127125" y="188552"/>
                    </a:lnTo>
                    <a:close/>
                    <a:moveTo>
                      <a:pt x="965200" y="107950"/>
                    </a:moveTo>
                    <a:lnTo>
                      <a:pt x="1045803" y="107950"/>
                    </a:lnTo>
                    <a:lnTo>
                      <a:pt x="1045803" y="188552"/>
                    </a:lnTo>
                    <a:lnTo>
                      <a:pt x="1005501" y="188552"/>
                    </a:lnTo>
                    <a:lnTo>
                      <a:pt x="965200" y="188552"/>
                    </a:lnTo>
                    <a:close/>
                    <a:moveTo>
                      <a:pt x="804863" y="107950"/>
                    </a:moveTo>
                    <a:lnTo>
                      <a:pt x="885465" y="107950"/>
                    </a:lnTo>
                    <a:lnTo>
                      <a:pt x="885465" y="188552"/>
                    </a:lnTo>
                    <a:lnTo>
                      <a:pt x="845164" y="188552"/>
                    </a:lnTo>
                    <a:lnTo>
                      <a:pt x="804863" y="188552"/>
                    </a:lnTo>
                    <a:close/>
                    <a:moveTo>
                      <a:pt x="644525" y="107950"/>
                    </a:moveTo>
                    <a:lnTo>
                      <a:pt x="725128" y="107950"/>
                    </a:lnTo>
                    <a:lnTo>
                      <a:pt x="725128" y="188552"/>
                    </a:lnTo>
                    <a:lnTo>
                      <a:pt x="684826" y="188552"/>
                    </a:lnTo>
                    <a:lnTo>
                      <a:pt x="644525" y="188552"/>
                    </a:lnTo>
                    <a:close/>
                    <a:moveTo>
                      <a:pt x="482600" y="107950"/>
                    </a:moveTo>
                    <a:lnTo>
                      <a:pt x="563203" y="107950"/>
                    </a:lnTo>
                    <a:lnTo>
                      <a:pt x="563203" y="188552"/>
                    </a:lnTo>
                    <a:lnTo>
                      <a:pt x="522901" y="188552"/>
                    </a:lnTo>
                    <a:lnTo>
                      <a:pt x="482600" y="188552"/>
                    </a:lnTo>
                    <a:close/>
                    <a:moveTo>
                      <a:pt x="322263" y="107950"/>
                    </a:moveTo>
                    <a:lnTo>
                      <a:pt x="402865" y="107950"/>
                    </a:lnTo>
                    <a:lnTo>
                      <a:pt x="402865" y="188552"/>
                    </a:lnTo>
                    <a:lnTo>
                      <a:pt x="362564" y="188552"/>
                    </a:lnTo>
                    <a:lnTo>
                      <a:pt x="322263" y="188552"/>
                    </a:lnTo>
                    <a:close/>
                    <a:moveTo>
                      <a:pt x="160338" y="107950"/>
                    </a:moveTo>
                    <a:lnTo>
                      <a:pt x="240940" y="107950"/>
                    </a:lnTo>
                    <a:lnTo>
                      <a:pt x="240940" y="188552"/>
                    </a:lnTo>
                    <a:lnTo>
                      <a:pt x="200639" y="188552"/>
                    </a:lnTo>
                    <a:lnTo>
                      <a:pt x="160338" y="188552"/>
                    </a:lnTo>
                    <a:close/>
                    <a:moveTo>
                      <a:pt x="0" y="107950"/>
                    </a:moveTo>
                    <a:lnTo>
                      <a:pt x="80603" y="107950"/>
                    </a:lnTo>
                    <a:lnTo>
                      <a:pt x="80603" y="188552"/>
                    </a:lnTo>
                    <a:lnTo>
                      <a:pt x="40302" y="188552"/>
                    </a:lnTo>
                    <a:lnTo>
                      <a:pt x="0" y="188552"/>
                    </a:lnTo>
                    <a:close/>
                    <a:moveTo>
                      <a:pt x="2897188" y="52387"/>
                    </a:moveTo>
                    <a:lnTo>
                      <a:pt x="2977790" y="52387"/>
                    </a:lnTo>
                    <a:lnTo>
                      <a:pt x="2977790" y="132990"/>
                    </a:lnTo>
                    <a:lnTo>
                      <a:pt x="2937489" y="132990"/>
                    </a:lnTo>
                    <a:lnTo>
                      <a:pt x="2897188" y="132990"/>
                    </a:lnTo>
                    <a:close/>
                    <a:moveTo>
                      <a:pt x="2576513" y="52387"/>
                    </a:moveTo>
                    <a:lnTo>
                      <a:pt x="2657115" y="52387"/>
                    </a:lnTo>
                    <a:lnTo>
                      <a:pt x="2657115" y="132990"/>
                    </a:lnTo>
                    <a:lnTo>
                      <a:pt x="2616814" y="132990"/>
                    </a:lnTo>
                    <a:lnTo>
                      <a:pt x="2576513" y="132990"/>
                    </a:lnTo>
                    <a:close/>
                    <a:moveTo>
                      <a:pt x="2736850" y="0"/>
                    </a:moveTo>
                    <a:lnTo>
                      <a:pt x="2817453" y="0"/>
                    </a:lnTo>
                    <a:lnTo>
                      <a:pt x="2817453" y="80602"/>
                    </a:lnTo>
                    <a:lnTo>
                      <a:pt x="2777151" y="80602"/>
                    </a:lnTo>
                    <a:lnTo>
                      <a:pt x="2736850" y="8060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grpSp>
      </p:grpSp>
      <p:grpSp>
        <p:nvGrpSpPr>
          <p:cNvPr id="7" name="Group 6">
            <a:extLst>
              <a:ext uri="{FF2B5EF4-FFF2-40B4-BE49-F238E27FC236}">
                <a16:creationId xmlns:a16="http://schemas.microsoft.com/office/drawing/2014/main" id="{65E14CB0-3105-1144-A450-431FF2E6C865}"/>
              </a:ext>
            </a:extLst>
          </p:cNvPr>
          <p:cNvGrpSpPr/>
          <p:nvPr/>
        </p:nvGrpSpPr>
        <p:grpSpPr>
          <a:xfrm>
            <a:off x="623041" y="2752163"/>
            <a:ext cx="3284465" cy="1645012"/>
            <a:chOff x="407871" y="2501154"/>
            <a:chExt cx="4379286" cy="2193349"/>
          </a:xfrm>
        </p:grpSpPr>
        <p:sp>
          <p:nvSpPr>
            <p:cNvPr id="97" name="Text Box 97"/>
            <p:cNvSpPr txBox="1">
              <a:spLocks noChangeArrowheads="1"/>
            </p:cNvSpPr>
            <p:nvPr/>
          </p:nvSpPr>
          <p:spPr bwMode="auto">
            <a:xfrm>
              <a:off x="407871" y="3226790"/>
              <a:ext cx="3099089" cy="779700"/>
            </a:xfrm>
            <a:prstGeom prst="rect">
              <a:avLst/>
            </a:prstGeom>
            <a:noFill/>
            <a:ln w="9525">
              <a:noFill/>
              <a:miter lim="800000"/>
              <a:headEnd/>
              <a:tailEnd/>
            </a:ln>
          </p:spPr>
          <p:txBody>
            <a:bodyPr wrap="square">
              <a:spAutoFit/>
            </a:bodyPr>
            <a:lstStyle/>
            <a:p>
              <a:pPr algn="ctr" defTabSz="685800">
                <a:spcBef>
                  <a:spcPct val="20000"/>
                </a:spcBef>
                <a:defRPr/>
              </a:pPr>
              <a:r>
                <a:rPr lang="en-US" sz="1600" b="1" dirty="0">
                  <a:solidFill>
                    <a:srgbClr val="007096"/>
                  </a:solidFill>
                  <a:latin typeface="Tw Cen MT" panose="020B0602020104020603" pitchFamily="34" charset="77"/>
                  <a:cs typeface="Times New Roman" pitchFamily="18" charset="0"/>
                </a:rPr>
                <a:t>Visual field – central 14</a:t>
              </a:r>
              <a:r>
                <a:rPr lang="en-US" sz="1600" b="1" dirty="0">
                  <a:solidFill>
                    <a:srgbClr val="007096"/>
                  </a:solidFill>
                  <a:latin typeface="Tw Cen MT" panose="020B0602020104020603" pitchFamily="34" charset="77"/>
                </a:rPr>
                <a:t>°</a:t>
              </a:r>
              <a:r>
                <a:rPr lang="en-US" sz="1600" b="1" dirty="0">
                  <a:solidFill>
                    <a:srgbClr val="007096"/>
                  </a:solidFill>
                  <a:latin typeface="Tw Cen MT" panose="020B0602020104020603" pitchFamily="34" charset="77"/>
                  <a:cs typeface="Times New Roman" pitchFamily="18" charset="0"/>
                </a:rPr>
                <a:t> (4200 microns)</a:t>
              </a:r>
            </a:p>
          </p:txBody>
        </p:sp>
        <p:grpSp>
          <p:nvGrpSpPr>
            <p:cNvPr id="6" name="Group 5">
              <a:extLst>
                <a:ext uri="{FF2B5EF4-FFF2-40B4-BE49-F238E27FC236}">
                  <a16:creationId xmlns:a16="http://schemas.microsoft.com/office/drawing/2014/main" id="{F8FBE56C-086D-FA41-ABDF-D8020B7BD72B}"/>
                </a:ext>
              </a:extLst>
            </p:cNvPr>
            <p:cNvGrpSpPr/>
            <p:nvPr/>
          </p:nvGrpSpPr>
          <p:grpSpPr>
            <a:xfrm rot="16200000">
              <a:off x="3045024" y="2952370"/>
              <a:ext cx="2193349" cy="1290917"/>
              <a:chOff x="36236" y="3134768"/>
              <a:chExt cx="2193349" cy="1290917"/>
            </a:xfrm>
          </p:grpSpPr>
          <p:sp>
            <p:nvSpPr>
              <p:cNvPr id="96" name="Line 96"/>
              <p:cNvSpPr>
                <a:spLocks noChangeShapeType="1"/>
              </p:cNvSpPr>
              <p:nvPr/>
            </p:nvSpPr>
            <p:spPr bwMode="auto">
              <a:xfrm flipV="1">
                <a:off x="36236" y="3138820"/>
                <a:ext cx="1166674" cy="1237963"/>
              </a:xfrm>
              <a:prstGeom prst="line">
                <a:avLst/>
              </a:prstGeom>
              <a:noFill/>
              <a:ln w="12700">
                <a:solidFill>
                  <a:schemeClr val="accent1"/>
                </a:solidFill>
                <a:round/>
                <a:headEnd/>
                <a:tailEnd/>
              </a:ln>
            </p:spPr>
            <p:txBody>
              <a:bodyPr/>
              <a:lstStyle/>
              <a:p>
                <a:pPr algn="ctr" defTabSz="685800">
                  <a:defRPr/>
                </a:pPr>
                <a:endParaRPr lang="en-US" sz="1050" dirty="0">
                  <a:solidFill>
                    <a:prstClr val="black"/>
                  </a:solidFill>
                  <a:latin typeface="Century Gothic" panose="020F0302020204030204"/>
                </a:endParaRPr>
              </a:p>
            </p:txBody>
          </p:sp>
          <p:sp>
            <p:nvSpPr>
              <p:cNvPr id="98" name="Line 98"/>
              <p:cNvSpPr>
                <a:spLocks noChangeShapeType="1"/>
              </p:cNvSpPr>
              <p:nvPr/>
            </p:nvSpPr>
            <p:spPr bwMode="auto">
              <a:xfrm>
                <a:off x="1200884" y="3134768"/>
                <a:ext cx="1028701" cy="1290917"/>
              </a:xfrm>
              <a:prstGeom prst="line">
                <a:avLst/>
              </a:prstGeom>
              <a:noFill/>
              <a:ln w="12700">
                <a:solidFill>
                  <a:schemeClr val="accent1"/>
                </a:solidFill>
                <a:round/>
                <a:headEnd/>
                <a:tailEnd/>
              </a:ln>
            </p:spPr>
            <p:txBody>
              <a:bodyPr/>
              <a:lstStyle/>
              <a:p>
                <a:pPr algn="ctr" defTabSz="685800">
                  <a:defRPr/>
                </a:pPr>
                <a:endParaRPr lang="en-US" sz="1050" dirty="0">
                  <a:solidFill>
                    <a:prstClr val="black"/>
                  </a:solidFill>
                  <a:latin typeface="Century Gothic" panose="020F0302020204030204"/>
                </a:endParaRPr>
              </a:p>
            </p:txBody>
          </p:sp>
        </p:grpSp>
      </p:grpSp>
      <p:pic>
        <p:nvPicPr>
          <p:cNvPr id="114" name="Picture 113">
            <a:hlinkClick r:id="rId5" action="ppaction://hlinksldjump"/>
            <a:extLst>
              <a:ext uri="{FF2B5EF4-FFF2-40B4-BE49-F238E27FC236}">
                <a16:creationId xmlns:a16="http://schemas.microsoft.com/office/drawing/2014/main" id="{82CAF3F0-4454-1E49-A58F-81C0F01EBD9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925007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1"/>
                                        </p:tgtEl>
                                        <p:attrNameLst>
                                          <p:attrName>style.visibility</p:attrName>
                                        </p:attrNameLst>
                                      </p:cBhvr>
                                      <p:to>
                                        <p:strVal val="visible"/>
                                      </p:to>
                                    </p:set>
                                  </p:childTnLst>
                                </p:cTn>
                              </p:par>
                            </p:childTnLst>
                          </p:cTn>
                        </p:par>
                        <p:par>
                          <p:cTn id="7" fill="hold">
                            <p:stCondLst>
                              <p:cond delay="0"/>
                            </p:stCondLst>
                            <p:childTnLst>
                              <p:par>
                                <p:cTn id="8" presetID="10" presetClass="exit" presetSubtype="0" fill="hold" grpId="1" nodeType="afterEffect">
                                  <p:stCondLst>
                                    <p:cond delay="0"/>
                                  </p:stCondLst>
                                  <p:childTnLst>
                                    <p:animEffect transition="out" filter="fade">
                                      <p:cBhvr>
                                        <p:cTn id="9" dur="750"/>
                                        <p:tgtEl>
                                          <p:spTgt spid="201"/>
                                        </p:tgtEl>
                                      </p:cBhvr>
                                    </p:animEffect>
                                    <p:set>
                                      <p:cBhvr>
                                        <p:cTn id="10" dur="1" fill="hold">
                                          <p:stCondLst>
                                            <p:cond delay="749"/>
                                          </p:stCondLst>
                                        </p:cTn>
                                        <p:tgtEl>
                                          <p:spTgt spid="201"/>
                                        </p:tgtEl>
                                        <p:attrNameLst>
                                          <p:attrName>style.visibility</p:attrName>
                                        </p:attrNameLst>
                                      </p:cBhvr>
                                      <p:to>
                                        <p:strVal val="hidden"/>
                                      </p:to>
                                    </p:set>
                                  </p:childTnLst>
                                </p:cTn>
                              </p:par>
                            </p:childTnLst>
                          </p:cTn>
                        </p:par>
                        <p:par>
                          <p:cTn id="11" fill="hold">
                            <p:stCondLst>
                              <p:cond delay="750"/>
                            </p:stCondLst>
                            <p:childTnLst>
                              <p:par>
                                <p:cTn id="12" presetID="1" presetClass="entr" presetSubtype="0" fill="hold" grpId="0" nodeType="afterEffect">
                                  <p:stCondLst>
                                    <p:cond delay="0"/>
                                  </p:stCondLst>
                                  <p:childTnLst>
                                    <p:set>
                                      <p:cBhvr>
                                        <p:cTn id="13" dur="1" fill="hold">
                                          <p:stCondLst>
                                            <p:cond delay="0"/>
                                          </p:stCondLst>
                                        </p:cTn>
                                        <p:tgtEl>
                                          <p:spTgt spid="205"/>
                                        </p:tgtEl>
                                        <p:attrNameLst>
                                          <p:attrName>style.visibility</p:attrName>
                                        </p:attrNameLst>
                                      </p:cBhvr>
                                      <p:to>
                                        <p:strVal val="visible"/>
                                      </p:to>
                                    </p:set>
                                  </p:childTnLst>
                                </p:cTn>
                              </p:par>
                            </p:childTnLst>
                          </p:cTn>
                        </p:par>
                        <p:par>
                          <p:cTn id="14" fill="hold">
                            <p:stCondLst>
                              <p:cond delay="750"/>
                            </p:stCondLst>
                            <p:childTnLst>
                              <p:par>
                                <p:cTn id="15" presetID="10" presetClass="exit" presetSubtype="0" fill="hold" grpId="1" nodeType="afterEffect">
                                  <p:stCondLst>
                                    <p:cond delay="0"/>
                                  </p:stCondLst>
                                  <p:childTnLst>
                                    <p:animEffect transition="out" filter="fade">
                                      <p:cBhvr>
                                        <p:cTn id="16" dur="750"/>
                                        <p:tgtEl>
                                          <p:spTgt spid="205"/>
                                        </p:tgtEl>
                                      </p:cBhvr>
                                    </p:animEffect>
                                    <p:set>
                                      <p:cBhvr>
                                        <p:cTn id="17" dur="1" fill="hold">
                                          <p:stCondLst>
                                            <p:cond delay="749"/>
                                          </p:stCondLst>
                                        </p:cTn>
                                        <p:tgtEl>
                                          <p:spTgt spid="205"/>
                                        </p:tgtEl>
                                        <p:attrNameLst>
                                          <p:attrName>style.visibility</p:attrName>
                                        </p:attrNameLst>
                                      </p:cBhvr>
                                      <p:to>
                                        <p:strVal val="hidden"/>
                                      </p:to>
                                    </p:se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0"/>
                                          </p:stCondLst>
                                        </p:cTn>
                                        <p:tgtEl>
                                          <p:spTgt spid="189"/>
                                        </p:tgtEl>
                                        <p:attrNameLst>
                                          <p:attrName>style.visibility</p:attrName>
                                        </p:attrNameLst>
                                      </p:cBhvr>
                                      <p:to>
                                        <p:strVal val="visible"/>
                                      </p:to>
                                    </p:set>
                                  </p:childTnLst>
                                </p:cTn>
                              </p:par>
                            </p:childTnLst>
                          </p:cTn>
                        </p:par>
                        <p:par>
                          <p:cTn id="21" fill="hold">
                            <p:stCondLst>
                              <p:cond delay="1500"/>
                            </p:stCondLst>
                            <p:childTnLst>
                              <p:par>
                                <p:cTn id="22" presetID="10" presetClass="exit" presetSubtype="0" fill="hold" grpId="1" nodeType="afterEffect">
                                  <p:stCondLst>
                                    <p:cond delay="0"/>
                                  </p:stCondLst>
                                  <p:childTnLst>
                                    <p:animEffect transition="out" filter="fade">
                                      <p:cBhvr>
                                        <p:cTn id="23" dur="750"/>
                                        <p:tgtEl>
                                          <p:spTgt spid="189"/>
                                        </p:tgtEl>
                                      </p:cBhvr>
                                    </p:animEffect>
                                    <p:set>
                                      <p:cBhvr>
                                        <p:cTn id="24" dur="1" fill="hold">
                                          <p:stCondLst>
                                            <p:cond delay="749"/>
                                          </p:stCondLst>
                                        </p:cTn>
                                        <p:tgtEl>
                                          <p:spTgt spid="189"/>
                                        </p:tgtEl>
                                        <p:attrNameLst>
                                          <p:attrName>style.visibility</p:attrName>
                                        </p:attrNameLst>
                                      </p:cBhvr>
                                      <p:to>
                                        <p:strVal val="hidden"/>
                                      </p:to>
                                    </p:set>
                                  </p:childTnLst>
                                </p:cTn>
                              </p:par>
                            </p:childTnLst>
                          </p:cTn>
                        </p:par>
                        <p:par>
                          <p:cTn id="25" fill="hold">
                            <p:stCondLst>
                              <p:cond delay="2250"/>
                            </p:stCondLst>
                            <p:childTnLst>
                              <p:par>
                                <p:cTn id="26" presetID="1" presetClass="entr" presetSubtype="0" fill="hold" grpId="0" nodeType="afterEffect">
                                  <p:stCondLst>
                                    <p:cond delay="0"/>
                                  </p:stCondLst>
                                  <p:childTnLst>
                                    <p:set>
                                      <p:cBhvr>
                                        <p:cTn id="27" dur="1" fill="hold">
                                          <p:stCondLst>
                                            <p:cond delay="0"/>
                                          </p:stCondLst>
                                        </p:cTn>
                                        <p:tgtEl>
                                          <p:spTgt spid="197"/>
                                        </p:tgtEl>
                                        <p:attrNameLst>
                                          <p:attrName>style.visibility</p:attrName>
                                        </p:attrNameLst>
                                      </p:cBhvr>
                                      <p:to>
                                        <p:strVal val="visible"/>
                                      </p:to>
                                    </p:set>
                                  </p:childTnLst>
                                </p:cTn>
                              </p:par>
                            </p:childTnLst>
                          </p:cTn>
                        </p:par>
                        <p:par>
                          <p:cTn id="28" fill="hold">
                            <p:stCondLst>
                              <p:cond delay="2250"/>
                            </p:stCondLst>
                            <p:childTnLst>
                              <p:par>
                                <p:cTn id="29" presetID="10" presetClass="exit" presetSubtype="0" fill="hold" grpId="1" nodeType="afterEffect">
                                  <p:stCondLst>
                                    <p:cond delay="0"/>
                                  </p:stCondLst>
                                  <p:childTnLst>
                                    <p:animEffect transition="out" filter="fade">
                                      <p:cBhvr>
                                        <p:cTn id="30" dur="750"/>
                                        <p:tgtEl>
                                          <p:spTgt spid="197"/>
                                        </p:tgtEl>
                                      </p:cBhvr>
                                    </p:animEffect>
                                    <p:set>
                                      <p:cBhvr>
                                        <p:cTn id="31" dur="1" fill="hold">
                                          <p:stCondLst>
                                            <p:cond delay="749"/>
                                          </p:stCondLst>
                                        </p:cTn>
                                        <p:tgtEl>
                                          <p:spTgt spid="197"/>
                                        </p:tgtEl>
                                        <p:attrNameLst>
                                          <p:attrName>style.visibility</p:attrName>
                                        </p:attrNameLst>
                                      </p:cBhvr>
                                      <p:to>
                                        <p:strVal val="hidden"/>
                                      </p:to>
                                    </p:set>
                                  </p:childTnLst>
                                </p:cTn>
                              </p:par>
                            </p:childTnLst>
                          </p:cTn>
                        </p:par>
                        <p:par>
                          <p:cTn id="32" fill="hold">
                            <p:stCondLst>
                              <p:cond delay="3000"/>
                            </p:stCondLst>
                            <p:childTnLst>
                              <p:par>
                                <p:cTn id="33" presetID="1" presetClass="entr" presetSubtype="0" fill="hold" grpId="0" nodeType="afterEffect">
                                  <p:stCondLst>
                                    <p:cond delay="0"/>
                                  </p:stCondLst>
                                  <p:childTnLst>
                                    <p:set>
                                      <p:cBhvr>
                                        <p:cTn id="34" dur="1" fill="hold">
                                          <p:stCondLst>
                                            <p:cond delay="0"/>
                                          </p:stCondLst>
                                        </p:cTn>
                                        <p:tgtEl>
                                          <p:spTgt spid="206"/>
                                        </p:tgtEl>
                                        <p:attrNameLst>
                                          <p:attrName>style.visibility</p:attrName>
                                        </p:attrNameLst>
                                      </p:cBhvr>
                                      <p:to>
                                        <p:strVal val="visible"/>
                                      </p:to>
                                    </p:set>
                                  </p:childTnLst>
                                </p:cTn>
                              </p:par>
                            </p:childTnLst>
                          </p:cTn>
                        </p:par>
                        <p:par>
                          <p:cTn id="35" fill="hold">
                            <p:stCondLst>
                              <p:cond delay="3000"/>
                            </p:stCondLst>
                            <p:childTnLst>
                              <p:par>
                                <p:cTn id="36" presetID="10" presetClass="exit" presetSubtype="0" fill="hold" grpId="1" nodeType="afterEffect">
                                  <p:stCondLst>
                                    <p:cond delay="0"/>
                                  </p:stCondLst>
                                  <p:childTnLst>
                                    <p:animEffect transition="out" filter="fade">
                                      <p:cBhvr>
                                        <p:cTn id="37" dur="750"/>
                                        <p:tgtEl>
                                          <p:spTgt spid="206"/>
                                        </p:tgtEl>
                                      </p:cBhvr>
                                    </p:animEffect>
                                    <p:set>
                                      <p:cBhvr>
                                        <p:cTn id="38" dur="1" fill="hold">
                                          <p:stCondLst>
                                            <p:cond delay="749"/>
                                          </p:stCondLst>
                                        </p:cTn>
                                        <p:tgtEl>
                                          <p:spTgt spid="206"/>
                                        </p:tgtEl>
                                        <p:attrNameLst>
                                          <p:attrName>style.visibility</p:attrName>
                                        </p:attrNameLst>
                                      </p:cBhvr>
                                      <p:to>
                                        <p:strVal val="hidden"/>
                                      </p:to>
                                    </p:set>
                                  </p:childTnLst>
                                </p:cTn>
                              </p:par>
                            </p:childTnLst>
                          </p:cTn>
                        </p:par>
                        <p:par>
                          <p:cTn id="39" fill="hold">
                            <p:stCondLst>
                              <p:cond delay="3750"/>
                            </p:stCondLst>
                            <p:childTnLst>
                              <p:par>
                                <p:cTn id="40" presetID="1" presetClass="entr" presetSubtype="0" fill="hold" grpId="0" nodeType="afterEffect">
                                  <p:stCondLst>
                                    <p:cond delay="0"/>
                                  </p:stCondLst>
                                  <p:childTnLst>
                                    <p:set>
                                      <p:cBhvr>
                                        <p:cTn id="41" dur="1" fill="hold">
                                          <p:stCondLst>
                                            <p:cond delay="0"/>
                                          </p:stCondLst>
                                        </p:cTn>
                                        <p:tgtEl>
                                          <p:spTgt spid="202"/>
                                        </p:tgtEl>
                                        <p:attrNameLst>
                                          <p:attrName>style.visibility</p:attrName>
                                        </p:attrNameLst>
                                      </p:cBhvr>
                                      <p:to>
                                        <p:strVal val="visible"/>
                                      </p:to>
                                    </p:set>
                                  </p:childTnLst>
                                </p:cTn>
                              </p:par>
                            </p:childTnLst>
                          </p:cTn>
                        </p:par>
                        <p:par>
                          <p:cTn id="42" fill="hold">
                            <p:stCondLst>
                              <p:cond delay="3750"/>
                            </p:stCondLst>
                            <p:childTnLst>
                              <p:par>
                                <p:cTn id="43" presetID="10" presetClass="exit" presetSubtype="0" fill="hold" grpId="1" nodeType="afterEffect">
                                  <p:stCondLst>
                                    <p:cond delay="0"/>
                                  </p:stCondLst>
                                  <p:childTnLst>
                                    <p:animEffect transition="out" filter="fade">
                                      <p:cBhvr>
                                        <p:cTn id="44" dur="750"/>
                                        <p:tgtEl>
                                          <p:spTgt spid="202"/>
                                        </p:tgtEl>
                                      </p:cBhvr>
                                    </p:animEffect>
                                    <p:set>
                                      <p:cBhvr>
                                        <p:cTn id="45" dur="1" fill="hold">
                                          <p:stCondLst>
                                            <p:cond delay="749"/>
                                          </p:stCondLst>
                                        </p:cTn>
                                        <p:tgtEl>
                                          <p:spTgt spid="202"/>
                                        </p:tgtEl>
                                        <p:attrNameLst>
                                          <p:attrName>style.visibility</p:attrName>
                                        </p:attrNameLst>
                                      </p:cBhvr>
                                      <p:to>
                                        <p:strVal val="hidden"/>
                                      </p:to>
                                    </p:set>
                                  </p:childTnLst>
                                </p:cTn>
                              </p:par>
                            </p:childTnLst>
                          </p:cTn>
                        </p:par>
                        <p:par>
                          <p:cTn id="46" fill="hold">
                            <p:stCondLst>
                              <p:cond delay="4500"/>
                            </p:stCondLst>
                            <p:childTnLst>
                              <p:par>
                                <p:cTn id="47" presetID="1" presetClass="entr" presetSubtype="0" fill="hold" grpId="0" nodeType="afterEffect">
                                  <p:stCondLst>
                                    <p:cond delay="0"/>
                                  </p:stCondLst>
                                  <p:childTnLst>
                                    <p:set>
                                      <p:cBhvr>
                                        <p:cTn id="48" dur="1" fill="hold">
                                          <p:stCondLst>
                                            <p:cond delay="0"/>
                                          </p:stCondLst>
                                        </p:cTn>
                                        <p:tgtEl>
                                          <p:spTgt spid="219"/>
                                        </p:tgtEl>
                                        <p:attrNameLst>
                                          <p:attrName>style.visibility</p:attrName>
                                        </p:attrNameLst>
                                      </p:cBhvr>
                                      <p:to>
                                        <p:strVal val="visible"/>
                                      </p:to>
                                    </p:set>
                                  </p:childTnLst>
                                </p:cTn>
                              </p:par>
                            </p:childTnLst>
                          </p:cTn>
                        </p:par>
                        <p:par>
                          <p:cTn id="49" fill="hold">
                            <p:stCondLst>
                              <p:cond delay="4500"/>
                            </p:stCondLst>
                            <p:childTnLst>
                              <p:par>
                                <p:cTn id="50" presetID="10" presetClass="exit" presetSubtype="0" fill="hold" grpId="1" nodeType="afterEffect">
                                  <p:stCondLst>
                                    <p:cond delay="0"/>
                                  </p:stCondLst>
                                  <p:childTnLst>
                                    <p:animEffect transition="out" filter="fade">
                                      <p:cBhvr>
                                        <p:cTn id="51" dur="750"/>
                                        <p:tgtEl>
                                          <p:spTgt spid="219"/>
                                        </p:tgtEl>
                                      </p:cBhvr>
                                    </p:animEffect>
                                    <p:set>
                                      <p:cBhvr>
                                        <p:cTn id="52" dur="1" fill="hold">
                                          <p:stCondLst>
                                            <p:cond delay="749"/>
                                          </p:stCondLst>
                                        </p:cTn>
                                        <p:tgtEl>
                                          <p:spTgt spid="219"/>
                                        </p:tgtEl>
                                        <p:attrNameLst>
                                          <p:attrName>style.visibility</p:attrName>
                                        </p:attrNameLst>
                                      </p:cBhvr>
                                      <p:to>
                                        <p:strVal val="hidden"/>
                                      </p:to>
                                    </p:set>
                                  </p:childTnLst>
                                </p:cTn>
                              </p:par>
                            </p:childTnLst>
                          </p:cTn>
                        </p:par>
                        <p:par>
                          <p:cTn id="53" fill="hold">
                            <p:stCondLst>
                              <p:cond delay="5250"/>
                            </p:stCondLst>
                            <p:childTnLst>
                              <p:par>
                                <p:cTn id="54" presetID="1" presetClass="entr" presetSubtype="0" fill="hold" grpId="0" nodeType="afterEffect">
                                  <p:stCondLst>
                                    <p:cond delay="0"/>
                                  </p:stCondLst>
                                  <p:childTnLst>
                                    <p:set>
                                      <p:cBhvr>
                                        <p:cTn id="55" dur="1" fill="hold">
                                          <p:stCondLst>
                                            <p:cond delay="0"/>
                                          </p:stCondLst>
                                        </p:cTn>
                                        <p:tgtEl>
                                          <p:spTgt spid="190"/>
                                        </p:tgtEl>
                                        <p:attrNameLst>
                                          <p:attrName>style.visibility</p:attrName>
                                        </p:attrNameLst>
                                      </p:cBhvr>
                                      <p:to>
                                        <p:strVal val="visible"/>
                                      </p:to>
                                    </p:set>
                                  </p:childTnLst>
                                </p:cTn>
                              </p:par>
                            </p:childTnLst>
                          </p:cTn>
                        </p:par>
                        <p:par>
                          <p:cTn id="56" fill="hold">
                            <p:stCondLst>
                              <p:cond delay="5250"/>
                            </p:stCondLst>
                            <p:childTnLst>
                              <p:par>
                                <p:cTn id="57" presetID="10" presetClass="exit" presetSubtype="0" fill="hold" grpId="1" nodeType="afterEffect">
                                  <p:stCondLst>
                                    <p:cond delay="0"/>
                                  </p:stCondLst>
                                  <p:childTnLst>
                                    <p:animEffect transition="out" filter="fade">
                                      <p:cBhvr>
                                        <p:cTn id="58" dur="750"/>
                                        <p:tgtEl>
                                          <p:spTgt spid="190"/>
                                        </p:tgtEl>
                                      </p:cBhvr>
                                    </p:animEffect>
                                    <p:set>
                                      <p:cBhvr>
                                        <p:cTn id="59" dur="1" fill="hold">
                                          <p:stCondLst>
                                            <p:cond delay="749"/>
                                          </p:stCondLst>
                                        </p:cTn>
                                        <p:tgtEl>
                                          <p:spTgt spid="190"/>
                                        </p:tgtEl>
                                        <p:attrNameLst>
                                          <p:attrName>style.visibility</p:attrName>
                                        </p:attrNameLst>
                                      </p:cBhvr>
                                      <p:to>
                                        <p:strVal val="hidden"/>
                                      </p:to>
                                    </p:set>
                                  </p:childTnLst>
                                </p:cTn>
                              </p:par>
                            </p:childTnLst>
                          </p:cTn>
                        </p:par>
                        <p:par>
                          <p:cTn id="60" fill="hold">
                            <p:stCondLst>
                              <p:cond delay="6000"/>
                            </p:stCondLst>
                            <p:childTnLst>
                              <p:par>
                                <p:cTn id="61" presetID="1" presetClass="entr" presetSubtype="0" fill="hold" grpId="0" nodeType="afterEffect">
                                  <p:stCondLst>
                                    <p:cond delay="0"/>
                                  </p:stCondLst>
                                  <p:childTnLst>
                                    <p:set>
                                      <p:cBhvr>
                                        <p:cTn id="62" dur="1" fill="hold">
                                          <p:stCondLst>
                                            <p:cond delay="0"/>
                                          </p:stCondLst>
                                        </p:cTn>
                                        <p:tgtEl>
                                          <p:spTgt spid="192"/>
                                        </p:tgtEl>
                                        <p:attrNameLst>
                                          <p:attrName>style.visibility</p:attrName>
                                        </p:attrNameLst>
                                      </p:cBhvr>
                                      <p:to>
                                        <p:strVal val="visible"/>
                                      </p:to>
                                    </p:set>
                                  </p:childTnLst>
                                </p:cTn>
                              </p:par>
                            </p:childTnLst>
                          </p:cTn>
                        </p:par>
                        <p:par>
                          <p:cTn id="63" fill="hold">
                            <p:stCondLst>
                              <p:cond delay="6000"/>
                            </p:stCondLst>
                            <p:childTnLst>
                              <p:par>
                                <p:cTn id="64" presetID="10" presetClass="exit" presetSubtype="0" fill="hold" grpId="1" nodeType="afterEffect">
                                  <p:stCondLst>
                                    <p:cond delay="0"/>
                                  </p:stCondLst>
                                  <p:childTnLst>
                                    <p:animEffect transition="out" filter="fade">
                                      <p:cBhvr>
                                        <p:cTn id="65" dur="750"/>
                                        <p:tgtEl>
                                          <p:spTgt spid="192"/>
                                        </p:tgtEl>
                                      </p:cBhvr>
                                    </p:animEffect>
                                    <p:set>
                                      <p:cBhvr>
                                        <p:cTn id="66" dur="1" fill="hold">
                                          <p:stCondLst>
                                            <p:cond delay="749"/>
                                          </p:stCondLst>
                                        </p:cTn>
                                        <p:tgtEl>
                                          <p:spTgt spid="192"/>
                                        </p:tgtEl>
                                        <p:attrNameLst>
                                          <p:attrName>style.visibility</p:attrName>
                                        </p:attrNameLst>
                                      </p:cBhvr>
                                      <p:to>
                                        <p:strVal val="hidden"/>
                                      </p:to>
                                    </p:set>
                                  </p:childTnLst>
                                </p:cTn>
                              </p:par>
                            </p:childTnLst>
                          </p:cTn>
                        </p:par>
                        <p:par>
                          <p:cTn id="67" fill="hold">
                            <p:stCondLst>
                              <p:cond delay="6750"/>
                            </p:stCondLst>
                            <p:childTnLst>
                              <p:par>
                                <p:cTn id="68" presetID="1" presetClass="entr" presetSubtype="0" fill="hold" grpId="0" nodeType="afterEffect">
                                  <p:stCondLst>
                                    <p:cond delay="0"/>
                                  </p:stCondLst>
                                  <p:childTnLst>
                                    <p:set>
                                      <p:cBhvr>
                                        <p:cTn id="69" dur="1" fill="hold">
                                          <p:stCondLst>
                                            <p:cond delay="0"/>
                                          </p:stCondLst>
                                        </p:cTn>
                                        <p:tgtEl>
                                          <p:spTgt spid="195"/>
                                        </p:tgtEl>
                                        <p:attrNameLst>
                                          <p:attrName>style.visibility</p:attrName>
                                        </p:attrNameLst>
                                      </p:cBhvr>
                                      <p:to>
                                        <p:strVal val="visible"/>
                                      </p:to>
                                    </p:set>
                                  </p:childTnLst>
                                </p:cTn>
                              </p:par>
                            </p:childTnLst>
                          </p:cTn>
                        </p:par>
                        <p:par>
                          <p:cTn id="70" fill="hold">
                            <p:stCondLst>
                              <p:cond delay="6750"/>
                            </p:stCondLst>
                            <p:childTnLst>
                              <p:par>
                                <p:cTn id="71" presetID="10" presetClass="exit" presetSubtype="0" fill="hold" grpId="1" nodeType="afterEffect">
                                  <p:stCondLst>
                                    <p:cond delay="0"/>
                                  </p:stCondLst>
                                  <p:childTnLst>
                                    <p:animEffect transition="out" filter="fade">
                                      <p:cBhvr>
                                        <p:cTn id="72" dur="80"/>
                                        <p:tgtEl>
                                          <p:spTgt spid="195"/>
                                        </p:tgtEl>
                                      </p:cBhvr>
                                    </p:animEffect>
                                    <p:set>
                                      <p:cBhvr>
                                        <p:cTn id="73" dur="1" fill="hold">
                                          <p:stCondLst>
                                            <p:cond delay="79"/>
                                          </p:stCondLst>
                                        </p:cTn>
                                        <p:tgtEl>
                                          <p:spTgt spid="195"/>
                                        </p:tgtEl>
                                        <p:attrNameLst>
                                          <p:attrName>style.visibility</p:attrName>
                                        </p:attrNameLst>
                                      </p:cBhvr>
                                      <p:to>
                                        <p:strVal val="hidden"/>
                                      </p:to>
                                    </p:set>
                                  </p:childTnLst>
                                </p:cTn>
                              </p:par>
                            </p:childTnLst>
                          </p:cTn>
                        </p:par>
                        <p:par>
                          <p:cTn id="74" fill="hold">
                            <p:stCondLst>
                              <p:cond delay="6830"/>
                            </p:stCondLst>
                            <p:childTnLst>
                              <p:par>
                                <p:cTn id="75" presetID="1" presetClass="entr" presetSubtype="0" fill="hold" grpId="0" nodeType="afterEffect">
                                  <p:stCondLst>
                                    <p:cond delay="0"/>
                                  </p:stCondLst>
                                  <p:childTnLst>
                                    <p:set>
                                      <p:cBhvr>
                                        <p:cTn id="76" dur="1" fill="hold">
                                          <p:stCondLst>
                                            <p:cond delay="0"/>
                                          </p:stCondLst>
                                        </p:cTn>
                                        <p:tgtEl>
                                          <p:spTgt spid="194"/>
                                        </p:tgtEl>
                                        <p:attrNameLst>
                                          <p:attrName>style.visibility</p:attrName>
                                        </p:attrNameLst>
                                      </p:cBhvr>
                                      <p:to>
                                        <p:strVal val="visible"/>
                                      </p:to>
                                    </p:set>
                                  </p:childTnLst>
                                </p:cTn>
                              </p:par>
                            </p:childTnLst>
                          </p:cTn>
                        </p:par>
                        <p:par>
                          <p:cTn id="77" fill="hold">
                            <p:stCondLst>
                              <p:cond delay="6830"/>
                            </p:stCondLst>
                            <p:childTnLst>
                              <p:par>
                                <p:cTn id="78" presetID="10" presetClass="exit" presetSubtype="0" fill="hold" grpId="1" nodeType="afterEffect">
                                  <p:stCondLst>
                                    <p:cond delay="0"/>
                                  </p:stCondLst>
                                  <p:childTnLst>
                                    <p:animEffect transition="out" filter="fade">
                                      <p:cBhvr>
                                        <p:cTn id="79" dur="80"/>
                                        <p:tgtEl>
                                          <p:spTgt spid="194"/>
                                        </p:tgtEl>
                                      </p:cBhvr>
                                    </p:animEffect>
                                    <p:set>
                                      <p:cBhvr>
                                        <p:cTn id="80" dur="1" fill="hold">
                                          <p:stCondLst>
                                            <p:cond delay="79"/>
                                          </p:stCondLst>
                                        </p:cTn>
                                        <p:tgtEl>
                                          <p:spTgt spid="194"/>
                                        </p:tgtEl>
                                        <p:attrNameLst>
                                          <p:attrName>style.visibility</p:attrName>
                                        </p:attrNameLst>
                                      </p:cBhvr>
                                      <p:to>
                                        <p:strVal val="hidden"/>
                                      </p:to>
                                    </p:set>
                                  </p:childTnLst>
                                </p:cTn>
                              </p:par>
                            </p:childTnLst>
                          </p:cTn>
                        </p:par>
                        <p:par>
                          <p:cTn id="81" fill="hold">
                            <p:stCondLst>
                              <p:cond delay="6910"/>
                            </p:stCondLst>
                            <p:childTnLst>
                              <p:par>
                                <p:cTn id="82" presetID="1" presetClass="entr" presetSubtype="0" fill="hold" grpId="0" nodeType="afterEffect">
                                  <p:stCondLst>
                                    <p:cond delay="0"/>
                                  </p:stCondLst>
                                  <p:childTnLst>
                                    <p:set>
                                      <p:cBhvr>
                                        <p:cTn id="83" dur="1" fill="hold">
                                          <p:stCondLst>
                                            <p:cond delay="0"/>
                                          </p:stCondLst>
                                        </p:cTn>
                                        <p:tgtEl>
                                          <p:spTgt spid="196"/>
                                        </p:tgtEl>
                                        <p:attrNameLst>
                                          <p:attrName>style.visibility</p:attrName>
                                        </p:attrNameLst>
                                      </p:cBhvr>
                                      <p:to>
                                        <p:strVal val="visible"/>
                                      </p:to>
                                    </p:set>
                                  </p:childTnLst>
                                </p:cTn>
                              </p:par>
                            </p:childTnLst>
                          </p:cTn>
                        </p:par>
                        <p:par>
                          <p:cTn id="84" fill="hold">
                            <p:stCondLst>
                              <p:cond delay="6910"/>
                            </p:stCondLst>
                            <p:childTnLst>
                              <p:par>
                                <p:cTn id="85" presetID="10" presetClass="exit" presetSubtype="0" fill="hold" grpId="1" nodeType="afterEffect">
                                  <p:stCondLst>
                                    <p:cond delay="0"/>
                                  </p:stCondLst>
                                  <p:childTnLst>
                                    <p:animEffect transition="out" filter="fade">
                                      <p:cBhvr>
                                        <p:cTn id="86" dur="80"/>
                                        <p:tgtEl>
                                          <p:spTgt spid="196"/>
                                        </p:tgtEl>
                                      </p:cBhvr>
                                    </p:animEffect>
                                    <p:set>
                                      <p:cBhvr>
                                        <p:cTn id="87" dur="1" fill="hold">
                                          <p:stCondLst>
                                            <p:cond delay="79"/>
                                          </p:stCondLst>
                                        </p:cTn>
                                        <p:tgtEl>
                                          <p:spTgt spid="196"/>
                                        </p:tgtEl>
                                        <p:attrNameLst>
                                          <p:attrName>style.visibility</p:attrName>
                                        </p:attrNameLst>
                                      </p:cBhvr>
                                      <p:to>
                                        <p:strVal val="hidden"/>
                                      </p:to>
                                    </p:set>
                                  </p:childTnLst>
                                </p:cTn>
                              </p:par>
                            </p:childTnLst>
                          </p:cTn>
                        </p:par>
                        <p:par>
                          <p:cTn id="88" fill="hold">
                            <p:stCondLst>
                              <p:cond delay="6990"/>
                            </p:stCondLst>
                            <p:childTnLst>
                              <p:par>
                                <p:cTn id="89" presetID="1" presetClass="entr" presetSubtype="0" fill="hold" grpId="0" nodeType="afterEffect">
                                  <p:stCondLst>
                                    <p:cond delay="0"/>
                                  </p:stCondLst>
                                  <p:childTnLst>
                                    <p:set>
                                      <p:cBhvr>
                                        <p:cTn id="90" dur="1" fill="hold">
                                          <p:stCondLst>
                                            <p:cond delay="0"/>
                                          </p:stCondLst>
                                        </p:cTn>
                                        <p:tgtEl>
                                          <p:spTgt spid="198"/>
                                        </p:tgtEl>
                                        <p:attrNameLst>
                                          <p:attrName>style.visibility</p:attrName>
                                        </p:attrNameLst>
                                      </p:cBhvr>
                                      <p:to>
                                        <p:strVal val="visible"/>
                                      </p:to>
                                    </p:set>
                                  </p:childTnLst>
                                </p:cTn>
                              </p:par>
                            </p:childTnLst>
                          </p:cTn>
                        </p:par>
                        <p:par>
                          <p:cTn id="91" fill="hold">
                            <p:stCondLst>
                              <p:cond delay="6990"/>
                            </p:stCondLst>
                            <p:childTnLst>
                              <p:par>
                                <p:cTn id="92" presetID="10" presetClass="exit" presetSubtype="0" fill="hold" grpId="1" nodeType="afterEffect">
                                  <p:stCondLst>
                                    <p:cond delay="0"/>
                                  </p:stCondLst>
                                  <p:childTnLst>
                                    <p:animEffect transition="out" filter="fade">
                                      <p:cBhvr>
                                        <p:cTn id="93" dur="80"/>
                                        <p:tgtEl>
                                          <p:spTgt spid="198"/>
                                        </p:tgtEl>
                                      </p:cBhvr>
                                    </p:animEffect>
                                    <p:set>
                                      <p:cBhvr>
                                        <p:cTn id="94" dur="1" fill="hold">
                                          <p:stCondLst>
                                            <p:cond delay="79"/>
                                          </p:stCondLst>
                                        </p:cTn>
                                        <p:tgtEl>
                                          <p:spTgt spid="198"/>
                                        </p:tgtEl>
                                        <p:attrNameLst>
                                          <p:attrName>style.visibility</p:attrName>
                                        </p:attrNameLst>
                                      </p:cBhvr>
                                      <p:to>
                                        <p:strVal val="hidden"/>
                                      </p:to>
                                    </p:set>
                                  </p:childTnLst>
                                </p:cTn>
                              </p:par>
                            </p:childTnLst>
                          </p:cTn>
                        </p:par>
                        <p:par>
                          <p:cTn id="95" fill="hold">
                            <p:stCondLst>
                              <p:cond delay="7070"/>
                            </p:stCondLst>
                            <p:childTnLst>
                              <p:par>
                                <p:cTn id="96" presetID="1" presetClass="entr" presetSubtype="0" fill="hold" grpId="0" nodeType="afterEffect">
                                  <p:stCondLst>
                                    <p:cond delay="0"/>
                                  </p:stCondLst>
                                  <p:childTnLst>
                                    <p:set>
                                      <p:cBhvr>
                                        <p:cTn id="97" dur="1" fill="hold">
                                          <p:stCondLst>
                                            <p:cond delay="0"/>
                                          </p:stCondLst>
                                        </p:cTn>
                                        <p:tgtEl>
                                          <p:spTgt spid="199"/>
                                        </p:tgtEl>
                                        <p:attrNameLst>
                                          <p:attrName>style.visibility</p:attrName>
                                        </p:attrNameLst>
                                      </p:cBhvr>
                                      <p:to>
                                        <p:strVal val="visible"/>
                                      </p:to>
                                    </p:set>
                                  </p:childTnLst>
                                </p:cTn>
                              </p:par>
                            </p:childTnLst>
                          </p:cTn>
                        </p:par>
                        <p:par>
                          <p:cTn id="98" fill="hold">
                            <p:stCondLst>
                              <p:cond delay="7070"/>
                            </p:stCondLst>
                            <p:childTnLst>
                              <p:par>
                                <p:cTn id="99" presetID="10" presetClass="exit" presetSubtype="0" fill="hold" grpId="1" nodeType="afterEffect">
                                  <p:stCondLst>
                                    <p:cond delay="0"/>
                                  </p:stCondLst>
                                  <p:childTnLst>
                                    <p:animEffect transition="out" filter="fade">
                                      <p:cBhvr>
                                        <p:cTn id="100" dur="80"/>
                                        <p:tgtEl>
                                          <p:spTgt spid="199"/>
                                        </p:tgtEl>
                                      </p:cBhvr>
                                    </p:animEffect>
                                    <p:set>
                                      <p:cBhvr>
                                        <p:cTn id="101" dur="1" fill="hold">
                                          <p:stCondLst>
                                            <p:cond delay="79"/>
                                          </p:stCondLst>
                                        </p:cTn>
                                        <p:tgtEl>
                                          <p:spTgt spid="199"/>
                                        </p:tgtEl>
                                        <p:attrNameLst>
                                          <p:attrName>style.visibility</p:attrName>
                                        </p:attrNameLst>
                                      </p:cBhvr>
                                      <p:to>
                                        <p:strVal val="hidden"/>
                                      </p:to>
                                    </p:set>
                                  </p:childTnLst>
                                </p:cTn>
                              </p:par>
                            </p:childTnLst>
                          </p:cTn>
                        </p:par>
                        <p:par>
                          <p:cTn id="102" fill="hold">
                            <p:stCondLst>
                              <p:cond delay="7150"/>
                            </p:stCondLst>
                            <p:childTnLst>
                              <p:par>
                                <p:cTn id="103" presetID="1" presetClass="entr" presetSubtype="0" fill="hold" grpId="0" nodeType="afterEffect">
                                  <p:stCondLst>
                                    <p:cond delay="0"/>
                                  </p:stCondLst>
                                  <p:childTnLst>
                                    <p:set>
                                      <p:cBhvr>
                                        <p:cTn id="104" dur="1" fill="hold">
                                          <p:stCondLst>
                                            <p:cond delay="0"/>
                                          </p:stCondLst>
                                        </p:cTn>
                                        <p:tgtEl>
                                          <p:spTgt spid="200"/>
                                        </p:tgtEl>
                                        <p:attrNameLst>
                                          <p:attrName>style.visibility</p:attrName>
                                        </p:attrNameLst>
                                      </p:cBhvr>
                                      <p:to>
                                        <p:strVal val="visible"/>
                                      </p:to>
                                    </p:set>
                                  </p:childTnLst>
                                </p:cTn>
                              </p:par>
                            </p:childTnLst>
                          </p:cTn>
                        </p:par>
                        <p:par>
                          <p:cTn id="105" fill="hold">
                            <p:stCondLst>
                              <p:cond delay="7150"/>
                            </p:stCondLst>
                            <p:childTnLst>
                              <p:par>
                                <p:cTn id="106" presetID="10" presetClass="exit" presetSubtype="0" fill="hold" grpId="1" nodeType="afterEffect">
                                  <p:stCondLst>
                                    <p:cond delay="0"/>
                                  </p:stCondLst>
                                  <p:childTnLst>
                                    <p:animEffect transition="out" filter="fade">
                                      <p:cBhvr>
                                        <p:cTn id="107" dur="80"/>
                                        <p:tgtEl>
                                          <p:spTgt spid="200"/>
                                        </p:tgtEl>
                                      </p:cBhvr>
                                    </p:animEffect>
                                    <p:set>
                                      <p:cBhvr>
                                        <p:cTn id="108" dur="1" fill="hold">
                                          <p:stCondLst>
                                            <p:cond delay="79"/>
                                          </p:stCondLst>
                                        </p:cTn>
                                        <p:tgtEl>
                                          <p:spTgt spid="200"/>
                                        </p:tgtEl>
                                        <p:attrNameLst>
                                          <p:attrName>style.visibility</p:attrName>
                                        </p:attrNameLst>
                                      </p:cBhvr>
                                      <p:to>
                                        <p:strVal val="hidden"/>
                                      </p:to>
                                    </p:set>
                                  </p:childTnLst>
                                </p:cTn>
                              </p:par>
                            </p:childTnLst>
                          </p:cTn>
                        </p:par>
                        <p:par>
                          <p:cTn id="109" fill="hold">
                            <p:stCondLst>
                              <p:cond delay="7230"/>
                            </p:stCondLst>
                            <p:childTnLst>
                              <p:par>
                                <p:cTn id="110" presetID="1" presetClass="entr" presetSubtype="0" fill="hold" grpId="0" nodeType="afterEffect">
                                  <p:stCondLst>
                                    <p:cond delay="0"/>
                                  </p:stCondLst>
                                  <p:childTnLst>
                                    <p:set>
                                      <p:cBhvr>
                                        <p:cTn id="111" dur="1" fill="hold">
                                          <p:stCondLst>
                                            <p:cond delay="0"/>
                                          </p:stCondLst>
                                        </p:cTn>
                                        <p:tgtEl>
                                          <p:spTgt spid="203"/>
                                        </p:tgtEl>
                                        <p:attrNameLst>
                                          <p:attrName>style.visibility</p:attrName>
                                        </p:attrNameLst>
                                      </p:cBhvr>
                                      <p:to>
                                        <p:strVal val="visible"/>
                                      </p:to>
                                    </p:set>
                                  </p:childTnLst>
                                </p:cTn>
                              </p:par>
                            </p:childTnLst>
                          </p:cTn>
                        </p:par>
                        <p:par>
                          <p:cTn id="112" fill="hold">
                            <p:stCondLst>
                              <p:cond delay="7230"/>
                            </p:stCondLst>
                            <p:childTnLst>
                              <p:par>
                                <p:cTn id="113" presetID="10" presetClass="exit" presetSubtype="0" fill="hold" grpId="1" nodeType="afterEffect">
                                  <p:stCondLst>
                                    <p:cond delay="0"/>
                                  </p:stCondLst>
                                  <p:childTnLst>
                                    <p:animEffect transition="out" filter="fade">
                                      <p:cBhvr>
                                        <p:cTn id="114" dur="80"/>
                                        <p:tgtEl>
                                          <p:spTgt spid="203"/>
                                        </p:tgtEl>
                                      </p:cBhvr>
                                    </p:animEffect>
                                    <p:set>
                                      <p:cBhvr>
                                        <p:cTn id="115" dur="1" fill="hold">
                                          <p:stCondLst>
                                            <p:cond delay="79"/>
                                          </p:stCondLst>
                                        </p:cTn>
                                        <p:tgtEl>
                                          <p:spTgt spid="203"/>
                                        </p:tgtEl>
                                        <p:attrNameLst>
                                          <p:attrName>style.visibility</p:attrName>
                                        </p:attrNameLst>
                                      </p:cBhvr>
                                      <p:to>
                                        <p:strVal val="hidden"/>
                                      </p:to>
                                    </p:set>
                                  </p:childTnLst>
                                </p:cTn>
                              </p:par>
                            </p:childTnLst>
                          </p:cTn>
                        </p:par>
                        <p:par>
                          <p:cTn id="116" fill="hold">
                            <p:stCondLst>
                              <p:cond delay="7310"/>
                            </p:stCondLst>
                            <p:childTnLst>
                              <p:par>
                                <p:cTn id="117" presetID="1" presetClass="entr" presetSubtype="0" fill="hold" grpId="0" nodeType="afterEffect">
                                  <p:stCondLst>
                                    <p:cond delay="0"/>
                                  </p:stCondLst>
                                  <p:childTnLst>
                                    <p:set>
                                      <p:cBhvr>
                                        <p:cTn id="118" dur="1" fill="hold">
                                          <p:stCondLst>
                                            <p:cond delay="0"/>
                                          </p:stCondLst>
                                        </p:cTn>
                                        <p:tgtEl>
                                          <p:spTgt spid="221"/>
                                        </p:tgtEl>
                                        <p:attrNameLst>
                                          <p:attrName>style.visibility</p:attrName>
                                        </p:attrNameLst>
                                      </p:cBhvr>
                                      <p:to>
                                        <p:strVal val="visible"/>
                                      </p:to>
                                    </p:set>
                                  </p:childTnLst>
                                </p:cTn>
                              </p:par>
                            </p:childTnLst>
                          </p:cTn>
                        </p:par>
                        <p:par>
                          <p:cTn id="119" fill="hold">
                            <p:stCondLst>
                              <p:cond delay="7310"/>
                            </p:stCondLst>
                            <p:childTnLst>
                              <p:par>
                                <p:cTn id="120" presetID="10" presetClass="exit" presetSubtype="0" fill="hold" grpId="1" nodeType="afterEffect">
                                  <p:stCondLst>
                                    <p:cond delay="0"/>
                                  </p:stCondLst>
                                  <p:childTnLst>
                                    <p:animEffect transition="out" filter="fade">
                                      <p:cBhvr>
                                        <p:cTn id="121" dur="80"/>
                                        <p:tgtEl>
                                          <p:spTgt spid="221"/>
                                        </p:tgtEl>
                                      </p:cBhvr>
                                    </p:animEffect>
                                    <p:set>
                                      <p:cBhvr>
                                        <p:cTn id="122" dur="1" fill="hold">
                                          <p:stCondLst>
                                            <p:cond delay="79"/>
                                          </p:stCondLst>
                                        </p:cTn>
                                        <p:tgtEl>
                                          <p:spTgt spid="221"/>
                                        </p:tgtEl>
                                        <p:attrNameLst>
                                          <p:attrName>style.visibility</p:attrName>
                                        </p:attrNameLst>
                                      </p:cBhvr>
                                      <p:to>
                                        <p:strVal val="hidden"/>
                                      </p:to>
                                    </p:set>
                                  </p:childTnLst>
                                </p:cTn>
                              </p:par>
                            </p:childTnLst>
                          </p:cTn>
                        </p:par>
                        <p:par>
                          <p:cTn id="123" fill="hold">
                            <p:stCondLst>
                              <p:cond delay="7390"/>
                            </p:stCondLst>
                            <p:childTnLst>
                              <p:par>
                                <p:cTn id="124" presetID="1" presetClass="entr" presetSubtype="0" fill="hold" grpId="0" nodeType="afterEffect">
                                  <p:stCondLst>
                                    <p:cond delay="0"/>
                                  </p:stCondLst>
                                  <p:childTnLst>
                                    <p:set>
                                      <p:cBhvr>
                                        <p:cTn id="125" dur="1" fill="hold">
                                          <p:stCondLst>
                                            <p:cond delay="0"/>
                                          </p:stCondLst>
                                        </p:cTn>
                                        <p:tgtEl>
                                          <p:spTgt spid="193"/>
                                        </p:tgtEl>
                                        <p:attrNameLst>
                                          <p:attrName>style.visibility</p:attrName>
                                        </p:attrNameLst>
                                      </p:cBhvr>
                                      <p:to>
                                        <p:strVal val="visible"/>
                                      </p:to>
                                    </p:set>
                                  </p:childTnLst>
                                </p:cTn>
                              </p:par>
                            </p:childTnLst>
                          </p:cTn>
                        </p:par>
                        <p:par>
                          <p:cTn id="126" fill="hold">
                            <p:stCondLst>
                              <p:cond delay="7390"/>
                            </p:stCondLst>
                            <p:childTnLst>
                              <p:par>
                                <p:cTn id="127" presetID="10" presetClass="exit" presetSubtype="0" fill="hold" grpId="1" nodeType="afterEffect">
                                  <p:stCondLst>
                                    <p:cond delay="0"/>
                                  </p:stCondLst>
                                  <p:childTnLst>
                                    <p:animEffect transition="out" filter="fade">
                                      <p:cBhvr>
                                        <p:cTn id="128" dur="80"/>
                                        <p:tgtEl>
                                          <p:spTgt spid="193"/>
                                        </p:tgtEl>
                                      </p:cBhvr>
                                    </p:animEffect>
                                    <p:set>
                                      <p:cBhvr>
                                        <p:cTn id="129" dur="1" fill="hold">
                                          <p:stCondLst>
                                            <p:cond delay="79"/>
                                          </p:stCondLst>
                                        </p:cTn>
                                        <p:tgtEl>
                                          <p:spTgt spid="193"/>
                                        </p:tgtEl>
                                        <p:attrNameLst>
                                          <p:attrName>style.visibility</p:attrName>
                                        </p:attrNameLst>
                                      </p:cBhvr>
                                      <p:to>
                                        <p:strVal val="hidden"/>
                                      </p:to>
                                    </p:set>
                                  </p:childTnLst>
                                </p:cTn>
                              </p:par>
                            </p:childTnLst>
                          </p:cTn>
                        </p:par>
                        <p:par>
                          <p:cTn id="130" fill="hold">
                            <p:stCondLst>
                              <p:cond delay="7470"/>
                            </p:stCondLst>
                            <p:childTnLst>
                              <p:par>
                                <p:cTn id="131" presetID="1" presetClass="entr" presetSubtype="0" fill="hold" grpId="0" nodeType="afterEffect">
                                  <p:stCondLst>
                                    <p:cond delay="0"/>
                                  </p:stCondLst>
                                  <p:childTnLst>
                                    <p:set>
                                      <p:cBhvr>
                                        <p:cTn id="132" dur="1" fill="hold">
                                          <p:stCondLst>
                                            <p:cond delay="0"/>
                                          </p:stCondLst>
                                        </p:cTn>
                                        <p:tgtEl>
                                          <p:spTgt spid="207"/>
                                        </p:tgtEl>
                                        <p:attrNameLst>
                                          <p:attrName>style.visibility</p:attrName>
                                        </p:attrNameLst>
                                      </p:cBhvr>
                                      <p:to>
                                        <p:strVal val="visible"/>
                                      </p:to>
                                    </p:set>
                                  </p:childTnLst>
                                </p:cTn>
                              </p:par>
                            </p:childTnLst>
                          </p:cTn>
                        </p:par>
                        <p:par>
                          <p:cTn id="133" fill="hold">
                            <p:stCondLst>
                              <p:cond delay="7470"/>
                            </p:stCondLst>
                            <p:childTnLst>
                              <p:par>
                                <p:cTn id="134" presetID="10" presetClass="exit" presetSubtype="0" fill="hold" grpId="1" nodeType="afterEffect">
                                  <p:stCondLst>
                                    <p:cond delay="0"/>
                                  </p:stCondLst>
                                  <p:childTnLst>
                                    <p:animEffect transition="out" filter="fade">
                                      <p:cBhvr>
                                        <p:cTn id="135" dur="80"/>
                                        <p:tgtEl>
                                          <p:spTgt spid="207"/>
                                        </p:tgtEl>
                                      </p:cBhvr>
                                    </p:animEffect>
                                    <p:set>
                                      <p:cBhvr>
                                        <p:cTn id="136" dur="1" fill="hold">
                                          <p:stCondLst>
                                            <p:cond delay="79"/>
                                          </p:stCondLst>
                                        </p:cTn>
                                        <p:tgtEl>
                                          <p:spTgt spid="207"/>
                                        </p:tgtEl>
                                        <p:attrNameLst>
                                          <p:attrName>style.visibility</p:attrName>
                                        </p:attrNameLst>
                                      </p:cBhvr>
                                      <p:to>
                                        <p:strVal val="hidden"/>
                                      </p:to>
                                    </p:set>
                                  </p:childTnLst>
                                </p:cTn>
                              </p:par>
                            </p:childTnLst>
                          </p:cTn>
                        </p:par>
                        <p:par>
                          <p:cTn id="137" fill="hold">
                            <p:stCondLst>
                              <p:cond delay="7550"/>
                            </p:stCondLst>
                            <p:childTnLst>
                              <p:par>
                                <p:cTn id="138" presetID="1" presetClass="entr" presetSubtype="0" fill="hold" grpId="0" nodeType="afterEffect">
                                  <p:stCondLst>
                                    <p:cond delay="0"/>
                                  </p:stCondLst>
                                  <p:childTnLst>
                                    <p:set>
                                      <p:cBhvr>
                                        <p:cTn id="139" dur="1" fill="hold">
                                          <p:stCondLst>
                                            <p:cond delay="0"/>
                                          </p:stCondLst>
                                        </p:cTn>
                                        <p:tgtEl>
                                          <p:spTgt spid="213"/>
                                        </p:tgtEl>
                                        <p:attrNameLst>
                                          <p:attrName>style.visibility</p:attrName>
                                        </p:attrNameLst>
                                      </p:cBhvr>
                                      <p:to>
                                        <p:strVal val="visible"/>
                                      </p:to>
                                    </p:set>
                                  </p:childTnLst>
                                </p:cTn>
                              </p:par>
                            </p:childTnLst>
                          </p:cTn>
                        </p:par>
                        <p:par>
                          <p:cTn id="140" fill="hold">
                            <p:stCondLst>
                              <p:cond delay="7550"/>
                            </p:stCondLst>
                            <p:childTnLst>
                              <p:par>
                                <p:cTn id="141" presetID="10" presetClass="exit" presetSubtype="0" fill="hold" grpId="1" nodeType="afterEffect">
                                  <p:stCondLst>
                                    <p:cond delay="0"/>
                                  </p:stCondLst>
                                  <p:childTnLst>
                                    <p:animEffect transition="out" filter="fade">
                                      <p:cBhvr>
                                        <p:cTn id="142" dur="80"/>
                                        <p:tgtEl>
                                          <p:spTgt spid="213"/>
                                        </p:tgtEl>
                                      </p:cBhvr>
                                    </p:animEffect>
                                    <p:set>
                                      <p:cBhvr>
                                        <p:cTn id="143" dur="1" fill="hold">
                                          <p:stCondLst>
                                            <p:cond delay="79"/>
                                          </p:stCondLst>
                                        </p:cTn>
                                        <p:tgtEl>
                                          <p:spTgt spid="213"/>
                                        </p:tgtEl>
                                        <p:attrNameLst>
                                          <p:attrName>style.visibility</p:attrName>
                                        </p:attrNameLst>
                                      </p:cBhvr>
                                      <p:to>
                                        <p:strVal val="hidden"/>
                                      </p:to>
                                    </p:set>
                                  </p:childTnLst>
                                </p:cTn>
                              </p:par>
                            </p:childTnLst>
                          </p:cTn>
                        </p:par>
                        <p:par>
                          <p:cTn id="144" fill="hold">
                            <p:stCondLst>
                              <p:cond delay="7630"/>
                            </p:stCondLst>
                            <p:childTnLst>
                              <p:par>
                                <p:cTn id="145" presetID="1" presetClass="entr" presetSubtype="0" fill="hold" grpId="0" nodeType="afterEffect">
                                  <p:stCondLst>
                                    <p:cond delay="0"/>
                                  </p:stCondLst>
                                  <p:childTnLst>
                                    <p:set>
                                      <p:cBhvr>
                                        <p:cTn id="146" dur="1" fill="hold">
                                          <p:stCondLst>
                                            <p:cond delay="0"/>
                                          </p:stCondLst>
                                        </p:cTn>
                                        <p:tgtEl>
                                          <p:spTgt spid="223"/>
                                        </p:tgtEl>
                                        <p:attrNameLst>
                                          <p:attrName>style.visibility</p:attrName>
                                        </p:attrNameLst>
                                      </p:cBhvr>
                                      <p:to>
                                        <p:strVal val="visible"/>
                                      </p:to>
                                    </p:set>
                                  </p:childTnLst>
                                </p:cTn>
                              </p:par>
                            </p:childTnLst>
                          </p:cTn>
                        </p:par>
                        <p:par>
                          <p:cTn id="147" fill="hold">
                            <p:stCondLst>
                              <p:cond delay="7630"/>
                            </p:stCondLst>
                            <p:childTnLst>
                              <p:par>
                                <p:cTn id="148" presetID="10" presetClass="exit" presetSubtype="0" fill="hold" grpId="1" nodeType="afterEffect">
                                  <p:stCondLst>
                                    <p:cond delay="0"/>
                                  </p:stCondLst>
                                  <p:childTnLst>
                                    <p:animEffect transition="out" filter="fade">
                                      <p:cBhvr>
                                        <p:cTn id="149" dur="80"/>
                                        <p:tgtEl>
                                          <p:spTgt spid="223"/>
                                        </p:tgtEl>
                                      </p:cBhvr>
                                    </p:animEffect>
                                    <p:set>
                                      <p:cBhvr>
                                        <p:cTn id="150" dur="1" fill="hold">
                                          <p:stCondLst>
                                            <p:cond delay="79"/>
                                          </p:stCondLst>
                                        </p:cTn>
                                        <p:tgtEl>
                                          <p:spTgt spid="223"/>
                                        </p:tgtEl>
                                        <p:attrNameLst>
                                          <p:attrName>style.visibility</p:attrName>
                                        </p:attrNameLst>
                                      </p:cBhvr>
                                      <p:to>
                                        <p:strVal val="hidden"/>
                                      </p:to>
                                    </p:set>
                                  </p:childTnLst>
                                </p:cTn>
                              </p:par>
                            </p:childTnLst>
                          </p:cTn>
                        </p:par>
                        <p:par>
                          <p:cTn id="151" fill="hold">
                            <p:stCondLst>
                              <p:cond delay="7710"/>
                            </p:stCondLst>
                            <p:childTnLst>
                              <p:par>
                                <p:cTn id="152" presetID="1" presetClass="entr" presetSubtype="0" fill="hold" grpId="0" nodeType="afterEffect">
                                  <p:stCondLst>
                                    <p:cond delay="0"/>
                                  </p:stCondLst>
                                  <p:childTnLst>
                                    <p:set>
                                      <p:cBhvr>
                                        <p:cTn id="153" dur="1" fill="hold">
                                          <p:stCondLst>
                                            <p:cond delay="0"/>
                                          </p:stCondLst>
                                        </p:cTn>
                                        <p:tgtEl>
                                          <p:spTgt spid="209"/>
                                        </p:tgtEl>
                                        <p:attrNameLst>
                                          <p:attrName>style.visibility</p:attrName>
                                        </p:attrNameLst>
                                      </p:cBhvr>
                                      <p:to>
                                        <p:strVal val="visible"/>
                                      </p:to>
                                    </p:set>
                                  </p:childTnLst>
                                </p:cTn>
                              </p:par>
                            </p:childTnLst>
                          </p:cTn>
                        </p:par>
                        <p:par>
                          <p:cTn id="154" fill="hold">
                            <p:stCondLst>
                              <p:cond delay="7710"/>
                            </p:stCondLst>
                            <p:childTnLst>
                              <p:par>
                                <p:cTn id="155" presetID="10" presetClass="exit" presetSubtype="0" fill="hold" grpId="1" nodeType="afterEffect">
                                  <p:stCondLst>
                                    <p:cond delay="0"/>
                                  </p:stCondLst>
                                  <p:childTnLst>
                                    <p:animEffect transition="out" filter="fade">
                                      <p:cBhvr>
                                        <p:cTn id="156" dur="80"/>
                                        <p:tgtEl>
                                          <p:spTgt spid="209"/>
                                        </p:tgtEl>
                                      </p:cBhvr>
                                    </p:animEffect>
                                    <p:set>
                                      <p:cBhvr>
                                        <p:cTn id="157" dur="1" fill="hold">
                                          <p:stCondLst>
                                            <p:cond delay="79"/>
                                          </p:stCondLst>
                                        </p:cTn>
                                        <p:tgtEl>
                                          <p:spTgt spid="209"/>
                                        </p:tgtEl>
                                        <p:attrNameLst>
                                          <p:attrName>style.visibility</p:attrName>
                                        </p:attrNameLst>
                                      </p:cBhvr>
                                      <p:to>
                                        <p:strVal val="hidden"/>
                                      </p:to>
                                    </p:set>
                                  </p:childTnLst>
                                </p:cTn>
                              </p:par>
                            </p:childTnLst>
                          </p:cTn>
                        </p:par>
                        <p:par>
                          <p:cTn id="158" fill="hold">
                            <p:stCondLst>
                              <p:cond delay="7790"/>
                            </p:stCondLst>
                            <p:childTnLst>
                              <p:par>
                                <p:cTn id="159" presetID="1" presetClass="entr" presetSubtype="0" fill="hold" grpId="0" nodeType="afterEffect">
                                  <p:stCondLst>
                                    <p:cond delay="0"/>
                                  </p:stCondLst>
                                  <p:childTnLst>
                                    <p:set>
                                      <p:cBhvr>
                                        <p:cTn id="160" dur="1" fill="hold">
                                          <p:stCondLst>
                                            <p:cond delay="0"/>
                                          </p:stCondLst>
                                        </p:cTn>
                                        <p:tgtEl>
                                          <p:spTgt spid="211"/>
                                        </p:tgtEl>
                                        <p:attrNameLst>
                                          <p:attrName>style.visibility</p:attrName>
                                        </p:attrNameLst>
                                      </p:cBhvr>
                                      <p:to>
                                        <p:strVal val="visible"/>
                                      </p:to>
                                    </p:set>
                                  </p:childTnLst>
                                </p:cTn>
                              </p:par>
                            </p:childTnLst>
                          </p:cTn>
                        </p:par>
                        <p:par>
                          <p:cTn id="161" fill="hold">
                            <p:stCondLst>
                              <p:cond delay="7790"/>
                            </p:stCondLst>
                            <p:childTnLst>
                              <p:par>
                                <p:cTn id="162" presetID="10" presetClass="exit" presetSubtype="0" fill="hold" grpId="1" nodeType="afterEffect">
                                  <p:stCondLst>
                                    <p:cond delay="0"/>
                                  </p:stCondLst>
                                  <p:childTnLst>
                                    <p:animEffect transition="out" filter="fade">
                                      <p:cBhvr>
                                        <p:cTn id="163" dur="80"/>
                                        <p:tgtEl>
                                          <p:spTgt spid="211"/>
                                        </p:tgtEl>
                                      </p:cBhvr>
                                    </p:animEffect>
                                    <p:set>
                                      <p:cBhvr>
                                        <p:cTn id="164" dur="1" fill="hold">
                                          <p:stCondLst>
                                            <p:cond delay="79"/>
                                          </p:stCondLst>
                                        </p:cTn>
                                        <p:tgtEl>
                                          <p:spTgt spid="211"/>
                                        </p:tgtEl>
                                        <p:attrNameLst>
                                          <p:attrName>style.visibility</p:attrName>
                                        </p:attrNameLst>
                                      </p:cBhvr>
                                      <p:to>
                                        <p:strVal val="hidden"/>
                                      </p:to>
                                    </p:set>
                                  </p:childTnLst>
                                </p:cTn>
                              </p:par>
                            </p:childTnLst>
                          </p:cTn>
                        </p:par>
                        <p:par>
                          <p:cTn id="165" fill="hold">
                            <p:stCondLst>
                              <p:cond delay="7870"/>
                            </p:stCondLst>
                            <p:childTnLst>
                              <p:par>
                                <p:cTn id="166" presetID="1" presetClass="entr" presetSubtype="0" fill="hold" grpId="0" nodeType="afterEffect">
                                  <p:stCondLst>
                                    <p:cond delay="0"/>
                                  </p:stCondLst>
                                  <p:childTnLst>
                                    <p:set>
                                      <p:cBhvr>
                                        <p:cTn id="167" dur="1" fill="hold">
                                          <p:stCondLst>
                                            <p:cond delay="0"/>
                                          </p:stCondLst>
                                        </p:cTn>
                                        <p:tgtEl>
                                          <p:spTgt spid="227"/>
                                        </p:tgtEl>
                                        <p:attrNameLst>
                                          <p:attrName>style.visibility</p:attrName>
                                        </p:attrNameLst>
                                      </p:cBhvr>
                                      <p:to>
                                        <p:strVal val="visible"/>
                                      </p:to>
                                    </p:set>
                                  </p:childTnLst>
                                </p:cTn>
                              </p:par>
                            </p:childTnLst>
                          </p:cTn>
                        </p:par>
                        <p:par>
                          <p:cTn id="168" fill="hold">
                            <p:stCondLst>
                              <p:cond delay="7870"/>
                            </p:stCondLst>
                            <p:childTnLst>
                              <p:par>
                                <p:cTn id="169" presetID="10" presetClass="exit" presetSubtype="0" fill="hold" grpId="1" nodeType="afterEffect">
                                  <p:stCondLst>
                                    <p:cond delay="0"/>
                                  </p:stCondLst>
                                  <p:childTnLst>
                                    <p:animEffect transition="out" filter="fade">
                                      <p:cBhvr>
                                        <p:cTn id="170" dur="80"/>
                                        <p:tgtEl>
                                          <p:spTgt spid="227"/>
                                        </p:tgtEl>
                                      </p:cBhvr>
                                    </p:animEffect>
                                    <p:set>
                                      <p:cBhvr>
                                        <p:cTn id="171" dur="1" fill="hold">
                                          <p:stCondLst>
                                            <p:cond delay="79"/>
                                          </p:stCondLst>
                                        </p:cTn>
                                        <p:tgtEl>
                                          <p:spTgt spid="227"/>
                                        </p:tgtEl>
                                        <p:attrNameLst>
                                          <p:attrName>style.visibility</p:attrName>
                                        </p:attrNameLst>
                                      </p:cBhvr>
                                      <p:to>
                                        <p:strVal val="hidden"/>
                                      </p:to>
                                    </p:set>
                                  </p:childTnLst>
                                </p:cTn>
                              </p:par>
                            </p:childTnLst>
                          </p:cTn>
                        </p:par>
                        <p:par>
                          <p:cTn id="172" fill="hold">
                            <p:stCondLst>
                              <p:cond delay="7950"/>
                            </p:stCondLst>
                            <p:childTnLst>
                              <p:par>
                                <p:cTn id="173" presetID="1" presetClass="entr" presetSubtype="0" fill="hold" grpId="0" nodeType="afterEffect">
                                  <p:stCondLst>
                                    <p:cond delay="0"/>
                                  </p:stCondLst>
                                  <p:childTnLst>
                                    <p:set>
                                      <p:cBhvr>
                                        <p:cTn id="174" dur="1" fill="hold">
                                          <p:stCondLst>
                                            <p:cond delay="0"/>
                                          </p:stCondLst>
                                        </p:cTn>
                                        <p:tgtEl>
                                          <p:spTgt spid="215"/>
                                        </p:tgtEl>
                                        <p:attrNameLst>
                                          <p:attrName>style.visibility</p:attrName>
                                        </p:attrNameLst>
                                      </p:cBhvr>
                                      <p:to>
                                        <p:strVal val="visible"/>
                                      </p:to>
                                    </p:set>
                                  </p:childTnLst>
                                </p:cTn>
                              </p:par>
                            </p:childTnLst>
                          </p:cTn>
                        </p:par>
                        <p:par>
                          <p:cTn id="175" fill="hold">
                            <p:stCondLst>
                              <p:cond delay="7950"/>
                            </p:stCondLst>
                            <p:childTnLst>
                              <p:par>
                                <p:cTn id="176" presetID="10" presetClass="exit" presetSubtype="0" fill="hold" grpId="1" nodeType="afterEffect">
                                  <p:stCondLst>
                                    <p:cond delay="0"/>
                                  </p:stCondLst>
                                  <p:childTnLst>
                                    <p:animEffect transition="out" filter="fade">
                                      <p:cBhvr>
                                        <p:cTn id="177" dur="80"/>
                                        <p:tgtEl>
                                          <p:spTgt spid="215"/>
                                        </p:tgtEl>
                                      </p:cBhvr>
                                    </p:animEffect>
                                    <p:set>
                                      <p:cBhvr>
                                        <p:cTn id="178" dur="1" fill="hold">
                                          <p:stCondLst>
                                            <p:cond delay="79"/>
                                          </p:stCondLst>
                                        </p:cTn>
                                        <p:tgtEl>
                                          <p:spTgt spid="215"/>
                                        </p:tgtEl>
                                        <p:attrNameLst>
                                          <p:attrName>style.visibility</p:attrName>
                                        </p:attrNameLst>
                                      </p:cBhvr>
                                      <p:to>
                                        <p:strVal val="hidden"/>
                                      </p:to>
                                    </p:set>
                                  </p:childTnLst>
                                </p:cTn>
                              </p:par>
                            </p:childTnLst>
                          </p:cTn>
                        </p:par>
                        <p:par>
                          <p:cTn id="179" fill="hold">
                            <p:stCondLst>
                              <p:cond delay="8030"/>
                            </p:stCondLst>
                            <p:childTnLst>
                              <p:par>
                                <p:cTn id="180" presetID="1" presetClass="entr" presetSubtype="0" fill="hold" grpId="0" nodeType="afterEffect">
                                  <p:stCondLst>
                                    <p:cond delay="0"/>
                                  </p:stCondLst>
                                  <p:childTnLst>
                                    <p:set>
                                      <p:cBhvr>
                                        <p:cTn id="181" dur="1" fill="hold">
                                          <p:stCondLst>
                                            <p:cond delay="0"/>
                                          </p:stCondLst>
                                        </p:cTn>
                                        <p:tgtEl>
                                          <p:spTgt spid="212"/>
                                        </p:tgtEl>
                                        <p:attrNameLst>
                                          <p:attrName>style.visibility</p:attrName>
                                        </p:attrNameLst>
                                      </p:cBhvr>
                                      <p:to>
                                        <p:strVal val="visible"/>
                                      </p:to>
                                    </p:set>
                                  </p:childTnLst>
                                </p:cTn>
                              </p:par>
                            </p:childTnLst>
                          </p:cTn>
                        </p:par>
                        <p:par>
                          <p:cTn id="182" fill="hold">
                            <p:stCondLst>
                              <p:cond delay="8030"/>
                            </p:stCondLst>
                            <p:childTnLst>
                              <p:par>
                                <p:cTn id="183" presetID="10" presetClass="exit" presetSubtype="0" fill="hold" grpId="1" nodeType="afterEffect">
                                  <p:stCondLst>
                                    <p:cond delay="0"/>
                                  </p:stCondLst>
                                  <p:childTnLst>
                                    <p:animEffect transition="out" filter="fade">
                                      <p:cBhvr>
                                        <p:cTn id="184" dur="80"/>
                                        <p:tgtEl>
                                          <p:spTgt spid="212"/>
                                        </p:tgtEl>
                                      </p:cBhvr>
                                    </p:animEffect>
                                    <p:set>
                                      <p:cBhvr>
                                        <p:cTn id="185" dur="1" fill="hold">
                                          <p:stCondLst>
                                            <p:cond delay="79"/>
                                          </p:stCondLst>
                                        </p:cTn>
                                        <p:tgtEl>
                                          <p:spTgt spid="212"/>
                                        </p:tgtEl>
                                        <p:attrNameLst>
                                          <p:attrName>style.visibility</p:attrName>
                                        </p:attrNameLst>
                                      </p:cBhvr>
                                      <p:to>
                                        <p:strVal val="hidden"/>
                                      </p:to>
                                    </p:set>
                                  </p:childTnLst>
                                </p:cTn>
                              </p:par>
                            </p:childTnLst>
                          </p:cTn>
                        </p:par>
                        <p:par>
                          <p:cTn id="186" fill="hold">
                            <p:stCondLst>
                              <p:cond delay="8110"/>
                            </p:stCondLst>
                            <p:childTnLst>
                              <p:par>
                                <p:cTn id="187" presetID="1" presetClass="entr" presetSubtype="0" fill="hold" grpId="0" nodeType="afterEffect">
                                  <p:stCondLst>
                                    <p:cond delay="0"/>
                                  </p:stCondLst>
                                  <p:childTnLst>
                                    <p:set>
                                      <p:cBhvr>
                                        <p:cTn id="188" dur="1" fill="hold">
                                          <p:stCondLst>
                                            <p:cond delay="0"/>
                                          </p:stCondLst>
                                        </p:cTn>
                                        <p:tgtEl>
                                          <p:spTgt spid="204"/>
                                        </p:tgtEl>
                                        <p:attrNameLst>
                                          <p:attrName>style.visibility</p:attrName>
                                        </p:attrNameLst>
                                      </p:cBhvr>
                                      <p:to>
                                        <p:strVal val="visible"/>
                                      </p:to>
                                    </p:set>
                                  </p:childTnLst>
                                </p:cTn>
                              </p:par>
                            </p:childTnLst>
                          </p:cTn>
                        </p:par>
                        <p:par>
                          <p:cTn id="189" fill="hold">
                            <p:stCondLst>
                              <p:cond delay="8110"/>
                            </p:stCondLst>
                            <p:childTnLst>
                              <p:par>
                                <p:cTn id="190" presetID="10" presetClass="exit" presetSubtype="0" fill="hold" grpId="1" nodeType="afterEffect">
                                  <p:stCondLst>
                                    <p:cond delay="0"/>
                                  </p:stCondLst>
                                  <p:childTnLst>
                                    <p:animEffect transition="out" filter="fade">
                                      <p:cBhvr>
                                        <p:cTn id="191" dur="80"/>
                                        <p:tgtEl>
                                          <p:spTgt spid="204"/>
                                        </p:tgtEl>
                                      </p:cBhvr>
                                    </p:animEffect>
                                    <p:set>
                                      <p:cBhvr>
                                        <p:cTn id="192" dur="1" fill="hold">
                                          <p:stCondLst>
                                            <p:cond delay="79"/>
                                          </p:stCondLst>
                                        </p:cTn>
                                        <p:tgtEl>
                                          <p:spTgt spid="204"/>
                                        </p:tgtEl>
                                        <p:attrNameLst>
                                          <p:attrName>style.visibility</p:attrName>
                                        </p:attrNameLst>
                                      </p:cBhvr>
                                      <p:to>
                                        <p:strVal val="hidden"/>
                                      </p:to>
                                    </p:set>
                                  </p:childTnLst>
                                </p:cTn>
                              </p:par>
                            </p:childTnLst>
                          </p:cTn>
                        </p:par>
                        <p:par>
                          <p:cTn id="193" fill="hold">
                            <p:stCondLst>
                              <p:cond delay="8190"/>
                            </p:stCondLst>
                            <p:childTnLst>
                              <p:par>
                                <p:cTn id="194" presetID="1" presetClass="entr" presetSubtype="0" fill="hold" grpId="0" nodeType="afterEffect">
                                  <p:stCondLst>
                                    <p:cond delay="0"/>
                                  </p:stCondLst>
                                  <p:childTnLst>
                                    <p:set>
                                      <p:cBhvr>
                                        <p:cTn id="195" dur="1" fill="hold">
                                          <p:stCondLst>
                                            <p:cond delay="0"/>
                                          </p:stCondLst>
                                        </p:cTn>
                                        <p:tgtEl>
                                          <p:spTgt spid="216"/>
                                        </p:tgtEl>
                                        <p:attrNameLst>
                                          <p:attrName>style.visibility</p:attrName>
                                        </p:attrNameLst>
                                      </p:cBhvr>
                                      <p:to>
                                        <p:strVal val="visible"/>
                                      </p:to>
                                    </p:set>
                                  </p:childTnLst>
                                </p:cTn>
                              </p:par>
                            </p:childTnLst>
                          </p:cTn>
                        </p:par>
                        <p:par>
                          <p:cTn id="196" fill="hold">
                            <p:stCondLst>
                              <p:cond delay="8190"/>
                            </p:stCondLst>
                            <p:childTnLst>
                              <p:par>
                                <p:cTn id="197" presetID="10" presetClass="exit" presetSubtype="0" fill="hold" grpId="1" nodeType="afterEffect">
                                  <p:stCondLst>
                                    <p:cond delay="0"/>
                                  </p:stCondLst>
                                  <p:childTnLst>
                                    <p:animEffect transition="out" filter="fade">
                                      <p:cBhvr>
                                        <p:cTn id="198" dur="80"/>
                                        <p:tgtEl>
                                          <p:spTgt spid="216"/>
                                        </p:tgtEl>
                                      </p:cBhvr>
                                    </p:animEffect>
                                    <p:set>
                                      <p:cBhvr>
                                        <p:cTn id="199" dur="1" fill="hold">
                                          <p:stCondLst>
                                            <p:cond delay="79"/>
                                          </p:stCondLst>
                                        </p:cTn>
                                        <p:tgtEl>
                                          <p:spTgt spid="216"/>
                                        </p:tgtEl>
                                        <p:attrNameLst>
                                          <p:attrName>style.visibility</p:attrName>
                                        </p:attrNameLst>
                                      </p:cBhvr>
                                      <p:to>
                                        <p:strVal val="hidden"/>
                                      </p:to>
                                    </p:set>
                                  </p:childTnLst>
                                </p:cTn>
                              </p:par>
                            </p:childTnLst>
                          </p:cTn>
                        </p:par>
                        <p:par>
                          <p:cTn id="200" fill="hold">
                            <p:stCondLst>
                              <p:cond delay="8270"/>
                            </p:stCondLst>
                            <p:childTnLst>
                              <p:par>
                                <p:cTn id="201" presetID="1" presetClass="entr" presetSubtype="0" fill="hold" grpId="0" nodeType="afterEffect">
                                  <p:stCondLst>
                                    <p:cond delay="0"/>
                                  </p:stCondLst>
                                  <p:childTnLst>
                                    <p:set>
                                      <p:cBhvr>
                                        <p:cTn id="202" dur="1" fill="hold">
                                          <p:stCondLst>
                                            <p:cond delay="0"/>
                                          </p:stCondLst>
                                        </p:cTn>
                                        <p:tgtEl>
                                          <p:spTgt spid="208"/>
                                        </p:tgtEl>
                                        <p:attrNameLst>
                                          <p:attrName>style.visibility</p:attrName>
                                        </p:attrNameLst>
                                      </p:cBhvr>
                                      <p:to>
                                        <p:strVal val="visible"/>
                                      </p:to>
                                    </p:set>
                                  </p:childTnLst>
                                </p:cTn>
                              </p:par>
                            </p:childTnLst>
                          </p:cTn>
                        </p:par>
                        <p:par>
                          <p:cTn id="203" fill="hold">
                            <p:stCondLst>
                              <p:cond delay="8270"/>
                            </p:stCondLst>
                            <p:childTnLst>
                              <p:par>
                                <p:cTn id="204" presetID="10" presetClass="exit" presetSubtype="0" fill="hold" grpId="1" nodeType="afterEffect">
                                  <p:stCondLst>
                                    <p:cond delay="0"/>
                                  </p:stCondLst>
                                  <p:childTnLst>
                                    <p:animEffect transition="out" filter="fade">
                                      <p:cBhvr>
                                        <p:cTn id="205" dur="80"/>
                                        <p:tgtEl>
                                          <p:spTgt spid="208"/>
                                        </p:tgtEl>
                                      </p:cBhvr>
                                    </p:animEffect>
                                    <p:set>
                                      <p:cBhvr>
                                        <p:cTn id="206" dur="1" fill="hold">
                                          <p:stCondLst>
                                            <p:cond delay="79"/>
                                          </p:stCondLst>
                                        </p:cTn>
                                        <p:tgtEl>
                                          <p:spTgt spid="208"/>
                                        </p:tgtEl>
                                        <p:attrNameLst>
                                          <p:attrName>style.visibility</p:attrName>
                                        </p:attrNameLst>
                                      </p:cBhvr>
                                      <p:to>
                                        <p:strVal val="hidden"/>
                                      </p:to>
                                    </p:set>
                                  </p:childTnLst>
                                </p:cTn>
                              </p:par>
                            </p:childTnLst>
                          </p:cTn>
                        </p:par>
                        <p:par>
                          <p:cTn id="207" fill="hold">
                            <p:stCondLst>
                              <p:cond delay="8350"/>
                            </p:stCondLst>
                            <p:childTnLst>
                              <p:par>
                                <p:cTn id="208" presetID="1" presetClass="entr" presetSubtype="0" fill="hold" grpId="0" nodeType="afterEffect">
                                  <p:stCondLst>
                                    <p:cond delay="0"/>
                                  </p:stCondLst>
                                  <p:childTnLst>
                                    <p:set>
                                      <p:cBhvr>
                                        <p:cTn id="209" dur="1" fill="hold">
                                          <p:stCondLst>
                                            <p:cond delay="0"/>
                                          </p:stCondLst>
                                        </p:cTn>
                                        <p:tgtEl>
                                          <p:spTgt spid="217"/>
                                        </p:tgtEl>
                                        <p:attrNameLst>
                                          <p:attrName>style.visibility</p:attrName>
                                        </p:attrNameLst>
                                      </p:cBhvr>
                                      <p:to>
                                        <p:strVal val="visible"/>
                                      </p:to>
                                    </p:set>
                                  </p:childTnLst>
                                </p:cTn>
                              </p:par>
                            </p:childTnLst>
                          </p:cTn>
                        </p:par>
                        <p:par>
                          <p:cTn id="210" fill="hold">
                            <p:stCondLst>
                              <p:cond delay="8350"/>
                            </p:stCondLst>
                            <p:childTnLst>
                              <p:par>
                                <p:cTn id="211" presetID="10" presetClass="exit" presetSubtype="0" fill="hold" grpId="1" nodeType="afterEffect">
                                  <p:stCondLst>
                                    <p:cond delay="0"/>
                                  </p:stCondLst>
                                  <p:childTnLst>
                                    <p:animEffect transition="out" filter="fade">
                                      <p:cBhvr>
                                        <p:cTn id="212" dur="80"/>
                                        <p:tgtEl>
                                          <p:spTgt spid="217"/>
                                        </p:tgtEl>
                                      </p:cBhvr>
                                    </p:animEffect>
                                    <p:set>
                                      <p:cBhvr>
                                        <p:cTn id="213" dur="1" fill="hold">
                                          <p:stCondLst>
                                            <p:cond delay="79"/>
                                          </p:stCondLst>
                                        </p:cTn>
                                        <p:tgtEl>
                                          <p:spTgt spid="217"/>
                                        </p:tgtEl>
                                        <p:attrNameLst>
                                          <p:attrName>style.visibility</p:attrName>
                                        </p:attrNameLst>
                                      </p:cBhvr>
                                      <p:to>
                                        <p:strVal val="hidden"/>
                                      </p:to>
                                    </p:set>
                                  </p:childTnLst>
                                </p:cTn>
                              </p:par>
                            </p:childTnLst>
                          </p:cTn>
                        </p:par>
                        <p:par>
                          <p:cTn id="214" fill="hold">
                            <p:stCondLst>
                              <p:cond delay="8430"/>
                            </p:stCondLst>
                            <p:childTnLst>
                              <p:par>
                                <p:cTn id="215" presetID="1" presetClass="entr" presetSubtype="0" fill="hold" grpId="0" nodeType="afterEffect">
                                  <p:stCondLst>
                                    <p:cond delay="0"/>
                                  </p:stCondLst>
                                  <p:childTnLst>
                                    <p:set>
                                      <p:cBhvr>
                                        <p:cTn id="216" dur="1" fill="hold">
                                          <p:stCondLst>
                                            <p:cond delay="0"/>
                                          </p:stCondLst>
                                        </p:cTn>
                                        <p:tgtEl>
                                          <p:spTgt spid="226"/>
                                        </p:tgtEl>
                                        <p:attrNameLst>
                                          <p:attrName>style.visibility</p:attrName>
                                        </p:attrNameLst>
                                      </p:cBhvr>
                                      <p:to>
                                        <p:strVal val="visible"/>
                                      </p:to>
                                    </p:set>
                                  </p:childTnLst>
                                </p:cTn>
                              </p:par>
                            </p:childTnLst>
                          </p:cTn>
                        </p:par>
                        <p:par>
                          <p:cTn id="217" fill="hold">
                            <p:stCondLst>
                              <p:cond delay="8430"/>
                            </p:stCondLst>
                            <p:childTnLst>
                              <p:par>
                                <p:cTn id="218" presetID="10" presetClass="exit" presetSubtype="0" fill="hold" grpId="1" nodeType="afterEffect">
                                  <p:stCondLst>
                                    <p:cond delay="0"/>
                                  </p:stCondLst>
                                  <p:childTnLst>
                                    <p:animEffect transition="out" filter="fade">
                                      <p:cBhvr>
                                        <p:cTn id="219" dur="80"/>
                                        <p:tgtEl>
                                          <p:spTgt spid="226"/>
                                        </p:tgtEl>
                                      </p:cBhvr>
                                    </p:animEffect>
                                    <p:set>
                                      <p:cBhvr>
                                        <p:cTn id="220" dur="1" fill="hold">
                                          <p:stCondLst>
                                            <p:cond delay="79"/>
                                          </p:stCondLst>
                                        </p:cTn>
                                        <p:tgtEl>
                                          <p:spTgt spid="226"/>
                                        </p:tgtEl>
                                        <p:attrNameLst>
                                          <p:attrName>style.visibility</p:attrName>
                                        </p:attrNameLst>
                                      </p:cBhvr>
                                      <p:to>
                                        <p:strVal val="hidden"/>
                                      </p:to>
                                    </p:set>
                                  </p:childTnLst>
                                </p:cTn>
                              </p:par>
                            </p:childTnLst>
                          </p:cTn>
                        </p:par>
                        <p:par>
                          <p:cTn id="221" fill="hold">
                            <p:stCondLst>
                              <p:cond delay="8510"/>
                            </p:stCondLst>
                            <p:childTnLst>
                              <p:par>
                                <p:cTn id="222" presetID="1" presetClass="entr" presetSubtype="0" fill="hold" grpId="0" nodeType="afterEffect">
                                  <p:stCondLst>
                                    <p:cond delay="0"/>
                                  </p:stCondLst>
                                  <p:childTnLst>
                                    <p:set>
                                      <p:cBhvr>
                                        <p:cTn id="223" dur="1" fill="hold">
                                          <p:stCondLst>
                                            <p:cond delay="0"/>
                                          </p:stCondLst>
                                        </p:cTn>
                                        <p:tgtEl>
                                          <p:spTgt spid="220"/>
                                        </p:tgtEl>
                                        <p:attrNameLst>
                                          <p:attrName>style.visibility</p:attrName>
                                        </p:attrNameLst>
                                      </p:cBhvr>
                                      <p:to>
                                        <p:strVal val="visible"/>
                                      </p:to>
                                    </p:set>
                                  </p:childTnLst>
                                </p:cTn>
                              </p:par>
                            </p:childTnLst>
                          </p:cTn>
                        </p:par>
                        <p:par>
                          <p:cTn id="224" fill="hold">
                            <p:stCondLst>
                              <p:cond delay="8510"/>
                            </p:stCondLst>
                            <p:childTnLst>
                              <p:par>
                                <p:cTn id="225" presetID="10" presetClass="exit" presetSubtype="0" fill="hold" grpId="1" nodeType="afterEffect">
                                  <p:stCondLst>
                                    <p:cond delay="0"/>
                                  </p:stCondLst>
                                  <p:childTnLst>
                                    <p:animEffect transition="out" filter="fade">
                                      <p:cBhvr>
                                        <p:cTn id="226" dur="80"/>
                                        <p:tgtEl>
                                          <p:spTgt spid="220"/>
                                        </p:tgtEl>
                                      </p:cBhvr>
                                    </p:animEffect>
                                    <p:set>
                                      <p:cBhvr>
                                        <p:cTn id="227" dur="1" fill="hold">
                                          <p:stCondLst>
                                            <p:cond delay="79"/>
                                          </p:stCondLst>
                                        </p:cTn>
                                        <p:tgtEl>
                                          <p:spTgt spid="220"/>
                                        </p:tgtEl>
                                        <p:attrNameLst>
                                          <p:attrName>style.visibility</p:attrName>
                                        </p:attrNameLst>
                                      </p:cBhvr>
                                      <p:to>
                                        <p:strVal val="hidden"/>
                                      </p:to>
                                    </p:set>
                                  </p:childTnLst>
                                </p:cTn>
                              </p:par>
                            </p:childTnLst>
                          </p:cTn>
                        </p:par>
                        <p:par>
                          <p:cTn id="228" fill="hold">
                            <p:stCondLst>
                              <p:cond delay="8590"/>
                            </p:stCondLst>
                            <p:childTnLst>
                              <p:par>
                                <p:cTn id="229" presetID="1" presetClass="entr" presetSubtype="0" fill="hold" grpId="0" nodeType="afterEffect">
                                  <p:stCondLst>
                                    <p:cond delay="0"/>
                                  </p:stCondLst>
                                  <p:childTnLst>
                                    <p:set>
                                      <p:cBhvr>
                                        <p:cTn id="230" dur="1" fill="hold">
                                          <p:stCondLst>
                                            <p:cond delay="0"/>
                                          </p:stCondLst>
                                        </p:cTn>
                                        <p:tgtEl>
                                          <p:spTgt spid="222"/>
                                        </p:tgtEl>
                                        <p:attrNameLst>
                                          <p:attrName>style.visibility</p:attrName>
                                        </p:attrNameLst>
                                      </p:cBhvr>
                                      <p:to>
                                        <p:strVal val="visible"/>
                                      </p:to>
                                    </p:set>
                                  </p:childTnLst>
                                </p:cTn>
                              </p:par>
                            </p:childTnLst>
                          </p:cTn>
                        </p:par>
                        <p:par>
                          <p:cTn id="231" fill="hold">
                            <p:stCondLst>
                              <p:cond delay="8590"/>
                            </p:stCondLst>
                            <p:childTnLst>
                              <p:par>
                                <p:cTn id="232" presetID="10" presetClass="exit" presetSubtype="0" fill="hold" grpId="1" nodeType="afterEffect">
                                  <p:stCondLst>
                                    <p:cond delay="0"/>
                                  </p:stCondLst>
                                  <p:childTnLst>
                                    <p:animEffect transition="out" filter="fade">
                                      <p:cBhvr>
                                        <p:cTn id="233" dur="80"/>
                                        <p:tgtEl>
                                          <p:spTgt spid="222"/>
                                        </p:tgtEl>
                                      </p:cBhvr>
                                    </p:animEffect>
                                    <p:set>
                                      <p:cBhvr>
                                        <p:cTn id="234" dur="1" fill="hold">
                                          <p:stCondLst>
                                            <p:cond delay="79"/>
                                          </p:stCondLst>
                                        </p:cTn>
                                        <p:tgtEl>
                                          <p:spTgt spid="222"/>
                                        </p:tgtEl>
                                        <p:attrNameLst>
                                          <p:attrName>style.visibility</p:attrName>
                                        </p:attrNameLst>
                                      </p:cBhvr>
                                      <p:to>
                                        <p:strVal val="hidden"/>
                                      </p:to>
                                    </p:set>
                                  </p:childTnLst>
                                </p:cTn>
                              </p:par>
                            </p:childTnLst>
                          </p:cTn>
                        </p:par>
                        <p:par>
                          <p:cTn id="235" fill="hold">
                            <p:stCondLst>
                              <p:cond delay="8670"/>
                            </p:stCondLst>
                            <p:childTnLst>
                              <p:par>
                                <p:cTn id="236" presetID="1" presetClass="entr" presetSubtype="0" fill="hold" grpId="0" nodeType="afterEffect">
                                  <p:stCondLst>
                                    <p:cond delay="0"/>
                                  </p:stCondLst>
                                  <p:childTnLst>
                                    <p:set>
                                      <p:cBhvr>
                                        <p:cTn id="237" dur="1" fill="hold">
                                          <p:stCondLst>
                                            <p:cond delay="0"/>
                                          </p:stCondLst>
                                        </p:cTn>
                                        <p:tgtEl>
                                          <p:spTgt spid="225"/>
                                        </p:tgtEl>
                                        <p:attrNameLst>
                                          <p:attrName>style.visibility</p:attrName>
                                        </p:attrNameLst>
                                      </p:cBhvr>
                                      <p:to>
                                        <p:strVal val="visible"/>
                                      </p:to>
                                    </p:set>
                                  </p:childTnLst>
                                </p:cTn>
                              </p:par>
                            </p:childTnLst>
                          </p:cTn>
                        </p:par>
                        <p:par>
                          <p:cTn id="238" fill="hold">
                            <p:stCondLst>
                              <p:cond delay="8670"/>
                            </p:stCondLst>
                            <p:childTnLst>
                              <p:par>
                                <p:cTn id="239" presetID="10" presetClass="exit" presetSubtype="0" fill="hold" grpId="1" nodeType="afterEffect">
                                  <p:stCondLst>
                                    <p:cond delay="0"/>
                                  </p:stCondLst>
                                  <p:childTnLst>
                                    <p:animEffect transition="out" filter="fade">
                                      <p:cBhvr>
                                        <p:cTn id="240" dur="80"/>
                                        <p:tgtEl>
                                          <p:spTgt spid="225"/>
                                        </p:tgtEl>
                                      </p:cBhvr>
                                    </p:animEffect>
                                    <p:set>
                                      <p:cBhvr>
                                        <p:cTn id="241" dur="1" fill="hold">
                                          <p:stCondLst>
                                            <p:cond delay="79"/>
                                          </p:stCondLst>
                                        </p:cTn>
                                        <p:tgtEl>
                                          <p:spTgt spid="225"/>
                                        </p:tgtEl>
                                        <p:attrNameLst>
                                          <p:attrName>style.visibility</p:attrName>
                                        </p:attrNameLst>
                                      </p:cBhvr>
                                      <p:to>
                                        <p:strVal val="hidden"/>
                                      </p:to>
                                    </p:set>
                                  </p:childTnLst>
                                </p:cTn>
                              </p:par>
                            </p:childTnLst>
                          </p:cTn>
                        </p:par>
                        <p:par>
                          <p:cTn id="242" fill="hold">
                            <p:stCondLst>
                              <p:cond delay="8750"/>
                            </p:stCondLst>
                            <p:childTnLst>
                              <p:par>
                                <p:cTn id="243" presetID="1" presetClass="entr" presetSubtype="0" fill="hold" grpId="0" nodeType="afterEffect">
                                  <p:stCondLst>
                                    <p:cond delay="0"/>
                                  </p:stCondLst>
                                  <p:childTnLst>
                                    <p:set>
                                      <p:cBhvr>
                                        <p:cTn id="244" dur="1" fill="hold">
                                          <p:stCondLst>
                                            <p:cond delay="0"/>
                                          </p:stCondLst>
                                        </p:cTn>
                                        <p:tgtEl>
                                          <p:spTgt spid="228"/>
                                        </p:tgtEl>
                                        <p:attrNameLst>
                                          <p:attrName>style.visibility</p:attrName>
                                        </p:attrNameLst>
                                      </p:cBhvr>
                                      <p:to>
                                        <p:strVal val="visible"/>
                                      </p:to>
                                    </p:set>
                                  </p:childTnLst>
                                </p:cTn>
                              </p:par>
                            </p:childTnLst>
                          </p:cTn>
                        </p:par>
                        <p:par>
                          <p:cTn id="245" fill="hold">
                            <p:stCondLst>
                              <p:cond delay="8750"/>
                            </p:stCondLst>
                            <p:childTnLst>
                              <p:par>
                                <p:cTn id="246" presetID="10" presetClass="exit" presetSubtype="0" fill="hold" grpId="1" nodeType="afterEffect">
                                  <p:stCondLst>
                                    <p:cond delay="0"/>
                                  </p:stCondLst>
                                  <p:childTnLst>
                                    <p:animEffect transition="out" filter="fade">
                                      <p:cBhvr>
                                        <p:cTn id="247" dur="80"/>
                                        <p:tgtEl>
                                          <p:spTgt spid="228"/>
                                        </p:tgtEl>
                                      </p:cBhvr>
                                    </p:animEffect>
                                    <p:set>
                                      <p:cBhvr>
                                        <p:cTn id="248" dur="1" fill="hold">
                                          <p:stCondLst>
                                            <p:cond delay="79"/>
                                          </p:stCondLst>
                                        </p:cTn>
                                        <p:tgtEl>
                                          <p:spTgt spid="228"/>
                                        </p:tgtEl>
                                        <p:attrNameLst>
                                          <p:attrName>style.visibility</p:attrName>
                                        </p:attrNameLst>
                                      </p:cBhvr>
                                      <p:to>
                                        <p:strVal val="hidden"/>
                                      </p:to>
                                    </p:set>
                                  </p:childTnLst>
                                </p:cTn>
                              </p:par>
                            </p:childTnLst>
                          </p:cTn>
                        </p:par>
                        <p:par>
                          <p:cTn id="249" fill="hold">
                            <p:stCondLst>
                              <p:cond delay="8830"/>
                            </p:stCondLst>
                            <p:childTnLst>
                              <p:par>
                                <p:cTn id="250" presetID="1" presetClass="entr" presetSubtype="0" fill="hold" grpId="0" nodeType="afterEffect">
                                  <p:stCondLst>
                                    <p:cond delay="0"/>
                                  </p:stCondLst>
                                  <p:childTnLst>
                                    <p:set>
                                      <p:cBhvr>
                                        <p:cTn id="251" dur="1" fill="hold">
                                          <p:stCondLst>
                                            <p:cond delay="0"/>
                                          </p:stCondLst>
                                        </p:cTn>
                                        <p:tgtEl>
                                          <p:spTgt spid="218"/>
                                        </p:tgtEl>
                                        <p:attrNameLst>
                                          <p:attrName>style.visibility</p:attrName>
                                        </p:attrNameLst>
                                      </p:cBhvr>
                                      <p:to>
                                        <p:strVal val="visible"/>
                                      </p:to>
                                    </p:set>
                                  </p:childTnLst>
                                </p:cTn>
                              </p:par>
                            </p:childTnLst>
                          </p:cTn>
                        </p:par>
                        <p:par>
                          <p:cTn id="252" fill="hold">
                            <p:stCondLst>
                              <p:cond delay="8830"/>
                            </p:stCondLst>
                            <p:childTnLst>
                              <p:par>
                                <p:cTn id="253" presetID="10" presetClass="exit" presetSubtype="0" fill="hold" grpId="1" nodeType="afterEffect">
                                  <p:stCondLst>
                                    <p:cond delay="0"/>
                                  </p:stCondLst>
                                  <p:childTnLst>
                                    <p:animEffect transition="out" filter="fade">
                                      <p:cBhvr>
                                        <p:cTn id="254" dur="80"/>
                                        <p:tgtEl>
                                          <p:spTgt spid="218"/>
                                        </p:tgtEl>
                                      </p:cBhvr>
                                    </p:animEffect>
                                    <p:set>
                                      <p:cBhvr>
                                        <p:cTn id="255" dur="1" fill="hold">
                                          <p:stCondLst>
                                            <p:cond delay="79"/>
                                          </p:stCondLst>
                                        </p:cTn>
                                        <p:tgtEl>
                                          <p:spTgt spid="218"/>
                                        </p:tgtEl>
                                        <p:attrNameLst>
                                          <p:attrName>style.visibility</p:attrName>
                                        </p:attrNameLst>
                                      </p:cBhvr>
                                      <p:to>
                                        <p:strVal val="hidden"/>
                                      </p:to>
                                    </p:set>
                                  </p:childTnLst>
                                </p:cTn>
                              </p:par>
                            </p:childTnLst>
                          </p:cTn>
                        </p:par>
                        <p:par>
                          <p:cTn id="256" fill="hold">
                            <p:stCondLst>
                              <p:cond delay="8910"/>
                            </p:stCondLst>
                            <p:childTnLst>
                              <p:par>
                                <p:cTn id="257" presetID="1" presetClass="entr" presetSubtype="0" fill="hold" grpId="0" nodeType="afterEffect">
                                  <p:stCondLst>
                                    <p:cond delay="0"/>
                                  </p:stCondLst>
                                  <p:childTnLst>
                                    <p:set>
                                      <p:cBhvr>
                                        <p:cTn id="258" dur="1" fill="hold">
                                          <p:stCondLst>
                                            <p:cond delay="0"/>
                                          </p:stCondLst>
                                        </p:cTn>
                                        <p:tgtEl>
                                          <p:spTgt spid="214"/>
                                        </p:tgtEl>
                                        <p:attrNameLst>
                                          <p:attrName>style.visibility</p:attrName>
                                        </p:attrNameLst>
                                      </p:cBhvr>
                                      <p:to>
                                        <p:strVal val="visible"/>
                                      </p:to>
                                    </p:set>
                                  </p:childTnLst>
                                </p:cTn>
                              </p:par>
                            </p:childTnLst>
                          </p:cTn>
                        </p:par>
                        <p:par>
                          <p:cTn id="259" fill="hold">
                            <p:stCondLst>
                              <p:cond delay="8910"/>
                            </p:stCondLst>
                            <p:childTnLst>
                              <p:par>
                                <p:cTn id="260" presetID="10" presetClass="exit" presetSubtype="0" fill="hold" grpId="1" nodeType="afterEffect">
                                  <p:stCondLst>
                                    <p:cond delay="0"/>
                                  </p:stCondLst>
                                  <p:childTnLst>
                                    <p:animEffect transition="out" filter="fade">
                                      <p:cBhvr>
                                        <p:cTn id="261" dur="80"/>
                                        <p:tgtEl>
                                          <p:spTgt spid="214"/>
                                        </p:tgtEl>
                                      </p:cBhvr>
                                    </p:animEffect>
                                    <p:set>
                                      <p:cBhvr>
                                        <p:cTn id="262" dur="1" fill="hold">
                                          <p:stCondLst>
                                            <p:cond delay="79"/>
                                          </p:stCondLst>
                                        </p:cTn>
                                        <p:tgtEl>
                                          <p:spTgt spid="214"/>
                                        </p:tgtEl>
                                        <p:attrNameLst>
                                          <p:attrName>style.visibility</p:attrName>
                                        </p:attrNameLst>
                                      </p:cBhvr>
                                      <p:to>
                                        <p:strVal val="hidden"/>
                                      </p:to>
                                    </p:set>
                                  </p:childTnLst>
                                </p:cTn>
                              </p:par>
                            </p:childTnLst>
                          </p:cTn>
                        </p:par>
                        <p:par>
                          <p:cTn id="263" fill="hold">
                            <p:stCondLst>
                              <p:cond delay="8990"/>
                            </p:stCondLst>
                            <p:childTnLst>
                              <p:par>
                                <p:cTn id="264" presetID="1" presetClass="entr" presetSubtype="0" fill="hold" grpId="0" nodeType="afterEffect">
                                  <p:stCondLst>
                                    <p:cond delay="0"/>
                                  </p:stCondLst>
                                  <p:childTnLst>
                                    <p:set>
                                      <p:cBhvr>
                                        <p:cTn id="265" dur="1" fill="hold">
                                          <p:stCondLst>
                                            <p:cond delay="0"/>
                                          </p:stCondLst>
                                        </p:cTn>
                                        <p:tgtEl>
                                          <p:spTgt spid="224"/>
                                        </p:tgtEl>
                                        <p:attrNameLst>
                                          <p:attrName>style.visibility</p:attrName>
                                        </p:attrNameLst>
                                      </p:cBhvr>
                                      <p:to>
                                        <p:strVal val="visible"/>
                                      </p:to>
                                    </p:set>
                                  </p:childTnLst>
                                </p:cTn>
                              </p:par>
                            </p:childTnLst>
                          </p:cTn>
                        </p:par>
                        <p:par>
                          <p:cTn id="266" fill="hold">
                            <p:stCondLst>
                              <p:cond delay="8990"/>
                            </p:stCondLst>
                            <p:childTnLst>
                              <p:par>
                                <p:cTn id="267" presetID="10" presetClass="exit" presetSubtype="0" fill="hold" grpId="1" nodeType="afterEffect">
                                  <p:stCondLst>
                                    <p:cond delay="0"/>
                                  </p:stCondLst>
                                  <p:childTnLst>
                                    <p:animEffect transition="out" filter="fade">
                                      <p:cBhvr>
                                        <p:cTn id="268" dur="80"/>
                                        <p:tgtEl>
                                          <p:spTgt spid="224"/>
                                        </p:tgtEl>
                                      </p:cBhvr>
                                    </p:animEffect>
                                    <p:set>
                                      <p:cBhvr>
                                        <p:cTn id="269" dur="1" fill="hold">
                                          <p:stCondLst>
                                            <p:cond delay="79"/>
                                          </p:stCondLst>
                                        </p:cTn>
                                        <p:tgtEl>
                                          <p:spTgt spid="224"/>
                                        </p:tgtEl>
                                        <p:attrNameLst>
                                          <p:attrName>style.visibility</p:attrName>
                                        </p:attrNameLst>
                                      </p:cBhvr>
                                      <p:to>
                                        <p:strVal val="hidden"/>
                                      </p:to>
                                    </p:set>
                                  </p:childTnLst>
                                </p:cTn>
                              </p:par>
                            </p:childTnLst>
                          </p:cTn>
                        </p:par>
                        <p:par>
                          <p:cTn id="270" fill="hold">
                            <p:stCondLst>
                              <p:cond delay="9070"/>
                            </p:stCondLst>
                            <p:childTnLst>
                              <p:par>
                                <p:cTn id="271" presetID="1" presetClass="entr" presetSubtype="0" fill="hold" grpId="0" nodeType="afterEffect">
                                  <p:stCondLst>
                                    <p:cond delay="0"/>
                                  </p:stCondLst>
                                  <p:childTnLst>
                                    <p:set>
                                      <p:cBhvr>
                                        <p:cTn id="272" dur="1" fill="hold">
                                          <p:stCondLst>
                                            <p:cond delay="0"/>
                                          </p:stCondLst>
                                        </p:cTn>
                                        <p:tgtEl>
                                          <p:spTgt spid="229"/>
                                        </p:tgtEl>
                                        <p:attrNameLst>
                                          <p:attrName>style.visibility</p:attrName>
                                        </p:attrNameLst>
                                      </p:cBhvr>
                                      <p:to>
                                        <p:strVal val="visible"/>
                                      </p:to>
                                    </p:set>
                                  </p:childTnLst>
                                </p:cTn>
                              </p:par>
                            </p:childTnLst>
                          </p:cTn>
                        </p:par>
                        <p:par>
                          <p:cTn id="273" fill="hold">
                            <p:stCondLst>
                              <p:cond delay="9070"/>
                            </p:stCondLst>
                            <p:childTnLst>
                              <p:par>
                                <p:cTn id="274" presetID="10" presetClass="exit" presetSubtype="0" fill="hold" grpId="1" nodeType="afterEffect">
                                  <p:stCondLst>
                                    <p:cond delay="0"/>
                                  </p:stCondLst>
                                  <p:childTnLst>
                                    <p:animEffect transition="out" filter="fade">
                                      <p:cBhvr>
                                        <p:cTn id="275" dur="80"/>
                                        <p:tgtEl>
                                          <p:spTgt spid="229"/>
                                        </p:tgtEl>
                                      </p:cBhvr>
                                    </p:animEffect>
                                    <p:set>
                                      <p:cBhvr>
                                        <p:cTn id="276" dur="1" fill="hold">
                                          <p:stCondLst>
                                            <p:cond delay="79"/>
                                          </p:stCondLst>
                                        </p:cTn>
                                        <p:tgtEl>
                                          <p:spTgt spid="229"/>
                                        </p:tgtEl>
                                        <p:attrNameLst>
                                          <p:attrName>style.visibility</p:attrName>
                                        </p:attrNameLst>
                                      </p:cBhvr>
                                      <p:to>
                                        <p:strVal val="hidden"/>
                                      </p:to>
                                    </p:set>
                                  </p:childTnLst>
                                </p:cTn>
                              </p:par>
                            </p:childTnLst>
                          </p:cTn>
                        </p:par>
                        <p:par>
                          <p:cTn id="277" fill="hold">
                            <p:stCondLst>
                              <p:cond delay="9150"/>
                            </p:stCondLst>
                            <p:childTnLst>
                              <p:par>
                                <p:cTn id="278" presetID="1" presetClass="entr" presetSubtype="0" fill="hold" grpId="0" nodeType="afterEffect">
                                  <p:stCondLst>
                                    <p:cond delay="0"/>
                                  </p:stCondLst>
                                  <p:childTnLst>
                                    <p:set>
                                      <p:cBhvr>
                                        <p:cTn id="279" dur="1" fill="hold">
                                          <p:stCondLst>
                                            <p:cond delay="0"/>
                                          </p:stCondLst>
                                        </p:cTn>
                                        <p:tgtEl>
                                          <p:spTgt spid="230"/>
                                        </p:tgtEl>
                                        <p:attrNameLst>
                                          <p:attrName>style.visibility</p:attrName>
                                        </p:attrNameLst>
                                      </p:cBhvr>
                                      <p:to>
                                        <p:strVal val="visible"/>
                                      </p:to>
                                    </p:set>
                                  </p:childTnLst>
                                </p:cTn>
                              </p:par>
                            </p:childTnLst>
                          </p:cTn>
                        </p:par>
                        <p:par>
                          <p:cTn id="280" fill="hold">
                            <p:stCondLst>
                              <p:cond delay="9150"/>
                            </p:stCondLst>
                            <p:childTnLst>
                              <p:par>
                                <p:cTn id="281" presetID="10" presetClass="exit" presetSubtype="0" fill="hold" grpId="1" nodeType="afterEffect">
                                  <p:stCondLst>
                                    <p:cond delay="0"/>
                                  </p:stCondLst>
                                  <p:childTnLst>
                                    <p:animEffect transition="out" filter="fade">
                                      <p:cBhvr>
                                        <p:cTn id="282" dur="80"/>
                                        <p:tgtEl>
                                          <p:spTgt spid="230"/>
                                        </p:tgtEl>
                                      </p:cBhvr>
                                    </p:animEffect>
                                    <p:set>
                                      <p:cBhvr>
                                        <p:cTn id="283" dur="1" fill="hold">
                                          <p:stCondLst>
                                            <p:cond delay="79"/>
                                          </p:stCondLst>
                                        </p:cTn>
                                        <p:tgtEl>
                                          <p:spTgt spid="230"/>
                                        </p:tgtEl>
                                        <p:attrNameLst>
                                          <p:attrName>style.visibility</p:attrName>
                                        </p:attrNameLst>
                                      </p:cBhvr>
                                      <p:to>
                                        <p:strVal val="hidden"/>
                                      </p:to>
                                    </p:set>
                                  </p:childTnLst>
                                </p:cTn>
                              </p:par>
                              <p:par>
                                <p:cTn id="284" presetID="9" presetClass="entr" presetSubtype="0" fill="hold" nodeType="withEffect">
                                  <p:stCondLst>
                                    <p:cond delay="0"/>
                                  </p:stCondLst>
                                  <p:childTnLst>
                                    <p:set>
                                      <p:cBhvr>
                                        <p:cTn id="285" dur="1" fill="hold">
                                          <p:stCondLst>
                                            <p:cond delay="0"/>
                                          </p:stCondLst>
                                        </p:cTn>
                                        <p:tgtEl>
                                          <p:spTgt spid="5"/>
                                        </p:tgtEl>
                                        <p:attrNameLst>
                                          <p:attrName>style.visibility</p:attrName>
                                        </p:attrNameLst>
                                      </p:cBhvr>
                                      <p:to>
                                        <p:strVal val="visible"/>
                                      </p:to>
                                    </p:set>
                                    <p:animEffect transition="in" filter="dissolve">
                                      <p:cBhvr>
                                        <p:cTn id="286" dur="1000"/>
                                        <p:tgtEl>
                                          <p:spTgt spid="5"/>
                                        </p:tgtEl>
                                      </p:cBhvr>
                                    </p:animEffect>
                                  </p:childTnLst>
                                </p:cTn>
                              </p:par>
                            </p:childTnLst>
                          </p:cTn>
                        </p:par>
                        <p:par>
                          <p:cTn id="287" fill="hold">
                            <p:stCondLst>
                              <p:cond delay="10150"/>
                            </p:stCondLst>
                            <p:childTnLst>
                              <p:par>
                                <p:cTn id="288" presetID="10" presetClass="entr" presetSubtype="0" fill="hold" nodeType="afterEffect">
                                  <p:stCondLst>
                                    <p:cond delay="0"/>
                                  </p:stCondLst>
                                  <p:childTnLst>
                                    <p:set>
                                      <p:cBhvr>
                                        <p:cTn id="289" dur="1" fill="hold">
                                          <p:stCondLst>
                                            <p:cond delay="0"/>
                                          </p:stCondLst>
                                        </p:cTn>
                                        <p:tgtEl>
                                          <p:spTgt spid="7"/>
                                        </p:tgtEl>
                                        <p:attrNameLst>
                                          <p:attrName>style.visibility</p:attrName>
                                        </p:attrNameLst>
                                      </p:cBhvr>
                                      <p:to>
                                        <p:strVal val="visible"/>
                                      </p:to>
                                    </p:set>
                                    <p:animEffect transition="in" filter="fade">
                                      <p:cBhvr>
                                        <p:cTn id="290" dur="500"/>
                                        <p:tgtEl>
                                          <p:spTgt spid="7"/>
                                        </p:tgtEl>
                                      </p:cBhvr>
                                    </p:animEffect>
                                  </p:childTnLst>
                                </p:cTn>
                              </p:par>
                              <p:par>
                                <p:cTn id="291" presetID="10" presetClass="entr" presetSubtype="0" fill="hold" nodeType="withEffect">
                                  <p:stCondLst>
                                    <p:cond delay="0"/>
                                  </p:stCondLst>
                                  <p:childTnLst>
                                    <p:set>
                                      <p:cBhvr>
                                        <p:cTn id="292" dur="1" fill="hold">
                                          <p:stCondLst>
                                            <p:cond delay="0"/>
                                          </p:stCondLst>
                                        </p:cTn>
                                        <p:tgtEl>
                                          <p:spTgt spid="100"/>
                                        </p:tgtEl>
                                        <p:attrNameLst>
                                          <p:attrName>style.visibility</p:attrName>
                                        </p:attrNameLst>
                                      </p:cBhvr>
                                      <p:to>
                                        <p:strVal val="visible"/>
                                      </p:to>
                                    </p:set>
                                    <p:animEffect transition="in" filter="fade">
                                      <p:cBhvr>
                                        <p:cTn id="29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 grpId="0" animBg="1"/>
      <p:bldP spid="189" grpId="1" animBg="1"/>
      <p:bldP spid="190" grpId="0" animBg="1"/>
      <p:bldP spid="190" grpId="1" animBg="1"/>
      <p:bldP spid="192" grpId="0" animBg="1"/>
      <p:bldP spid="192" grpId="1" animBg="1"/>
      <p:bldP spid="193" grpId="0" animBg="1"/>
      <p:bldP spid="193" grpId="1" animBg="1"/>
      <p:bldP spid="194" grpId="0" animBg="1"/>
      <p:bldP spid="194" grpId="1" animBg="1"/>
      <p:bldP spid="195" grpId="0" animBg="1"/>
      <p:bldP spid="195" grpId="1" animBg="1"/>
      <p:bldP spid="196" grpId="0" animBg="1"/>
      <p:bldP spid="196" grpId="1" animBg="1"/>
      <p:bldP spid="197" grpId="0" animBg="1"/>
      <p:bldP spid="197" grpId="1" animBg="1"/>
      <p:bldP spid="198" grpId="0" animBg="1"/>
      <p:bldP spid="198" grpId="1" animBg="1"/>
      <p:bldP spid="199" grpId="0" animBg="1"/>
      <p:bldP spid="199" grpId="1" animBg="1"/>
      <p:bldP spid="200" grpId="0" animBg="1"/>
      <p:bldP spid="200" grpId="1" animBg="1"/>
      <p:bldP spid="201" grpId="0" animBg="1"/>
      <p:bldP spid="201" grpId="1" animBg="1"/>
      <p:bldP spid="202" grpId="0" animBg="1"/>
      <p:bldP spid="202" grpId="1" animBg="1"/>
      <p:bldP spid="203" grpId="0" animBg="1"/>
      <p:bldP spid="203" grpId="1" animBg="1"/>
      <p:bldP spid="204" grpId="0" animBg="1"/>
      <p:bldP spid="204" grpId="1" animBg="1"/>
      <p:bldP spid="205" grpId="0" animBg="1"/>
      <p:bldP spid="205" grpId="1" animBg="1"/>
      <p:bldP spid="206" grpId="0" animBg="1"/>
      <p:bldP spid="206" grpId="1" animBg="1"/>
      <p:bldP spid="207" grpId="0" animBg="1"/>
      <p:bldP spid="207" grpId="1" animBg="1"/>
      <p:bldP spid="208" grpId="0" animBg="1"/>
      <p:bldP spid="208" grpId="1" animBg="1"/>
      <p:bldP spid="209" grpId="0" animBg="1"/>
      <p:bldP spid="209" grpId="1" animBg="1"/>
      <p:bldP spid="211" grpId="0" animBg="1"/>
      <p:bldP spid="211" grpId="1" animBg="1"/>
      <p:bldP spid="212" grpId="0" animBg="1"/>
      <p:bldP spid="212" grpId="1" animBg="1"/>
      <p:bldP spid="213" grpId="0" animBg="1"/>
      <p:bldP spid="213" grpId="1" animBg="1"/>
      <p:bldP spid="214" grpId="0" animBg="1"/>
      <p:bldP spid="214" grpId="1" animBg="1"/>
      <p:bldP spid="215" grpId="0" animBg="1"/>
      <p:bldP spid="215" grpId="1" animBg="1"/>
      <p:bldP spid="216" grpId="0" animBg="1"/>
      <p:bldP spid="216" grpId="1" animBg="1"/>
      <p:bldP spid="217" grpId="0" animBg="1"/>
      <p:bldP spid="217" grpId="1" animBg="1"/>
      <p:bldP spid="218" grpId="0" animBg="1"/>
      <p:bldP spid="218" grpId="1" animBg="1"/>
      <p:bldP spid="219" grpId="0" animBg="1"/>
      <p:bldP spid="219" grpId="1" animBg="1"/>
      <p:bldP spid="220" grpId="0" animBg="1"/>
      <p:bldP spid="220" grpId="1" animBg="1"/>
      <p:bldP spid="221" grpId="0" animBg="1"/>
      <p:bldP spid="221" grpId="1" animBg="1"/>
      <p:bldP spid="222" grpId="0" animBg="1"/>
      <p:bldP spid="222" grpId="1" animBg="1"/>
      <p:bldP spid="223" grpId="0" animBg="1"/>
      <p:bldP spid="223" grpId="1" animBg="1"/>
      <p:bldP spid="224" grpId="0" animBg="1"/>
      <p:bldP spid="224" grpId="1" animBg="1"/>
      <p:bldP spid="225" grpId="0" animBg="1"/>
      <p:bldP spid="225" grpId="1" animBg="1"/>
      <p:bldP spid="226" grpId="0" animBg="1"/>
      <p:bldP spid="226" grpId="1" animBg="1"/>
      <p:bldP spid="227" grpId="0" animBg="1"/>
      <p:bldP spid="227" grpId="1" animBg="1"/>
      <p:bldP spid="228" grpId="0" animBg="1"/>
      <p:bldP spid="228" grpId="1" animBg="1"/>
      <p:bldP spid="229" grpId="0" animBg="1"/>
      <p:bldP spid="229" grpId="1" animBg="1"/>
      <p:bldP spid="230" grpId="0" animBg="1"/>
      <p:bldP spid="230"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8730B793-9AEB-2945-9A4C-03372EF1787F}"/>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384600" y="313280"/>
            <a:ext cx="7886700" cy="994172"/>
          </a:xfrm>
        </p:spPr>
        <p:txBody>
          <a:bodyPr anchor="t" anchorCtr="0">
            <a:normAutofit/>
          </a:bodyPr>
          <a:lstStyle/>
          <a:p>
            <a:r>
              <a:rPr lang="en-US" sz="2800" b="1" dirty="0">
                <a:solidFill>
                  <a:srgbClr val="007096"/>
                </a:solidFill>
                <a:latin typeface="Tw Cen MT" panose="020B0602020104020603" pitchFamily="34" charset="77"/>
              </a:rPr>
              <a:t>Once pathology is suspected, the area is bracketed to localize and quantify pathology</a:t>
            </a:r>
          </a:p>
        </p:txBody>
      </p:sp>
      <p:sp>
        <p:nvSpPr>
          <p:cNvPr id="30" name="Content Placeholder 2">
            <a:extLst>
              <a:ext uri="{FF2B5EF4-FFF2-40B4-BE49-F238E27FC236}">
                <a16:creationId xmlns:a16="http://schemas.microsoft.com/office/drawing/2014/main" id="{C7C610A1-8924-D741-A2B4-FC33576E7F37}"/>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52</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TECHNOLOGY</a:t>
            </a:r>
          </a:p>
        </p:txBody>
      </p:sp>
      <p:pic>
        <p:nvPicPr>
          <p:cNvPr id="5" name="Picture 4">
            <a:extLst>
              <a:ext uri="{FF2B5EF4-FFF2-40B4-BE49-F238E27FC236}">
                <a16:creationId xmlns:a16="http://schemas.microsoft.com/office/drawing/2014/main" id="{52CC65C1-35E3-C349-B4CB-289B95BA45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959955">
            <a:off x="1389679" y="1883188"/>
            <a:ext cx="6980386" cy="3919522"/>
          </a:xfrm>
          <a:prstGeom prst="rect">
            <a:avLst/>
          </a:prstGeom>
        </p:spPr>
      </p:pic>
      <p:sp>
        <p:nvSpPr>
          <p:cNvPr id="34" name="Text Box 97">
            <a:extLst>
              <a:ext uri="{FF2B5EF4-FFF2-40B4-BE49-F238E27FC236}">
                <a16:creationId xmlns:a16="http://schemas.microsoft.com/office/drawing/2014/main" id="{FFD40DD0-D318-764C-A9B1-4048A999FAE6}"/>
              </a:ext>
            </a:extLst>
          </p:cNvPr>
          <p:cNvSpPr txBox="1">
            <a:spLocks noChangeArrowheads="1"/>
          </p:cNvSpPr>
          <p:nvPr/>
        </p:nvSpPr>
        <p:spPr bwMode="auto">
          <a:xfrm>
            <a:off x="6792686" y="2578446"/>
            <a:ext cx="1272998" cy="313932"/>
          </a:xfrm>
          <a:prstGeom prst="rect">
            <a:avLst/>
          </a:prstGeom>
          <a:noFill/>
          <a:ln w="9525">
            <a:noFill/>
            <a:miter lim="800000"/>
            <a:headEnd/>
            <a:tailEnd/>
          </a:ln>
        </p:spPr>
        <p:txBody>
          <a:bodyPr wrap="square">
            <a:spAutoFit/>
          </a:bodyPr>
          <a:lstStyle/>
          <a:p>
            <a:pPr defTabSz="685800">
              <a:lnSpc>
                <a:spcPct val="90000"/>
              </a:lnSpc>
              <a:spcBef>
                <a:spcPct val="20000"/>
              </a:spcBef>
              <a:defRPr/>
            </a:pPr>
            <a:r>
              <a:rPr lang="en-US" sz="1600" b="1" dirty="0">
                <a:solidFill>
                  <a:srgbClr val="007096"/>
                </a:solidFill>
                <a:latin typeface="Tw Cen MT" panose="020B0602020104020603" pitchFamily="34" charset="77"/>
                <a:cs typeface="Times New Roman" pitchFamily="18" charset="0"/>
              </a:rPr>
              <a:t>Optic disk</a:t>
            </a:r>
          </a:p>
        </p:txBody>
      </p:sp>
      <p:cxnSp>
        <p:nvCxnSpPr>
          <p:cNvPr id="35" name="Straight Connector 34">
            <a:extLst>
              <a:ext uri="{FF2B5EF4-FFF2-40B4-BE49-F238E27FC236}">
                <a16:creationId xmlns:a16="http://schemas.microsoft.com/office/drawing/2014/main" id="{BA9DA298-999E-684E-A73B-A8E83B6FFE92}"/>
              </a:ext>
            </a:extLst>
          </p:cNvPr>
          <p:cNvCxnSpPr>
            <a:cxnSpLocks/>
          </p:cNvCxnSpPr>
          <p:nvPr/>
        </p:nvCxnSpPr>
        <p:spPr>
          <a:xfrm flipH="1">
            <a:off x="5478133" y="2864752"/>
            <a:ext cx="1534623" cy="70712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Text Box 97">
            <a:extLst>
              <a:ext uri="{FF2B5EF4-FFF2-40B4-BE49-F238E27FC236}">
                <a16:creationId xmlns:a16="http://schemas.microsoft.com/office/drawing/2014/main" id="{F81DD3AC-0578-5640-9B62-43A8AB709CC5}"/>
              </a:ext>
            </a:extLst>
          </p:cNvPr>
          <p:cNvSpPr txBox="1">
            <a:spLocks noChangeArrowheads="1"/>
          </p:cNvSpPr>
          <p:nvPr/>
        </p:nvSpPr>
        <p:spPr bwMode="auto">
          <a:xfrm>
            <a:off x="1515278" y="3966981"/>
            <a:ext cx="1033384" cy="313932"/>
          </a:xfrm>
          <a:prstGeom prst="rect">
            <a:avLst/>
          </a:prstGeom>
          <a:noFill/>
          <a:ln w="9525">
            <a:noFill/>
            <a:miter lim="800000"/>
            <a:headEnd/>
            <a:tailEnd/>
          </a:ln>
        </p:spPr>
        <p:txBody>
          <a:bodyPr wrap="square">
            <a:spAutoFit/>
          </a:bodyPr>
          <a:lstStyle/>
          <a:p>
            <a:pPr defTabSz="685800">
              <a:lnSpc>
                <a:spcPct val="90000"/>
              </a:lnSpc>
              <a:spcBef>
                <a:spcPct val="20000"/>
              </a:spcBef>
              <a:defRPr/>
            </a:pPr>
            <a:r>
              <a:rPr lang="en-US" sz="1600" b="1" dirty="0">
                <a:solidFill>
                  <a:srgbClr val="007096"/>
                </a:solidFill>
                <a:latin typeface="Tw Cen MT" panose="020B0602020104020603" pitchFamily="34" charset="77"/>
                <a:cs typeface="Times New Roman" pitchFamily="18" charset="0"/>
              </a:rPr>
              <a:t>Macula</a:t>
            </a:r>
          </a:p>
        </p:txBody>
      </p:sp>
      <p:cxnSp>
        <p:nvCxnSpPr>
          <p:cNvPr id="37" name="Straight Connector 36">
            <a:extLst>
              <a:ext uri="{FF2B5EF4-FFF2-40B4-BE49-F238E27FC236}">
                <a16:creationId xmlns:a16="http://schemas.microsoft.com/office/drawing/2014/main" id="{FFD1A252-F4C8-F940-AAEA-168E24906662}"/>
              </a:ext>
            </a:extLst>
          </p:cNvPr>
          <p:cNvCxnSpPr>
            <a:cxnSpLocks/>
          </p:cNvCxnSpPr>
          <p:nvPr/>
        </p:nvCxnSpPr>
        <p:spPr>
          <a:xfrm flipV="1">
            <a:off x="2302567" y="3966981"/>
            <a:ext cx="2431598" cy="15303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Text Box 97">
            <a:extLst>
              <a:ext uri="{FF2B5EF4-FFF2-40B4-BE49-F238E27FC236}">
                <a16:creationId xmlns:a16="http://schemas.microsoft.com/office/drawing/2014/main" id="{B2C192BB-C1DC-BE45-92CD-1A9334E47EDD}"/>
              </a:ext>
            </a:extLst>
          </p:cNvPr>
          <p:cNvSpPr txBox="1">
            <a:spLocks noChangeArrowheads="1"/>
          </p:cNvSpPr>
          <p:nvPr/>
        </p:nvSpPr>
        <p:spPr bwMode="auto">
          <a:xfrm>
            <a:off x="7024339" y="4725251"/>
            <a:ext cx="1375938" cy="313932"/>
          </a:xfrm>
          <a:prstGeom prst="rect">
            <a:avLst/>
          </a:prstGeom>
          <a:noFill/>
          <a:ln w="9525">
            <a:noFill/>
            <a:miter lim="800000"/>
            <a:headEnd/>
            <a:tailEnd/>
          </a:ln>
        </p:spPr>
        <p:txBody>
          <a:bodyPr wrap="square">
            <a:spAutoFit/>
          </a:bodyPr>
          <a:lstStyle/>
          <a:p>
            <a:pPr defTabSz="685800">
              <a:lnSpc>
                <a:spcPct val="90000"/>
              </a:lnSpc>
              <a:spcBef>
                <a:spcPct val="20000"/>
              </a:spcBef>
              <a:defRPr/>
            </a:pPr>
            <a:r>
              <a:rPr lang="en-US" sz="1600" b="1" dirty="0">
                <a:solidFill>
                  <a:srgbClr val="007096"/>
                </a:solidFill>
                <a:latin typeface="Tw Cen MT" panose="020B0602020104020603" pitchFamily="34" charset="77"/>
                <a:cs typeface="Times New Roman" pitchFamily="18" charset="0"/>
              </a:rPr>
              <a:t>Pathology</a:t>
            </a:r>
          </a:p>
        </p:txBody>
      </p:sp>
      <p:cxnSp>
        <p:nvCxnSpPr>
          <p:cNvPr id="39" name="Straight Connector 38">
            <a:extLst>
              <a:ext uri="{FF2B5EF4-FFF2-40B4-BE49-F238E27FC236}">
                <a16:creationId xmlns:a16="http://schemas.microsoft.com/office/drawing/2014/main" id="{82910354-FCC3-1B4D-A179-7C9697210F13}"/>
              </a:ext>
            </a:extLst>
          </p:cNvPr>
          <p:cNvCxnSpPr>
            <a:cxnSpLocks/>
          </p:cNvCxnSpPr>
          <p:nvPr/>
        </p:nvCxnSpPr>
        <p:spPr>
          <a:xfrm>
            <a:off x="4504626" y="4390541"/>
            <a:ext cx="2526631" cy="444532"/>
          </a:xfrm>
          <a:prstGeom prst="line">
            <a:avLst/>
          </a:prstGeom>
          <a:ln>
            <a:solidFill>
              <a:schemeClr val="accent1"/>
            </a:solidFill>
            <a:headEnd type="oval"/>
          </a:ln>
        </p:spPr>
        <p:style>
          <a:lnRef idx="1">
            <a:schemeClr val="accent1"/>
          </a:lnRef>
          <a:fillRef idx="0">
            <a:schemeClr val="accent1"/>
          </a:fillRef>
          <a:effectRef idx="0">
            <a:schemeClr val="accent1"/>
          </a:effectRef>
          <a:fontRef idx="minor">
            <a:schemeClr val="tx1"/>
          </a:fontRef>
        </p:style>
      </p:cxnSp>
      <p:sp>
        <p:nvSpPr>
          <p:cNvPr id="221" name="Freeform 220">
            <a:extLst>
              <a:ext uri="{FF2B5EF4-FFF2-40B4-BE49-F238E27FC236}">
                <a16:creationId xmlns:a16="http://schemas.microsoft.com/office/drawing/2014/main" id="{FEAC4111-47C5-8747-A38C-BE22A8E17DD9}"/>
              </a:ext>
            </a:extLst>
          </p:cNvPr>
          <p:cNvSpPr>
            <a:spLocks noChangeArrowheads="1"/>
          </p:cNvSpPr>
          <p:nvPr/>
        </p:nvSpPr>
        <p:spPr bwMode="auto">
          <a:xfrm rot="16200000" flipV="1">
            <a:off x="4177048" y="4340792"/>
            <a:ext cx="932627" cy="67325"/>
          </a:xfrm>
          <a:custGeom>
            <a:avLst/>
            <a:gdLst>
              <a:gd name="connsiteX0" fmla="*/ 3059113 w 3139715"/>
              <a:gd name="connsiteY0" fmla="*/ 146050 h 226651"/>
              <a:gd name="connsiteX1" fmla="*/ 3139715 w 3139715"/>
              <a:gd name="connsiteY1" fmla="*/ 146050 h 226651"/>
              <a:gd name="connsiteX2" fmla="*/ 3139715 w 3139715"/>
              <a:gd name="connsiteY2" fmla="*/ 226651 h 226651"/>
              <a:gd name="connsiteX3" fmla="*/ 3099414 w 3139715"/>
              <a:gd name="connsiteY3" fmla="*/ 226651 h 226651"/>
              <a:gd name="connsiteX4" fmla="*/ 3059113 w 3139715"/>
              <a:gd name="connsiteY4" fmla="*/ 226651 h 226651"/>
              <a:gd name="connsiteX5" fmla="*/ 2897188 w 3139715"/>
              <a:gd name="connsiteY5" fmla="*/ 146050 h 226651"/>
              <a:gd name="connsiteX6" fmla="*/ 2977790 w 3139715"/>
              <a:gd name="connsiteY6" fmla="*/ 146050 h 226651"/>
              <a:gd name="connsiteX7" fmla="*/ 2977790 w 3139715"/>
              <a:gd name="connsiteY7" fmla="*/ 226651 h 226651"/>
              <a:gd name="connsiteX8" fmla="*/ 2937489 w 3139715"/>
              <a:gd name="connsiteY8" fmla="*/ 226651 h 226651"/>
              <a:gd name="connsiteX9" fmla="*/ 2897188 w 3139715"/>
              <a:gd name="connsiteY9" fmla="*/ 226651 h 226651"/>
              <a:gd name="connsiteX10" fmla="*/ 2736850 w 3139715"/>
              <a:gd name="connsiteY10" fmla="*/ 146050 h 226651"/>
              <a:gd name="connsiteX11" fmla="*/ 2817453 w 3139715"/>
              <a:gd name="connsiteY11" fmla="*/ 146050 h 226651"/>
              <a:gd name="connsiteX12" fmla="*/ 2817453 w 3139715"/>
              <a:gd name="connsiteY12" fmla="*/ 226651 h 226651"/>
              <a:gd name="connsiteX13" fmla="*/ 2777151 w 3139715"/>
              <a:gd name="connsiteY13" fmla="*/ 226651 h 226651"/>
              <a:gd name="connsiteX14" fmla="*/ 2736850 w 3139715"/>
              <a:gd name="connsiteY14" fmla="*/ 226651 h 226651"/>
              <a:gd name="connsiteX15" fmla="*/ 2576513 w 3139715"/>
              <a:gd name="connsiteY15" fmla="*/ 146050 h 226651"/>
              <a:gd name="connsiteX16" fmla="*/ 2657115 w 3139715"/>
              <a:gd name="connsiteY16" fmla="*/ 146050 h 226651"/>
              <a:gd name="connsiteX17" fmla="*/ 2657115 w 3139715"/>
              <a:gd name="connsiteY17" fmla="*/ 226651 h 226651"/>
              <a:gd name="connsiteX18" fmla="*/ 2616814 w 3139715"/>
              <a:gd name="connsiteY18" fmla="*/ 226651 h 226651"/>
              <a:gd name="connsiteX19" fmla="*/ 2576513 w 3139715"/>
              <a:gd name="connsiteY19" fmla="*/ 226651 h 226651"/>
              <a:gd name="connsiteX20" fmla="*/ 2414588 w 3139715"/>
              <a:gd name="connsiteY20" fmla="*/ 146050 h 226651"/>
              <a:gd name="connsiteX21" fmla="*/ 2495190 w 3139715"/>
              <a:gd name="connsiteY21" fmla="*/ 146050 h 226651"/>
              <a:gd name="connsiteX22" fmla="*/ 2495190 w 3139715"/>
              <a:gd name="connsiteY22" fmla="*/ 226651 h 226651"/>
              <a:gd name="connsiteX23" fmla="*/ 2454889 w 3139715"/>
              <a:gd name="connsiteY23" fmla="*/ 226651 h 226651"/>
              <a:gd name="connsiteX24" fmla="*/ 2414588 w 3139715"/>
              <a:gd name="connsiteY24" fmla="*/ 226651 h 226651"/>
              <a:gd name="connsiteX25" fmla="*/ 1449388 w 3139715"/>
              <a:gd name="connsiteY25" fmla="*/ 146050 h 226651"/>
              <a:gd name="connsiteX26" fmla="*/ 1529990 w 3139715"/>
              <a:gd name="connsiteY26" fmla="*/ 146050 h 226651"/>
              <a:gd name="connsiteX27" fmla="*/ 1529990 w 3139715"/>
              <a:gd name="connsiteY27" fmla="*/ 226651 h 226651"/>
              <a:gd name="connsiteX28" fmla="*/ 1489689 w 3139715"/>
              <a:gd name="connsiteY28" fmla="*/ 226651 h 226651"/>
              <a:gd name="connsiteX29" fmla="*/ 1449388 w 3139715"/>
              <a:gd name="connsiteY29" fmla="*/ 226651 h 226651"/>
              <a:gd name="connsiteX30" fmla="*/ 1287463 w 3139715"/>
              <a:gd name="connsiteY30" fmla="*/ 146050 h 226651"/>
              <a:gd name="connsiteX31" fmla="*/ 1368065 w 3139715"/>
              <a:gd name="connsiteY31" fmla="*/ 146050 h 226651"/>
              <a:gd name="connsiteX32" fmla="*/ 1368065 w 3139715"/>
              <a:gd name="connsiteY32" fmla="*/ 226651 h 226651"/>
              <a:gd name="connsiteX33" fmla="*/ 1327764 w 3139715"/>
              <a:gd name="connsiteY33" fmla="*/ 226651 h 226651"/>
              <a:gd name="connsiteX34" fmla="*/ 1287463 w 3139715"/>
              <a:gd name="connsiteY34" fmla="*/ 226651 h 226651"/>
              <a:gd name="connsiteX35" fmla="*/ 1127125 w 3139715"/>
              <a:gd name="connsiteY35" fmla="*/ 146050 h 226651"/>
              <a:gd name="connsiteX36" fmla="*/ 1207728 w 3139715"/>
              <a:gd name="connsiteY36" fmla="*/ 146050 h 226651"/>
              <a:gd name="connsiteX37" fmla="*/ 1207728 w 3139715"/>
              <a:gd name="connsiteY37" fmla="*/ 226651 h 226651"/>
              <a:gd name="connsiteX38" fmla="*/ 1167426 w 3139715"/>
              <a:gd name="connsiteY38" fmla="*/ 226651 h 226651"/>
              <a:gd name="connsiteX39" fmla="*/ 1127125 w 3139715"/>
              <a:gd name="connsiteY39" fmla="*/ 226651 h 226651"/>
              <a:gd name="connsiteX40" fmla="*/ 965200 w 3139715"/>
              <a:gd name="connsiteY40" fmla="*/ 146050 h 226651"/>
              <a:gd name="connsiteX41" fmla="*/ 1045803 w 3139715"/>
              <a:gd name="connsiteY41" fmla="*/ 146050 h 226651"/>
              <a:gd name="connsiteX42" fmla="*/ 1045803 w 3139715"/>
              <a:gd name="connsiteY42" fmla="*/ 226651 h 226651"/>
              <a:gd name="connsiteX43" fmla="*/ 1005501 w 3139715"/>
              <a:gd name="connsiteY43" fmla="*/ 226651 h 226651"/>
              <a:gd name="connsiteX44" fmla="*/ 965200 w 3139715"/>
              <a:gd name="connsiteY44" fmla="*/ 226651 h 226651"/>
              <a:gd name="connsiteX45" fmla="*/ 804863 w 3139715"/>
              <a:gd name="connsiteY45" fmla="*/ 146050 h 226651"/>
              <a:gd name="connsiteX46" fmla="*/ 885465 w 3139715"/>
              <a:gd name="connsiteY46" fmla="*/ 146050 h 226651"/>
              <a:gd name="connsiteX47" fmla="*/ 885465 w 3139715"/>
              <a:gd name="connsiteY47" fmla="*/ 226651 h 226651"/>
              <a:gd name="connsiteX48" fmla="*/ 845164 w 3139715"/>
              <a:gd name="connsiteY48" fmla="*/ 226651 h 226651"/>
              <a:gd name="connsiteX49" fmla="*/ 804863 w 3139715"/>
              <a:gd name="connsiteY49" fmla="*/ 226651 h 226651"/>
              <a:gd name="connsiteX50" fmla="*/ 644525 w 3139715"/>
              <a:gd name="connsiteY50" fmla="*/ 146050 h 226651"/>
              <a:gd name="connsiteX51" fmla="*/ 725128 w 3139715"/>
              <a:gd name="connsiteY51" fmla="*/ 146050 h 226651"/>
              <a:gd name="connsiteX52" fmla="*/ 725128 w 3139715"/>
              <a:gd name="connsiteY52" fmla="*/ 226651 h 226651"/>
              <a:gd name="connsiteX53" fmla="*/ 684826 w 3139715"/>
              <a:gd name="connsiteY53" fmla="*/ 226651 h 226651"/>
              <a:gd name="connsiteX54" fmla="*/ 644525 w 3139715"/>
              <a:gd name="connsiteY54" fmla="*/ 226651 h 226651"/>
              <a:gd name="connsiteX55" fmla="*/ 482600 w 3139715"/>
              <a:gd name="connsiteY55" fmla="*/ 146050 h 226651"/>
              <a:gd name="connsiteX56" fmla="*/ 563203 w 3139715"/>
              <a:gd name="connsiteY56" fmla="*/ 146050 h 226651"/>
              <a:gd name="connsiteX57" fmla="*/ 563203 w 3139715"/>
              <a:gd name="connsiteY57" fmla="*/ 226651 h 226651"/>
              <a:gd name="connsiteX58" fmla="*/ 522901 w 3139715"/>
              <a:gd name="connsiteY58" fmla="*/ 226651 h 226651"/>
              <a:gd name="connsiteX59" fmla="*/ 482600 w 3139715"/>
              <a:gd name="connsiteY59" fmla="*/ 226651 h 226651"/>
              <a:gd name="connsiteX60" fmla="*/ 322263 w 3139715"/>
              <a:gd name="connsiteY60" fmla="*/ 146050 h 226651"/>
              <a:gd name="connsiteX61" fmla="*/ 402865 w 3139715"/>
              <a:gd name="connsiteY61" fmla="*/ 146050 h 226651"/>
              <a:gd name="connsiteX62" fmla="*/ 402865 w 3139715"/>
              <a:gd name="connsiteY62" fmla="*/ 226651 h 226651"/>
              <a:gd name="connsiteX63" fmla="*/ 362564 w 3139715"/>
              <a:gd name="connsiteY63" fmla="*/ 226651 h 226651"/>
              <a:gd name="connsiteX64" fmla="*/ 322263 w 3139715"/>
              <a:gd name="connsiteY64" fmla="*/ 226651 h 226651"/>
              <a:gd name="connsiteX65" fmla="*/ 160338 w 3139715"/>
              <a:gd name="connsiteY65" fmla="*/ 146050 h 226651"/>
              <a:gd name="connsiteX66" fmla="*/ 240940 w 3139715"/>
              <a:gd name="connsiteY66" fmla="*/ 146050 h 226651"/>
              <a:gd name="connsiteX67" fmla="*/ 240940 w 3139715"/>
              <a:gd name="connsiteY67" fmla="*/ 226651 h 226651"/>
              <a:gd name="connsiteX68" fmla="*/ 200639 w 3139715"/>
              <a:gd name="connsiteY68" fmla="*/ 226651 h 226651"/>
              <a:gd name="connsiteX69" fmla="*/ 160338 w 3139715"/>
              <a:gd name="connsiteY69" fmla="*/ 226651 h 226651"/>
              <a:gd name="connsiteX70" fmla="*/ 0 w 3139715"/>
              <a:gd name="connsiteY70" fmla="*/ 146050 h 226651"/>
              <a:gd name="connsiteX71" fmla="*/ 80603 w 3139715"/>
              <a:gd name="connsiteY71" fmla="*/ 146050 h 226651"/>
              <a:gd name="connsiteX72" fmla="*/ 80603 w 3139715"/>
              <a:gd name="connsiteY72" fmla="*/ 226651 h 226651"/>
              <a:gd name="connsiteX73" fmla="*/ 40302 w 3139715"/>
              <a:gd name="connsiteY73" fmla="*/ 226651 h 226651"/>
              <a:gd name="connsiteX74" fmla="*/ 0 w 3139715"/>
              <a:gd name="connsiteY74" fmla="*/ 226651 h 226651"/>
              <a:gd name="connsiteX75" fmla="*/ 2254250 w 3139715"/>
              <a:gd name="connsiteY75" fmla="*/ 106362 h 226651"/>
              <a:gd name="connsiteX76" fmla="*/ 2334853 w 3139715"/>
              <a:gd name="connsiteY76" fmla="*/ 106362 h 226651"/>
              <a:gd name="connsiteX77" fmla="*/ 2334853 w 3139715"/>
              <a:gd name="connsiteY77" fmla="*/ 186964 h 226651"/>
              <a:gd name="connsiteX78" fmla="*/ 2294551 w 3139715"/>
              <a:gd name="connsiteY78" fmla="*/ 186964 h 226651"/>
              <a:gd name="connsiteX79" fmla="*/ 2254250 w 3139715"/>
              <a:gd name="connsiteY79" fmla="*/ 186964 h 226651"/>
              <a:gd name="connsiteX80" fmla="*/ 1609725 w 3139715"/>
              <a:gd name="connsiteY80" fmla="*/ 106362 h 226651"/>
              <a:gd name="connsiteX81" fmla="*/ 1690328 w 3139715"/>
              <a:gd name="connsiteY81" fmla="*/ 106362 h 226651"/>
              <a:gd name="connsiteX82" fmla="*/ 1690328 w 3139715"/>
              <a:gd name="connsiteY82" fmla="*/ 186964 h 226651"/>
              <a:gd name="connsiteX83" fmla="*/ 1650026 w 3139715"/>
              <a:gd name="connsiteY83" fmla="*/ 186964 h 226651"/>
              <a:gd name="connsiteX84" fmla="*/ 1609725 w 3139715"/>
              <a:gd name="connsiteY84" fmla="*/ 186964 h 226651"/>
              <a:gd name="connsiteX85" fmla="*/ 2092325 w 3139715"/>
              <a:gd name="connsiteY85" fmla="*/ 53975 h 226651"/>
              <a:gd name="connsiteX86" fmla="*/ 2172928 w 3139715"/>
              <a:gd name="connsiteY86" fmla="*/ 53975 h 226651"/>
              <a:gd name="connsiteX87" fmla="*/ 2172928 w 3139715"/>
              <a:gd name="connsiteY87" fmla="*/ 134575 h 226651"/>
              <a:gd name="connsiteX88" fmla="*/ 2132626 w 3139715"/>
              <a:gd name="connsiteY88" fmla="*/ 134575 h 226651"/>
              <a:gd name="connsiteX89" fmla="*/ 2092325 w 3139715"/>
              <a:gd name="connsiteY89" fmla="*/ 134575 h 226651"/>
              <a:gd name="connsiteX90" fmla="*/ 1770063 w 3139715"/>
              <a:gd name="connsiteY90" fmla="*/ 39687 h 226651"/>
              <a:gd name="connsiteX91" fmla="*/ 1850665 w 3139715"/>
              <a:gd name="connsiteY91" fmla="*/ 39687 h 226651"/>
              <a:gd name="connsiteX92" fmla="*/ 1850665 w 3139715"/>
              <a:gd name="connsiteY92" fmla="*/ 120290 h 226651"/>
              <a:gd name="connsiteX93" fmla="*/ 1810364 w 3139715"/>
              <a:gd name="connsiteY93" fmla="*/ 120290 h 226651"/>
              <a:gd name="connsiteX94" fmla="*/ 1770063 w 3139715"/>
              <a:gd name="connsiteY94" fmla="*/ 120290 h 226651"/>
              <a:gd name="connsiteX95" fmla="*/ 1931988 w 3139715"/>
              <a:gd name="connsiteY95" fmla="*/ 0 h 226651"/>
              <a:gd name="connsiteX96" fmla="*/ 2012590 w 3139715"/>
              <a:gd name="connsiteY96" fmla="*/ 0 h 226651"/>
              <a:gd name="connsiteX97" fmla="*/ 2012590 w 3139715"/>
              <a:gd name="connsiteY97" fmla="*/ 80602 h 226651"/>
              <a:gd name="connsiteX98" fmla="*/ 1972289 w 3139715"/>
              <a:gd name="connsiteY98" fmla="*/ 80602 h 226651"/>
              <a:gd name="connsiteX99" fmla="*/ 1931988 w 3139715"/>
              <a:gd name="connsiteY99" fmla="*/ 80602 h 22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6651">
                <a:moveTo>
                  <a:pt x="3059113" y="146050"/>
                </a:moveTo>
                <a:lnTo>
                  <a:pt x="3139715" y="146050"/>
                </a:lnTo>
                <a:lnTo>
                  <a:pt x="3139715" y="226651"/>
                </a:lnTo>
                <a:lnTo>
                  <a:pt x="3099414" y="226651"/>
                </a:lnTo>
                <a:lnTo>
                  <a:pt x="3059113" y="226651"/>
                </a:lnTo>
                <a:close/>
                <a:moveTo>
                  <a:pt x="2897188" y="146050"/>
                </a:moveTo>
                <a:lnTo>
                  <a:pt x="2977790" y="146050"/>
                </a:lnTo>
                <a:lnTo>
                  <a:pt x="2977790" y="226651"/>
                </a:lnTo>
                <a:lnTo>
                  <a:pt x="2937489" y="226651"/>
                </a:lnTo>
                <a:lnTo>
                  <a:pt x="2897188" y="226651"/>
                </a:lnTo>
                <a:close/>
                <a:moveTo>
                  <a:pt x="2736850" y="146050"/>
                </a:moveTo>
                <a:lnTo>
                  <a:pt x="2817453" y="146050"/>
                </a:lnTo>
                <a:lnTo>
                  <a:pt x="2817453" y="226651"/>
                </a:lnTo>
                <a:lnTo>
                  <a:pt x="2777151" y="226651"/>
                </a:lnTo>
                <a:lnTo>
                  <a:pt x="2736850" y="226651"/>
                </a:lnTo>
                <a:close/>
                <a:moveTo>
                  <a:pt x="2576513" y="146050"/>
                </a:moveTo>
                <a:lnTo>
                  <a:pt x="2657115" y="146050"/>
                </a:lnTo>
                <a:lnTo>
                  <a:pt x="2657115" y="226651"/>
                </a:lnTo>
                <a:lnTo>
                  <a:pt x="2616814" y="226651"/>
                </a:lnTo>
                <a:lnTo>
                  <a:pt x="2576513" y="226651"/>
                </a:lnTo>
                <a:close/>
                <a:moveTo>
                  <a:pt x="2414588" y="146050"/>
                </a:moveTo>
                <a:lnTo>
                  <a:pt x="2495190" y="146050"/>
                </a:lnTo>
                <a:lnTo>
                  <a:pt x="2495190" y="226651"/>
                </a:lnTo>
                <a:lnTo>
                  <a:pt x="2454889" y="226651"/>
                </a:lnTo>
                <a:lnTo>
                  <a:pt x="2414588" y="226651"/>
                </a:lnTo>
                <a:close/>
                <a:moveTo>
                  <a:pt x="1449388" y="146050"/>
                </a:moveTo>
                <a:lnTo>
                  <a:pt x="1529990" y="146050"/>
                </a:lnTo>
                <a:lnTo>
                  <a:pt x="1529990" y="226651"/>
                </a:lnTo>
                <a:lnTo>
                  <a:pt x="1489689" y="226651"/>
                </a:lnTo>
                <a:lnTo>
                  <a:pt x="1449388" y="226651"/>
                </a:lnTo>
                <a:close/>
                <a:moveTo>
                  <a:pt x="1287463" y="146050"/>
                </a:moveTo>
                <a:lnTo>
                  <a:pt x="1368065" y="146050"/>
                </a:lnTo>
                <a:lnTo>
                  <a:pt x="1368065" y="226651"/>
                </a:lnTo>
                <a:lnTo>
                  <a:pt x="1327764" y="226651"/>
                </a:lnTo>
                <a:lnTo>
                  <a:pt x="1287463" y="226651"/>
                </a:lnTo>
                <a:close/>
                <a:moveTo>
                  <a:pt x="1127125" y="146050"/>
                </a:moveTo>
                <a:lnTo>
                  <a:pt x="1207728" y="146050"/>
                </a:lnTo>
                <a:lnTo>
                  <a:pt x="1207728" y="226651"/>
                </a:lnTo>
                <a:lnTo>
                  <a:pt x="1167426" y="226651"/>
                </a:lnTo>
                <a:lnTo>
                  <a:pt x="1127125" y="226651"/>
                </a:lnTo>
                <a:close/>
                <a:moveTo>
                  <a:pt x="965200" y="146050"/>
                </a:moveTo>
                <a:lnTo>
                  <a:pt x="1045803" y="146050"/>
                </a:lnTo>
                <a:lnTo>
                  <a:pt x="1045803" y="226651"/>
                </a:lnTo>
                <a:lnTo>
                  <a:pt x="1005501" y="226651"/>
                </a:lnTo>
                <a:lnTo>
                  <a:pt x="965200" y="226651"/>
                </a:lnTo>
                <a:close/>
                <a:moveTo>
                  <a:pt x="804863" y="146050"/>
                </a:moveTo>
                <a:lnTo>
                  <a:pt x="885465" y="146050"/>
                </a:lnTo>
                <a:lnTo>
                  <a:pt x="885465" y="226651"/>
                </a:lnTo>
                <a:lnTo>
                  <a:pt x="845164" y="226651"/>
                </a:lnTo>
                <a:lnTo>
                  <a:pt x="804863" y="226651"/>
                </a:lnTo>
                <a:close/>
                <a:moveTo>
                  <a:pt x="644525" y="146050"/>
                </a:moveTo>
                <a:lnTo>
                  <a:pt x="725128" y="146050"/>
                </a:lnTo>
                <a:lnTo>
                  <a:pt x="725128" y="226651"/>
                </a:lnTo>
                <a:lnTo>
                  <a:pt x="684826" y="226651"/>
                </a:lnTo>
                <a:lnTo>
                  <a:pt x="644525" y="226651"/>
                </a:lnTo>
                <a:close/>
                <a:moveTo>
                  <a:pt x="482600" y="146050"/>
                </a:moveTo>
                <a:lnTo>
                  <a:pt x="563203" y="146050"/>
                </a:lnTo>
                <a:lnTo>
                  <a:pt x="563203" y="226651"/>
                </a:lnTo>
                <a:lnTo>
                  <a:pt x="522901" y="226651"/>
                </a:lnTo>
                <a:lnTo>
                  <a:pt x="482600" y="226651"/>
                </a:lnTo>
                <a:close/>
                <a:moveTo>
                  <a:pt x="322263" y="146050"/>
                </a:moveTo>
                <a:lnTo>
                  <a:pt x="402865" y="146050"/>
                </a:lnTo>
                <a:lnTo>
                  <a:pt x="402865" y="226651"/>
                </a:lnTo>
                <a:lnTo>
                  <a:pt x="362564" y="226651"/>
                </a:lnTo>
                <a:lnTo>
                  <a:pt x="322263" y="226651"/>
                </a:lnTo>
                <a:close/>
                <a:moveTo>
                  <a:pt x="160338" y="146050"/>
                </a:moveTo>
                <a:lnTo>
                  <a:pt x="240940" y="146050"/>
                </a:lnTo>
                <a:lnTo>
                  <a:pt x="240940" y="226651"/>
                </a:lnTo>
                <a:lnTo>
                  <a:pt x="200639" y="226651"/>
                </a:lnTo>
                <a:lnTo>
                  <a:pt x="160338" y="226651"/>
                </a:lnTo>
                <a:close/>
                <a:moveTo>
                  <a:pt x="0" y="146050"/>
                </a:moveTo>
                <a:lnTo>
                  <a:pt x="80603" y="146050"/>
                </a:lnTo>
                <a:lnTo>
                  <a:pt x="80603" y="226651"/>
                </a:lnTo>
                <a:lnTo>
                  <a:pt x="40302" y="226651"/>
                </a:lnTo>
                <a:lnTo>
                  <a:pt x="0" y="226651"/>
                </a:lnTo>
                <a:close/>
                <a:moveTo>
                  <a:pt x="2254250" y="106362"/>
                </a:moveTo>
                <a:lnTo>
                  <a:pt x="2334853" y="106362"/>
                </a:lnTo>
                <a:lnTo>
                  <a:pt x="2334853" y="186964"/>
                </a:lnTo>
                <a:lnTo>
                  <a:pt x="2294551" y="186964"/>
                </a:lnTo>
                <a:lnTo>
                  <a:pt x="2254250" y="186964"/>
                </a:lnTo>
                <a:close/>
                <a:moveTo>
                  <a:pt x="1609725" y="106362"/>
                </a:moveTo>
                <a:lnTo>
                  <a:pt x="1690328" y="106362"/>
                </a:lnTo>
                <a:lnTo>
                  <a:pt x="1690328" y="186964"/>
                </a:lnTo>
                <a:lnTo>
                  <a:pt x="1650026" y="186964"/>
                </a:lnTo>
                <a:lnTo>
                  <a:pt x="1609725" y="186964"/>
                </a:lnTo>
                <a:close/>
                <a:moveTo>
                  <a:pt x="2092325" y="53975"/>
                </a:moveTo>
                <a:lnTo>
                  <a:pt x="2172928" y="53975"/>
                </a:lnTo>
                <a:lnTo>
                  <a:pt x="2172928" y="134575"/>
                </a:lnTo>
                <a:lnTo>
                  <a:pt x="2132626" y="134575"/>
                </a:lnTo>
                <a:lnTo>
                  <a:pt x="2092325" y="134575"/>
                </a:lnTo>
                <a:close/>
                <a:moveTo>
                  <a:pt x="1770063" y="39687"/>
                </a:moveTo>
                <a:lnTo>
                  <a:pt x="1850665" y="39687"/>
                </a:lnTo>
                <a:lnTo>
                  <a:pt x="1850665" y="120290"/>
                </a:lnTo>
                <a:lnTo>
                  <a:pt x="1810364" y="120290"/>
                </a:lnTo>
                <a:lnTo>
                  <a:pt x="1770063" y="120290"/>
                </a:lnTo>
                <a:close/>
                <a:moveTo>
                  <a:pt x="1931988" y="0"/>
                </a:moveTo>
                <a:lnTo>
                  <a:pt x="2012590" y="0"/>
                </a:lnTo>
                <a:lnTo>
                  <a:pt x="2012590" y="80602"/>
                </a:lnTo>
                <a:lnTo>
                  <a:pt x="1972289" y="80602"/>
                </a:lnTo>
                <a:lnTo>
                  <a:pt x="1931988"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00" name="Freeform 199">
            <a:extLst>
              <a:ext uri="{FF2B5EF4-FFF2-40B4-BE49-F238E27FC236}">
                <a16:creationId xmlns:a16="http://schemas.microsoft.com/office/drawing/2014/main" id="{88696B9D-9425-8947-A833-0440594EB7FF}"/>
              </a:ext>
            </a:extLst>
          </p:cNvPr>
          <p:cNvSpPr>
            <a:spLocks noChangeArrowheads="1"/>
          </p:cNvSpPr>
          <p:nvPr/>
        </p:nvSpPr>
        <p:spPr bwMode="auto">
          <a:xfrm>
            <a:off x="4030313" y="3862702"/>
            <a:ext cx="938732" cy="67766"/>
          </a:xfrm>
          <a:custGeom>
            <a:avLst/>
            <a:gdLst>
              <a:gd name="connsiteX0" fmla="*/ 3059113 w 3139715"/>
              <a:gd name="connsiteY0" fmla="*/ 146050 h 226651"/>
              <a:gd name="connsiteX1" fmla="*/ 3139715 w 3139715"/>
              <a:gd name="connsiteY1" fmla="*/ 146050 h 226651"/>
              <a:gd name="connsiteX2" fmla="*/ 3139715 w 3139715"/>
              <a:gd name="connsiteY2" fmla="*/ 226651 h 226651"/>
              <a:gd name="connsiteX3" fmla="*/ 3099414 w 3139715"/>
              <a:gd name="connsiteY3" fmla="*/ 226651 h 226651"/>
              <a:gd name="connsiteX4" fmla="*/ 3059113 w 3139715"/>
              <a:gd name="connsiteY4" fmla="*/ 226651 h 226651"/>
              <a:gd name="connsiteX5" fmla="*/ 2897188 w 3139715"/>
              <a:gd name="connsiteY5" fmla="*/ 146050 h 226651"/>
              <a:gd name="connsiteX6" fmla="*/ 2977790 w 3139715"/>
              <a:gd name="connsiteY6" fmla="*/ 146050 h 226651"/>
              <a:gd name="connsiteX7" fmla="*/ 2977790 w 3139715"/>
              <a:gd name="connsiteY7" fmla="*/ 226651 h 226651"/>
              <a:gd name="connsiteX8" fmla="*/ 2937489 w 3139715"/>
              <a:gd name="connsiteY8" fmla="*/ 226651 h 226651"/>
              <a:gd name="connsiteX9" fmla="*/ 2897188 w 3139715"/>
              <a:gd name="connsiteY9" fmla="*/ 226651 h 226651"/>
              <a:gd name="connsiteX10" fmla="*/ 2736850 w 3139715"/>
              <a:gd name="connsiteY10" fmla="*/ 146050 h 226651"/>
              <a:gd name="connsiteX11" fmla="*/ 2817453 w 3139715"/>
              <a:gd name="connsiteY11" fmla="*/ 146050 h 226651"/>
              <a:gd name="connsiteX12" fmla="*/ 2817453 w 3139715"/>
              <a:gd name="connsiteY12" fmla="*/ 226651 h 226651"/>
              <a:gd name="connsiteX13" fmla="*/ 2777151 w 3139715"/>
              <a:gd name="connsiteY13" fmla="*/ 226651 h 226651"/>
              <a:gd name="connsiteX14" fmla="*/ 2736850 w 3139715"/>
              <a:gd name="connsiteY14" fmla="*/ 226651 h 226651"/>
              <a:gd name="connsiteX15" fmla="*/ 2576513 w 3139715"/>
              <a:gd name="connsiteY15" fmla="*/ 146050 h 226651"/>
              <a:gd name="connsiteX16" fmla="*/ 2657115 w 3139715"/>
              <a:gd name="connsiteY16" fmla="*/ 146050 h 226651"/>
              <a:gd name="connsiteX17" fmla="*/ 2657115 w 3139715"/>
              <a:gd name="connsiteY17" fmla="*/ 226651 h 226651"/>
              <a:gd name="connsiteX18" fmla="*/ 2616814 w 3139715"/>
              <a:gd name="connsiteY18" fmla="*/ 226651 h 226651"/>
              <a:gd name="connsiteX19" fmla="*/ 2576513 w 3139715"/>
              <a:gd name="connsiteY19" fmla="*/ 226651 h 226651"/>
              <a:gd name="connsiteX20" fmla="*/ 2414588 w 3139715"/>
              <a:gd name="connsiteY20" fmla="*/ 146050 h 226651"/>
              <a:gd name="connsiteX21" fmla="*/ 2495190 w 3139715"/>
              <a:gd name="connsiteY21" fmla="*/ 146050 h 226651"/>
              <a:gd name="connsiteX22" fmla="*/ 2495190 w 3139715"/>
              <a:gd name="connsiteY22" fmla="*/ 226651 h 226651"/>
              <a:gd name="connsiteX23" fmla="*/ 2454889 w 3139715"/>
              <a:gd name="connsiteY23" fmla="*/ 226651 h 226651"/>
              <a:gd name="connsiteX24" fmla="*/ 2414588 w 3139715"/>
              <a:gd name="connsiteY24" fmla="*/ 226651 h 226651"/>
              <a:gd name="connsiteX25" fmla="*/ 1449388 w 3139715"/>
              <a:gd name="connsiteY25" fmla="*/ 146050 h 226651"/>
              <a:gd name="connsiteX26" fmla="*/ 1529990 w 3139715"/>
              <a:gd name="connsiteY26" fmla="*/ 146050 h 226651"/>
              <a:gd name="connsiteX27" fmla="*/ 1529990 w 3139715"/>
              <a:gd name="connsiteY27" fmla="*/ 226651 h 226651"/>
              <a:gd name="connsiteX28" fmla="*/ 1489689 w 3139715"/>
              <a:gd name="connsiteY28" fmla="*/ 226651 h 226651"/>
              <a:gd name="connsiteX29" fmla="*/ 1449388 w 3139715"/>
              <a:gd name="connsiteY29" fmla="*/ 226651 h 226651"/>
              <a:gd name="connsiteX30" fmla="*/ 1287463 w 3139715"/>
              <a:gd name="connsiteY30" fmla="*/ 146050 h 226651"/>
              <a:gd name="connsiteX31" fmla="*/ 1368065 w 3139715"/>
              <a:gd name="connsiteY31" fmla="*/ 146050 h 226651"/>
              <a:gd name="connsiteX32" fmla="*/ 1368065 w 3139715"/>
              <a:gd name="connsiteY32" fmla="*/ 226651 h 226651"/>
              <a:gd name="connsiteX33" fmla="*/ 1327764 w 3139715"/>
              <a:gd name="connsiteY33" fmla="*/ 226651 h 226651"/>
              <a:gd name="connsiteX34" fmla="*/ 1287463 w 3139715"/>
              <a:gd name="connsiteY34" fmla="*/ 226651 h 226651"/>
              <a:gd name="connsiteX35" fmla="*/ 1127125 w 3139715"/>
              <a:gd name="connsiteY35" fmla="*/ 146050 h 226651"/>
              <a:gd name="connsiteX36" fmla="*/ 1207728 w 3139715"/>
              <a:gd name="connsiteY36" fmla="*/ 146050 h 226651"/>
              <a:gd name="connsiteX37" fmla="*/ 1207728 w 3139715"/>
              <a:gd name="connsiteY37" fmla="*/ 226651 h 226651"/>
              <a:gd name="connsiteX38" fmla="*/ 1167426 w 3139715"/>
              <a:gd name="connsiteY38" fmla="*/ 226651 h 226651"/>
              <a:gd name="connsiteX39" fmla="*/ 1127125 w 3139715"/>
              <a:gd name="connsiteY39" fmla="*/ 226651 h 226651"/>
              <a:gd name="connsiteX40" fmla="*/ 965200 w 3139715"/>
              <a:gd name="connsiteY40" fmla="*/ 146050 h 226651"/>
              <a:gd name="connsiteX41" fmla="*/ 1045803 w 3139715"/>
              <a:gd name="connsiteY41" fmla="*/ 146050 h 226651"/>
              <a:gd name="connsiteX42" fmla="*/ 1045803 w 3139715"/>
              <a:gd name="connsiteY42" fmla="*/ 226651 h 226651"/>
              <a:gd name="connsiteX43" fmla="*/ 1005501 w 3139715"/>
              <a:gd name="connsiteY43" fmla="*/ 226651 h 226651"/>
              <a:gd name="connsiteX44" fmla="*/ 965200 w 3139715"/>
              <a:gd name="connsiteY44" fmla="*/ 226651 h 226651"/>
              <a:gd name="connsiteX45" fmla="*/ 804863 w 3139715"/>
              <a:gd name="connsiteY45" fmla="*/ 146050 h 226651"/>
              <a:gd name="connsiteX46" fmla="*/ 885465 w 3139715"/>
              <a:gd name="connsiteY46" fmla="*/ 146050 h 226651"/>
              <a:gd name="connsiteX47" fmla="*/ 885465 w 3139715"/>
              <a:gd name="connsiteY47" fmla="*/ 226651 h 226651"/>
              <a:gd name="connsiteX48" fmla="*/ 845164 w 3139715"/>
              <a:gd name="connsiteY48" fmla="*/ 226651 h 226651"/>
              <a:gd name="connsiteX49" fmla="*/ 804863 w 3139715"/>
              <a:gd name="connsiteY49" fmla="*/ 226651 h 226651"/>
              <a:gd name="connsiteX50" fmla="*/ 644525 w 3139715"/>
              <a:gd name="connsiteY50" fmla="*/ 146050 h 226651"/>
              <a:gd name="connsiteX51" fmla="*/ 725128 w 3139715"/>
              <a:gd name="connsiteY51" fmla="*/ 146050 h 226651"/>
              <a:gd name="connsiteX52" fmla="*/ 725128 w 3139715"/>
              <a:gd name="connsiteY52" fmla="*/ 226651 h 226651"/>
              <a:gd name="connsiteX53" fmla="*/ 684826 w 3139715"/>
              <a:gd name="connsiteY53" fmla="*/ 226651 h 226651"/>
              <a:gd name="connsiteX54" fmla="*/ 644525 w 3139715"/>
              <a:gd name="connsiteY54" fmla="*/ 226651 h 226651"/>
              <a:gd name="connsiteX55" fmla="*/ 482600 w 3139715"/>
              <a:gd name="connsiteY55" fmla="*/ 146050 h 226651"/>
              <a:gd name="connsiteX56" fmla="*/ 563203 w 3139715"/>
              <a:gd name="connsiteY56" fmla="*/ 146050 h 226651"/>
              <a:gd name="connsiteX57" fmla="*/ 563203 w 3139715"/>
              <a:gd name="connsiteY57" fmla="*/ 226651 h 226651"/>
              <a:gd name="connsiteX58" fmla="*/ 522901 w 3139715"/>
              <a:gd name="connsiteY58" fmla="*/ 226651 h 226651"/>
              <a:gd name="connsiteX59" fmla="*/ 482600 w 3139715"/>
              <a:gd name="connsiteY59" fmla="*/ 226651 h 226651"/>
              <a:gd name="connsiteX60" fmla="*/ 322263 w 3139715"/>
              <a:gd name="connsiteY60" fmla="*/ 146050 h 226651"/>
              <a:gd name="connsiteX61" fmla="*/ 402865 w 3139715"/>
              <a:gd name="connsiteY61" fmla="*/ 146050 h 226651"/>
              <a:gd name="connsiteX62" fmla="*/ 402865 w 3139715"/>
              <a:gd name="connsiteY62" fmla="*/ 226651 h 226651"/>
              <a:gd name="connsiteX63" fmla="*/ 362564 w 3139715"/>
              <a:gd name="connsiteY63" fmla="*/ 226651 h 226651"/>
              <a:gd name="connsiteX64" fmla="*/ 322263 w 3139715"/>
              <a:gd name="connsiteY64" fmla="*/ 226651 h 226651"/>
              <a:gd name="connsiteX65" fmla="*/ 160338 w 3139715"/>
              <a:gd name="connsiteY65" fmla="*/ 146050 h 226651"/>
              <a:gd name="connsiteX66" fmla="*/ 240940 w 3139715"/>
              <a:gd name="connsiteY66" fmla="*/ 146050 h 226651"/>
              <a:gd name="connsiteX67" fmla="*/ 240940 w 3139715"/>
              <a:gd name="connsiteY67" fmla="*/ 226651 h 226651"/>
              <a:gd name="connsiteX68" fmla="*/ 200639 w 3139715"/>
              <a:gd name="connsiteY68" fmla="*/ 226651 h 226651"/>
              <a:gd name="connsiteX69" fmla="*/ 160338 w 3139715"/>
              <a:gd name="connsiteY69" fmla="*/ 226651 h 226651"/>
              <a:gd name="connsiteX70" fmla="*/ 0 w 3139715"/>
              <a:gd name="connsiteY70" fmla="*/ 146050 h 226651"/>
              <a:gd name="connsiteX71" fmla="*/ 80603 w 3139715"/>
              <a:gd name="connsiteY71" fmla="*/ 146050 h 226651"/>
              <a:gd name="connsiteX72" fmla="*/ 80603 w 3139715"/>
              <a:gd name="connsiteY72" fmla="*/ 226651 h 226651"/>
              <a:gd name="connsiteX73" fmla="*/ 40302 w 3139715"/>
              <a:gd name="connsiteY73" fmla="*/ 226651 h 226651"/>
              <a:gd name="connsiteX74" fmla="*/ 0 w 3139715"/>
              <a:gd name="connsiteY74" fmla="*/ 226651 h 226651"/>
              <a:gd name="connsiteX75" fmla="*/ 2254250 w 3139715"/>
              <a:gd name="connsiteY75" fmla="*/ 106362 h 226651"/>
              <a:gd name="connsiteX76" fmla="*/ 2334853 w 3139715"/>
              <a:gd name="connsiteY76" fmla="*/ 106362 h 226651"/>
              <a:gd name="connsiteX77" fmla="*/ 2334853 w 3139715"/>
              <a:gd name="connsiteY77" fmla="*/ 186964 h 226651"/>
              <a:gd name="connsiteX78" fmla="*/ 2294551 w 3139715"/>
              <a:gd name="connsiteY78" fmla="*/ 186964 h 226651"/>
              <a:gd name="connsiteX79" fmla="*/ 2254250 w 3139715"/>
              <a:gd name="connsiteY79" fmla="*/ 186964 h 226651"/>
              <a:gd name="connsiteX80" fmla="*/ 1609725 w 3139715"/>
              <a:gd name="connsiteY80" fmla="*/ 106362 h 226651"/>
              <a:gd name="connsiteX81" fmla="*/ 1690328 w 3139715"/>
              <a:gd name="connsiteY81" fmla="*/ 106362 h 226651"/>
              <a:gd name="connsiteX82" fmla="*/ 1690328 w 3139715"/>
              <a:gd name="connsiteY82" fmla="*/ 186964 h 226651"/>
              <a:gd name="connsiteX83" fmla="*/ 1650026 w 3139715"/>
              <a:gd name="connsiteY83" fmla="*/ 186964 h 226651"/>
              <a:gd name="connsiteX84" fmla="*/ 1609725 w 3139715"/>
              <a:gd name="connsiteY84" fmla="*/ 186964 h 226651"/>
              <a:gd name="connsiteX85" fmla="*/ 2092325 w 3139715"/>
              <a:gd name="connsiteY85" fmla="*/ 53975 h 226651"/>
              <a:gd name="connsiteX86" fmla="*/ 2172928 w 3139715"/>
              <a:gd name="connsiteY86" fmla="*/ 53975 h 226651"/>
              <a:gd name="connsiteX87" fmla="*/ 2172928 w 3139715"/>
              <a:gd name="connsiteY87" fmla="*/ 134575 h 226651"/>
              <a:gd name="connsiteX88" fmla="*/ 2132626 w 3139715"/>
              <a:gd name="connsiteY88" fmla="*/ 134575 h 226651"/>
              <a:gd name="connsiteX89" fmla="*/ 2092325 w 3139715"/>
              <a:gd name="connsiteY89" fmla="*/ 134575 h 226651"/>
              <a:gd name="connsiteX90" fmla="*/ 1770063 w 3139715"/>
              <a:gd name="connsiteY90" fmla="*/ 39687 h 226651"/>
              <a:gd name="connsiteX91" fmla="*/ 1850665 w 3139715"/>
              <a:gd name="connsiteY91" fmla="*/ 39687 h 226651"/>
              <a:gd name="connsiteX92" fmla="*/ 1850665 w 3139715"/>
              <a:gd name="connsiteY92" fmla="*/ 120290 h 226651"/>
              <a:gd name="connsiteX93" fmla="*/ 1810364 w 3139715"/>
              <a:gd name="connsiteY93" fmla="*/ 120290 h 226651"/>
              <a:gd name="connsiteX94" fmla="*/ 1770063 w 3139715"/>
              <a:gd name="connsiteY94" fmla="*/ 120290 h 226651"/>
              <a:gd name="connsiteX95" fmla="*/ 1931988 w 3139715"/>
              <a:gd name="connsiteY95" fmla="*/ 0 h 226651"/>
              <a:gd name="connsiteX96" fmla="*/ 2012590 w 3139715"/>
              <a:gd name="connsiteY96" fmla="*/ 0 h 226651"/>
              <a:gd name="connsiteX97" fmla="*/ 2012590 w 3139715"/>
              <a:gd name="connsiteY97" fmla="*/ 80602 h 226651"/>
              <a:gd name="connsiteX98" fmla="*/ 1972289 w 3139715"/>
              <a:gd name="connsiteY98" fmla="*/ 80602 h 226651"/>
              <a:gd name="connsiteX99" fmla="*/ 1931988 w 3139715"/>
              <a:gd name="connsiteY99" fmla="*/ 80602 h 22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6651">
                <a:moveTo>
                  <a:pt x="3059113" y="146050"/>
                </a:moveTo>
                <a:lnTo>
                  <a:pt x="3139715" y="146050"/>
                </a:lnTo>
                <a:lnTo>
                  <a:pt x="3139715" y="226651"/>
                </a:lnTo>
                <a:lnTo>
                  <a:pt x="3099414" y="226651"/>
                </a:lnTo>
                <a:lnTo>
                  <a:pt x="3059113" y="226651"/>
                </a:lnTo>
                <a:close/>
                <a:moveTo>
                  <a:pt x="2897188" y="146050"/>
                </a:moveTo>
                <a:lnTo>
                  <a:pt x="2977790" y="146050"/>
                </a:lnTo>
                <a:lnTo>
                  <a:pt x="2977790" y="226651"/>
                </a:lnTo>
                <a:lnTo>
                  <a:pt x="2937489" y="226651"/>
                </a:lnTo>
                <a:lnTo>
                  <a:pt x="2897188" y="226651"/>
                </a:lnTo>
                <a:close/>
                <a:moveTo>
                  <a:pt x="2736850" y="146050"/>
                </a:moveTo>
                <a:lnTo>
                  <a:pt x="2817453" y="146050"/>
                </a:lnTo>
                <a:lnTo>
                  <a:pt x="2817453" y="226651"/>
                </a:lnTo>
                <a:lnTo>
                  <a:pt x="2777151" y="226651"/>
                </a:lnTo>
                <a:lnTo>
                  <a:pt x="2736850" y="226651"/>
                </a:lnTo>
                <a:close/>
                <a:moveTo>
                  <a:pt x="2576513" y="146050"/>
                </a:moveTo>
                <a:lnTo>
                  <a:pt x="2657115" y="146050"/>
                </a:lnTo>
                <a:lnTo>
                  <a:pt x="2657115" y="226651"/>
                </a:lnTo>
                <a:lnTo>
                  <a:pt x="2616814" y="226651"/>
                </a:lnTo>
                <a:lnTo>
                  <a:pt x="2576513" y="226651"/>
                </a:lnTo>
                <a:close/>
                <a:moveTo>
                  <a:pt x="2414588" y="146050"/>
                </a:moveTo>
                <a:lnTo>
                  <a:pt x="2495190" y="146050"/>
                </a:lnTo>
                <a:lnTo>
                  <a:pt x="2495190" y="226651"/>
                </a:lnTo>
                <a:lnTo>
                  <a:pt x="2454889" y="226651"/>
                </a:lnTo>
                <a:lnTo>
                  <a:pt x="2414588" y="226651"/>
                </a:lnTo>
                <a:close/>
                <a:moveTo>
                  <a:pt x="1449388" y="146050"/>
                </a:moveTo>
                <a:lnTo>
                  <a:pt x="1529990" y="146050"/>
                </a:lnTo>
                <a:lnTo>
                  <a:pt x="1529990" y="226651"/>
                </a:lnTo>
                <a:lnTo>
                  <a:pt x="1489689" y="226651"/>
                </a:lnTo>
                <a:lnTo>
                  <a:pt x="1449388" y="226651"/>
                </a:lnTo>
                <a:close/>
                <a:moveTo>
                  <a:pt x="1287463" y="146050"/>
                </a:moveTo>
                <a:lnTo>
                  <a:pt x="1368065" y="146050"/>
                </a:lnTo>
                <a:lnTo>
                  <a:pt x="1368065" y="226651"/>
                </a:lnTo>
                <a:lnTo>
                  <a:pt x="1327764" y="226651"/>
                </a:lnTo>
                <a:lnTo>
                  <a:pt x="1287463" y="226651"/>
                </a:lnTo>
                <a:close/>
                <a:moveTo>
                  <a:pt x="1127125" y="146050"/>
                </a:moveTo>
                <a:lnTo>
                  <a:pt x="1207728" y="146050"/>
                </a:lnTo>
                <a:lnTo>
                  <a:pt x="1207728" y="226651"/>
                </a:lnTo>
                <a:lnTo>
                  <a:pt x="1167426" y="226651"/>
                </a:lnTo>
                <a:lnTo>
                  <a:pt x="1127125" y="226651"/>
                </a:lnTo>
                <a:close/>
                <a:moveTo>
                  <a:pt x="965200" y="146050"/>
                </a:moveTo>
                <a:lnTo>
                  <a:pt x="1045803" y="146050"/>
                </a:lnTo>
                <a:lnTo>
                  <a:pt x="1045803" y="226651"/>
                </a:lnTo>
                <a:lnTo>
                  <a:pt x="1005501" y="226651"/>
                </a:lnTo>
                <a:lnTo>
                  <a:pt x="965200" y="226651"/>
                </a:lnTo>
                <a:close/>
                <a:moveTo>
                  <a:pt x="804863" y="146050"/>
                </a:moveTo>
                <a:lnTo>
                  <a:pt x="885465" y="146050"/>
                </a:lnTo>
                <a:lnTo>
                  <a:pt x="885465" y="226651"/>
                </a:lnTo>
                <a:lnTo>
                  <a:pt x="845164" y="226651"/>
                </a:lnTo>
                <a:lnTo>
                  <a:pt x="804863" y="226651"/>
                </a:lnTo>
                <a:close/>
                <a:moveTo>
                  <a:pt x="644525" y="146050"/>
                </a:moveTo>
                <a:lnTo>
                  <a:pt x="725128" y="146050"/>
                </a:lnTo>
                <a:lnTo>
                  <a:pt x="725128" y="226651"/>
                </a:lnTo>
                <a:lnTo>
                  <a:pt x="684826" y="226651"/>
                </a:lnTo>
                <a:lnTo>
                  <a:pt x="644525" y="226651"/>
                </a:lnTo>
                <a:close/>
                <a:moveTo>
                  <a:pt x="482600" y="146050"/>
                </a:moveTo>
                <a:lnTo>
                  <a:pt x="563203" y="146050"/>
                </a:lnTo>
                <a:lnTo>
                  <a:pt x="563203" y="226651"/>
                </a:lnTo>
                <a:lnTo>
                  <a:pt x="522901" y="226651"/>
                </a:lnTo>
                <a:lnTo>
                  <a:pt x="482600" y="226651"/>
                </a:lnTo>
                <a:close/>
                <a:moveTo>
                  <a:pt x="322263" y="146050"/>
                </a:moveTo>
                <a:lnTo>
                  <a:pt x="402865" y="146050"/>
                </a:lnTo>
                <a:lnTo>
                  <a:pt x="402865" y="226651"/>
                </a:lnTo>
                <a:lnTo>
                  <a:pt x="362564" y="226651"/>
                </a:lnTo>
                <a:lnTo>
                  <a:pt x="322263" y="226651"/>
                </a:lnTo>
                <a:close/>
                <a:moveTo>
                  <a:pt x="160338" y="146050"/>
                </a:moveTo>
                <a:lnTo>
                  <a:pt x="240940" y="146050"/>
                </a:lnTo>
                <a:lnTo>
                  <a:pt x="240940" y="226651"/>
                </a:lnTo>
                <a:lnTo>
                  <a:pt x="200639" y="226651"/>
                </a:lnTo>
                <a:lnTo>
                  <a:pt x="160338" y="226651"/>
                </a:lnTo>
                <a:close/>
                <a:moveTo>
                  <a:pt x="0" y="146050"/>
                </a:moveTo>
                <a:lnTo>
                  <a:pt x="80603" y="146050"/>
                </a:lnTo>
                <a:lnTo>
                  <a:pt x="80603" y="226651"/>
                </a:lnTo>
                <a:lnTo>
                  <a:pt x="40302" y="226651"/>
                </a:lnTo>
                <a:lnTo>
                  <a:pt x="0" y="226651"/>
                </a:lnTo>
                <a:close/>
                <a:moveTo>
                  <a:pt x="2254250" y="106362"/>
                </a:moveTo>
                <a:lnTo>
                  <a:pt x="2334853" y="106362"/>
                </a:lnTo>
                <a:lnTo>
                  <a:pt x="2334853" y="186964"/>
                </a:lnTo>
                <a:lnTo>
                  <a:pt x="2294551" y="186964"/>
                </a:lnTo>
                <a:lnTo>
                  <a:pt x="2254250" y="186964"/>
                </a:lnTo>
                <a:close/>
                <a:moveTo>
                  <a:pt x="1609725" y="106362"/>
                </a:moveTo>
                <a:lnTo>
                  <a:pt x="1690328" y="106362"/>
                </a:lnTo>
                <a:lnTo>
                  <a:pt x="1690328" y="186964"/>
                </a:lnTo>
                <a:lnTo>
                  <a:pt x="1650026" y="186964"/>
                </a:lnTo>
                <a:lnTo>
                  <a:pt x="1609725" y="186964"/>
                </a:lnTo>
                <a:close/>
                <a:moveTo>
                  <a:pt x="2092325" y="53975"/>
                </a:moveTo>
                <a:lnTo>
                  <a:pt x="2172928" y="53975"/>
                </a:lnTo>
                <a:lnTo>
                  <a:pt x="2172928" y="134575"/>
                </a:lnTo>
                <a:lnTo>
                  <a:pt x="2132626" y="134575"/>
                </a:lnTo>
                <a:lnTo>
                  <a:pt x="2092325" y="134575"/>
                </a:lnTo>
                <a:close/>
                <a:moveTo>
                  <a:pt x="1770063" y="39687"/>
                </a:moveTo>
                <a:lnTo>
                  <a:pt x="1850665" y="39687"/>
                </a:lnTo>
                <a:lnTo>
                  <a:pt x="1850665" y="120290"/>
                </a:lnTo>
                <a:lnTo>
                  <a:pt x="1810364" y="120290"/>
                </a:lnTo>
                <a:lnTo>
                  <a:pt x="1770063" y="120290"/>
                </a:lnTo>
                <a:close/>
                <a:moveTo>
                  <a:pt x="1931988" y="0"/>
                </a:moveTo>
                <a:lnTo>
                  <a:pt x="2012590" y="0"/>
                </a:lnTo>
                <a:lnTo>
                  <a:pt x="2012590" y="80602"/>
                </a:lnTo>
                <a:lnTo>
                  <a:pt x="1972289" y="80602"/>
                </a:lnTo>
                <a:lnTo>
                  <a:pt x="1931988"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02" name="Freeform 201">
            <a:extLst>
              <a:ext uri="{FF2B5EF4-FFF2-40B4-BE49-F238E27FC236}">
                <a16:creationId xmlns:a16="http://schemas.microsoft.com/office/drawing/2014/main" id="{6AEBC9C0-9E0A-7F44-A1B1-F219103CE5C3}"/>
              </a:ext>
            </a:extLst>
          </p:cNvPr>
          <p:cNvSpPr>
            <a:spLocks noChangeArrowheads="1"/>
          </p:cNvSpPr>
          <p:nvPr/>
        </p:nvSpPr>
        <p:spPr bwMode="auto">
          <a:xfrm>
            <a:off x="4042938" y="4171476"/>
            <a:ext cx="938732" cy="84379"/>
          </a:xfrm>
          <a:custGeom>
            <a:avLst/>
            <a:gdLst>
              <a:gd name="connsiteX0" fmla="*/ 3059113 w 3139715"/>
              <a:gd name="connsiteY0" fmla="*/ 201612 h 282214"/>
              <a:gd name="connsiteX1" fmla="*/ 3139715 w 3139715"/>
              <a:gd name="connsiteY1" fmla="*/ 201612 h 282214"/>
              <a:gd name="connsiteX2" fmla="*/ 3139715 w 3139715"/>
              <a:gd name="connsiteY2" fmla="*/ 282214 h 282214"/>
              <a:gd name="connsiteX3" fmla="*/ 3099414 w 3139715"/>
              <a:gd name="connsiteY3" fmla="*/ 282214 h 282214"/>
              <a:gd name="connsiteX4" fmla="*/ 3059113 w 3139715"/>
              <a:gd name="connsiteY4" fmla="*/ 282214 h 282214"/>
              <a:gd name="connsiteX5" fmla="*/ 2897188 w 3139715"/>
              <a:gd name="connsiteY5" fmla="*/ 201612 h 282214"/>
              <a:gd name="connsiteX6" fmla="*/ 2977790 w 3139715"/>
              <a:gd name="connsiteY6" fmla="*/ 201612 h 282214"/>
              <a:gd name="connsiteX7" fmla="*/ 2977790 w 3139715"/>
              <a:gd name="connsiteY7" fmla="*/ 282214 h 282214"/>
              <a:gd name="connsiteX8" fmla="*/ 2937489 w 3139715"/>
              <a:gd name="connsiteY8" fmla="*/ 282214 h 282214"/>
              <a:gd name="connsiteX9" fmla="*/ 2897188 w 3139715"/>
              <a:gd name="connsiteY9" fmla="*/ 282214 h 282214"/>
              <a:gd name="connsiteX10" fmla="*/ 2736850 w 3139715"/>
              <a:gd name="connsiteY10" fmla="*/ 201612 h 282214"/>
              <a:gd name="connsiteX11" fmla="*/ 2817453 w 3139715"/>
              <a:gd name="connsiteY11" fmla="*/ 201612 h 282214"/>
              <a:gd name="connsiteX12" fmla="*/ 2817453 w 3139715"/>
              <a:gd name="connsiteY12" fmla="*/ 282214 h 282214"/>
              <a:gd name="connsiteX13" fmla="*/ 2777151 w 3139715"/>
              <a:gd name="connsiteY13" fmla="*/ 282214 h 282214"/>
              <a:gd name="connsiteX14" fmla="*/ 2736850 w 3139715"/>
              <a:gd name="connsiteY14" fmla="*/ 282214 h 282214"/>
              <a:gd name="connsiteX15" fmla="*/ 1609725 w 3139715"/>
              <a:gd name="connsiteY15" fmla="*/ 201612 h 282214"/>
              <a:gd name="connsiteX16" fmla="*/ 1690328 w 3139715"/>
              <a:gd name="connsiteY16" fmla="*/ 201612 h 282214"/>
              <a:gd name="connsiteX17" fmla="*/ 1690328 w 3139715"/>
              <a:gd name="connsiteY17" fmla="*/ 282214 h 282214"/>
              <a:gd name="connsiteX18" fmla="*/ 1650026 w 3139715"/>
              <a:gd name="connsiteY18" fmla="*/ 282214 h 282214"/>
              <a:gd name="connsiteX19" fmla="*/ 1609725 w 3139715"/>
              <a:gd name="connsiteY19" fmla="*/ 282214 h 282214"/>
              <a:gd name="connsiteX20" fmla="*/ 1449388 w 3139715"/>
              <a:gd name="connsiteY20" fmla="*/ 201612 h 282214"/>
              <a:gd name="connsiteX21" fmla="*/ 1529990 w 3139715"/>
              <a:gd name="connsiteY21" fmla="*/ 201612 h 282214"/>
              <a:gd name="connsiteX22" fmla="*/ 1529990 w 3139715"/>
              <a:gd name="connsiteY22" fmla="*/ 282214 h 282214"/>
              <a:gd name="connsiteX23" fmla="*/ 1489689 w 3139715"/>
              <a:gd name="connsiteY23" fmla="*/ 282214 h 282214"/>
              <a:gd name="connsiteX24" fmla="*/ 1449388 w 3139715"/>
              <a:gd name="connsiteY24" fmla="*/ 282214 h 282214"/>
              <a:gd name="connsiteX25" fmla="*/ 1287463 w 3139715"/>
              <a:gd name="connsiteY25" fmla="*/ 201612 h 282214"/>
              <a:gd name="connsiteX26" fmla="*/ 1368065 w 3139715"/>
              <a:gd name="connsiteY26" fmla="*/ 201612 h 282214"/>
              <a:gd name="connsiteX27" fmla="*/ 1368065 w 3139715"/>
              <a:gd name="connsiteY27" fmla="*/ 282214 h 282214"/>
              <a:gd name="connsiteX28" fmla="*/ 1327764 w 3139715"/>
              <a:gd name="connsiteY28" fmla="*/ 282214 h 282214"/>
              <a:gd name="connsiteX29" fmla="*/ 1287463 w 3139715"/>
              <a:gd name="connsiteY29" fmla="*/ 282214 h 282214"/>
              <a:gd name="connsiteX30" fmla="*/ 1127125 w 3139715"/>
              <a:gd name="connsiteY30" fmla="*/ 201612 h 282214"/>
              <a:gd name="connsiteX31" fmla="*/ 1207728 w 3139715"/>
              <a:gd name="connsiteY31" fmla="*/ 201612 h 282214"/>
              <a:gd name="connsiteX32" fmla="*/ 1207728 w 3139715"/>
              <a:gd name="connsiteY32" fmla="*/ 282214 h 282214"/>
              <a:gd name="connsiteX33" fmla="*/ 1167426 w 3139715"/>
              <a:gd name="connsiteY33" fmla="*/ 282214 h 282214"/>
              <a:gd name="connsiteX34" fmla="*/ 1127125 w 3139715"/>
              <a:gd name="connsiteY34" fmla="*/ 282214 h 282214"/>
              <a:gd name="connsiteX35" fmla="*/ 965200 w 3139715"/>
              <a:gd name="connsiteY35" fmla="*/ 201612 h 282214"/>
              <a:gd name="connsiteX36" fmla="*/ 1045803 w 3139715"/>
              <a:gd name="connsiteY36" fmla="*/ 201612 h 282214"/>
              <a:gd name="connsiteX37" fmla="*/ 1045803 w 3139715"/>
              <a:gd name="connsiteY37" fmla="*/ 282214 h 282214"/>
              <a:gd name="connsiteX38" fmla="*/ 1005501 w 3139715"/>
              <a:gd name="connsiteY38" fmla="*/ 282214 h 282214"/>
              <a:gd name="connsiteX39" fmla="*/ 965200 w 3139715"/>
              <a:gd name="connsiteY39" fmla="*/ 282214 h 282214"/>
              <a:gd name="connsiteX40" fmla="*/ 804863 w 3139715"/>
              <a:gd name="connsiteY40" fmla="*/ 201612 h 282214"/>
              <a:gd name="connsiteX41" fmla="*/ 885465 w 3139715"/>
              <a:gd name="connsiteY41" fmla="*/ 201612 h 282214"/>
              <a:gd name="connsiteX42" fmla="*/ 885465 w 3139715"/>
              <a:gd name="connsiteY42" fmla="*/ 282214 h 282214"/>
              <a:gd name="connsiteX43" fmla="*/ 845164 w 3139715"/>
              <a:gd name="connsiteY43" fmla="*/ 282214 h 282214"/>
              <a:gd name="connsiteX44" fmla="*/ 804863 w 3139715"/>
              <a:gd name="connsiteY44" fmla="*/ 282214 h 282214"/>
              <a:gd name="connsiteX45" fmla="*/ 644525 w 3139715"/>
              <a:gd name="connsiteY45" fmla="*/ 201612 h 282214"/>
              <a:gd name="connsiteX46" fmla="*/ 725128 w 3139715"/>
              <a:gd name="connsiteY46" fmla="*/ 201612 h 282214"/>
              <a:gd name="connsiteX47" fmla="*/ 725128 w 3139715"/>
              <a:gd name="connsiteY47" fmla="*/ 282214 h 282214"/>
              <a:gd name="connsiteX48" fmla="*/ 684826 w 3139715"/>
              <a:gd name="connsiteY48" fmla="*/ 282214 h 282214"/>
              <a:gd name="connsiteX49" fmla="*/ 644525 w 3139715"/>
              <a:gd name="connsiteY49" fmla="*/ 282214 h 282214"/>
              <a:gd name="connsiteX50" fmla="*/ 482600 w 3139715"/>
              <a:gd name="connsiteY50" fmla="*/ 201612 h 282214"/>
              <a:gd name="connsiteX51" fmla="*/ 563203 w 3139715"/>
              <a:gd name="connsiteY51" fmla="*/ 201612 h 282214"/>
              <a:gd name="connsiteX52" fmla="*/ 563203 w 3139715"/>
              <a:gd name="connsiteY52" fmla="*/ 282214 h 282214"/>
              <a:gd name="connsiteX53" fmla="*/ 522901 w 3139715"/>
              <a:gd name="connsiteY53" fmla="*/ 282214 h 282214"/>
              <a:gd name="connsiteX54" fmla="*/ 482600 w 3139715"/>
              <a:gd name="connsiteY54" fmla="*/ 282214 h 282214"/>
              <a:gd name="connsiteX55" fmla="*/ 322263 w 3139715"/>
              <a:gd name="connsiteY55" fmla="*/ 201612 h 282214"/>
              <a:gd name="connsiteX56" fmla="*/ 402865 w 3139715"/>
              <a:gd name="connsiteY56" fmla="*/ 201612 h 282214"/>
              <a:gd name="connsiteX57" fmla="*/ 402865 w 3139715"/>
              <a:gd name="connsiteY57" fmla="*/ 282214 h 282214"/>
              <a:gd name="connsiteX58" fmla="*/ 362564 w 3139715"/>
              <a:gd name="connsiteY58" fmla="*/ 282214 h 282214"/>
              <a:gd name="connsiteX59" fmla="*/ 322263 w 3139715"/>
              <a:gd name="connsiteY59" fmla="*/ 282214 h 282214"/>
              <a:gd name="connsiteX60" fmla="*/ 160338 w 3139715"/>
              <a:gd name="connsiteY60" fmla="*/ 201612 h 282214"/>
              <a:gd name="connsiteX61" fmla="*/ 240940 w 3139715"/>
              <a:gd name="connsiteY61" fmla="*/ 201612 h 282214"/>
              <a:gd name="connsiteX62" fmla="*/ 240940 w 3139715"/>
              <a:gd name="connsiteY62" fmla="*/ 282214 h 282214"/>
              <a:gd name="connsiteX63" fmla="*/ 200639 w 3139715"/>
              <a:gd name="connsiteY63" fmla="*/ 282214 h 282214"/>
              <a:gd name="connsiteX64" fmla="*/ 160338 w 3139715"/>
              <a:gd name="connsiteY64" fmla="*/ 282214 h 282214"/>
              <a:gd name="connsiteX65" fmla="*/ 0 w 3139715"/>
              <a:gd name="connsiteY65" fmla="*/ 201612 h 282214"/>
              <a:gd name="connsiteX66" fmla="*/ 80603 w 3139715"/>
              <a:gd name="connsiteY66" fmla="*/ 201612 h 282214"/>
              <a:gd name="connsiteX67" fmla="*/ 80603 w 3139715"/>
              <a:gd name="connsiteY67" fmla="*/ 282214 h 282214"/>
              <a:gd name="connsiteX68" fmla="*/ 40302 w 3139715"/>
              <a:gd name="connsiteY68" fmla="*/ 282214 h 282214"/>
              <a:gd name="connsiteX69" fmla="*/ 0 w 3139715"/>
              <a:gd name="connsiteY69" fmla="*/ 282214 h 282214"/>
              <a:gd name="connsiteX70" fmla="*/ 2576513 w 3139715"/>
              <a:gd name="connsiteY70" fmla="*/ 187325 h 282214"/>
              <a:gd name="connsiteX71" fmla="*/ 2657115 w 3139715"/>
              <a:gd name="connsiteY71" fmla="*/ 187325 h 282214"/>
              <a:gd name="connsiteX72" fmla="*/ 2657115 w 3139715"/>
              <a:gd name="connsiteY72" fmla="*/ 267926 h 282214"/>
              <a:gd name="connsiteX73" fmla="*/ 2616814 w 3139715"/>
              <a:gd name="connsiteY73" fmla="*/ 267926 h 282214"/>
              <a:gd name="connsiteX74" fmla="*/ 2576513 w 3139715"/>
              <a:gd name="connsiteY74" fmla="*/ 267926 h 282214"/>
              <a:gd name="connsiteX75" fmla="*/ 2414588 w 3139715"/>
              <a:gd name="connsiteY75" fmla="*/ 161925 h 282214"/>
              <a:gd name="connsiteX76" fmla="*/ 2495190 w 3139715"/>
              <a:gd name="connsiteY76" fmla="*/ 161925 h 282214"/>
              <a:gd name="connsiteX77" fmla="*/ 2495190 w 3139715"/>
              <a:gd name="connsiteY77" fmla="*/ 242526 h 282214"/>
              <a:gd name="connsiteX78" fmla="*/ 2454889 w 3139715"/>
              <a:gd name="connsiteY78" fmla="*/ 242526 h 282214"/>
              <a:gd name="connsiteX79" fmla="*/ 2414588 w 3139715"/>
              <a:gd name="connsiteY79" fmla="*/ 242526 h 282214"/>
              <a:gd name="connsiteX80" fmla="*/ 1770063 w 3139715"/>
              <a:gd name="connsiteY80" fmla="*/ 150812 h 282214"/>
              <a:gd name="connsiteX81" fmla="*/ 1850665 w 3139715"/>
              <a:gd name="connsiteY81" fmla="*/ 150812 h 282214"/>
              <a:gd name="connsiteX82" fmla="*/ 1850665 w 3139715"/>
              <a:gd name="connsiteY82" fmla="*/ 231415 h 282214"/>
              <a:gd name="connsiteX83" fmla="*/ 1810364 w 3139715"/>
              <a:gd name="connsiteY83" fmla="*/ 231415 h 282214"/>
              <a:gd name="connsiteX84" fmla="*/ 1770063 w 3139715"/>
              <a:gd name="connsiteY84" fmla="*/ 231415 h 282214"/>
              <a:gd name="connsiteX85" fmla="*/ 2254250 w 3139715"/>
              <a:gd name="connsiteY85" fmla="*/ 80962 h 282214"/>
              <a:gd name="connsiteX86" fmla="*/ 2334853 w 3139715"/>
              <a:gd name="connsiteY86" fmla="*/ 80962 h 282214"/>
              <a:gd name="connsiteX87" fmla="*/ 2334853 w 3139715"/>
              <a:gd name="connsiteY87" fmla="*/ 161565 h 282214"/>
              <a:gd name="connsiteX88" fmla="*/ 2294551 w 3139715"/>
              <a:gd name="connsiteY88" fmla="*/ 161565 h 282214"/>
              <a:gd name="connsiteX89" fmla="*/ 2254250 w 3139715"/>
              <a:gd name="connsiteY89" fmla="*/ 161565 h 282214"/>
              <a:gd name="connsiteX90" fmla="*/ 1931988 w 3139715"/>
              <a:gd name="connsiteY90" fmla="*/ 55562 h 282214"/>
              <a:gd name="connsiteX91" fmla="*/ 2012590 w 3139715"/>
              <a:gd name="connsiteY91" fmla="*/ 55562 h 282214"/>
              <a:gd name="connsiteX92" fmla="*/ 2012590 w 3139715"/>
              <a:gd name="connsiteY92" fmla="*/ 136165 h 282214"/>
              <a:gd name="connsiteX93" fmla="*/ 1972289 w 3139715"/>
              <a:gd name="connsiteY93" fmla="*/ 136165 h 282214"/>
              <a:gd name="connsiteX94" fmla="*/ 1931988 w 3139715"/>
              <a:gd name="connsiteY94" fmla="*/ 136165 h 282214"/>
              <a:gd name="connsiteX95" fmla="*/ 2092325 w 3139715"/>
              <a:gd name="connsiteY95" fmla="*/ 0 h 282214"/>
              <a:gd name="connsiteX96" fmla="*/ 2172928 w 3139715"/>
              <a:gd name="connsiteY96" fmla="*/ 0 h 282214"/>
              <a:gd name="connsiteX97" fmla="*/ 2172928 w 3139715"/>
              <a:gd name="connsiteY97" fmla="*/ 80602 h 282214"/>
              <a:gd name="connsiteX98" fmla="*/ 2132626 w 3139715"/>
              <a:gd name="connsiteY98" fmla="*/ 80602 h 282214"/>
              <a:gd name="connsiteX99" fmla="*/ 2092325 w 3139715"/>
              <a:gd name="connsiteY99" fmla="*/ 80602 h 282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82214">
                <a:moveTo>
                  <a:pt x="3059113" y="201612"/>
                </a:moveTo>
                <a:lnTo>
                  <a:pt x="3139715" y="201612"/>
                </a:lnTo>
                <a:lnTo>
                  <a:pt x="3139715" y="282214"/>
                </a:lnTo>
                <a:lnTo>
                  <a:pt x="3099414" y="282214"/>
                </a:lnTo>
                <a:lnTo>
                  <a:pt x="3059113" y="282214"/>
                </a:lnTo>
                <a:close/>
                <a:moveTo>
                  <a:pt x="2897188" y="201612"/>
                </a:moveTo>
                <a:lnTo>
                  <a:pt x="2977790" y="201612"/>
                </a:lnTo>
                <a:lnTo>
                  <a:pt x="2977790" y="282214"/>
                </a:lnTo>
                <a:lnTo>
                  <a:pt x="2937489" y="282214"/>
                </a:lnTo>
                <a:lnTo>
                  <a:pt x="2897188" y="282214"/>
                </a:lnTo>
                <a:close/>
                <a:moveTo>
                  <a:pt x="2736850" y="201612"/>
                </a:moveTo>
                <a:lnTo>
                  <a:pt x="2817453" y="201612"/>
                </a:lnTo>
                <a:lnTo>
                  <a:pt x="2817453" y="282214"/>
                </a:lnTo>
                <a:lnTo>
                  <a:pt x="2777151" y="282214"/>
                </a:lnTo>
                <a:lnTo>
                  <a:pt x="2736850" y="282214"/>
                </a:lnTo>
                <a:close/>
                <a:moveTo>
                  <a:pt x="1609725" y="201612"/>
                </a:moveTo>
                <a:lnTo>
                  <a:pt x="1690328" y="201612"/>
                </a:lnTo>
                <a:lnTo>
                  <a:pt x="1690328" y="282214"/>
                </a:lnTo>
                <a:lnTo>
                  <a:pt x="1650026" y="282214"/>
                </a:lnTo>
                <a:lnTo>
                  <a:pt x="1609725" y="282214"/>
                </a:lnTo>
                <a:close/>
                <a:moveTo>
                  <a:pt x="1449388" y="201612"/>
                </a:moveTo>
                <a:lnTo>
                  <a:pt x="1529990" y="201612"/>
                </a:lnTo>
                <a:lnTo>
                  <a:pt x="1529990" y="282214"/>
                </a:lnTo>
                <a:lnTo>
                  <a:pt x="1489689" y="282214"/>
                </a:lnTo>
                <a:lnTo>
                  <a:pt x="1449388" y="282214"/>
                </a:lnTo>
                <a:close/>
                <a:moveTo>
                  <a:pt x="1287463" y="201612"/>
                </a:moveTo>
                <a:lnTo>
                  <a:pt x="1368065" y="201612"/>
                </a:lnTo>
                <a:lnTo>
                  <a:pt x="1368065" y="282214"/>
                </a:lnTo>
                <a:lnTo>
                  <a:pt x="1327764" y="282214"/>
                </a:lnTo>
                <a:lnTo>
                  <a:pt x="1287463" y="282214"/>
                </a:lnTo>
                <a:close/>
                <a:moveTo>
                  <a:pt x="1127125" y="201612"/>
                </a:moveTo>
                <a:lnTo>
                  <a:pt x="1207728" y="201612"/>
                </a:lnTo>
                <a:lnTo>
                  <a:pt x="1207728" y="282214"/>
                </a:lnTo>
                <a:lnTo>
                  <a:pt x="1167426" y="282214"/>
                </a:lnTo>
                <a:lnTo>
                  <a:pt x="1127125" y="282214"/>
                </a:lnTo>
                <a:close/>
                <a:moveTo>
                  <a:pt x="965200" y="201612"/>
                </a:moveTo>
                <a:lnTo>
                  <a:pt x="1045803" y="201612"/>
                </a:lnTo>
                <a:lnTo>
                  <a:pt x="1045803" y="282214"/>
                </a:lnTo>
                <a:lnTo>
                  <a:pt x="1005501" y="282214"/>
                </a:lnTo>
                <a:lnTo>
                  <a:pt x="965200" y="282214"/>
                </a:lnTo>
                <a:close/>
                <a:moveTo>
                  <a:pt x="804863" y="201612"/>
                </a:moveTo>
                <a:lnTo>
                  <a:pt x="885465" y="201612"/>
                </a:lnTo>
                <a:lnTo>
                  <a:pt x="885465" y="282214"/>
                </a:lnTo>
                <a:lnTo>
                  <a:pt x="845164" y="282214"/>
                </a:lnTo>
                <a:lnTo>
                  <a:pt x="804863" y="282214"/>
                </a:lnTo>
                <a:close/>
                <a:moveTo>
                  <a:pt x="644525" y="201612"/>
                </a:moveTo>
                <a:lnTo>
                  <a:pt x="725128" y="201612"/>
                </a:lnTo>
                <a:lnTo>
                  <a:pt x="725128" y="282214"/>
                </a:lnTo>
                <a:lnTo>
                  <a:pt x="684826" y="282214"/>
                </a:lnTo>
                <a:lnTo>
                  <a:pt x="644525" y="282214"/>
                </a:lnTo>
                <a:close/>
                <a:moveTo>
                  <a:pt x="482600" y="201612"/>
                </a:moveTo>
                <a:lnTo>
                  <a:pt x="563203" y="201612"/>
                </a:lnTo>
                <a:lnTo>
                  <a:pt x="563203" y="282214"/>
                </a:lnTo>
                <a:lnTo>
                  <a:pt x="522901" y="282214"/>
                </a:lnTo>
                <a:lnTo>
                  <a:pt x="482600" y="282214"/>
                </a:lnTo>
                <a:close/>
                <a:moveTo>
                  <a:pt x="322263" y="201612"/>
                </a:moveTo>
                <a:lnTo>
                  <a:pt x="402865" y="201612"/>
                </a:lnTo>
                <a:lnTo>
                  <a:pt x="402865" y="282214"/>
                </a:lnTo>
                <a:lnTo>
                  <a:pt x="362564" y="282214"/>
                </a:lnTo>
                <a:lnTo>
                  <a:pt x="322263" y="282214"/>
                </a:lnTo>
                <a:close/>
                <a:moveTo>
                  <a:pt x="160338" y="201612"/>
                </a:moveTo>
                <a:lnTo>
                  <a:pt x="240940" y="201612"/>
                </a:lnTo>
                <a:lnTo>
                  <a:pt x="240940" y="282214"/>
                </a:lnTo>
                <a:lnTo>
                  <a:pt x="200639" y="282214"/>
                </a:lnTo>
                <a:lnTo>
                  <a:pt x="160338" y="282214"/>
                </a:lnTo>
                <a:close/>
                <a:moveTo>
                  <a:pt x="0" y="201612"/>
                </a:moveTo>
                <a:lnTo>
                  <a:pt x="80603" y="201612"/>
                </a:lnTo>
                <a:lnTo>
                  <a:pt x="80603" y="282214"/>
                </a:lnTo>
                <a:lnTo>
                  <a:pt x="40302" y="282214"/>
                </a:lnTo>
                <a:lnTo>
                  <a:pt x="0" y="282214"/>
                </a:lnTo>
                <a:close/>
                <a:moveTo>
                  <a:pt x="2576513" y="187325"/>
                </a:moveTo>
                <a:lnTo>
                  <a:pt x="2657115" y="187325"/>
                </a:lnTo>
                <a:lnTo>
                  <a:pt x="2657115" y="267926"/>
                </a:lnTo>
                <a:lnTo>
                  <a:pt x="2616814" y="267926"/>
                </a:lnTo>
                <a:lnTo>
                  <a:pt x="2576513" y="267926"/>
                </a:lnTo>
                <a:close/>
                <a:moveTo>
                  <a:pt x="2414588" y="161925"/>
                </a:moveTo>
                <a:lnTo>
                  <a:pt x="2495190" y="161925"/>
                </a:lnTo>
                <a:lnTo>
                  <a:pt x="2495190" y="242526"/>
                </a:lnTo>
                <a:lnTo>
                  <a:pt x="2454889" y="242526"/>
                </a:lnTo>
                <a:lnTo>
                  <a:pt x="2414588" y="242526"/>
                </a:lnTo>
                <a:close/>
                <a:moveTo>
                  <a:pt x="1770063" y="150812"/>
                </a:moveTo>
                <a:lnTo>
                  <a:pt x="1850665" y="150812"/>
                </a:lnTo>
                <a:lnTo>
                  <a:pt x="1850665" y="231415"/>
                </a:lnTo>
                <a:lnTo>
                  <a:pt x="1810364" y="231415"/>
                </a:lnTo>
                <a:lnTo>
                  <a:pt x="1770063" y="231415"/>
                </a:lnTo>
                <a:close/>
                <a:moveTo>
                  <a:pt x="2254250" y="80962"/>
                </a:moveTo>
                <a:lnTo>
                  <a:pt x="2334853" y="80962"/>
                </a:lnTo>
                <a:lnTo>
                  <a:pt x="2334853" y="161565"/>
                </a:lnTo>
                <a:lnTo>
                  <a:pt x="2294551" y="161565"/>
                </a:lnTo>
                <a:lnTo>
                  <a:pt x="2254250" y="161565"/>
                </a:lnTo>
                <a:close/>
                <a:moveTo>
                  <a:pt x="1931988" y="55562"/>
                </a:moveTo>
                <a:lnTo>
                  <a:pt x="2012590" y="55562"/>
                </a:lnTo>
                <a:lnTo>
                  <a:pt x="2012590" y="136165"/>
                </a:lnTo>
                <a:lnTo>
                  <a:pt x="1972289" y="136165"/>
                </a:lnTo>
                <a:lnTo>
                  <a:pt x="1931988" y="136165"/>
                </a:lnTo>
                <a:close/>
                <a:moveTo>
                  <a:pt x="2092325" y="0"/>
                </a:moveTo>
                <a:lnTo>
                  <a:pt x="2172928" y="0"/>
                </a:lnTo>
                <a:lnTo>
                  <a:pt x="2172928" y="80602"/>
                </a:lnTo>
                <a:lnTo>
                  <a:pt x="2132626" y="80602"/>
                </a:lnTo>
                <a:lnTo>
                  <a:pt x="2092325"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05" name="Freeform 204">
            <a:extLst>
              <a:ext uri="{FF2B5EF4-FFF2-40B4-BE49-F238E27FC236}">
                <a16:creationId xmlns:a16="http://schemas.microsoft.com/office/drawing/2014/main" id="{CC9EDBCC-3933-034B-8D3E-822DCC3AF05D}"/>
              </a:ext>
            </a:extLst>
          </p:cNvPr>
          <p:cNvSpPr>
            <a:spLocks noChangeArrowheads="1"/>
          </p:cNvSpPr>
          <p:nvPr/>
        </p:nvSpPr>
        <p:spPr bwMode="auto">
          <a:xfrm>
            <a:off x="4042938" y="4481434"/>
            <a:ext cx="938732" cy="63969"/>
          </a:xfrm>
          <a:custGeom>
            <a:avLst/>
            <a:gdLst>
              <a:gd name="connsiteX0" fmla="*/ 3059113 w 3139715"/>
              <a:gd name="connsiteY0" fmla="*/ 133350 h 213953"/>
              <a:gd name="connsiteX1" fmla="*/ 3139715 w 3139715"/>
              <a:gd name="connsiteY1" fmla="*/ 133350 h 213953"/>
              <a:gd name="connsiteX2" fmla="*/ 3139715 w 3139715"/>
              <a:gd name="connsiteY2" fmla="*/ 213953 h 213953"/>
              <a:gd name="connsiteX3" fmla="*/ 3099414 w 3139715"/>
              <a:gd name="connsiteY3" fmla="*/ 213953 h 213953"/>
              <a:gd name="connsiteX4" fmla="*/ 3059113 w 3139715"/>
              <a:gd name="connsiteY4" fmla="*/ 213953 h 213953"/>
              <a:gd name="connsiteX5" fmla="*/ 1931988 w 3139715"/>
              <a:gd name="connsiteY5" fmla="*/ 133350 h 213953"/>
              <a:gd name="connsiteX6" fmla="*/ 2012590 w 3139715"/>
              <a:gd name="connsiteY6" fmla="*/ 133350 h 213953"/>
              <a:gd name="connsiteX7" fmla="*/ 2012590 w 3139715"/>
              <a:gd name="connsiteY7" fmla="*/ 213953 h 213953"/>
              <a:gd name="connsiteX8" fmla="*/ 1972289 w 3139715"/>
              <a:gd name="connsiteY8" fmla="*/ 213953 h 213953"/>
              <a:gd name="connsiteX9" fmla="*/ 1931988 w 3139715"/>
              <a:gd name="connsiteY9" fmla="*/ 213953 h 213953"/>
              <a:gd name="connsiteX10" fmla="*/ 1770063 w 3139715"/>
              <a:gd name="connsiteY10" fmla="*/ 133350 h 213953"/>
              <a:gd name="connsiteX11" fmla="*/ 1850665 w 3139715"/>
              <a:gd name="connsiteY11" fmla="*/ 133350 h 213953"/>
              <a:gd name="connsiteX12" fmla="*/ 1850665 w 3139715"/>
              <a:gd name="connsiteY12" fmla="*/ 213953 h 213953"/>
              <a:gd name="connsiteX13" fmla="*/ 1810364 w 3139715"/>
              <a:gd name="connsiteY13" fmla="*/ 213953 h 213953"/>
              <a:gd name="connsiteX14" fmla="*/ 1770063 w 3139715"/>
              <a:gd name="connsiteY14" fmla="*/ 213953 h 213953"/>
              <a:gd name="connsiteX15" fmla="*/ 1609725 w 3139715"/>
              <a:gd name="connsiteY15" fmla="*/ 133350 h 213953"/>
              <a:gd name="connsiteX16" fmla="*/ 1690328 w 3139715"/>
              <a:gd name="connsiteY16" fmla="*/ 133350 h 213953"/>
              <a:gd name="connsiteX17" fmla="*/ 1690328 w 3139715"/>
              <a:gd name="connsiteY17" fmla="*/ 213953 h 213953"/>
              <a:gd name="connsiteX18" fmla="*/ 1650026 w 3139715"/>
              <a:gd name="connsiteY18" fmla="*/ 213953 h 213953"/>
              <a:gd name="connsiteX19" fmla="*/ 1609725 w 3139715"/>
              <a:gd name="connsiteY19" fmla="*/ 213953 h 213953"/>
              <a:gd name="connsiteX20" fmla="*/ 1449388 w 3139715"/>
              <a:gd name="connsiteY20" fmla="*/ 133350 h 213953"/>
              <a:gd name="connsiteX21" fmla="*/ 1529990 w 3139715"/>
              <a:gd name="connsiteY21" fmla="*/ 133350 h 213953"/>
              <a:gd name="connsiteX22" fmla="*/ 1529990 w 3139715"/>
              <a:gd name="connsiteY22" fmla="*/ 213953 h 213953"/>
              <a:gd name="connsiteX23" fmla="*/ 1489689 w 3139715"/>
              <a:gd name="connsiteY23" fmla="*/ 213953 h 213953"/>
              <a:gd name="connsiteX24" fmla="*/ 1449388 w 3139715"/>
              <a:gd name="connsiteY24" fmla="*/ 213953 h 213953"/>
              <a:gd name="connsiteX25" fmla="*/ 1287463 w 3139715"/>
              <a:gd name="connsiteY25" fmla="*/ 133350 h 213953"/>
              <a:gd name="connsiteX26" fmla="*/ 1368065 w 3139715"/>
              <a:gd name="connsiteY26" fmla="*/ 133350 h 213953"/>
              <a:gd name="connsiteX27" fmla="*/ 1368065 w 3139715"/>
              <a:gd name="connsiteY27" fmla="*/ 213953 h 213953"/>
              <a:gd name="connsiteX28" fmla="*/ 1327764 w 3139715"/>
              <a:gd name="connsiteY28" fmla="*/ 213953 h 213953"/>
              <a:gd name="connsiteX29" fmla="*/ 1287463 w 3139715"/>
              <a:gd name="connsiteY29" fmla="*/ 213953 h 213953"/>
              <a:gd name="connsiteX30" fmla="*/ 1127125 w 3139715"/>
              <a:gd name="connsiteY30" fmla="*/ 133350 h 213953"/>
              <a:gd name="connsiteX31" fmla="*/ 1207728 w 3139715"/>
              <a:gd name="connsiteY31" fmla="*/ 133350 h 213953"/>
              <a:gd name="connsiteX32" fmla="*/ 1207728 w 3139715"/>
              <a:gd name="connsiteY32" fmla="*/ 213953 h 213953"/>
              <a:gd name="connsiteX33" fmla="*/ 1167426 w 3139715"/>
              <a:gd name="connsiteY33" fmla="*/ 213953 h 213953"/>
              <a:gd name="connsiteX34" fmla="*/ 1127125 w 3139715"/>
              <a:gd name="connsiteY34" fmla="*/ 213953 h 213953"/>
              <a:gd name="connsiteX35" fmla="*/ 965200 w 3139715"/>
              <a:gd name="connsiteY35" fmla="*/ 133350 h 213953"/>
              <a:gd name="connsiteX36" fmla="*/ 1045803 w 3139715"/>
              <a:gd name="connsiteY36" fmla="*/ 133350 h 213953"/>
              <a:gd name="connsiteX37" fmla="*/ 1045803 w 3139715"/>
              <a:gd name="connsiteY37" fmla="*/ 213953 h 213953"/>
              <a:gd name="connsiteX38" fmla="*/ 1005501 w 3139715"/>
              <a:gd name="connsiteY38" fmla="*/ 213953 h 213953"/>
              <a:gd name="connsiteX39" fmla="*/ 965200 w 3139715"/>
              <a:gd name="connsiteY39" fmla="*/ 213953 h 213953"/>
              <a:gd name="connsiteX40" fmla="*/ 804863 w 3139715"/>
              <a:gd name="connsiteY40" fmla="*/ 133350 h 213953"/>
              <a:gd name="connsiteX41" fmla="*/ 885465 w 3139715"/>
              <a:gd name="connsiteY41" fmla="*/ 133350 h 213953"/>
              <a:gd name="connsiteX42" fmla="*/ 885465 w 3139715"/>
              <a:gd name="connsiteY42" fmla="*/ 213953 h 213953"/>
              <a:gd name="connsiteX43" fmla="*/ 845164 w 3139715"/>
              <a:gd name="connsiteY43" fmla="*/ 213953 h 213953"/>
              <a:gd name="connsiteX44" fmla="*/ 804863 w 3139715"/>
              <a:gd name="connsiteY44" fmla="*/ 213953 h 213953"/>
              <a:gd name="connsiteX45" fmla="*/ 644525 w 3139715"/>
              <a:gd name="connsiteY45" fmla="*/ 133350 h 213953"/>
              <a:gd name="connsiteX46" fmla="*/ 725128 w 3139715"/>
              <a:gd name="connsiteY46" fmla="*/ 133350 h 213953"/>
              <a:gd name="connsiteX47" fmla="*/ 725128 w 3139715"/>
              <a:gd name="connsiteY47" fmla="*/ 213953 h 213953"/>
              <a:gd name="connsiteX48" fmla="*/ 684826 w 3139715"/>
              <a:gd name="connsiteY48" fmla="*/ 213953 h 213953"/>
              <a:gd name="connsiteX49" fmla="*/ 644525 w 3139715"/>
              <a:gd name="connsiteY49" fmla="*/ 213953 h 213953"/>
              <a:gd name="connsiteX50" fmla="*/ 482600 w 3139715"/>
              <a:gd name="connsiteY50" fmla="*/ 133350 h 213953"/>
              <a:gd name="connsiteX51" fmla="*/ 563203 w 3139715"/>
              <a:gd name="connsiteY51" fmla="*/ 133350 h 213953"/>
              <a:gd name="connsiteX52" fmla="*/ 563203 w 3139715"/>
              <a:gd name="connsiteY52" fmla="*/ 213953 h 213953"/>
              <a:gd name="connsiteX53" fmla="*/ 522901 w 3139715"/>
              <a:gd name="connsiteY53" fmla="*/ 213953 h 213953"/>
              <a:gd name="connsiteX54" fmla="*/ 482600 w 3139715"/>
              <a:gd name="connsiteY54" fmla="*/ 213953 h 213953"/>
              <a:gd name="connsiteX55" fmla="*/ 322263 w 3139715"/>
              <a:gd name="connsiteY55" fmla="*/ 133350 h 213953"/>
              <a:gd name="connsiteX56" fmla="*/ 402865 w 3139715"/>
              <a:gd name="connsiteY56" fmla="*/ 133350 h 213953"/>
              <a:gd name="connsiteX57" fmla="*/ 402865 w 3139715"/>
              <a:gd name="connsiteY57" fmla="*/ 213953 h 213953"/>
              <a:gd name="connsiteX58" fmla="*/ 362564 w 3139715"/>
              <a:gd name="connsiteY58" fmla="*/ 213953 h 213953"/>
              <a:gd name="connsiteX59" fmla="*/ 322263 w 3139715"/>
              <a:gd name="connsiteY59" fmla="*/ 213953 h 213953"/>
              <a:gd name="connsiteX60" fmla="*/ 160338 w 3139715"/>
              <a:gd name="connsiteY60" fmla="*/ 133350 h 213953"/>
              <a:gd name="connsiteX61" fmla="*/ 240940 w 3139715"/>
              <a:gd name="connsiteY61" fmla="*/ 133350 h 213953"/>
              <a:gd name="connsiteX62" fmla="*/ 240940 w 3139715"/>
              <a:gd name="connsiteY62" fmla="*/ 213953 h 213953"/>
              <a:gd name="connsiteX63" fmla="*/ 200639 w 3139715"/>
              <a:gd name="connsiteY63" fmla="*/ 213953 h 213953"/>
              <a:gd name="connsiteX64" fmla="*/ 160338 w 3139715"/>
              <a:gd name="connsiteY64" fmla="*/ 213953 h 213953"/>
              <a:gd name="connsiteX65" fmla="*/ 0 w 3139715"/>
              <a:gd name="connsiteY65" fmla="*/ 133350 h 213953"/>
              <a:gd name="connsiteX66" fmla="*/ 80603 w 3139715"/>
              <a:gd name="connsiteY66" fmla="*/ 133350 h 213953"/>
              <a:gd name="connsiteX67" fmla="*/ 80603 w 3139715"/>
              <a:gd name="connsiteY67" fmla="*/ 213953 h 213953"/>
              <a:gd name="connsiteX68" fmla="*/ 40302 w 3139715"/>
              <a:gd name="connsiteY68" fmla="*/ 213953 h 213953"/>
              <a:gd name="connsiteX69" fmla="*/ 0 w 3139715"/>
              <a:gd name="connsiteY69" fmla="*/ 213953 h 213953"/>
              <a:gd name="connsiteX70" fmla="*/ 2897188 w 3139715"/>
              <a:gd name="connsiteY70" fmla="*/ 120650 h 213953"/>
              <a:gd name="connsiteX71" fmla="*/ 2977790 w 3139715"/>
              <a:gd name="connsiteY71" fmla="*/ 120650 h 213953"/>
              <a:gd name="connsiteX72" fmla="*/ 2977790 w 3139715"/>
              <a:gd name="connsiteY72" fmla="*/ 201253 h 213953"/>
              <a:gd name="connsiteX73" fmla="*/ 2937489 w 3139715"/>
              <a:gd name="connsiteY73" fmla="*/ 201253 h 213953"/>
              <a:gd name="connsiteX74" fmla="*/ 2897188 w 3139715"/>
              <a:gd name="connsiteY74" fmla="*/ 201253 h 213953"/>
              <a:gd name="connsiteX75" fmla="*/ 2092325 w 3139715"/>
              <a:gd name="connsiteY75" fmla="*/ 120650 h 213953"/>
              <a:gd name="connsiteX76" fmla="*/ 2172928 w 3139715"/>
              <a:gd name="connsiteY76" fmla="*/ 120650 h 213953"/>
              <a:gd name="connsiteX77" fmla="*/ 2172928 w 3139715"/>
              <a:gd name="connsiteY77" fmla="*/ 201253 h 213953"/>
              <a:gd name="connsiteX78" fmla="*/ 2132626 w 3139715"/>
              <a:gd name="connsiteY78" fmla="*/ 201253 h 213953"/>
              <a:gd name="connsiteX79" fmla="*/ 2092325 w 3139715"/>
              <a:gd name="connsiteY79" fmla="*/ 201253 h 213953"/>
              <a:gd name="connsiteX80" fmla="*/ 2254250 w 3139715"/>
              <a:gd name="connsiteY80" fmla="*/ 80963 h 213953"/>
              <a:gd name="connsiteX81" fmla="*/ 2334853 w 3139715"/>
              <a:gd name="connsiteY81" fmla="*/ 80963 h 213953"/>
              <a:gd name="connsiteX82" fmla="*/ 2334853 w 3139715"/>
              <a:gd name="connsiteY82" fmla="*/ 161565 h 213953"/>
              <a:gd name="connsiteX83" fmla="*/ 2294551 w 3139715"/>
              <a:gd name="connsiteY83" fmla="*/ 161565 h 213953"/>
              <a:gd name="connsiteX84" fmla="*/ 2254250 w 3139715"/>
              <a:gd name="connsiteY84" fmla="*/ 161565 h 213953"/>
              <a:gd name="connsiteX85" fmla="*/ 2736850 w 3139715"/>
              <a:gd name="connsiteY85" fmla="*/ 52388 h 213953"/>
              <a:gd name="connsiteX86" fmla="*/ 2817453 w 3139715"/>
              <a:gd name="connsiteY86" fmla="*/ 52388 h 213953"/>
              <a:gd name="connsiteX87" fmla="*/ 2817453 w 3139715"/>
              <a:gd name="connsiteY87" fmla="*/ 132990 h 213953"/>
              <a:gd name="connsiteX88" fmla="*/ 2777151 w 3139715"/>
              <a:gd name="connsiteY88" fmla="*/ 132990 h 213953"/>
              <a:gd name="connsiteX89" fmla="*/ 2736850 w 3139715"/>
              <a:gd name="connsiteY89" fmla="*/ 132990 h 213953"/>
              <a:gd name="connsiteX90" fmla="*/ 2414588 w 3139715"/>
              <a:gd name="connsiteY90" fmla="*/ 52388 h 213953"/>
              <a:gd name="connsiteX91" fmla="*/ 2495190 w 3139715"/>
              <a:gd name="connsiteY91" fmla="*/ 52388 h 213953"/>
              <a:gd name="connsiteX92" fmla="*/ 2495190 w 3139715"/>
              <a:gd name="connsiteY92" fmla="*/ 132990 h 213953"/>
              <a:gd name="connsiteX93" fmla="*/ 2454889 w 3139715"/>
              <a:gd name="connsiteY93" fmla="*/ 132990 h 213953"/>
              <a:gd name="connsiteX94" fmla="*/ 2414588 w 3139715"/>
              <a:gd name="connsiteY94" fmla="*/ 132990 h 213953"/>
              <a:gd name="connsiteX95" fmla="*/ 2576513 w 3139715"/>
              <a:gd name="connsiteY95" fmla="*/ 0 h 213953"/>
              <a:gd name="connsiteX96" fmla="*/ 2657115 w 3139715"/>
              <a:gd name="connsiteY96" fmla="*/ 0 h 213953"/>
              <a:gd name="connsiteX97" fmla="*/ 2657115 w 3139715"/>
              <a:gd name="connsiteY97" fmla="*/ 80603 h 213953"/>
              <a:gd name="connsiteX98" fmla="*/ 2616814 w 3139715"/>
              <a:gd name="connsiteY98" fmla="*/ 80603 h 213953"/>
              <a:gd name="connsiteX99" fmla="*/ 2576513 w 3139715"/>
              <a:gd name="connsiteY99" fmla="*/ 80603 h 213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3">
                <a:moveTo>
                  <a:pt x="3059113" y="133350"/>
                </a:moveTo>
                <a:lnTo>
                  <a:pt x="3139715" y="133350"/>
                </a:lnTo>
                <a:lnTo>
                  <a:pt x="3139715" y="213953"/>
                </a:lnTo>
                <a:lnTo>
                  <a:pt x="3099414" y="213953"/>
                </a:lnTo>
                <a:lnTo>
                  <a:pt x="3059113" y="213953"/>
                </a:lnTo>
                <a:close/>
                <a:moveTo>
                  <a:pt x="1931988" y="133350"/>
                </a:moveTo>
                <a:lnTo>
                  <a:pt x="2012590" y="133350"/>
                </a:lnTo>
                <a:lnTo>
                  <a:pt x="2012590" y="213953"/>
                </a:lnTo>
                <a:lnTo>
                  <a:pt x="1972289" y="213953"/>
                </a:lnTo>
                <a:lnTo>
                  <a:pt x="1931988" y="213953"/>
                </a:lnTo>
                <a:close/>
                <a:moveTo>
                  <a:pt x="1770063" y="133350"/>
                </a:moveTo>
                <a:lnTo>
                  <a:pt x="1850665" y="133350"/>
                </a:lnTo>
                <a:lnTo>
                  <a:pt x="1850665" y="213953"/>
                </a:lnTo>
                <a:lnTo>
                  <a:pt x="1810364" y="213953"/>
                </a:lnTo>
                <a:lnTo>
                  <a:pt x="1770063" y="213953"/>
                </a:lnTo>
                <a:close/>
                <a:moveTo>
                  <a:pt x="1609725" y="133350"/>
                </a:moveTo>
                <a:lnTo>
                  <a:pt x="1690328" y="133350"/>
                </a:lnTo>
                <a:lnTo>
                  <a:pt x="1690328" y="213953"/>
                </a:lnTo>
                <a:lnTo>
                  <a:pt x="1650026" y="213953"/>
                </a:lnTo>
                <a:lnTo>
                  <a:pt x="1609725" y="213953"/>
                </a:lnTo>
                <a:close/>
                <a:moveTo>
                  <a:pt x="1449388" y="133350"/>
                </a:moveTo>
                <a:lnTo>
                  <a:pt x="1529990" y="133350"/>
                </a:lnTo>
                <a:lnTo>
                  <a:pt x="1529990" y="213953"/>
                </a:lnTo>
                <a:lnTo>
                  <a:pt x="1489689" y="213953"/>
                </a:lnTo>
                <a:lnTo>
                  <a:pt x="1449388" y="213953"/>
                </a:lnTo>
                <a:close/>
                <a:moveTo>
                  <a:pt x="1287463" y="133350"/>
                </a:moveTo>
                <a:lnTo>
                  <a:pt x="1368065" y="133350"/>
                </a:lnTo>
                <a:lnTo>
                  <a:pt x="1368065" y="213953"/>
                </a:lnTo>
                <a:lnTo>
                  <a:pt x="1327764" y="213953"/>
                </a:lnTo>
                <a:lnTo>
                  <a:pt x="1287463" y="213953"/>
                </a:lnTo>
                <a:close/>
                <a:moveTo>
                  <a:pt x="1127125" y="133350"/>
                </a:moveTo>
                <a:lnTo>
                  <a:pt x="1207728" y="133350"/>
                </a:lnTo>
                <a:lnTo>
                  <a:pt x="1207728" y="213953"/>
                </a:lnTo>
                <a:lnTo>
                  <a:pt x="1167426" y="213953"/>
                </a:lnTo>
                <a:lnTo>
                  <a:pt x="1127125" y="213953"/>
                </a:lnTo>
                <a:close/>
                <a:moveTo>
                  <a:pt x="965200" y="133350"/>
                </a:moveTo>
                <a:lnTo>
                  <a:pt x="1045803" y="133350"/>
                </a:lnTo>
                <a:lnTo>
                  <a:pt x="1045803" y="213953"/>
                </a:lnTo>
                <a:lnTo>
                  <a:pt x="1005501" y="213953"/>
                </a:lnTo>
                <a:lnTo>
                  <a:pt x="965200" y="213953"/>
                </a:lnTo>
                <a:close/>
                <a:moveTo>
                  <a:pt x="804863" y="133350"/>
                </a:moveTo>
                <a:lnTo>
                  <a:pt x="885465" y="133350"/>
                </a:lnTo>
                <a:lnTo>
                  <a:pt x="885465" y="213953"/>
                </a:lnTo>
                <a:lnTo>
                  <a:pt x="845164" y="213953"/>
                </a:lnTo>
                <a:lnTo>
                  <a:pt x="804863" y="213953"/>
                </a:lnTo>
                <a:close/>
                <a:moveTo>
                  <a:pt x="644525" y="133350"/>
                </a:moveTo>
                <a:lnTo>
                  <a:pt x="725128" y="133350"/>
                </a:lnTo>
                <a:lnTo>
                  <a:pt x="725128" y="213953"/>
                </a:lnTo>
                <a:lnTo>
                  <a:pt x="684826" y="213953"/>
                </a:lnTo>
                <a:lnTo>
                  <a:pt x="644525" y="213953"/>
                </a:lnTo>
                <a:close/>
                <a:moveTo>
                  <a:pt x="482600" y="133350"/>
                </a:moveTo>
                <a:lnTo>
                  <a:pt x="563203" y="133350"/>
                </a:lnTo>
                <a:lnTo>
                  <a:pt x="563203" y="213953"/>
                </a:lnTo>
                <a:lnTo>
                  <a:pt x="522901" y="213953"/>
                </a:lnTo>
                <a:lnTo>
                  <a:pt x="482600" y="213953"/>
                </a:lnTo>
                <a:close/>
                <a:moveTo>
                  <a:pt x="322263" y="133350"/>
                </a:moveTo>
                <a:lnTo>
                  <a:pt x="402865" y="133350"/>
                </a:lnTo>
                <a:lnTo>
                  <a:pt x="402865" y="213953"/>
                </a:lnTo>
                <a:lnTo>
                  <a:pt x="362564" y="213953"/>
                </a:lnTo>
                <a:lnTo>
                  <a:pt x="322263" y="213953"/>
                </a:lnTo>
                <a:close/>
                <a:moveTo>
                  <a:pt x="160338" y="133350"/>
                </a:moveTo>
                <a:lnTo>
                  <a:pt x="240940" y="133350"/>
                </a:lnTo>
                <a:lnTo>
                  <a:pt x="240940" y="213953"/>
                </a:lnTo>
                <a:lnTo>
                  <a:pt x="200639" y="213953"/>
                </a:lnTo>
                <a:lnTo>
                  <a:pt x="160338" y="213953"/>
                </a:lnTo>
                <a:close/>
                <a:moveTo>
                  <a:pt x="0" y="133350"/>
                </a:moveTo>
                <a:lnTo>
                  <a:pt x="80603" y="133350"/>
                </a:lnTo>
                <a:lnTo>
                  <a:pt x="80603" y="213953"/>
                </a:lnTo>
                <a:lnTo>
                  <a:pt x="40302" y="213953"/>
                </a:lnTo>
                <a:lnTo>
                  <a:pt x="0" y="213953"/>
                </a:lnTo>
                <a:close/>
                <a:moveTo>
                  <a:pt x="2897188" y="120650"/>
                </a:moveTo>
                <a:lnTo>
                  <a:pt x="2977790" y="120650"/>
                </a:lnTo>
                <a:lnTo>
                  <a:pt x="2977790" y="201253"/>
                </a:lnTo>
                <a:lnTo>
                  <a:pt x="2937489" y="201253"/>
                </a:lnTo>
                <a:lnTo>
                  <a:pt x="2897188" y="201253"/>
                </a:lnTo>
                <a:close/>
                <a:moveTo>
                  <a:pt x="2092325" y="120650"/>
                </a:moveTo>
                <a:lnTo>
                  <a:pt x="2172928" y="120650"/>
                </a:lnTo>
                <a:lnTo>
                  <a:pt x="2172928" y="201253"/>
                </a:lnTo>
                <a:lnTo>
                  <a:pt x="2132626" y="201253"/>
                </a:lnTo>
                <a:lnTo>
                  <a:pt x="2092325" y="201253"/>
                </a:lnTo>
                <a:close/>
                <a:moveTo>
                  <a:pt x="2254250" y="80963"/>
                </a:moveTo>
                <a:lnTo>
                  <a:pt x="2334853" y="80963"/>
                </a:lnTo>
                <a:lnTo>
                  <a:pt x="2334853" y="161565"/>
                </a:lnTo>
                <a:lnTo>
                  <a:pt x="2294551" y="161565"/>
                </a:lnTo>
                <a:lnTo>
                  <a:pt x="2254250" y="161565"/>
                </a:lnTo>
                <a:close/>
                <a:moveTo>
                  <a:pt x="2736850" y="52388"/>
                </a:moveTo>
                <a:lnTo>
                  <a:pt x="2817453" y="52388"/>
                </a:lnTo>
                <a:lnTo>
                  <a:pt x="2817453" y="132990"/>
                </a:lnTo>
                <a:lnTo>
                  <a:pt x="2777151" y="132990"/>
                </a:lnTo>
                <a:lnTo>
                  <a:pt x="2736850" y="132990"/>
                </a:lnTo>
                <a:close/>
                <a:moveTo>
                  <a:pt x="2414588" y="52388"/>
                </a:moveTo>
                <a:lnTo>
                  <a:pt x="2495190" y="52388"/>
                </a:lnTo>
                <a:lnTo>
                  <a:pt x="2495190" y="132990"/>
                </a:lnTo>
                <a:lnTo>
                  <a:pt x="2454889" y="132990"/>
                </a:lnTo>
                <a:lnTo>
                  <a:pt x="2414588" y="132990"/>
                </a:lnTo>
                <a:close/>
                <a:moveTo>
                  <a:pt x="2576513" y="0"/>
                </a:moveTo>
                <a:lnTo>
                  <a:pt x="2657115" y="0"/>
                </a:lnTo>
                <a:lnTo>
                  <a:pt x="2657115" y="80603"/>
                </a:lnTo>
                <a:lnTo>
                  <a:pt x="2616814" y="80603"/>
                </a:lnTo>
                <a:lnTo>
                  <a:pt x="2576513"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08" name="Freeform 207">
            <a:extLst>
              <a:ext uri="{FF2B5EF4-FFF2-40B4-BE49-F238E27FC236}">
                <a16:creationId xmlns:a16="http://schemas.microsoft.com/office/drawing/2014/main" id="{789250E7-502A-ED4D-88E2-A404EA03C156}"/>
              </a:ext>
            </a:extLst>
          </p:cNvPr>
          <p:cNvSpPr>
            <a:spLocks noChangeArrowheads="1"/>
          </p:cNvSpPr>
          <p:nvPr/>
        </p:nvSpPr>
        <p:spPr bwMode="auto">
          <a:xfrm>
            <a:off x="4030959" y="4782150"/>
            <a:ext cx="938732" cy="60172"/>
          </a:xfrm>
          <a:custGeom>
            <a:avLst/>
            <a:gdLst>
              <a:gd name="connsiteX0" fmla="*/ 3059113 w 3139715"/>
              <a:gd name="connsiteY0" fmla="*/ 120650 h 201253"/>
              <a:gd name="connsiteX1" fmla="*/ 3139715 w 3139715"/>
              <a:gd name="connsiteY1" fmla="*/ 120650 h 201253"/>
              <a:gd name="connsiteX2" fmla="*/ 3139715 w 3139715"/>
              <a:gd name="connsiteY2" fmla="*/ 201253 h 201253"/>
              <a:gd name="connsiteX3" fmla="*/ 3099414 w 3139715"/>
              <a:gd name="connsiteY3" fmla="*/ 201253 h 201253"/>
              <a:gd name="connsiteX4" fmla="*/ 3059113 w 3139715"/>
              <a:gd name="connsiteY4" fmla="*/ 201253 h 201253"/>
              <a:gd name="connsiteX5" fmla="*/ 2414588 w 3139715"/>
              <a:gd name="connsiteY5" fmla="*/ 120650 h 201253"/>
              <a:gd name="connsiteX6" fmla="*/ 2495190 w 3139715"/>
              <a:gd name="connsiteY6" fmla="*/ 120650 h 201253"/>
              <a:gd name="connsiteX7" fmla="*/ 2495190 w 3139715"/>
              <a:gd name="connsiteY7" fmla="*/ 201253 h 201253"/>
              <a:gd name="connsiteX8" fmla="*/ 2454889 w 3139715"/>
              <a:gd name="connsiteY8" fmla="*/ 201253 h 201253"/>
              <a:gd name="connsiteX9" fmla="*/ 2414588 w 3139715"/>
              <a:gd name="connsiteY9" fmla="*/ 201253 h 201253"/>
              <a:gd name="connsiteX10" fmla="*/ 2254250 w 3139715"/>
              <a:gd name="connsiteY10" fmla="*/ 120650 h 201253"/>
              <a:gd name="connsiteX11" fmla="*/ 2334853 w 3139715"/>
              <a:gd name="connsiteY11" fmla="*/ 120650 h 201253"/>
              <a:gd name="connsiteX12" fmla="*/ 2334853 w 3139715"/>
              <a:gd name="connsiteY12" fmla="*/ 201253 h 201253"/>
              <a:gd name="connsiteX13" fmla="*/ 2294551 w 3139715"/>
              <a:gd name="connsiteY13" fmla="*/ 201253 h 201253"/>
              <a:gd name="connsiteX14" fmla="*/ 2254250 w 3139715"/>
              <a:gd name="connsiteY14" fmla="*/ 201253 h 201253"/>
              <a:gd name="connsiteX15" fmla="*/ 2092325 w 3139715"/>
              <a:gd name="connsiteY15" fmla="*/ 120650 h 201253"/>
              <a:gd name="connsiteX16" fmla="*/ 2172928 w 3139715"/>
              <a:gd name="connsiteY16" fmla="*/ 120650 h 201253"/>
              <a:gd name="connsiteX17" fmla="*/ 2172928 w 3139715"/>
              <a:gd name="connsiteY17" fmla="*/ 201253 h 201253"/>
              <a:gd name="connsiteX18" fmla="*/ 2132626 w 3139715"/>
              <a:gd name="connsiteY18" fmla="*/ 201253 h 201253"/>
              <a:gd name="connsiteX19" fmla="*/ 2092325 w 3139715"/>
              <a:gd name="connsiteY19" fmla="*/ 201253 h 201253"/>
              <a:gd name="connsiteX20" fmla="*/ 1931988 w 3139715"/>
              <a:gd name="connsiteY20" fmla="*/ 120650 h 201253"/>
              <a:gd name="connsiteX21" fmla="*/ 2012590 w 3139715"/>
              <a:gd name="connsiteY21" fmla="*/ 120650 h 201253"/>
              <a:gd name="connsiteX22" fmla="*/ 2012590 w 3139715"/>
              <a:gd name="connsiteY22" fmla="*/ 201253 h 201253"/>
              <a:gd name="connsiteX23" fmla="*/ 1972289 w 3139715"/>
              <a:gd name="connsiteY23" fmla="*/ 201253 h 201253"/>
              <a:gd name="connsiteX24" fmla="*/ 1931988 w 3139715"/>
              <a:gd name="connsiteY24" fmla="*/ 201253 h 201253"/>
              <a:gd name="connsiteX25" fmla="*/ 1770063 w 3139715"/>
              <a:gd name="connsiteY25" fmla="*/ 120650 h 201253"/>
              <a:gd name="connsiteX26" fmla="*/ 1850665 w 3139715"/>
              <a:gd name="connsiteY26" fmla="*/ 120650 h 201253"/>
              <a:gd name="connsiteX27" fmla="*/ 1850665 w 3139715"/>
              <a:gd name="connsiteY27" fmla="*/ 201253 h 201253"/>
              <a:gd name="connsiteX28" fmla="*/ 1810364 w 3139715"/>
              <a:gd name="connsiteY28" fmla="*/ 201253 h 201253"/>
              <a:gd name="connsiteX29" fmla="*/ 1770063 w 3139715"/>
              <a:gd name="connsiteY29" fmla="*/ 201253 h 201253"/>
              <a:gd name="connsiteX30" fmla="*/ 1609725 w 3139715"/>
              <a:gd name="connsiteY30" fmla="*/ 120650 h 201253"/>
              <a:gd name="connsiteX31" fmla="*/ 1690328 w 3139715"/>
              <a:gd name="connsiteY31" fmla="*/ 120650 h 201253"/>
              <a:gd name="connsiteX32" fmla="*/ 1690328 w 3139715"/>
              <a:gd name="connsiteY32" fmla="*/ 201253 h 201253"/>
              <a:gd name="connsiteX33" fmla="*/ 1650026 w 3139715"/>
              <a:gd name="connsiteY33" fmla="*/ 201253 h 201253"/>
              <a:gd name="connsiteX34" fmla="*/ 1609725 w 3139715"/>
              <a:gd name="connsiteY34" fmla="*/ 201253 h 201253"/>
              <a:gd name="connsiteX35" fmla="*/ 1449388 w 3139715"/>
              <a:gd name="connsiteY35" fmla="*/ 120650 h 201253"/>
              <a:gd name="connsiteX36" fmla="*/ 1529990 w 3139715"/>
              <a:gd name="connsiteY36" fmla="*/ 120650 h 201253"/>
              <a:gd name="connsiteX37" fmla="*/ 1529990 w 3139715"/>
              <a:gd name="connsiteY37" fmla="*/ 201253 h 201253"/>
              <a:gd name="connsiteX38" fmla="*/ 1489689 w 3139715"/>
              <a:gd name="connsiteY38" fmla="*/ 201253 h 201253"/>
              <a:gd name="connsiteX39" fmla="*/ 1449388 w 3139715"/>
              <a:gd name="connsiteY39" fmla="*/ 201253 h 201253"/>
              <a:gd name="connsiteX40" fmla="*/ 1287463 w 3139715"/>
              <a:gd name="connsiteY40" fmla="*/ 120650 h 201253"/>
              <a:gd name="connsiteX41" fmla="*/ 1368065 w 3139715"/>
              <a:gd name="connsiteY41" fmla="*/ 120650 h 201253"/>
              <a:gd name="connsiteX42" fmla="*/ 1368065 w 3139715"/>
              <a:gd name="connsiteY42" fmla="*/ 201253 h 201253"/>
              <a:gd name="connsiteX43" fmla="*/ 1327764 w 3139715"/>
              <a:gd name="connsiteY43" fmla="*/ 201253 h 201253"/>
              <a:gd name="connsiteX44" fmla="*/ 1287463 w 3139715"/>
              <a:gd name="connsiteY44" fmla="*/ 201253 h 201253"/>
              <a:gd name="connsiteX45" fmla="*/ 1127125 w 3139715"/>
              <a:gd name="connsiteY45" fmla="*/ 120650 h 201253"/>
              <a:gd name="connsiteX46" fmla="*/ 1207728 w 3139715"/>
              <a:gd name="connsiteY46" fmla="*/ 120650 h 201253"/>
              <a:gd name="connsiteX47" fmla="*/ 1207728 w 3139715"/>
              <a:gd name="connsiteY47" fmla="*/ 201253 h 201253"/>
              <a:gd name="connsiteX48" fmla="*/ 1167426 w 3139715"/>
              <a:gd name="connsiteY48" fmla="*/ 201253 h 201253"/>
              <a:gd name="connsiteX49" fmla="*/ 1127125 w 3139715"/>
              <a:gd name="connsiteY49" fmla="*/ 201253 h 201253"/>
              <a:gd name="connsiteX50" fmla="*/ 965200 w 3139715"/>
              <a:gd name="connsiteY50" fmla="*/ 120650 h 201253"/>
              <a:gd name="connsiteX51" fmla="*/ 1045803 w 3139715"/>
              <a:gd name="connsiteY51" fmla="*/ 120650 h 201253"/>
              <a:gd name="connsiteX52" fmla="*/ 1045803 w 3139715"/>
              <a:gd name="connsiteY52" fmla="*/ 201253 h 201253"/>
              <a:gd name="connsiteX53" fmla="*/ 1005501 w 3139715"/>
              <a:gd name="connsiteY53" fmla="*/ 201253 h 201253"/>
              <a:gd name="connsiteX54" fmla="*/ 965200 w 3139715"/>
              <a:gd name="connsiteY54" fmla="*/ 201253 h 201253"/>
              <a:gd name="connsiteX55" fmla="*/ 804863 w 3139715"/>
              <a:gd name="connsiteY55" fmla="*/ 120650 h 201253"/>
              <a:gd name="connsiteX56" fmla="*/ 885465 w 3139715"/>
              <a:gd name="connsiteY56" fmla="*/ 120650 h 201253"/>
              <a:gd name="connsiteX57" fmla="*/ 885465 w 3139715"/>
              <a:gd name="connsiteY57" fmla="*/ 201253 h 201253"/>
              <a:gd name="connsiteX58" fmla="*/ 845164 w 3139715"/>
              <a:gd name="connsiteY58" fmla="*/ 201253 h 201253"/>
              <a:gd name="connsiteX59" fmla="*/ 804863 w 3139715"/>
              <a:gd name="connsiteY59" fmla="*/ 201253 h 201253"/>
              <a:gd name="connsiteX60" fmla="*/ 644525 w 3139715"/>
              <a:gd name="connsiteY60" fmla="*/ 120650 h 201253"/>
              <a:gd name="connsiteX61" fmla="*/ 725128 w 3139715"/>
              <a:gd name="connsiteY61" fmla="*/ 120650 h 201253"/>
              <a:gd name="connsiteX62" fmla="*/ 725128 w 3139715"/>
              <a:gd name="connsiteY62" fmla="*/ 201253 h 201253"/>
              <a:gd name="connsiteX63" fmla="*/ 684826 w 3139715"/>
              <a:gd name="connsiteY63" fmla="*/ 201253 h 201253"/>
              <a:gd name="connsiteX64" fmla="*/ 644525 w 3139715"/>
              <a:gd name="connsiteY64" fmla="*/ 201253 h 201253"/>
              <a:gd name="connsiteX65" fmla="*/ 482600 w 3139715"/>
              <a:gd name="connsiteY65" fmla="*/ 120650 h 201253"/>
              <a:gd name="connsiteX66" fmla="*/ 563203 w 3139715"/>
              <a:gd name="connsiteY66" fmla="*/ 120650 h 201253"/>
              <a:gd name="connsiteX67" fmla="*/ 563203 w 3139715"/>
              <a:gd name="connsiteY67" fmla="*/ 201253 h 201253"/>
              <a:gd name="connsiteX68" fmla="*/ 522901 w 3139715"/>
              <a:gd name="connsiteY68" fmla="*/ 201253 h 201253"/>
              <a:gd name="connsiteX69" fmla="*/ 482600 w 3139715"/>
              <a:gd name="connsiteY69" fmla="*/ 201253 h 201253"/>
              <a:gd name="connsiteX70" fmla="*/ 322263 w 3139715"/>
              <a:gd name="connsiteY70" fmla="*/ 120650 h 201253"/>
              <a:gd name="connsiteX71" fmla="*/ 402865 w 3139715"/>
              <a:gd name="connsiteY71" fmla="*/ 120650 h 201253"/>
              <a:gd name="connsiteX72" fmla="*/ 402865 w 3139715"/>
              <a:gd name="connsiteY72" fmla="*/ 201253 h 201253"/>
              <a:gd name="connsiteX73" fmla="*/ 362564 w 3139715"/>
              <a:gd name="connsiteY73" fmla="*/ 201253 h 201253"/>
              <a:gd name="connsiteX74" fmla="*/ 322263 w 3139715"/>
              <a:gd name="connsiteY74" fmla="*/ 201253 h 201253"/>
              <a:gd name="connsiteX75" fmla="*/ 160338 w 3139715"/>
              <a:gd name="connsiteY75" fmla="*/ 120650 h 201253"/>
              <a:gd name="connsiteX76" fmla="*/ 240940 w 3139715"/>
              <a:gd name="connsiteY76" fmla="*/ 120650 h 201253"/>
              <a:gd name="connsiteX77" fmla="*/ 240940 w 3139715"/>
              <a:gd name="connsiteY77" fmla="*/ 201253 h 201253"/>
              <a:gd name="connsiteX78" fmla="*/ 200639 w 3139715"/>
              <a:gd name="connsiteY78" fmla="*/ 201253 h 201253"/>
              <a:gd name="connsiteX79" fmla="*/ 160338 w 3139715"/>
              <a:gd name="connsiteY79" fmla="*/ 201253 h 201253"/>
              <a:gd name="connsiteX80" fmla="*/ 0 w 3139715"/>
              <a:gd name="connsiteY80" fmla="*/ 120650 h 201253"/>
              <a:gd name="connsiteX81" fmla="*/ 80603 w 3139715"/>
              <a:gd name="connsiteY81" fmla="*/ 120650 h 201253"/>
              <a:gd name="connsiteX82" fmla="*/ 80603 w 3139715"/>
              <a:gd name="connsiteY82" fmla="*/ 201253 h 201253"/>
              <a:gd name="connsiteX83" fmla="*/ 40302 w 3139715"/>
              <a:gd name="connsiteY83" fmla="*/ 201253 h 201253"/>
              <a:gd name="connsiteX84" fmla="*/ 0 w 3139715"/>
              <a:gd name="connsiteY84" fmla="*/ 201253 h 201253"/>
              <a:gd name="connsiteX85" fmla="*/ 2576513 w 3139715"/>
              <a:gd name="connsiteY85" fmla="*/ 71438 h 201253"/>
              <a:gd name="connsiteX86" fmla="*/ 2657115 w 3139715"/>
              <a:gd name="connsiteY86" fmla="*/ 71438 h 201253"/>
              <a:gd name="connsiteX87" fmla="*/ 2657115 w 3139715"/>
              <a:gd name="connsiteY87" fmla="*/ 152040 h 201253"/>
              <a:gd name="connsiteX88" fmla="*/ 2616814 w 3139715"/>
              <a:gd name="connsiteY88" fmla="*/ 152040 h 201253"/>
              <a:gd name="connsiteX89" fmla="*/ 2576513 w 3139715"/>
              <a:gd name="connsiteY89" fmla="*/ 152040 h 201253"/>
              <a:gd name="connsiteX90" fmla="*/ 2897188 w 3139715"/>
              <a:gd name="connsiteY90" fmla="*/ 39688 h 201253"/>
              <a:gd name="connsiteX91" fmla="*/ 2977790 w 3139715"/>
              <a:gd name="connsiteY91" fmla="*/ 39688 h 201253"/>
              <a:gd name="connsiteX92" fmla="*/ 2977790 w 3139715"/>
              <a:gd name="connsiteY92" fmla="*/ 120290 h 201253"/>
              <a:gd name="connsiteX93" fmla="*/ 2937489 w 3139715"/>
              <a:gd name="connsiteY93" fmla="*/ 120290 h 201253"/>
              <a:gd name="connsiteX94" fmla="*/ 2897188 w 3139715"/>
              <a:gd name="connsiteY94" fmla="*/ 120290 h 201253"/>
              <a:gd name="connsiteX95" fmla="*/ 2736850 w 3139715"/>
              <a:gd name="connsiteY95" fmla="*/ 0 h 201253"/>
              <a:gd name="connsiteX96" fmla="*/ 2817453 w 3139715"/>
              <a:gd name="connsiteY96" fmla="*/ 0 h 201253"/>
              <a:gd name="connsiteX97" fmla="*/ 2817453 w 3139715"/>
              <a:gd name="connsiteY97" fmla="*/ 80603 h 201253"/>
              <a:gd name="connsiteX98" fmla="*/ 2777151 w 3139715"/>
              <a:gd name="connsiteY98" fmla="*/ 80603 h 201253"/>
              <a:gd name="connsiteX99" fmla="*/ 2736850 w 3139715"/>
              <a:gd name="connsiteY99" fmla="*/ 80603 h 20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3">
                <a:moveTo>
                  <a:pt x="3059113" y="120650"/>
                </a:moveTo>
                <a:lnTo>
                  <a:pt x="3139715" y="120650"/>
                </a:lnTo>
                <a:lnTo>
                  <a:pt x="3139715" y="201253"/>
                </a:lnTo>
                <a:lnTo>
                  <a:pt x="3099414" y="201253"/>
                </a:lnTo>
                <a:lnTo>
                  <a:pt x="3059113" y="201253"/>
                </a:lnTo>
                <a:close/>
                <a:moveTo>
                  <a:pt x="2414588" y="120650"/>
                </a:moveTo>
                <a:lnTo>
                  <a:pt x="2495190" y="120650"/>
                </a:lnTo>
                <a:lnTo>
                  <a:pt x="2495190" y="201253"/>
                </a:lnTo>
                <a:lnTo>
                  <a:pt x="2454889" y="201253"/>
                </a:lnTo>
                <a:lnTo>
                  <a:pt x="2414588" y="201253"/>
                </a:lnTo>
                <a:close/>
                <a:moveTo>
                  <a:pt x="2254250" y="120650"/>
                </a:moveTo>
                <a:lnTo>
                  <a:pt x="2334853" y="120650"/>
                </a:lnTo>
                <a:lnTo>
                  <a:pt x="2334853" y="201253"/>
                </a:lnTo>
                <a:lnTo>
                  <a:pt x="2294551" y="201253"/>
                </a:lnTo>
                <a:lnTo>
                  <a:pt x="2254250" y="201253"/>
                </a:lnTo>
                <a:close/>
                <a:moveTo>
                  <a:pt x="2092325" y="120650"/>
                </a:moveTo>
                <a:lnTo>
                  <a:pt x="2172928" y="120650"/>
                </a:lnTo>
                <a:lnTo>
                  <a:pt x="2172928" y="201253"/>
                </a:lnTo>
                <a:lnTo>
                  <a:pt x="2132626" y="201253"/>
                </a:lnTo>
                <a:lnTo>
                  <a:pt x="2092325" y="201253"/>
                </a:lnTo>
                <a:close/>
                <a:moveTo>
                  <a:pt x="1931988" y="120650"/>
                </a:moveTo>
                <a:lnTo>
                  <a:pt x="2012590" y="120650"/>
                </a:lnTo>
                <a:lnTo>
                  <a:pt x="2012590" y="201253"/>
                </a:lnTo>
                <a:lnTo>
                  <a:pt x="1972289" y="201253"/>
                </a:lnTo>
                <a:lnTo>
                  <a:pt x="1931988" y="201253"/>
                </a:lnTo>
                <a:close/>
                <a:moveTo>
                  <a:pt x="1770063" y="120650"/>
                </a:moveTo>
                <a:lnTo>
                  <a:pt x="1850665" y="120650"/>
                </a:lnTo>
                <a:lnTo>
                  <a:pt x="1850665" y="201253"/>
                </a:lnTo>
                <a:lnTo>
                  <a:pt x="1810364" y="201253"/>
                </a:lnTo>
                <a:lnTo>
                  <a:pt x="1770063" y="201253"/>
                </a:lnTo>
                <a:close/>
                <a:moveTo>
                  <a:pt x="1609725" y="120650"/>
                </a:moveTo>
                <a:lnTo>
                  <a:pt x="1690328" y="120650"/>
                </a:lnTo>
                <a:lnTo>
                  <a:pt x="1690328" y="201253"/>
                </a:lnTo>
                <a:lnTo>
                  <a:pt x="1650026" y="201253"/>
                </a:lnTo>
                <a:lnTo>
                  <a:pt x="1609725" y="201253"/>
                </a:lnTo>
                <a:close/>
                <a:moveTo>
                  <a:pt x="1449388" y="120650"/>
                </a:moveTo>
                <a:lnTo>
                  <a:pt x="1529990" y="120650"/>
                </a:lnTo>
                <a:lnTo>
                  <a:pt x="1529990" y="201253"/>
                </a:lnTo>
                <a:lnTo>
                  <a:pt x="1489689" y="201253"/>
                </a:lnTo>
                <a:lnTo>
                  <a:pt x="1449388" y="201253"/>
                </a:lnTo>
                <a:close/>
                <a:moveTo>
                  <a:pt x="1287463" y="120650"/>
                </a:moveTo>
                <a:lnTo>
                  <a:pt x="1368065" y="120650"/>
                </a:lnTo>
                <a:lnTo>
                  <a:pt x="1368065" y="201253"/>
                </a:lnTo>
                <a:lnTo>
                  <a:pt x="1327764" y="201253"/>
                </a:lnTo>
                <a:lnTo>
                  <a:pt x="1287463" y="201253"/>
                </a:lnTo>
                <a:close/>
                <a:moveTo>
                  <a:pt x="1127125" y="120650"/>
                </a:moveTo>
                <a:lnTo>
                  <a:pt x="1207728" y="120650"/>
                </a:lnTo>
                <a:lnTo>
                  <a:pt x="1207728" y="201253"/>
                </a:lnTo>
                <a:lnTo>
                  <a:pt x="1167426" y="201253"/>
                </a:lnTo>
                <a:lnTo>
                  <a:pt x="1127125" y="201253"/>
                </a:lnTo>
                <a:close/>
                <a:moveTo>
                  <a:pt x="965200" y="120650"/>
                </a:moveTo>
                <a:lnTo>
                  <a:pt x="1045803" y="120650"/>
                </a:lnTo>
                <a:lnTo>
                  <a:pt x="1045803" y="201253"/>
                </a:lnTo>
                <a:lnTo>
                  <a:pt x="1005501" y="201253"/>
                </a:lnTo>
                <a:lnTo>
                  <a:pt x="965200" y="201253"/>
                </a:lnTo>
                <a:close/>
                <a:moveTo>
                  <a:pt x="804863" y="120650"/>
                </a:moveTo>
                <a:lnTo>
                  <a:pt x="885465" y="120650"/>
                </a:lnTo>
                <a:lnTo>
                  <a:pt x="885465" y="201253"/>
                </a:lnTo>
                <a:lnTo>
                  <a:pt x="845164" y="201253"/>
                </a:lnTo>
                <a:lnTo>
                  <a:pt x="804863" y="201253"/>
                </a:lnTo>
                <a:close/>
                <a:moveTo>
                  <a:pt x="644525" y="120650"/>
                </a:moveTo>
                <a:lnTo>
                  <a:pt x="725128" y="120650"/>
                </a:lnTo>
                <a:lnTo>
                  <a:pt x="725128" y="201253"/>
                </a:lnTo>
                <a:lnTo>
                  <a:pt x="684826" y="201253"/>
                </a:lnTo>
                <a:lnTo>
                  <a:pt x="644525" y="201253"/>
                </a:lnTo>
                <a:close/>
                <a:moveTo>
                  <a:pt x="482600" y="120650"/>
                </a:moveTo>
                <a:lnTo>
                  <a:pt x="563203" y="120650"/>
                </a:lnTo>
                <a:lnTo>
                  <a:pt x="563203" y="201253"/>
                </a:lnTo>
                <a:lnTo>
                  <a:pt x="522901" y="201253"/>
                </a:lnTo>
                <a:lnTo>
                  <a:pt x="482600" y="201253"/>
                </a:lnTo>
                <a:close/>
                <a:moveTo>
                  <a:pt x="322263" y="120650"/>
                </a:moveTo>
                <a:lnTo>
                  <a:pt x="402865" y="120650"/>
                </a:lnTo>
                <a:lnTo>
                  <a:pt x="402865" y="201253"/>
                </a:lnTo>
                <a:lnTo>
                  <a:pt x="362564" y="201253"/>
                </a:lnTo>
                <a:lnTo>
                  <a:pt x="322263" y="201253"/>
                </a:lnTo>
                <a:close/>
                <a:moveTo>
                  <a:pt x="160338" y="120650"/>
                </a:moveTo>
                <a:lnTo>
                  <a:pt x="240940" y="120650"/>
                </a:lnTo>
                <a:lnTo>
                  <a:pt x="240940" y="201253"/>
                </a:lnTo>
                <a:lnTo>
                  <a:pt x="200639" y="201253"/>
                </a:lnTo>
                <a:lnTo>
                  <a:pt x="160338" y="201253"/>
                </a:lnTo>
                <a:close/>
                <a:moveTo>
                  <a:pt x="0" y="120650"/>
                </a:moveTo>
                <a:lnTo>
                  <a:pt x="80603" y="120650"/>
                </a:lnTo>
                <a:lnTo>
                  <a:pt x="80603" y="201253"/>
                </a:lnTo>
                <a:lnTo>
                  <a:pt x="40302" y="201253"/>
                </a:lnTo>
                <a:lnTo>
                  <a:pt x="0" y="201253"/>
                </a:lnTo>
                <a:close/>
                <a:moveTo>
                  <a:pt x="2576513" y="71438"/>
                </a:moveTo>
                <a:lnTo>
                  <a:pt x="2657115" y="71438"/>
                </a:lnTo>
                <a:lnTo>
                  <a:pt x="2657115" y="152040"/>
                </a:lnTo>
                <a:lnTo>
                  <a:pt x="2616814" y="152040"/>
                </a:lnTo>
                <a:lnTo>
                  <a:pt x="2576513" y="152040"/>
                </a:lnTo>
                <a:close/>
                <a:moveTo>
                  <a:pt x="2897188" y="39688"/>
                </a:moveTo>
                <a:lnTo>
                  <a:pt x="2977790" y="39688"/>
                </a:lnTo>
                <a:lnTo>
                  <a:pt x="2977790" y="120290"/>
                </a:lnTo>
                <a:lnTo>
                  <a:pt x="2937489" y="120290"/>
                </a:lnTo>
                <a:lnTo>
                  <a:pt x="2897188" y="120290"/>
                </a:lnTo>
                <a:close/>
                <a:moveTo>
                  <a:pt x="2736850" y="0"/>
                </a:moveTo>
                <a:lnTo>
                  <a:pt x="2817453" y="0"/>
                </a:lnTo>
                <a:lnTo>
                  <a:pt x="2817453" y="80603"/>
                </a:lnTo>
                <a:lnTo>
                  <a:pt x="2777151" y="80603"/>
                </a:lnTo>
                <a:lnTo>
                  <a:pt x="2736850"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16" name="Freeform 215">
            <a:extLst>
              <a:ext uri="{FF2B5EF4-FFF2-40B4-BE49-F238E27FC236}">
                <a16:creationId xmlns:a16="http://schemas.microsoft.com/office/drawing/2014/main" id="{318492AF-DBDE-254D-8274-4DA52BCE2BA0}"/>
              </a:ext>
            </a:extLst>
          </p:cNvPr>
          <p:cNvSpPr>
            <a:spLocks noChangeArrowheads="1"/>
          </p:cNvSpPr>
          <p:nvPr/>
        </p:nvSpPr>
        <p:spPr bwMode="auto">
          <a:xfrm rot="16200000">
            <a:off x="3551041" y="4342776"/>
            <a:ext cx="938732" cy="65393"/>
          </a:xfrm>
          <a:custGeom>
            <a:avLst/>
            <a:gdLst>
              <a:gd name="connsiteX0" fmla="*/ 3059113 w 3139715"/>
              <a:gd name="connsiteY0" fmla="*/ 138112 h 218715"/>
              <a:gd name="connsiteX1" fmla="*/ 3139715 w 3139715"/>
              <a:gd name="connsiteY1" fmla="*/ 138112 h 218715"/>
              <a:gd name="connsiteX2" fmla="*/ 3139715 w 3139715"/>
              <a:gd name="connsiteY2" fmla="*/ 218715 h 218715"/>
              <a:gd name="connsiteX3" fmla="*/ 3099414 w 3139715"/>
              <a:gd name="connsiteY3" fmla="*/ 218715 h 218715"/>
              <a:gd name="connsiteX4" fmla="*/ 3059113 w 3139715"/>
              <a:gd name="connsiteY4" fmla="*/ 218715 h 218715"/>
              <a:gd name="connsiteX5" fmla="*/ 2897188 w 3139715"/>
              <a:gd name="connsiteY5" fmla="*/ 138112 h 218715"/>
              <a:gd name="connsiteX6" fmla="*/ 2977790 w 3139715"/>
              <a:gd name="connsiteY6" fmla="*/ 138112 h 218715"/>
              <a:gd name="connsiteX7" fmla="*/ 2977790 w 3139715"/>
              <a:gd name="connsiteY7" fmla="*/ 218715 h 218715"/>
              <a:gd name="connsiteX8" fmla="*/ 2937489 w 3139715"/>
              <a:gd name="connsiteY8" fmla="*/ 218715 h 218715"/>
              <a:gd name="connsiteX9" fmla="*/ 2897188 w 3139715"/>
              <a:gd name="connsiteY9" fmla="*/ 218715 h 218715"/>
              <a:gd name="connsiteX10" fmla="*/ 2736850 w 3139715"/>
              <a:gd name="connsiteY10" fmla="*/ 138112 h 218715"/>
              <a:gd name="connsiteX11" fmla="*/ 2817453 w 3139715"/>
              <a:gd name="connsiteY11" fmla="*/ 138112 h 218715"/>
              <a:gd name="connsiteX12" fmla="*/ 2817453 w 3139715"/>
              <a:gd name="connsiteY12" fmla="*/ 218715 h 218715"/>
              <a:gd name="connsiteX13" fmla="*/ 2777151 w 3139715"/>
              <a:gd name="connsiteY13" fmla="*/ 218715 h 218715"/>
              <a:gd name="connsiteX14" fmla="*/ 2736850 w 3139715"/>
              <a:gd name="connsiteY14" fmla="*/ 218715 h 218715"/>
              <a:gd name="connsiteX15" fmla="*/ 2576513 w 3139715"/>
              <a:gd name="connsiteY15" fmla="*/ 138112 h 218715"/>
              <a:gd name="connsiteX16" fmla="*/ 2657115 w 3139715"/>
              <a:gd name="connsiteY16" fmla="*/ 138112 h 218715"/>
              <a:gd name="connsiteX17" fmla="*/ 2657115 w 3139715"/>
              <a:gd name="connsiteY17" fmla="*/ 218715 h 218715"/>
              <a:gd name="connsiteX18" fmla="*/ 2616814 w 3139715"/>
              <a:gd name="connsiteY18" fmla="*/ 218715 h 218715"/>
              <a:gd name="connsiteX19" fmla="*/ 2576513 w 3139715"/>
              <a:gd name="connsiteY19" fmla="*/ 218715 h 218715"/>
              <a:gd name="connsiteX20" fmla="*/ 2414588 w 3139715"/>
              <a:gd name="connsiteY20" fmla="*/ 138112 h 218715"/>
              <a:gd name="connsiteX21" fmla="*/ 2495190 w 3139715"/>
              <a:gd name="connsiteY21" fmla="*/ 138112 h 218715"/>
              <a:gd name="connsiteX22" fmla="*/ 2495190 w 3139715"/>
              <a:gd name="connsiteY22" fmla="*/ 218715 h 218715"/>
              <a:gd name="connsiteX23" fmla="*/ 2454889 w 3139715"/>
              <a:gd name="connsiteY23" fmla="*/ 218715 h 218715"/>
              <a:gd name="connsiteX24" fmla="*/ 2414588 w 3139715"/>
              <a:gd name="connsiteY24" fmla="*/ 218715 h 218715"/>
              <a:gd name="connsiteX25" fmla="*/ 2254250 w 3139715"/>
              <a:gd name="connsiteY25" fmla="*/ 138112 h 218715"/>
              <a:gd name="connsiteX26" fmla="*/ 2334853 w 3139715"/>
              <a:gd name="connsiteY26" fmla="*/ 138112 h 218715"/>
              <a:gd name="connsiteX27" fmla="*/ 2334853 w 3139715"/>
              <a:gd name="connsiteY27" fmla="*/ 218715 h 218715"/>
              <a:gd name="connsiteX28" fmla="*/ 2294551 w 3139715"/>
              <a:gd name="connsiteY28" fmla="*/ 218715 h 218715"/>
              <a:gd name="connsiteX29" fmla="*/ 2254250 w 3139715"/>
              <a:gd name="connsiteY29" fmla="*/ 218715 h 218715"/>
              <a:gd name="connsiteX30" fmla="*/ 644525 w 3139715"/>
              <a:gd name="connsiteY30" fmla="*/ 138112 h 218715"/>
              <a:gd name="connsiteX31" fmla="*/ 725128 w 3139715"/>
              <a:gd name="connsiteY31" fmla="*/ 138112 h 218715"/>
              <a:gd name="connsiteX32" fmla="*/ 725128 w 3139715"/>
              <a:gd name="connsiteY32" fmla="*/ 218715 h 218715"/>
              <a:gd name="connsiteX33" fmla="*/ 684826 w 3139715"/>
              <a:gd name="connsiteY33" fmla="*/ 218715 h 218715"/>
              <a:gd name="connsiteX34" fmla="*/ 644525 w 3139715"/>
              <a:gd name="connsiteY34" fmla="*/ 218715 h 218715"/>
              <a:gd name="connsiteX35" fmla="*/ 482600 w 3139715"/>
              <a:gd name="connsiteY35" fmla="*/ 138112 h 218715"/>
              <a:gd name="connsiteX36" fmla="*/ 563203 w 3139715"/>
              <a:gd name="connsiteY36" fmla="*/ 138112 h 218715"/>
              <a:gd name="connsiteX37" fmla="*/ 563203 w 3139715"/>
              <a:gd name="connsiteY37" fmla="*/ 218715 h 218715"/>
              <a:gd name="connsiteX38" fmla="*/ 522901 w 3139715"/>
              <a:gd name="connsiteY38" fmla="*/ 218715 h 218715"/>
              <a:gd name="connsiteX39" fmla="*/ 482600 w 3139715"/>
              <a:gd name="connsiteY39" fmla="*/ 218715 h 218715"/>
              <a:gd name="connsiteX40" fmla="*/ 322263 w 3139715"/>
              <a:gd name="connsiteY40" fmla="*/ 138112 h 218715"/>
              <a:gd name="connsiteX41" fmla="*/ 402865 w 3139715"/>
              <a:gd name="connsiteY41" fmla="*/ 138112 h 218715"/>
              <a:gd name="connsiteX42" fmla="*/ 402865 w 3139715"/>
              <a:gd name="connsiteY42" fmla="*/ 218715 h 218715"/>
              <a:gd name="connsiteX43" fmla="*/ 362564 w 3139715"/>
              <a:gd name="connsiteY43" fmla="*/ 218715 h 218715"/>
              <a:gd name="connsiteX44" fmla="*/ 322263 w 3139715"/>
              <a:gd name="connsiteY44" fmla="*/ 218715 h 218715"/>
              <a:gd name="connsiteX45" fmla="*/ 160338 w 3139715"/>
              <a:gd name="connsiteY45" fmla="*/ 138112 h 218715"/>
              <a:gd name="connsiteX46" fmla="*/ 240940 w 3139715"/>
              <a:gd name="connsiteY46" fmla="*/ 138112 h 218715"/>
              <a:gd name="connsiteX47" fmla="*/ 240940 w 3139715"/>
              <a:gd name="connsiteY47" fmla="*/ 218715 h 218715"/>
              <a:gd name="connsiteX48" fmla="*/ 200639 w 3139715"/>
              <a:gd name="connsiteY48" fmla="*/ 218715 h 218715"/>
              <a:gd name="connsiteX49" fmla="*/ 160338 w 3139715"/>
              <a:gd name="connsiteY49" fmla="*/ 218715 h 218715"/>
              <a:gd name="connsiteX50" fmla="*/ 0 w 3139715"/>
              <a:gd name="connsiteY50" fmla="*/ 138112 h 218715"/>
              <a:gd name="connsiteX51" fmla="*/ 80603 w 3139715"/>
              <a:gd name="connsiteY51" fmla="*/ 138112 h 218715"/>
              <a:gd name="connsiteX52" fmla="*/ 80603 w 3139715"/>
              <a:gd name="connsiteY52" fmla="*/ 218715 h 218715"/>
              <a:gd name="connsiteX53" fmla="*/ 40302 w 3139715"/>
              <a:gd name="connsiteY53" fmla="*/ 218715 h 218715"/>
              <a:gd name="connsiteX54" fmla="*/ 0 w 3139715"/>
              <a:gd name="connsiteY54" fmla="*/ 218715 h 218715"/>
              <a:gd name="connsiteX55" fmla="*/ 804863 w 3139715"/>
              <a:gd name="connsiteY55" fmla="*/ 131762 h 218715"/>
              <a:gd name="connsiteX56" fmla="*/ 885465 w 3139715"/>
              <a:gd name="connsiteY56" fmla="*/ 131762 h 218715"/>
              <a:gd name="connsiteX57" fmla="*/ 885465 w 3139715"/>
              <a:gd name="connsiteY57" fmla="*/ 212365 h 218715"/>
              <a:gd name="connsiteX58" fmla="*/ 845164 w 3139715"/>
              <a:gd name="connsiteY58" fmla="*/ 212365 h 218715"/>
              <a:gd name="connsiteX59" fmla="*/ 804863 w 3139715"/>
              <a:gd name="connsiteY59" fmla="*/ 212365 h 218715"/>
              <a:gd name="connsiteX60" fmla="*/ 2092325 w 3139715"/>
              <a:gd name="connsiteY60" fmla="*/ 122237 h 218715"/>
              <a:gd name="connsiteX61" fmla="*/ 2172928 w 3139715"/>
              <a:gd name="connsiteY61" fmla="*/ 122237 h 218715"/>
              <a:gd name="connsiteX62" fmla="*/ 2172928 w 3139715"/>
              <a:gd name="connsiteY62" fmla="*/ 202840 h 218715"/>
              <a:gd name="connsiteX63" fmla="*/ 2132626 w 3139715"/>
              <a:gd name="connsiteY63" fmla="*/ 202840 h 218715"/>
              <a:gd name="connsiteX64" fmla="*/ 2092325 w 3139715"/>
              <a:gd name="connsiteY64" fmla="*/ 202840 h 218715"/>
              <a:gd name="connsiteX65" fmla="*/ 1931988 w 3139715"/>
              <a:gd name="connsiteY65" fmla="*/ 98425 h 218715"/>
              <a:gd name="connsiteX66" fmla="*/ 2012590 w 3139715"/>
              <a:gd name="connsiteY66" fmla="*/ 98425 h 218715"/>
              <a:gd name="connsiteX67" fmla="*/ 2012590 w 3139715"/>
              <a:gd name="connsiteY67" fmla="*/ 179027 h 218715"/>
              <a:gd name="connsiteX68" fmla="*/ 1972289 w 3139715"/>
              <a:gd name="connsiteY68" fmla="*/ 179027 h 218715"/>
              <a:gd name="connsiteX69" fmla="*/ 1931988 w 3139715"/>
              <a:gd name="connsiteY69" fmla="*/ 179027 h 218715"/>
              <a:gd name="connsiteX70" fmla="*/ 965200 w 3139715"/>
              <a:gd name="connsiteY70" fmla="*/ 93662 h 218715"/>
              <a:gd name="connsiteX71" fmla="*/ 1045803 w 3139715"/>
              <a:gd name="connsiteY71" fmla="*/ 93662 h 218715"/>
              <a:gd name="connsiteX72" fmla="*/ 1045803 w 3139715"/>
              <a:gd name="connsiteY72" fmla="*/ 174265 h 218715"/>
              <a:gd name="connsiteX73" fmla="*/ 1005501 w 3139715"/>
              <a:gd name="connsiteY73" fmla="*/ 174265 h 218715"/>
              <a:gd name="connsiteX74" fmla="*/ 965200 w 3139715"/>
              <a:gd name="connsiteY74" fmla="*/ 174265 h 218715"/>
              <a:gd name="connsiteX75" fmla="*/ 1770063 w 3139715"/>
              <a:gd name="connsiteY75" fmla="*/ 80962 h 218715"/>
              <a:gd name="connsiteX76" fmla="*/ 1850665 w 3139715"/>
              <a:gd name="connsiteY76" fmla="*/ 80962 h 218715"/>
              <a:gd name="connsiteX77" fmla="*/ 1850665 w 3139715"/>
              <a:gd name="connsiteY77" fmla="*/ 161565 h 218715"/>
              <a:gd name="connsiteX78" fmla="*/ 1810364 w 3139715"/>
              <a:gd name="connsiteY78" fmla="*/ 161565 h 218715"/>
              <a:gd name="connsiteX79" fmla="*/ 1770063 w 3139715"/>
              <a:gd name="connsiteY79" fmla="*/ 161565 h 218715"/>
              <a:gd name="connsiteX80" fmla="*/ 1127125 w 3139715"/>
              <a:gd name="connsiteY80" fmla="*/ 46037 h 218715"/>
              <a:gd name="connsiteX81" fmla="*/ 1207728 w 3139715"/>
              <a:gd name="connsiteY81" fmla="*/ 46037 h 218715"/>
              <a:gd name="connsiteX82" fmla="*/ 1207728 w 3139715"/>
              <a:gd name="connsiteY82" fmla="*/ 126640 h 218715"/>
              <a:gd name="connsiteX83" fmla="*/ 1167426 w 3139715"/>
              <a:gd name="connsiteY83" fmla="*/ 126640 h 218715"/>
              <a:gd name="connsiteX84" fmla="*/ 1127125 w 3139715"/>
              <a:gd name="connsiteY84" fmla="*/ 126640 h 218715"/>
              <a:gd name="connsiteX85" fmla="*/ 1609725 w 3139715"/>
              <a:gd name="connsiteY85" fmla="*/ 41275 h 218715"/>
              <a:gd name="connsiteX86" fmla="*/ 1690328 w 3139715"/>
              <a:gd name="connsiteY86" fmla="*/ 41275 h 218715"/>
              <a:gd name="connsiteX87" fmla="*/ 1690328 w 3139715"/>
              <a:gd name="connsiteY87" fmla="*/ 121877 h 218715"/>
              <a:gd name="connsiteX88" fmla="*/ 1650026 w 3139715"/>
              <a:gd name="connsiteY88" fmla="*/ 121877 h 218715"/>
              <a:gd name="connsiteX89" fmla="*/ 1609725 w 3139715"/>
              <a:gd name="connsiteY89" fmla="*/ 121877 h 218715"/>
              <a:gd name="connsiteX90" fmla="*/ 1287463 w 3139715"/>
              <a:gd name="connsiteY90" fmla="*/ 4762 h 218715"/>
              <a:gd name="connsiteX91" fmla="*/ 1368065 w 3139715"/>
              <a:gd name="connsiteY91" fmla="*/ 4762 h 218715"/>
              <a:gd name="connsiteX92" fmla="*/ 1368065 w 3139715"/>
              <a:gd name="connsiteY92" fmla="*/ 85363 h 218715"/>
              <a:gd name="connsiteX93" fmla="*/ 1327764 w 3139715"/>
              <a:gd name="connsiteY93" fmla="*/ 85363 h 218715"/>
              <a:gd name="connsiteX94" fmla="*/ 1287463 w 3139715"/>
              <a:gd name="connsiteY94" fmla="*/ 85363 h 218715"/>
              <a:gd name="connsiteX95" fmla="*/ 1449388 w 3139715"/>
              <a:gd name="connsiteY95" fmla="*/ 0 h 218715"/>
              <a:gd name="connsiteX96" fmla="*/ 1529990 w 3139715"/>
              <a:gd name="connsiteY96" fmla="*/ 0 h 218715"/>
              <a:gd name="connsiteX97" fmla="*/ 1529990 w 3139715"/>
              <a:gd name="connsiteY97" fmla="*/ 80602 h 218715"/>
              <a:gd name="connsiteX98" fmla="*/ 1489689 w 3139715"/>
              <a:gd name="connsiteY98" fmla="*/ 80602 h 218715"/>
              <a:gd name="connsiteX99" fmla="*/ 1449388 w 3139715"/>
              <a:gd name="connsiteY99" fmla="*/ 80602 h 21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8715">
                <a:moveTo>
                  <a:pt x="3059113" y="138112"/>
                </a:moveTo>
                <a:lnTo>
                  <a:pt x="3139715" y="138112"/>
                </a:lnTo>
                <a:lnTo>
                  <a:pt x="3139715" y="218715"/>
                </a:lnTo>
                <a:lnTo>
                  <a:pt x="3099414" y="218715"/>
                </a:lnTo>
                <a:lnTo>
                  <a:pt x="3059113" y="218715"/>
                </a:lnTo>
                <a:close/>
                <a:moveTo>
                  <a:pt x="2897188" y="138112"/>
                </a:moveTo>
                <a:lnTo>
                  <a:pt x="2977790" y="138112"/>
                </a:lnTo>
                <a:lnTo>
                  <a:pt x="2977790" y="218715"/>
                </a:lnTo>
                <a:lnTo>
                  <a:pt x="2937489" y="218715"/>
                </a:lnTo>
                <a:lnTo>
                  <a:pt x="2897188" y="218715"/>
                </a:lnTo>
                <a:close/>
                <a:moveTo>
                  <a:pt x="2736850" y="138112"/>
                </a:moveTo>
                <a:lnTo>
                  <a:pt x="2817453" y="138112"/>
                </a:lnTo>
                <a:lnTo>
                  <a:pt x="2817453" y="218715"/>
                </a:lnTo>
                <a:lnTo>
                  <a:pt x="2777151" y="218715"/>
                </a:lnTo>
                <a:lnTo>
                  <a:pt x="2736850" y="218715"/>
                </a:lnTo>
                <a:close/>
                <a:moveTo>
                  <a:pt x="2576513" y="138112"/>
                </a:moveTo>
                <a:lnTo>
                  <a:pt x="2657115" y="138112"/>
                </a:lnTo>
                <a:lnTo>
                  <a:pt x="2657115" y="218715"/>
                </a:lnTo>
                <a:lnTo>
                  <a:pt x="2616814" y="218715"/>
                </a:lnTo>
                <a:lnTo>
                  <a:pt x="2576513" y="218715"/>
                </a:lnTo>
                <a:close/>
                <a:moveTo>
                  <a:pt x="2414588" y="138112"/>
                </a:moveTo>
                <a:lnTo>
                  <a:pt x="2495190" y="138112"/>
                </a:lnTo>
                <a:lnTo>
                  <a:pt x="2495190" y="218715"/>
                </a:lnTo>
                <a:lnTo>
                  <a:pt x="2454889" y="218715"/>
                </a:lnTo>
                <a:lnTo>
                  <a:pt x="2414588" y="218715"/>
                </a:lnTo>
                <a:close/>
                <a:moveTo>
                  <a:pt x="2254250" y="138112"/>
                </a:moveTo>
                <a:lnTo>
                  <a:pt x="2334853" y="138112"/>
                </a:lnTo>
                <a:lnTo>
                  <a:pt x="2334853" y="218715"/>
                </a:lnTo>
                <a:lnTo>
                  <a:pt x="2294551" y="218715"/>
                </a:lnTo>
                <a:lnTo>
                  <a:pt x="2254250" y="218715"/>
                </a:lnTo>
                <a:close/>
                <a:moveTo>
                  <a:pt x="644525" y="138112"/>
                </a:moveTo>
                <a:lnTo>
                  <a:pt x="725128" y="138112"/>
                </a:lnTo>
                <a:lnTo>
                  <a:pt x="725128" y="218715"/>
                </a:lnTo>
                <a:lnTo>
                  <a:pt x="684826" y="218715"/>
                </a:lnTo>
                <a:lnTo>
                  <a:pt x="644525" y="218715"/>
                </a:lnTo>
                <a:close/>
                <a:moveTo>
                  <a:pt x="482600" y="138112"/>
                </a:moveTo>
                <a:lnTo>
                  <a:pt x="563203" y="138112"/>
                </a:lnTo>
                <a:lnTo>
                  <a:pt x="563203" y="218715"/>
                </a:lnTo>
                <a:lnTo>
                  <a:pt x="522901" y="218715"/>
                </a:lnTo>
                <a:lnTo>
                  <a:pt x="482600" y="218715"/>
                </a:lnTo>
                <a:close/>
                <a:moveTo>
                  <a:pt x="322263" y="138112"/>
                </a:moveTo>
                <a:lnTo>
                  <a:pt x="402865" y="138112"/>
                </a:lnTo>
                <a:lnTo>
                  <a:pt x="402865" y="218715"/>
                </a:lnTo>
                <a:lnTo>
                  <a:pt x="362564" y="218715"/>
                </a:lnTo>
                <a:lnTo>
                  <a:pt x="322263" y="218715"/>
                </a:lnTo>
                <a:close/>
                <a:moveTo>
                  <a:pt x="160338" y="138112"/>
                </a:moveTo>
                <a:lnTo>
                  <a:pt x="240940" y="138112"/>
                </a:lnTo>
                <a:lnTo>
                  <a:pt x="240940" y="218715"/>
                </a:lnTo>
                <a:lnTo>
                  <a:pt x="200639" y="218715"/>
                </a:lnTo>
                <a:lnTo>
                  <a:pt x="160338" y="218715"/>
                </a:lnTo>
                <a:close/>
                <a:moveTo>
                  <a:pt x="0" y="138112"/>
                </a:moveTo>
                <a:lnTo>
                  <a:pt x="80603" y="138112"/>
                </a:lnTo>
                <a:lnTo>
                  <a:pt x="80603" y="218715"/>
                </a:lnTo>
                <a:lnTo>
                  <a:pt x="40302" y="218715"/>
                </a:lnTo>
                <a:lnTo>
                  <a:pt x="0" y="218715"/>
                </a:lnTo>
                <a:close/>
                <a:moveTo>
                  <a:pt x="804863" y="131762"/>
                </a:moveTo>
                <a:lnTo>
                  <a:pt x="885465" y="131762"/>
                </a:lnTo>
                <a:lnTo>
                  <a:pt x="885465" y="212365"/>
                </a:lnTo>
                <a:lnTo>
                  <a:pt x="845164" y="212365"/>
                </a:lnTo>
                <a:lnTo>
                  <a:pt x="804863" y="212365"/>
                </a:lnTo>
                <a:close/>
                <a:moveTo>
                  <a:pt x="2092325" y="122237"/>
                </a:moveTo>
                <a:lnTo>
                  <a:pt x="2172928" y="122237"/>
                </a:lnTo>
                <a:lnTo>
                  <a:pt x="2172928" y="202840"/>
                </a:lnTo>
                <a:lnTo>
                  <a:pt x="2132626" y="202840"/>
                </a:lnTo>
                <a:lnTo>
                  <a:pt x="2092325" y="202840"/>
                </a:lnTo>
                <a:close/>
                <a:moveTo>
                  <a:pt x="1931988" y="98425"/>
                </a:moveTo>
                <a:lnTo>
                  <a:pt x="2012590" y="98425"/>
                </a:lnTo>
                <a:lnTo>
                  <a:pt x="2012590" y="179027"/>
                </a:lnTo>
                <a:lnTo>
                  <a:pt x="1972289" y="179027"/>
                </a:lnTo>
                <a:lnTo>
                  <a:pt x="1931988" y="179027"/>
                </a:lnTo>
                <a:close/>
                <a:moveTo>
                  <a:pt x="965200" y="93662"/>
                </a:moveTo>
                <a:lnTo>
                  <a:pt x="1045803" y="93662"/>
                </a:lnTo>
                <a:lnTo>
                  <a:pt x="1045803" y="174265"/>
                </a:lnTo>
                <a:lnTo>
                  <a:pt x="1005501" y="174265"/>
                </a:lnTo>
                <a:lnTo>
                  <a:pt x="965200" y="174265"/>
                </a:lnTo>
                <a:close/>
                <a:moveTo>
                  <a:pt x="1770063" y="80962"/>
                </a:moveTo>
                <a:lnTo>
                  <a:pt x="1850665" y="80962"/>
                </a:lnTo>
                <a:lnTo>
                  <a:pt x="1850665" y="161565"/>
                </a:lnTo>
                <a:lnTo>
                  <a:pt x="1810364" y="161565"/>
                </a:lnTo>
                <a:lnTo>
                  <a:pt x="1770063" y="161565"/>
                </a:lnTo>
                <a:close/>
                <a:moveTo>
                  <a:pt x="1127125" y="46037"/>
                </a:moveTo>
                <a:lnTo>
                  <a:pt x="1207728" y="46037"/>
                </a:lnTo>
                <a:lnTo>
                  <a:pt x="1207728" y="126640"/>
                </a:lnTo>
                <a:lnTo>
                  <a:pt x="1167426" y="126640"/>
                </a:lnTo>
                <a:lnTo>
                  <a:pt x="1127125" y="126640"/>
                </a:lnTo>
                <a:close/>
                <a:moveTo>
                  <a:pt x="1609725" y="41275"/>
                </a:moveTo>
                <a:lnTo>
                  <a:pt x="1690328" y="41275"/>
                </a:lnTo>
                <a:lnTo>
                  <a:pt x="1690328" y="121877"/>
                </a:lnTo>
                <a:lnTo>
                  <a:pt x="1650026" y="121877"/>
                </a:lnTo>
                <a:lnTo>
                  <a:pt x="1609725" y="121877"/>
                </a:lnTo>
                <a:close/>
                <a:moveTo>
                  <a:pt x="1287463" y="4762"/>
                </a:moveTo>
                <a:lnTo>
                  <a:pt x="1368065" y="4762"/>
                </a:lnTo>
                <a:lnTo>
                  <a:pt x="1368065" y="85363"/>
                </a:lnTo>
                <a:lnTo>
                  <a:pt x="1327764" y="85363"/>
                </a:lnTo>
                <a:lnTo>
                  <a:pt x="1287463" y="85363"/>
                </a:lnTo>
                <a:close/>
                <a:moveTo>
                  <a:pt x="1449388" y="0"/>
                </a:moveTo>
                <a:lnTo>
                  <a:pt x="1529990" y="0"/>
                </a:lnTo>
                <a:lnTo>
                  <a:pt x="1529990" y="80602"/>
                </a:lnTo>
                <a:lnTo>
                  <a:pt x="1489689" y="80602"/>
                </a:lnTo>
                <a:lnTo>
                  <a:pt x="1449388"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19" name="Freeform 218">
            <a:extLst>
              <a:ext uri="{FF2B5EF4-FFF2-40B4-BE49-F238E27FC236}">
                <a16:creationId xmlns:a16="http://schemas.microsoft.com/office/drawing/2014/main" id="{10CB31C0-B663-6B43-AD4A-F5737D332C9A}"/>
              </a:ext>
            </a:extLst>
          </p:cNvPr>
          <p:cNvSpPr>
            <a:spLocks noChangeArrowheads="1"/>
          </p:cNvSpPr>
          <p:nvPr/>
        </p:nvSpPr>
        <p:spPr bwMode="auto">
          <a:xfrm rot="16200000">
            <a:off x="3834623" y="4335767"/>
            <a:ext cx="938732" cy="77259"/>
          </a:xfrm>
          <a:custGeom>
            <a:avLst/>
            <a:gdLst>
              <a:gd name="connsiteX0" fmla="*/ 3059113 w 3139715"/>
              <a:gd name="connsiteY0" fmla="*/ 177800 h 258403"/>
              <a:gd name="connsiteX1" fmla="*/ 3139715 w 3139715"/>
              <a:gd name="connsiteY1" fmla="*/ 177800 h 258403"/>
              <a:gd name="connsiteX2" fmla="*/ 3139715 w 3139715"/>
              <a:gd name="connsiteY2" fmla="*/ 258403 h 258403"/>
              <a:gd name="connsiteX3" fmla="*/ 3099414 w 3139715"/>
              <a:gd name="connsiteY3" fmla="*/ 258403 h 258403"/>
              <a:gd name="connsiteX4" fmla="*/ 3059113 w 3139715"/>
              <a:gd name="connsiteY4" fmla="*/ 258403 h 258403"/>
              <a:gd name="connsiteX5" fmla="*/ 2897188 w 3139715"/>
              <a:gd name="connsiteY5" fmla="*/ 177800 h 258403"/>
              <a:gd name="connsiteX6" fmla="*/ 2977790 w 3139715"/>
              <a:gd name="connsiteY6" fmla="*/ 177800 h 258403"/>
              <a:gd name="connsiteX7" fmla="*/ 2977790 w 3139715"/>
              <a:gd name="connsiteY7" fmla="*/ 258403 h 258403"/>
              <a:gd name="connsiteX8" fmla="*/ 2937489 w 3139715"/>
              <a:gd name="connsiteY8" fmla="*/ 258403 h 258403"/>
              <a:gd name="connsiteX9" fmla="*/ 2897188 w 3139715"/>
              <a:gd name="connsiteY9" fmla="*/ 258403 h 258403"/>
              <a:gd name="connsiteX10" fmla="*/ 2736850 w 3139715"/>
              <a:gd name="connsiteY10" fmla="*/ 177800 h 258403"/>
              <a:gd name="connsiteX11" fmla="*/ 2817453 w 3139715"/>
              <a:gd name="connsiteY11" fmla="*/ 177800 h 258403"/>
              <a:gd name="connsiteX12" fmla="*/ 2817453 w 3139715"/>
              <a:gd name="connsiteY12" fmla="*/ 258403 h 258403"/>
              <a:gd name="connsiteX13" fmla="*/ 2777151 w 3139715"/>
              <a:gd name="connsiteY13" fmla="*/ 258403 h 258403"/>
              <a:gd name="connsiteX14" fmla="*/ 2736850 w 3139715"/>
              <a:gd name="connsiteY14" fmla="*/ 258403 h 258403"/>
              <a:gd name="connsiteX15" fmla="*/ 2576513 w 3139715"/>
              <a:gd name="connsiteY15" fmla="*/ 177800 h 258403"/>
              <a:gd name="connsiteX16" fmla="*/ 2657115 w 3139715"/>
              <a:gd name="connsiteY16" fmla="*/ 177800 h 258403"/>
              <a:gd name="connsiteX17" fmla="*/ 2657115 w 3139715"/>
              <a:gd name="connsiteY17" fmla="*/ 258403 h 258403"/>
              <a:gd name="connsiteX18" fmla="*/ 2616814 w 3139715"/>
              <a:gd name="connsiteY18" fmla="*/ 258403 h 258403"/>
              <a:gd name="connsiteX19" fmla="*/ 2576513 w 3139715"/>
              <a:gd name="connsiteY19" fmla="*/ 258403 h 258403"/>
              <a:gd name="connsiteX20" fmla="*/ 2414588 w 3139715"/>
              <a:gd name="connsiteY20" fmla="*/ 177800 h 258403"/>
              <a:gd name="connsiteX21" fmla="*/ 2495190 w 3139715"/>
              <a:gd name="connsiteY21" fmla="*/ 177800 h 258403"/>
              <a:gd name="connsiteX22" fmla="*/ 2495190 w 3139715"/>
              <a:gd name="connsiteY22" fmla="*/ 237764 h 258403"/>
              <a:gd name="connsiteX23" fmla="*/ 2454889 w 3139715"/>
              <a:gd name="connsiteY23" fmla="*/ 237764 h 258403"/>
              <a:gd name="connsiteX24" fmla="*/ 2414588 w 3139715"/>
              <a:gd name="connsiteY24" fmla="*/ 237764 h 258403"/>
              <a:gd name="connsiteX25" fmla="*/ 965200 w 3139715"/>
              <a:gd name="connsiteY25" fmla="*/ 177800 h 258403"/>
              <a:gd name="connsiteX26" fmla="*/ 1045803 w 3139715"/>
              <a:gd name="connsiteY26" fmla="*/ 177800 h 258403"/>
              <a:gd name="connsiteX27" fmla="*/ 1045803 w 3139715"/>
              <a:gd name="connsiteY27" fmla="*/ 258403 h 258403"/>
              <a:gd name="connsiteX28" fmla="*/ 1005501 w 3139715"/>
              <a:gd name="connsiteY28" fmla="*/ 258403 h 258403"/>
              <a:gd name="connsiteX29" fmla="*/ 965200 w 3139715"/>
              <a:gd name="connsiteY29" fmla="*/ 258403 h 258403"/>
              <a:gd name="connsiteX30" fmla="*/ 804863 w 3139715"/>
              <a:gd name="connsiteY30" fmla="*/ 177800 h 258403"/>
              <a:gd name="connsiteX31" fmla="*/ 885465 w 3139715"/>
              <a:gd name="connsiteY31" fmla="*/ 177800 h 258403"/>
              <a:gd name="connsiteX32" fmla="*/ 885465 w 3139715"/>
              <a:gd name="connsiteY32" fmla="*/ 258403 h 258403"/>
              <a:gd name="connsiteX33" fmla="*/ 845164 w 3139715"/>
              <a:gd name="connsiteY33" fmla="*/ 258403 h 258403"/>
              <a:gd name="connsiteX34" fmla="*/ 804863 w 3139715"/>
              <a:gd name="connsiteY34" fmla="*/ 258403 h 258403"/>
              <a:gd name="connsiteX35" fmla="*/ 644525 w 3139715"/>
              <a:gd name="connsiteY35" fmla="*/ 177800 h 258403"/>
              <a:gd name="connsiteX36" fmla="*/ 725128 w 3139715"/>
              <a:gd name="connsiteY36" fmla="*/ 177800 h 258403"/>
              <a:gd name="connsiteX37" fmla="*/ 725128 w 3139715"/>
              <a:gd name="connsiteY37" fmla="*/ 258403 h 258403"/>
              <a:gd name="connsiteX38" fmla="*/ 684826 w 3139715"/>
              <a:gd name="connsiteY38" fmla="*/ 258403 h 258403"/>
              <a:gd name="connsiteX39" fmla="*/ 644525 w 3139715"/>
              <a:gd name="connsiteY39" fmla="*/ 258403 h 258403"/>
              <a:gd name="connsiteX40" fmla="*/ 482600 w 3139715"/>
              <a:gd name="connsiteY40" fmla="*/ 177800 h 258403"/>
              <a:gd name="connsiteX41" fmla="*/ 563203 w 3139715"/>
              <a:gd name="connsiteY41" fmla="*/ 177800 h 258403"/>
              <a:gd name="connsiteX42" fmla="*/ 563203 w 3139715"/>
              <a:gd name="connsiteY42" fmla="*/ 258403 h 258403"/>
              <a:gd name="connsiteX43" fmla="*/ 522901 w 3139715"/>
              <a:gd name="connsiteY43" fmla="*/ 258403 h 258403"/>
              <a:gd name="connsiteX44" fmla="*/ 482600 w 3139715"/>
              <a:gd name="connsiteY44" fmla="*/ 258403 h 258403"/>
              <a:gd name="connsiteX45" fmla="*/ 322263 w 3139715"/>
              <a:gd name="connsiteY45" fmla="*/ 177800 h 258403"/>
              <a:gd name="connsiteX46" fmla="*/ 402865 w 3139715"/>
              <a:gd name="connsiteY46" fmla="*/ 177800 h 258403"/>
              <a:gd name="connsiteX47" fmla="*/ 402865 w 3139715"/>
              <a:gd name="connsiteY47" fmla="*/ 258403 h 258403"/>
              <a:gd name="connsiteX48" fmla="*/ 362564 w 3139715"/>
              <a:gd name="connsiteY48" fmla="*/ 258403 h 258403"/>
              <a:gd name="connsiteX49" fmla="*/ 322263 w 3139715"/>
              <a:gd name="connsiteY49" fmla="*/ 258403 h 258403"/>
              <a:gd name="connsiteX50" fmla="*/ 160338 w 3139715"/>
              <a:gd name="connsiteY50" fmla="*/ 177800 h 258403"/>
              <a:gd name="connsiteX51" fmla="*/ 240940 w 3139715"/>
              <a:gd name="connsiteY51" fmla="*/ 177800 h 258403"/>
              <a:gd name="connsiteX52" fmla="*/ 240940 w 3139715"/>
              <a:gd name="connsiteY52" fmla="*/ 258403 h 258403"/>
              <a:gd name="connsiteX53" fmla="*/ 200639 w 3139715"/>
              <a:gd name="connsiteY53" fmla="*/ 258403 h 258403"/>
              <a:gd name="connsiteX54" fmla="*/ 160338 w 3139715"/>
              <a:gd name="connsiteY54" fmla="*/ 258403 h 258403"/>
              <a:gd name="connsiteX55" fmla="*/ 0 w 3139715"/>
              <a:gd name="connsiteY55" fmla="*/ 177800 h 258403"/>
              <a:gd name="connsiteX56" fmla="*/ 80603 w 3139715"/>
              <a:gd name="connsiteY56" fmla="*/ 177800 h 258403"/>
              <a:gd name="connsiteX57" fmla="*/ 80603 w 3139715"/>
              <a:gd name="connsiteY57" fmla="*/ 258403 h 258403"/>
              <a:gd name="connsiteX58" fmla="*/ 40302 w 3139715"/>
              <a:gd name="connsiteY58" fmla="*/ 258403 h 258403"/>
              <a:gd name="connsiteX59" fmla="*/ 0 w 3139715"/>
              <a:gd name="connsiteY59" fmla="*/ 258403 h 258403"/>
              <a:gd name="connsiteX60" fmla="*/ 2254250 w 3139715"/>
              <a:gd name="connsiteY60" fmla="*/ 139700 h 258403"/>
              <a:gd name="connsiteX61" fmla="*/ 2334853 w 3139715"/>
              <a:gd name="connsiteY61" fmla="*/ 139700 h 258403"/>
              <a:gd name="connsiteX62" fmla="*/ 2334853 w 3139715"/>
              <a:gd name="connsiteY62" fmla="*/ 220303 h 258403"/>
              <a:gd name="connsiteX63" fmla="*/ 2294551 w 3139715"/>
              <a:gd name="connsiteY63" fmla="*/ 220303 h 258403"/>
              <a:gd name="connsiteX64" fmla="*/ 2254250 w 3139715"/>
              <a:gd name="connsiteY64" fmla="*/ 220303 h 258403"/>
              <a:gd name="connsiteX65" fmla="*/ 1127125 w 3139715"/>
              <a:gd name="connsiteY65" fmla="*/ 138113 h 258403"/>
              <a:gd name="connsiteX66" fmla="*/ 1207728 w 3139715"/>
              <a:gd name="connsiteY66" fmla="*/ 138113 h 258403"/>
              <a:gd name="connsiteX67" fmla="*/ 1207728 w 3139715"/>
              <a:gd name="connsiteY67" fmla="*/ 218715 h 258403"/>
              <a:gd name="connsiteX68" fmla="*/ 1167426 w 3139715"/>
              <a:gd name="connsiteY68" fmla="*/ 218715 h 258403"/>
              <a:gd name="connsiteX69" fmla="*/ 1127125 w 3139715"/>
              <a:gd name="connsiteY69" fmla="*/ 218715 h 258403"/>
              <a:gd name="connsiteX70" fmla="*/ 2092325 w 3139715"/>
              <a:gd name="connsiteY70" fmla="*/ 107950 h 258403"/>
              <a:gd name="connsiteX71" fmla="*/ 2172928 w 3139715"/>
              <a:gd name="connsiteY71" fmla="*/ 107950 h 258403"/>
              <a:gd name="connsiteX72" fmla="*/ 2172928 w 3139715"/>
              <a:gd name="connsiteY72" fmla="*/ 188553 h 258403"/>
              <a:gd name="connsiteX73" fmla="*/ 2132626 w 3139715"/>
              <a:gd name="connsiteY73" fmla="*/ 188553 h 258403"/>
              <a:gd name="connsiteX74" fmla="*/ 2092325 w 3139715"/>
              <a:gd name="connsiteY74" fmla="*/ 188553 h 258403"/>
              <a:gd name="connsiteX75" fmla="*/ 1287463 w 3139715"/>
              <a:gd name="connsiteY75" fmla="*/ 98425 h 258403"/>
              <a:gd name="connsiteX76" fmla="*/ 1368065 w 3139715"/>
              <a:gd name="connsiteY76" fmla="*/ 98425 h 258403"/>
              <a:gd name="connsiteX77" fmla="*/ 1368065 w 3139715"/>
              <a:gd name="connsiteY77" fmla="*/ 179028 h 258403"/>
              <a:gd name="connsiteX78" fmla="*/ 1327764 w 3139715"/>
              <a:gd name="connsiteY78" fmla="*/ 179028 h 258403"/>
              <a:gd name="connsiteX79" fmla="*/ 1287463 w 3139715"/>
              <a:gd name="connsiteY79" fmla="*/ 179028 h 258403"/>
              <a:gd name="connsiteX80" fmla="*/ 1931988 w 3139715"/>
              <a:gd name="connsiteY80" fmla="*/ 68263 h 258403"/>
              <a:gd name="connsiteX81" fmla="*/ 2012590 w 3139715"/>
              <a:gd name="connsiteY81" fmla="*/ 68263 h 258403"/>
              <a:gd name="connsiteX82" fmla="*/ 2012590 w 3139715"/>
              <a:gd name="connsiteY82" fmla="*/ 148865 h 258403"/>
              <a:gd name="connsiteX83" fmla="*/ 1972289 w 3139715"/>
              <a:gd name="connsiteY83" fmla="*/ 148865 h 258403"/>
              <a:gd name="connsiteX84" fmla="*/ 1931988 w 3139715"/>
              <a:gd name="connsiteY84" fmla="*/ 148865 h 258403"/>
              <a:gd name="connsiteX85" fmla="*/ 1449388 w 3139715"/>
              <a:gd name="connsiteY85" fmla="*/ 57150 h 258403"/>
              <a:gd name="connsiteX86" fmla="*/ 1529990 w 3139715"/>
              <a:gd name="connsiteY86" fmla="*/ 57150 h 258403"/>
              <a:gd name="connsiteX87" fmla="*/ 1529990 w 3139715"/>
              <a:gd name="connsiteY87" fmla="*/ 137753 h 258403"/>
              <a:gd name="connsiteX88" fmla="*/ 1489689 w 3139715"/>
              <a:gd name="connsiteY88" fmla="*/ 137753 h 258403"/>
              <a:gd name="connsiteX89" fmla="*/ 1449388 w 3139715"/>
              <a:gd name="connsiteY89" fmla="*/ 137753 h 258403"/>
              <a:gd name="connsiteX90" fmla="*/ 1609725 w 3139715"/>
              <a:gd name="connsiteY90" fmla="*/ 17463 h 258403"/>
              <a:gd name="connsiteX91" fmla="*/ 1690328 w 3139715"/>
              <a:gd name="connsiteY91" fmla="*/ 17463 h 258403"/>
              <a:gd name="connsiteX92" fmla="*/ 1690328 w 3139715"/>
              <a:gd name="connsiteY92" fmla="*/ 98065 h 258403"/>
              <a:gd name="connsiteX93" fmla="*/ 1650026 w 3139715"/>
              <a:gd name="connsiteY93" fmla="*/ 98065 h 258403"/>
              <a:gd name="connsiteX94" fmla="*/ 1609725 w 3139715"/>
              <a:gd name="connsiteY94" fmla="*/ 98065 h 258403"/>
              <a:gd name="connsiteX95" fmla="*/ 1770063 w 3139715"/>
              <a:gd name="connsiteY95" fmla="*/ 0 h 258403"/>
              <a:gd name="connsiteX96" fmla="*/ 1850665 w 3139715"/>
              <a:gd name="connsiteY96" fmla="*/ 0 h 258403"/>
              <a:gd name="connsiteX97" fmla="*/ 1850665 w 3139715"/>
              <a:gd name="connsiteY97" fmla="*/ 80601 h 258403"/>
              <a:gd name="connsiteX98" fmla="*/ 1810364 w 3139715"/>
              <a:gd name="connsiteY98" fmla="*/ 80601 h 258403"/>
              <a:gd name="connsiteX99" fmla="*/ 1770063 w 3139715"/>
              <a:gd name="connsiteY99" fmla="*/ 80601 h 2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3">
                <a:moveTo>
                  <a:pt x="3059113" y="177800"/>
                </a:moveTo>
                <a:lnTo>
                  <a:pt x="3139715" y="177800"/>
                </a:lnTo>
                <a:lnTo>
                  <a:pt x="3139715" y="258403"/>
                </a:lnTo>
                <a:lnTo>
                  <a:pt x="3099414" y="258403"/>
                </a:lnTo>
                <a:lnTo>
                  <a:pt x="3059113" y="258403"/>
                </a:lnTo>
                <a:close/>
                <a:moveTo>
                  <a:pt x="2897188" y="177800"/>
                </a:moveTo>
                <a:lnTo>
                  <a:pt x="2977790" y="177800"/>
                </a:lnTo>
                <a:lnTo>
                  <a:pt x="2977790" y="258403"/>
                </a:lnTo>
                <a:lnTo>
                  <a:pt x="2937489" y="258403"/>
                </a:lnTo>
                <a:lnTo>
                  <a:pt x="2897188" y="258403"/>
                </a:lnTo>
                <a:close/>
                <a:moveTo>
                  <a:pt x="2736850" y="177800"/>
                </a:moveTo>
                <a:lnTo>
                  <a:pt x="2817453" y="177800"/>
                </a:lnTo>
                <a:lnTo>
                  <a:pt x="2817453" y="258403"/>
                </a:lnTo>
                <a:lnTo>
                  <a:pt x="2777151" y="258403"/>
                </a:lnTo>
                <a:lnTo>
                  <a:pt x="2736850" y="258403"/>
                </a:lnTo>
                <a:close/>
                <a:moveTo>
                  <a:pt x="2576513" y="177800"/>
                </a:moveTo>
                <a:lnTo>
                  <a:pt x="2657115" y="177800"/>
                </a:lnTo>
                <a:lnTo>
                  <a:pt x="2657115" y="258403"/>
                </a:lnTo>
                <a:lnTo>
                  <a:pt x="2616814" y="258403"/>
                </a:lnTo>
                <a:lnTo>
                  <a:pt x="2576513" y="258403"/>
                </a:lnTo>
                <a:close/>
                <a:moveTo>
                  <a:pt x="2414588" y="177800"/>
                </a:moveTo>
                <a:lnTo>
                  <a:pt x="2495190" y="177800"/>
                </a:lnTo>
                <a:lnTo>
                  <a:pt x="2495190" y="237764"/>
                </a:lnTo>
                <a:lnTo>
                  <a:pt x="2454889" y="237764"/>
                </a:lnTo>
                <a:lnTo>
                  <a:pt x="2414588" y="237764"/>
                </a:lnTo>
                <a:close/>
                <a:moveTo>
                  <a:pt x="965200" y="177800"/>
                </a:moveTo>
                <a:lnTo>
                  <a:pt x="1045803" y="177800"/>
                </a:lnTo>
                <a:lnTo>
                  <a:pt x="1045803" y="258403"/>
                </a:lnTo>
                <a:lnTo>
                  <a:pt x="1005501" y="258403"/>
                </a:lnTo>
                <a:lnTo>
                  <a:pt x="965200" y="258403"/>
                </a:lnTo>
                <a:close/>
                <a:moveTo>
                  <a:pt x="804863" y="177800"/>
                </a:moveTo>
                <a:lnTo>
                  <a:pt x="885465" y="177800"/>
                </a:lnTo>
                <a:lnTo>
                  <a:pt x="885465" y="258403"/>
                </a:lnTo>
                <a:lnTo>
                  <a:pt x="845164" y="258403"/>
                </a:lnTo>
                <a:lnTo>
                  <a:pt x="804863" y="258403"/>
                </a:lnTo>
                <a:close/>
                <a:moveTo>
                  <a:pt x="644525" y="177800"/>
                </a:moveTo>
                <a:lnTo>
                  <a:pt x="725128" y="177800"/>
                </a:lnTo>
                <a:lnTo>
                  <a:pt x="725128" y="258403"/>
                </a:lnTo>
                <a:lnTo>
                  <a:pt x="684826" y="258403"/>
                </a:lnTo>
                <a:lnTo>
                  <a:pt x="644525" y="258403"/>
                </a:lnTo>
                <a:close/>
                <a:moveTo>
                  <a:pt x="482600" y="177800"/>
                </a:moveTo>
                <a:lnTo>
                  <a:pt x="563203" y="177800"/>
                </a:lnTo>
                <a:lnTo>
                  <a:pt x="563203" y="258403"/>
                </a:lnTo>
                <a:lnTo>
                  <a:pt x="522901" y="258403"/>
                </a:lnTo>
                <a:lnTo>
                  <a:pt x="482600" y="258403"/>
                </a:lnTo>
                <a:close/>
                <a:moveTo>
                  <a:pt x="322263" y="177800"/>
                </a:moveTo>
                <a:lnTo>
                  <a:pt x="402865" y="177800"/>
                </a:lnTo>
                <a:lnTo>
                  <a:pt x="402865" y="258403"/>
                </a:lnTo>
                <a:lnTo>
                  <a:pt x="362564" y="258403"/>
                </a:lnTo>
                <a:lnTo>
                  <a:pt x="322263" y="258403"/>
                </a:lnTo>
                <a:close/>
                <a:moveTo>
                  <a:pt x="160338" y="177800"/>
                </a:moveTo>
                <a:lnTo>
                  <a:pt x="240940" y="177800"/>
                </a:lnTo>
                <a:lnTo>
                  <a:pt x="240940" y="258403"/>
                </a:lnTo>
                <a:lnTo>
                  <a:pt x="200639" y="258403"/>
                </a:lnTo>
                <a:lnTo>
                  <a:pt x="160338" y="258403"/>
                </a:lnTo>
                <a:close/>
                <a:moveTo>
                  <a:pt x="0" y="177800"/>
                </a:moveTo>
                <a:lnTo>
                  <a:pt x="80603" y="177800"/>
                </a:lnTo>
                <a:lnTo>
                  <a:pt x="80603" y="258403"/>
                </a:lnTo>
                <a:lnTo>
                  <a:pt x="40302" y="258403"/>
                </a:lnTo>
                <a:lnTo>
                  <a:pt x="0" y="258403"/>
                </a:lnTo>
                <a:close/>
                <a:moveTo>
                  <a:pt x="2254250" y="139700"/>
                </a:moveTo>
                <a:lnTo>
                  <a:pt x="2334853" y="139700"/>
                </a:lnTo>
                <a:lnTo>
                  <a:pt x="2334853" y="220303"/>
                </a:lnTo>
                <a:lnTo>
                  <a:pt x="2294551" y="220303"/>
                </a:lnTo>
                <a:lnTo>
                  <a:pt x="2254250" y="220303"/>
                </a:lnTo>
                <a:close/>
                <a:moveTo>
                  <a:pt x="1127125" y="138113"/>
                </a:moveTo>
                <a:lnTo>
                  <a:pt x="1207728" y="138113"/>
                </a:lnTo>
                <a:lnTo>
                  <a:pt x="1207728" y="218715"/>
                </a:lnTo>
                <a:lnTo>
                  <a:pt x="1167426" y="218715"/>
                </a:lnTo>
                <a:lnTo>
                  <a:pt x="1127125" y="218715"/>
                </a:lnTo>
                <a:close/>
                <a:moveTo>
                  <a:pt x="2092325" y="107950"/>
                </a:moveTo>
                <a:lnTo>
                  <a:pt x="2172928" y="107950"/>
                </a:lnTo>
                <a:lnTo>
                  <a:pt x="2172928" y="188553"/>
                </a:lnTo>
                <a:lnTo>
                  <a:pt x="2132626" y="188553"/>
                </a:lnTo>
                <a:lnTo>
                  <a:pt x="2092325" y="188553"/>
                </a:lnTo>
                <a:close/>
                <a:moveTo>
                  <a:pt x="1287463" y="98425"/>
                </a:moveTo>
                <a:lnTo>
                  <a:pt x="1368065" y="98425"/>
                </a:lnTo>
                <a:lnTo>
                  <a:pt x="1368065" y="179028"/>
                </a:lnTo>
                <a:lnTo>
                  <a:pt x="1327764" y="179028"/>
                </a:lnTo>
                <a:lnTo>
                  <a:pt x="1287463" y="179028"/>
                </a:lnTo>
                <a:close/>
                <a:moveTo>
                  <a:pt x="1931988" y="68263"/>
                </a:moveTo>
                <a:lnTo>
                  <a:pt x="2012590" y="68263"/>
                </a:lnTo>
                <a:lnTo>
                  <a:pt x="2012590" y="148865"/>
                </a:lnTo>
                <a:lnTo>
                  <a:pt x="1972289" y="148865"/>
                </a:lnTo>
                <a:lnTo>
                  <a:pt x="1931988" y="148865"/>
                </a:lnTo>
                <a:close/>
                <a:moveTo>
                  <a:pt x="1449388" y="57150"/>
                </a:moveTo>
                <a:lnTo>
                  <a:pt x="1529990" y="57150"/>
                </a:lnTo>
                <a:lnTo>
                  <a:pt x="1529990" y="137753"/>
                </a:lnTo>
                <a:lnTo>
                  <a:pt x="1489689" y="137753"/>
                </a:lnTo>
                <a:lnTo>
                  <a:pt x="1449388" y="137753"/>
                </a:lnTo>
                <a:close/>
                <a:moveTo>
                  <a:pt x="1609725" y="17463"/>
                </a:moveTo>
                <a:lnTo>
                  <a:pt x="1690328" y="17463"/>
                </a:lnTo>
                <a:lnTo>
                  <a:pt x="1690328" y="98065"/>
                </a:lnTo>
                <a:lnTo>
                  <a:pt x="1650026" y="98065"/>
                </a:lnTo>
                <a:lnTo>
                  <a:pt x="1609725" y="98065"/>
                </a:lnTo>
                <a:close/>
                <a:moveTo>
                  <a:pt x="1770063" y="0"/>
                </a:moveTo>
                <a:lnTo>
                  <a:pt x="1850665" y="0"/>
                </a:lnTo>
                <a:lnTo>
                  <a:pt x="1850665" y="80601"/>
                </a:lnTo>
                <a:lnTo>
                  <a:pt x="1810364" y="80601"/>
                </a:lnTo>
                <a:lnTo>
                  <a:pt x="1770063" y="80601"/>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223" name="Freeform 222">
            <a:extLst>
              <a:ext uri="{FF2B5EF4-FFF2-40B4-BE49-F238E27FC236}">
                <a16:creationId xmlns:a16="http://schemas.microsoft.com/office/drawing/2014/main" id="{F430F15B-4B50-844A-AD7B-6FE603F4C6CB}"/>
              </a:ext>
            </a:extLst>
          </p:cNvPr>
          <p:cNvSpPr>
            <a:spLocks noChangeArrowheads="1"/>
          </p:cNvSpPr>
          <p:nvPr/>
        </p:nvSpPr>
        <p:spPr bwMode="auto">
          <a:xfrm rot="16200000">
            <a:off x="4457388" y="4329214"/>
            <a:ext cx="938732" cy="84379"/>
          </a:xfrm>
          <a:custGeom>
            <a:avLst/>
            <a:gdLst>
              <a:gd name="connsiteX0" fmla="*/ 3059113 w 3139715"/>
              <a:gd name="connsiteY0" fmla="*/ 201612 h 282214"/>
              <a:gd name="connsiteX1" fmla="*/ 3139715 w 3139715"/>
              <a:gd name="connsiteY1" fmla="*/ 201612 h 282214"/>
              <a:gd name="connsiteX2" fmla="*/ 3139715 w 3139715"/>
              <a:gd name="connsiteY2" fmla="*/ 282214 h 282214"/>
              <a:gd name="connsiteX3" fmla="*/ 3099414 w 3139715"/>
              <a:gd name="connsiteY3" fmla="*/ 282214 h 282214"/>
              <a:gd name="connsiteX4" fmla="*/ 3059113 w 3139715"/>
              <a:gd name="connsiteY4" fmla="*/ 282214 h 282214"/>
              <a:gd name="connsiteX5" fmla="*/ 2897188 w 3139715"/>
              <a:gd name="connsiteY5" fmla="*/ 201612 h 282214"/>
              <a:gd name="connsiteX6" fmla="*/ 2977790 w 3139715"/>
              <a:gd name="connsiteY6" fmla="*/ 201612 h 282214"/>
              <a:gd name="connsiteX7" fmla="*/ 2977790 w 3139715"/>
              <a:gd name="connsiteY7" fmla="*/ 282214 h 282214"/>
              <a:gd name="connsiteX8" fmla="*/ 2937489 w 3139715"/>
              <a:gd name="connsiteY8" fmla="*/ 282214 h 282214"/>
              <a:gd name="connsiteX9" fmla="*/ 2897188 w 3139715"/>
              <a:gd name="connsiteY9" fmla="*/ 282214 h 282214"/>
              <a:gd name="connsiteX10" fmla="*/ 2736850 w 3139715"/>
              <a:gd name="connsiteY10" fmla="*/ 201612 h 282214"/>
              <a:gd name="connsiteX11" fmla="*/ 2817453 w 3139715"/>
              <a:gd name="connsiteY11" fmla="*/ 201612 h 282214"/>
              <a:gd name="connsiteX12" fmla="*/ 2817453 w 3139715"/>
              <a:gd name="connsiteY12" fmla="*/ 282214 h 282214"/>
              <a:gd name="connsiteX13" fmla="*/ 2777151 w 3139715"/>
              <a:gd name="connsiteY13" fmla="*/ 282214 h 282214"/>
              <a:gd name="connsiteX14" fmla="*/ 2736850 w 3139715"/>
              <a:gd name="connsiteY14" fmla="*/ 282214 h 282214"/>
              <a:gd name="connsiteX15" fmla="*/ 1609725 w 3139715"/>
              <a:gd name="connsiteY15" fmla="*/ 201612 h 282214"/>
              <a:gd name="connsiteX16" fmla="*/ 1690328 w 3139715"/>
              <a:gd name="connsiteY16" fmla="*/ 201612 h 282214"/>
              <a:gd name="connsiteX17" fmla="*/ 1690328 w 3139715"/>
              <a:gd name="connsiteY17" fmla="*/ 282214 h 282214"/>
              <a:gd name="connsiteX18" fmla="*/ 1650026 w 3139715"/>
              <a:gd name="connsiteY18" fmla="*/ 282214 h 282214"/>
              <a:gd name="connsiteX19" fmla="*/ 1609725 w 3139715"/>
              <a:gd name="connsiteY19" fmla="*/ 282214 h 282214"/>
              <a:gd name="connsiteX20" fmla="*/ 1449388 w 3139715"/>
              <a:gd name="connsiteY20" fmla="*/ 201612 h 282214"/>
              <a:gd name="connsiteX21" fmla="*/ 1529990 w 3139715"/>
              <a:gd name="connsiteY21" fmla="*/ 201612 h 282214"/>
              <a:gd name="connsiteX22" fmla="*/ 1529990 w 3139715"/>
              <a:gd name="connsiteY22" fmla="*/ 282214 h 282214"/>
              <a:gd name="connsiteX23" fmla="*/ 1489689 w 3139715"/>
              <a:gd name="connsiteY23" fmla="*/ 282214 h 282214"/>
              <a:gd name="connsiteX24" fmla="*/ 1449388 w 3139715"/>
              <a:gd name="connsiteY24" fmla="*/ 282214 h 282214"/>
              <a:gd name="connsiteX25" fmla="*/ 1287463 w 3139715"/>
              <a:gd name="connsiteY25" fmla="*/ 201612 h 282214"/>
              <a:gd name="connsiteX26" fmla="*/ 1368065 w 3139715"/>
              <a:gd name="connsiteY26" fmla="*/ 201612 h 282214"/>
              <a:gd name="connsiteX27" fmla="*/ 1368065 w 3139715"/>
              <a:gd name="connsiteY27" fmla="*/ 282214 h 282214"/>
              <a:gd name="connsiteX28" fmla="*/ 1327764 w 3139715"/>
              <a:gd name="connsiteY28" fmla="*/ 282214 h 282214"/>
              <a:gd name="connsiteX29" fmla="*/ 1287463 w 3139715"/>
              <a:gd name="connsiteY29" fmla="*/ 282214 h 282214"/>
              <a:gd name="connsiteX30" fmla="*/ 1127125 w 3139715"/>
              <a:gd name="connsiteY30" fmla="*/ 201612 h 282214"/>
              <a:gd name="connsiteX31" fmla="*/ 1207728 w 3139715"/>
              <a:gd name="connsiteY31" fmla="*/ 201612 h 282214"/>
              <a:gd name="connsiteX32" fmla="*/ 1207728 w 3139715"/>
              <a:gd name="connsiteY32" fmla="*/ 282214 h 282214"/>
              <a:gd name="connsiteX33" fmla="*/ 1167426 w 3139715"/>
              <a:gd name="connsiteY33" fmla="*/ 282214 h 282214"/>
              <a:gd name="connsiteX34" fmla="*/ 1127125 w 3139715"/>
              <a:gd name="connsiteY34" fmla="*/ 282214 h 282214"/>
              <a:gd name="connsiteX35" fmla="*/ 965200 w 3139715"/>
              <a:gd name="connsiteY35" fmla="*/ 201612 h 282214"/>
              <a:gd name="connsiteX36" fmla="*/ 1045803 w 3139715"/>
              <a:gd name="connsiteY36" fmla="*/ 201612 h 282214"/>
              <a:gd name="connsiteX37" fmla="*/ 1045803 w 3139715"/>
              <a:gd name="connsiteY37" fmla="*/ 282214 h 282214"/>
              <a:gd name="connsiteX38" fmla="*/ 1005501 w 3139715"/>
              <a:gd name="connsiteY38" fmla="*/ 282214 h 282214"/>
              <a:gd name="connsiteX39" fmla="*/ 965200 w 3139715"/>
              <a:gd name="connsiteY39" fmla="*/ 282214 h 282214"/>
              <a:gd name="connsiteX40" fmla="*/ 804863 w 3139715"/>
              <a:gd name="connsiteY40" fmla="*/ 201612 h 282214"/>
              <a:gd name="connsiteX41" fmla="*/ 885465 w 3139715"/>
              <a:gd name="connsiteY41" fmla="*/ 201612 h 282214"/>
              <a:gd name="connsiteX42" fmla="*/ 885465 w 3139715"/>
              <a:gd name="connsiteY42" fmla="*/ 282214 h 282214"/>
              <a:gd name="connsiteX43" fmla="*/ 845164 w 3139715"/>
              <a:gd name="connsiteY43" fmla="*/ 282214 h 282214"/>
              <a:gd name="connsiteX44" fmla="*/ 804863 w 3139715"/>
              <a:gd name="connsiteY44" fmla="*/ 282214 h 282214"/>
              <a:gd name="connsiteX45" fmla="*/ 644525 w 3139715"/>
              <a:gd name="connsiteY45" fmla="*/ 201612 h 282214"/>
              <a:gd name="connsiteX46" fmla="*/ 725128 w 3139715"/>
              <a:gd name="connsiteY46" fmla="*/ 201612 h 282214"/>
              <a:gd name="connsiteX47" fmla="*/ 725128 w 3139715"/>
              <a:gd name="connsiteY47" fmla="*/ 282214 h 282214"/>
              <a:gd name="connsiteX48" fmla="*/ 684826 w 3139715"/>
              <a:gd name="connsiteY48" fmla="*/ 282214 h 282214"/>
              <a:gd name="connsiteX49" fmla="*/ 644525 w 3139715"/>
              <a:gd name="connsiteY49" fmla="*/ 282214 h 282214"/>
              <a:gd name="connsiteX50" fmla="*/ 482600 w 3139715"/>
              <a:gd name="connsiteY50" fmla="*/ 201612 h 282214"/>
              <a:gd name="connsiteX51" fmla="*/ 563203 w 3139715"/>
              <a:gd name="connsiteY51" fmla="*/ 201612 h 282214"/>
              <a:gd name="connsiteX52" fmla="*/ 563203 w 3139715"/>
              <a:gd name="connsiteY52" fmla="*/ 282214 h 282214"/>
              <a:gd name="connsiteX53" fmla="*/ 522901 w 3139715"/>
              <a:gd name="connsiteY53" fmla="*/ 282214 h 282214"/>
              <a:gd name="connsiteX54" fmla="*/ 482600 w 3139715"/>
              <a:gd name="connsiteY54" fmla="*/ 282214 h 282214"/>
              <a:gd name="connsiteX55" fmla="*/ 322263 w 3139715"/>
              <a:gd name="connsiteY55" fmla="*/ 201612 h 282214"/>
              <a:gd name="connsiteX56" fmla="*/ 402865 w 3139715"/>
              <a:gd name="connsiteY56" fmla="*/ 201612 h 282214"/>
              <a:gd name="connsiteX57" fmla="*/ 402865 w 3139715"/>
              <a:gd name="connsiteY57" fmla="*/ 282214 h 282214"/>
              <a:gd name="connsiteX58" fmla="*/ 362564 w 3139715"/>
              <a:gd name="connsiteY58" fmla="*/ 282214 h 282214"/>
              <a:gd name="connsiteX59" fmla="*/ 322263 w 3139715"/>
              <a:gd name="connsiteY59" fmla="*/ 282214 h 282214"/>
              <a:gd name="connsiteX60" fmla="*/ 160338 w 3139715"/>
              <a:gd name="connsiteY60" fmla="*/ 201612 h 282214"/>
              <a:gd name="connsiteX61" fmla="*/ 240940 w 3139715"/>
              <a:gd name="connsiteY61" fmla="*/ 201612 h 282214"/>
              <a:gd name="connsiteX62" fmla="*/ 240940 w 3139715"/>
              <a:gd name="connsiteY62" fmla="*/ 282214 h 282214"/>
              <a:gd name="connsiteX63" fmla="*/ 200639 w 3139715"/>
              <a:gd name="connsiteY63" fmla="*/ 282214 h 282214"/>
              <a:gd name="connsiteX64" fmla="*/ 160338 w 3139715"/>
              <a:gd name="connsiteY64" fmla="*/ 282214 h 282214"/>
              <a:gd name="connsiteX65" fmla="*/ 0 w 3139715"/>
              <a:gd name="connsiteY65" fmla="*/ 201612 h 282214"/>
              <a:gd name="connsiteX66" fmla="*/ 80603 w 3139715"/>
              <a:gd name="connsiteY66" fmla="*/ 201612 h 282214"/>
              <a:gd name="connsiteX67" fmla="*/ 80603 w 3139715"/>
              <a:gd name="connsiteY67" fmla="*/ 282214 h 282214"/>
              <a:gd name="connsiteX68" fmla="*/ 40302 w 3139715"/>
              <a:gd name="connsiteY68" fmla="*/ 282214 h 282214"/>
              <a:gd name="connsiteX69" fmla="*/ 0 w 3139715"/>
              <a:gd name="connsiteY69" fmla="*/ 282214 h 282214"/>
              <a:gd name="connsiteX70" fmla="*/ 2576513 w 3139715"/>
              <a:gd name="connsiteY70" fmla="*/ 187325 h 282214"/>
              <a:gd name="connsiteX71" fmla="*/ 2657115 w 3139715"/>
              <a:gd name="connsiteY71" fmla="*/ 187325 h 282214"/>
              <a:gd name="connsiteX72" fmla="*/ 2657115 w 3139715"/>
              <a:gd name="connsiteY72" fmla="*/ 267926 h 282214"/>
              <a:gd name="connsiteX73" fmla="*/ 2616814 w 3139715"/>
              <a:gd name="connsiteY73" fmla="*/ 267926 h 282214"/>
              <a:gd name="connsiteX74" fmla="*/ 2576513 w 3139715"/>
              <a:gd name="connsiteY74" fmla="*/ 267926 h 282214"/>
              <a:gd name="connsiteX75" fmla="*/ 2414588 w 3139715"/>
              <a:gd name="connsiteY75" fmla="*/ 161925 h 282214"/>
              <a:gd name="connsiteX76" fmla="*/ 2495190 w 3139715"/>
              <a:gd name="connsiteY76" fmla="*/ 161925 h 282214"/>
              <a:gd name="connsiteX77" fmla="*/ 2495190 w 3139715"/>
              <a:gd name="connsiteY77" fmla="*/ 242526 h 282214"/>
              <a:gd name="connsiteX78" fmla="*/ 2454889 w 3139715"/>
              <a:gd name="connsiteY78" fmla="*/ 242526 h 282214"/>
              <a:gd name="connsiteX79" fmla="*/ 2414588 w 3139715"/>
              <a:gd name="connsiteY79" fmla="*/ 242526 h 282214"/>
              <a:gd name="connsiteX80" fmla="*/ 1770063 w 3139715"/>
              <a:gd name="connsiteY80" fmla="*/ 150812 h 282214"/>
              <a:gd name="connsiteX81" fmla="*/ 1850665 w 3139715"/>
              <a:gd name="connsiteY81" fmla="*/ 150812 h 282214"/>
              <a:gd name="connsiteX82" fmla="*/ 1850665 w 3139715"/>
              <a:gd name="connsiteY82" fmla="*/ 231415 h 282214"/>
              <a:gd name="connsiteX83" fmla="*/ 1810364 w 3139715"/>
              <a:gd name="connsiteY83" fmla="*/ 231415 h 282214"/>
              <a:gd name="connsiteX84" fmla="*/ 1770063 w 3139715"/>
              <a:gd name="connsiteY84" fmla="*/ 231415 h 282214"/>
              <a:gd name="connsiteX85" fmla="*/ 2254250 w 3139715"/>
              <a:gd name="connsiteY85" fmla="*/ 80962 h 282214"/>
              <a:gd name="connsiteX86" fmla="*/ 2334853 w 3139715"/>
              <a:gd name="connsiteY86" fmla="*/ 80962 h 282214"/>
              <a:gd name="connsiteX87" fmla="*/ 2334853 w 3139715"/>
              <a:gd name="connsiteY87" fmla="*/ 161565 h 282214"/>
              <a:gd name="connsiteX88" fmla="*/ 2294551 w 3139715"/>
              <a:gd name="connsiteY88" fmla="*/ 161565 h 282214"/>
              <a:gd name="connsiteX89" fmla="*/ 2254250 w 3139715"/>
              <a:gd name="connsiteY89" fmla="*/ 161565 h 282214"/>
              <a:gd name="connsiteX90" fmla="*/ 1931988 w 3139715"/>
              <a:gd name="connsiteY90" fmla="*/ 55562 h 282214"/>
              <a:gd name="connsiteX91" fmla="*/ 2012590 w 3139715"/>
              <a:gd name="connsiteY91" fmla="*/ 55562 h 282214"/>
              <a:gd name="connsiteX92" fmla="*/ 2012590 w 3139715"/>
              <a:gd name="connsiteY92" fmla="*/ 136165 h 282214"/>
              <a:gd name="connsiteX93" fmla="*/ 1972289 w 3139715"/>
              <a:gd name="connsiteY93" fmla="*/ 136165 h 282214"/>
              <a:gd name="connsiteX94" fmla="*/ 1931988 w 3139715"/>
              <a:gd name="connsiteY94" fmla="*/ 136165 h 282214"/>
              <a:gd name="connsiteX95" fmla="*/ 2092325 w 3139715"/>
              <a:gd name="connsiteY95" fmla="*/ 0 h 282214"/>
              <a:gd name="connsiteX96" fmla="*/ 2172928 w 3139715"/>
              <a:gd name="connsiteY96" fmla="*/ 0 h 282214"/>
              <a:gd name="connsiteX97" fmla="*/ 2172928 w 3139715"/>
              <a:gd name="connsiteY97" fmla="*/ 80602 h 282214"/>
              <a:gd name="connsiteX98" fmla="*/ 2132626 w 3139715"/>
              <a:gd name="connsiteY98" fmla="*/ 80602 h 282214"/>
              <a:gd name="connsiteX99" fmla="*/ 2092325 w 3139715"/>
              <a:gd name="connsiteY99" fmla="*/ 80602 h 282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82214">
                <a:moveTo>
                  <a:pt x="3059113" y="201612"/>
                </a:moveTo>
                <a:lnTo>
                  <a:pt x="3139715" y="201612"/>
                </a:lnTo>
                <a:lnTo>
                  <a:pt x="3139715" y="282214"/>
                </a:lnTo>
                <a:lnTo>
                  <a:pt x="3099414" y="282214"/>
                </a:lnTo>
                <a:lnTo>
                  <a:pt x="3059113" y="282214"/>
                </a:lnTo>
                <a:close/>
                <a:moveTo>
                  <a:pt x="2897188" y="201612"/>
                </a:moveTo>
                <a:lnTo>
                  <a:pt x="2977790" y="201612"/>
                </a:lnTo>
                <a:lnTo>
                  <a:pt x="2977790" y="282214"/>
                </a:lnTo>
                <a:lnTo>
                  <a:pt x="2937489" y="282214"/>
                </a:lnTo>
                <a:lnTo>
                  <a:pt x="2897188" y="282214"/>
                </a:lnTo>
                <a:close/>
                <a:moveTo>
                  <a:pt x="2736850" y="201612"/>
                </a:moveTo>
                <a:lnTo>
                  <a:pt x="2817453" y="201612"/>
                </a:lnTo>
                <a:lnTo>
                  <a:pt x="2817453" y="282214"/>
                </a:lnTo>
                <a:lnTo>
                  <a:pt x="2777151" y="282214"/>
                </a:lnTo>
                <a:lnTo>
                  <a:pt x="2736850" y="282214"/>
                </a:lnTo>
                <a:close/>
                <a:moveTo>
                  <a:pt x="1609725" y="201612"/>
                </a:moveTo>
                <a:lnTo>
                  <a:pt x="1690328" y="201612"/>
                </a:lnTo>
                <a:lnTo>
                  <a:pt x="1690328" y="282214"/>
                </a:lnTo>
                <a:lnTo>
                  <a:pt x="1650026" y="282214"/>
                </a:lnTo>
                <a:lnTo>
                  <a:pt x="1609725" y="282214"/>
                </a:lnTo>
                <a:close/>
                <a:moveTo>
                  <a:pt x="1449388" y="201612"/>
                </a:moveTo>
                <a:lnTo>
                  <a:pt x="1529990" y="201612"/>
                </a:lnTo>
                <a:lnTo>
                  <a:pt x="1529990" y="282214"/>
                </a:lnTo>
                <a:lnTo>
                  <a:pt x="1489689" y="282214"/>
                </a:lnTo>
                <a:lnTo>
                  <a:pt x="1449388" y="282214"/>
                </a:lnTo>
                <a:close/>
                <a:moveTo>
                  <a:pt x="1287463" y="201612"/>
                </a:moveTo>
                <a:lnTo>
                  <a:pt x="1368065" y="201612"/>
                </a:lnTo>
                <a:lnTo>
                  <a:pt x="1368065" y="282214"/>
                </a:lnTo>
                <a:lnTo>
                  <a:pt x="1327764" y="282214"/>
                </a:lnTo>
                <a:lnTo>
                  <a:pt x="1287463" y="282214"/>
                </a:lnTo>
                <a:close/>
                <a:moveTo>
                  <a:pt x="1127125" y="201612"/>
                </a:moveTo>
                <a:lnTo>
                  <a:pt x="1207728" y="201612"/>
                </a:lnTo>
                <a:lnTo>
                  <a:pt x="1207728" y="282214"/>
                </a:lnTo>
                <a:lnTo>
                  <a:pt x="1167426" y="282214"/>
                </a:lnTo>
                <a:lnTo>
                  <a:pt x="1127125" y="282214"/>
                </a:lnTo>
                <a:close/>
                <a:moveTo>
                  <a:pt x="965200" y="201612"/>
                </a:moveTo>
                <a:lnTo>
                  <a:pt x="1045803" y="201612"/>
                </a:lnTo>
                <a:lnTo>
                  <a:pt x="1045803" y="282214"/>
                </a:lnTo>
                <a:lnTo>
                  <a:pt x="1005501" y="282214"/>
                </a:lnTo>
                <a:lnTo>
                  <a:pt x="965200" y="282214"/>
                </a:lnTo>
                <a:close/>
                <a:moveTo>
                  <a:pt x="804863" y="201612"/>
                </a:moveTo>
                <a:lnTo>
                  <a:pt x="885465" y="201612"/>
                </a:lnTo>
                <a:lnTo>
                  <a:pt x="885465" y="282214"/>
                </a:lnTo>
                <a:lnTo>
                  <a:pt x="845164" y="282214"/>
                </a:lnTo>
                <a:lnTo>
                  <a:pt x="804863" y="282214"/>
                </a:lnTo>
                <a:close/>
                <a:moveTo>
                  <a:pt x="644525" y="201612"/>
                </a:moveTo>
                <a:lnTo>
                  <a:pt x="725128" y="201612"/>
                </a:lnTo>
                <a:lnTo>
                  <a:pt x="725128" y="282214"/>
                </a:lnTo>
                <a:lnTo>
                  <a:pt x="684826" y="282214"/>
                </a:lnTo>
                <a:lnTo>
                  <a:pt x="644525" y="282214"/>
                </a:lnTo>
                <a:close/>
                <a:moveTo>
                  <a:pt x="482600" y="201612"/>
                </a:moveTo>
                <a:lnTo>
                  <a:pt x="563203" y="201612"/>
                </a:lnTo>
                <a:lnTo>
                  <a:pt x="563203" y="282214"/>
                </a:lnTo>
                <a:lnTo>
                  <a:pt x="522901" y="282214"/>
                </a:lnTo>
                <a:lnTo>
                  <a:pt x="482600" y="282214"/>
                </a:lnTo>
                <a:close/>
                <a:moveTo>
                  <a:pt x="322263" y="201612"/>
                </a:moveTo>
                <a:lnTo>
                  <a:pt x="402865" y="201612"/>
                </a:lnTo>
                <a:lnTo>
                  <a:pt x="402865" y="282214"/>
                </a:lnTo>
                <a:lnTo>
                  <a:pt x="362564" y="282214"/>
                </a:lnTo>
                <a:lnTo>
                  <a:pt x="322263" y="282214"/>
                </a:lnTo>
                <a:close/>
                <a:moveTo>
                  <a:pt x="160338" y="201612"/>
                </a:moveTo>
                <a:lnTo>
                  <a:pt x="240940" y="201612"/>
                </a:lnTo>
                <a:lnTo>
                  <a:pt x="240940" y="282214"/>
                </a:lnTo>
                <a:lnTo>
                  <a:pt x="200639" y="282214"/>
                </a:lnTo>
                <a:lnTo>
                  <a:pt x="160338" y="282214"/>
                </a:lnTo>
                <a:close/>
                <a:moveTo>
                  <a:pt x="0" y="201612"/>
                </a:moveTo>
                <a:lnTo>
                  <a:pt x="80603" y="201612"/>
                </a:lnTo>
                <a:lnTo>
                  <a:pt x="80603" y="282214"/>
                </a:lnTo>
                <a:lnTo>
                  <a:pt x="40302" y="282214"/>
                </a:lnTo>
                <a:lnTo>
                  <a:pt x="0" y="282214"/>
                </a:lnTo>
                <a:close/>
                <a:moveTo>
                  <a:pt x="2576513" y="187325"/>
                </a:moveTo>
                <a:lnTo>
                  <a:pt x="2657115" y="187325"/>
                </a:lnTo>
                <a:lnTo>
                  <a:pt x="2657115" y="267926"/>
                </a:lnTo>
                <a:lnTo>
                  <a:pt x="2616814" y="267926"/>
                </a:lnTo>
                <a:lnTo>
                  <a:pt x="2576513" y="267926"/>
                </a:lnTo>
                <a:close/>
                <a:moveTo>
                  <a:pt x="2414588" y="161925"/>
                </a:moveTo>
                <a:lnTo>
                  <a:pt x="2495190" y="161925"/>
                </a:lnTo>
                <a:lnTo>
                  <a:pt x="2495190" y="242526"/>
                </a:lnTo>
                <a:lnTo>
                  <a:pt x="2454889" y="242526"/>
                </a:lnTo>
                <a:lnTo>
                  <a:pt x="2414588" y="242526"/>
                </a:lnTo>
                <a:close/>
                <a:moveTo>
                  <a:pt x="1770063" y="150812"/>
                </a:moveTo>
                <a:lnTo>
                  <a:pt x="1850665" y="150812"/>
                </a:lnTo>
                <a:lnTo>
                  <a:pt x="1850665" y="231415"/>
                </a:lnTo>
                <a:lnTo>
                  <a:pt x="1810364" y="231415"/>
                </a:lnTo>
                <a:lnTo>
                  <a:pt x="1770063" y="231415"/>
                </a:lnTo>
                <a:close/>
                <a:moveTo>
                  <a:pt x="2254250" y="80962"/>
                </a:moveTo>
                <a:lnTo>
                  <a:pt x="2334853" y="80962"/>
                </a:lnTo>
                <a:lnTo>
                  <a:pt x="2334853" y="161565"/>
                </a:lnTo>
                <a:lnTo>
                  <a:pt x="2294551" y="161565"/>
                </a:lnTo>
                <a:lnTo>
                  <a:pt x="2254250" y="161565"/>
                </a:lnTo>
                <a:close/>
                <a:moveTo>
                  <a:pt x="1931988" y="55562"/>
                </a:moveTo>
                <a:lnTo>
                  <a:pt x="2012590" y="55562"/>
                </a:lnTo>
                <a:lnTo>
                  <a:pt x="2012590" y="136165"/>
                </a:lnTo>
                <a:lnTo>
                  <a:pt x="1972289" y="136165"/>
                </a:lnTo>
                <a:lnTo>
                  <a:pt x="1931988" y="136165"/>
                </a:lnTo>
                <a:close/>
                <a:moveTo>
                  <a:pt x="2092325" y="0"/>
                </a:moveTo>
                <a:lnTo>
                  <a:pt x="2172928" y="0"/>
                </a:lnTo>
                <a:lnTo>
                  <a:pt x="2172928" y="80602"/>
                </a:lnTo>
                <a:lnTo>
                  <a:pt x="2132626" y="80602"/>
                </a:lnTo>
                <a:lnTo>
                  <a:pt x="2092325"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106" name="Text Box 97">
            <a:extLst>
              <a:ext uri="{FF2B5EF4-FFF2-40B4-BE49-F238E27FC236}">
                <a16:creationId xmlns:a16="http://schemas.microsoft.com/office/drawing/2014/main" id="{30B5CC54-D327-AA4A-A9E1-9C195ADF8965}"/>
              </a:ext>
            </a:extLst>
          </p:cNvPr>
          <p:cNvSpPr txBox="1">
            <a:spLocks noChangeArrowheads="1"/>
          </p:cNvSpPr>
          <p:nvPr/>
        </p:nvSpPr>
        <p:spPr bwMode="auto">
          <a:xfrm>
            <a:off x="384600" y="1395802"/>
            <a:ext cx="2911901" cy="1569660"/>
          </a:xfrm>
          <a:prstGeom prst="rect">
            <a:avLst/>
          </a:prstGeom>
          <a:noFill/>
          <a:ln w="9525">
            <a:noFill/>
            <a:miter lim="800000"/>
            <a:headEnd/>
            <a:tailEnd/>
          </a:ln>
        </p:spPr>
        <p:txBody>
          <a:bodyPr wrap="square">
            <a:spAutoFit/>
          </a:bodyPr>
          <a:lstStyle/>
          <a:p>
            <a:pPr defTabSz="685800">
              <a:spcBef>
                <a:spcPct val="20000"/>
              </a:spcBef>
              <a:tabLst>
                <a:tab pos="3632597" algn="l"/>
              </a:tabLst>
              <a:defRPr/>
            </a:pPr>
            <a:r>
              <a:rPr lang="en-US" sz="1600" dirty="0">
                <a:solidFill>
                  <a:srgbClr val="000000"/>
                </a:solidFill>
                <a:latin typeface="Tw Cen MT" panose="020B0602020104020603" pitchFamily="34" charset="77"/>
                <a:cs typeface="Times New Roman" pitchFamily="18" charset="0"/>
              </a:rPr>
              <a:t>When a patient clicks on the “pathological distortion,” the algorithm will present stimuli </a:t>
            </a:r>
            <a:br>
              <a:rPr lang="en-US" sz="1600" dirty="0">
                <a:solidFill>
                  <a:srgbClr val="000000"/>
                </a:solidFill>
                <a:latin typeface="Tw Cen MT" panose="020B0602020104020603" pitchFamily="34" charset="77"/>
                <a:cs typeface="Times New Roman" pitchFamily="18" charset="0"/>
              </a:rPr>
            </a:br>
            <a:r>
              <a:rPr lang="en-US" sz="1600" dirty="0">
                <a:solidFill>
                  <a:srgbClr val="000000"/>
                </a:solidFill>
                <a:latin typeface="Tw Cen MT" panose="020B0602020104020603" pitchFamily="34" charset="77"/>
                <a:cs typeface="Times New Roman" pitchFamily="18" charset="0"/>
              </a:rPr>
              <a:t>of </a:t>
            </a:r>
            <a:r>
              <a:rPr lang="en-US" sz="1600" dirty="0">
                <a:solidFill>
                  <a:srgbClr val="000000"/>
                </a:solidFill>
                <a:latin typeface="Tw Cen MT" panose="020B0602020104020603" pitchFamily="34" charset="77"/>
              </a:rPr>
              <a:t>various magnitudes </a:t>
            </a:r>
            <a:r>
              <a:rPr lang="en-US" sz="1600" dirty="0">
                <a:solidFill>
                  <a:srgbClr val="000000"/>
                </a:solidFill>
                <a:latin typeface="Tw Cen MT" panose="020B0602020104020603" pitchFamily="34" charset="77"/>
                <a:cs typeface="Times New Roman" pitchFamily="18" charset="0"/>
              </a:rPr>
              <a:t>over the location to determine the size and shape</a:t>
            </a:r>
          </a:p>
        </p:txBody>
      </p:sp>
      <p:grpSp>
        <p:nvGrpSpPr>
          <p:cNvPr id="11" name="Group 10">
            <a:extLst>
              <a:ext uri="{FF2B5EF4-FFF2-40B4-BE49-F238E27FC236}">
                <a16:creationId xmlns:a16="http://schemas.microsoft.com/office/drawing/2014/main" id="{EB58743C-1E5D-8E41-B12A-8DD6A79444AE}"/>
              </a:ext>
            </a:extLst>
          </p:cNvPr>
          <p:cNvGrpSpPr/>
          <p:nvPr/>
        </p:nvGrpSpPr>
        <p:grpSpPr>
          <a:xfrm>
            <a:off x="3987710" y="3862702"/>
            <a:ext cx="993960" cy="982136"/>
            <a:chOff x="5469346" y="4159669"/>
            <a:chExt cx="1325280" cy="1309515"/>
          </a:xfrm>
        </p:grpSpPr>
        <p:sp>
          <p:nvSpPr>
            <p:cNvPr id="52" name="Freeform 51">
              <a:extLst>
                <a:ext uri="{FF2B5EF4-FFF2-40B4-BE49-F238E27FC236}">
                  <a16:creationId xmlns:a16="http://schemas.microsoft.com/office/drawing/2014/main" id="{6455A099-1A33-824A-88A9-29065DFE36C4}"/>
                </a:ext>
              </a:extLst>
            </p:cNvPr>
            <p:cNvSpPr>
              <a:spLocks noChangeArrowheads="1"/>
            </p:cNvSpPr>
            <p:nvPr/>
          </p:nvSpPr>
          <p:spPr bwMode="auto">
            <a:xfrm rot="16200000" flipV="1">
              <a:off x="5721797" y="4797122"/>
              <a:ext cx="1243503" cy="89767"/>
            </a:xfrm>
            <a:custGeom>
              <a:avLst/>
              <a:gdLst>
                <a:gd name="connsiteX0" fmla="*/ 3059113 w 3139715"/>
                <a:gd name="connsiteY0" fmla="*/ 146050 h 226651"/>
                <a:gd name="connsiteX1" fmla="*/ 3139715 w 3139715"/>
                <a:gd name="connsiteY1" fmla="*/ 146050 h 226651"/>
                <a:gd name="connsiteX2" fmla="*/ 3139715 w 3139715"/>
                <a:gd name="connsiteY2" fmla="*/ 226651 h 226651"/>
                <a:gd name="connsiteX3" fmla="*/ 3099414 w 3139715"/>
                <a:gd name="connsiteY3" fmla="*/ 226651 h 226651"/>
                <a:gd name="connsiteX4" fmla="*/ 3059113 w 3139715"/>
                <a:gd name="connsiteY4" fmla="*/ 226651 h 226651"/>
                <a:gd name="connsiteX5" fmla="*/ 2897188 w 3139715"/>
                <a:gd name="connsiteY5" fmla="*/ 146050 h 226651"/>
                <a:gd name="connsiteX6" fmla="*/ 2977790 w 3139715"/>
                <a:gd name="connsiteY6" fmla="*/ 146050 h 226651"/>
                <a:gd name="connsiteX7" fmla="*/ 2977790 w 3139715"/>
                <a:gd name="connsiteY7" fmla="*/ 226651 h 226651"/>
                <a:gd name="connsiteX8" fmla="*/ 2937489 w 3139715"/>
                <a:gd name="connsiteY8" fmla="*/ 226651 h 226651"/>
                <a:gd name="connsiteX9" fmla="*/ 2897188 w 3139715"/>
                <a:gd name="connsiteY9" fmla="*/ 226651 h 226651"/>
                <a:gd name="connsiteX10" fmla="*/ 2736850 w 3139715"/>
                <a:gd name="connsiteY10" fmla="*/ 146050 h 226651"/>
                <a:gd name="connsiteX11" fmla="*/ 2817453 w 3139715"/>
                <a:gd name="connsiteY11" fmla="*/ 146050 h 226651"/>
                <a:gd name="connsiteX12" fmla="*/ 2817453 w 3139715"/>
                <a:gd name="connsiteY12" fmla="*/ 226651 h 226651"/>
                <a:gd name="connsiteX13" fmla="*/ 2777151 w 3139715"/>
                <a:gd name="connsiteY13" fmla="*/ 226651 h 226651"/>
                <a:gd name="connsiteX14" fmla="*/ 2736850 w 3139715"/>
                <a:gd name="connsiteY14" fmla="*/ 226651 h 226651"/>
                <a:gd name="connsiteX15" fmla="*/ 2576513 w 3139715"/>
                <a:gd name="connsiteY15" fmla="*/ 146050 h 226651"/>
                <a:gd name="connsiteX16" fmla="*/ 2657115 w 3139715"/>
                <a:gd name="connsiteY16" fmla="*/ 146050 h 226651"/>
                <a:gd name="connsiteX17" fmla="*/ 2657115 w 3139715"/>
                <a:gd name="connsiteY17" fmla="*/ 226651 h 226651"/>
                <a:gd name="connsiteX18" fmla="*/ 2616814 w 3139715"/>
                <a:gd name="connsiteY18" fmla="*/ 226651 h 226651"/>
                <a:gd name="connsiteX19" fmla="*/ 2576513 w 3139715"/>
                <a:gd name="connsiteY19" fmla="*/ 226651 h 226651"/>
                <a:gd name="connsiteX20" fmla="*/ 2414588 w 3139715"/>
                <a:gd name="connsiteY20" fmla="*/ 146050 h 226651"/>
                <a:gd name="connsiteX21" fmla="*/ 2495190 w 3139715"/>
                <a:gd name="connsiteY21" fmla="*/ 146050 h 226651"/>
                <a:gd name="connsiteX22" fmla="*/ 2495190 w 3139715"/>
                <a:gd name="connsiteY22" fmla="*/ 226651 h 226651"/>
                <a:gd name="connsiteX23" fmla="*/ 2454889 w 3139715"/>
                <a:gd name="connsiteY23" fmla="*/ 226651 h 226651"/>
                <a:gd name="connsiteX24" fmla="*/ 2414588 w 3139715"/>
                <a:gd name="connsiteY24" fmla="*/ 226651 h 226651"/>
                <a:gd name="connsiteX25" fmla="*/ 1449388 w 3139715"/>
                <a:gd name="connsiteY25" fmla="*/ 146050 h 226651"/>
                <a:gd name="connsiteX26" fmla="*/ 1529990 w 3139715"/>
                <a:gd name="connsiteY26" fmla="*/ 146050 h 226651"/>
                <a:gd name="connsiteX27" fmla="*/ 1529990 w 3139715"/>
                <a:gd name="connsiteY27" fmla="*/ 226651 h 226651"/>
                <a:gd name="connsiteX28" fmla="*/ 1489689 w 3139715"/>
                <a:gd name="connsiteY28" fmla="*/ 226651 h 226651"/>
                <a:gd name="connsiteX29" fmla="*/ 1449388 w 3139715"/>
                <a:gd name="connsiteY29" fmla="*/ 226651 h 226651"/>
                <a:gd name="connsiteX30" fmla="*/ 1287463 w 3139715"/>
                <a:gd name="connsiteY30" fmla="*/ 146050 h 226651"/>
                <a:gd name="connsiteX31" fmla="*/ 1368065 w 3139715"/>
                <a:gd name="connsiteY31" fmla="*/ 146050 h 226651"/>
                <a:gd name="connsiteX32" fmla="*/ 1368065 w 3139715"/>
                <a:gd name="connsiteY32" fmla="*/ 226651 h 226651"/>
                <a:gd name="connsiteX33" fmla="*/ 1327764 w 3139715"/>
                <a:gd name="connsiteY33" fmla="*/ 226651 h 226651"/>
                <a:gd name="connsiteX34" fmla="*/ 1287463 w 3139715"/>
                <a:gd name="connsiteY34" fmla="*/ 226651 h 226651"/>
                <a:gd name="connsiteX35" fmla="*/ 1127125 w 3139715"/>
                <a:gd name="connsiteY35" fmla="*/ 146050 h 226651"/>
                <a:gd name="connsiteX36" fmla="*/ 1207728 w 3139715"/>
                <a:gd name="connsiteY36" fmla="*/ 146050 h 226651"/>
                <a:gd name="connsiteX37" fmla="*/ 1207728 w 3139715"/>
                <a:gd name="connsiteY37" fmla="*/ 226651 h 226651"/>
                <a:gd name="connsiteX38" fmla="*/ 1167426 w 3139715"/>
                <a:gd name="connsiteY38" fmla="*/ 226651 h 226651"/>
                <a:gd name="connsiteX39" fmla="*/ 1127125 w 3139715"/>
                <a:gd name="connsiteY39" fmla="*/ 226651 h 226651"/>
                <a:gd name="connsiteX40" fmla="*/ 965200 w 3139715"/>
                <a:gd name="connsiteY40" fmla="*/ 146050 h 226651"/>
                <a:gd name="connsiteX41" fmla="*/ 1045803 w 3139715"/>
                <a:gd name="connsiteY41" fmla="*/ 146050 h 226651"/>
                <a:gd name="connsiteX42" fmla="*/ 1045803 w 3139715"/>
                <a:gd name="connsiteY42" fmla="*/ 226651 h 226651"/>
                <a:gd name="connsiteX43" fmla="*/ 1005501 w 3139715"/>
                <a:gd name="connsiteY43" fmla="*/ 226651 h 226651"/>
                <a:gd name="connsiteX44" fmla="*/ 965200 w 3139715"/>
                <a:gd name="connsiteY44" fmla="*/ 226651 h 226651"/>
                <a:gd name="connsiteX45" fmla="*/ 804863 w 3139715"/>
                <a:gd name="connsiteY45" fmla="*/ 146050 h 226651"/>
                <a:gd name="connsiteX46" fmla="*/ 885465 w 3139715"/>
                <a:gd name="connsiteY46" fmla="*/ 146050 h 226651"/>
                <a:gd name="connsiteX47" fmla="*/ 885465 w 3139715"/>
                <a:gd name="connsiteY47" fmla="*/ 226651 h 226651"/>
                <a:gd name="connsiteX48" fmla="*/ 845164 w 3139715"/>
                <a:gd name="connsiteY48" fmla="*/ 226651 h 226651"/>
                <a:gd name="connsiteX49" fmla="*/ 804863 w 3139715"/>
                <a:gd name="connsiteY49" fmla="*/ 226651 h 226651"/>
                <a:gd name="connsiteX50" fmla="*/ 644525 w 3139715"/>
                <a:gd name="connsiteY50" fmla="*/ 146050 h 226651"/>
                <a:gd name="connsiteX51" fmla="*/ 725128 w 3139715"/>
                <a:gd name="connsiteY51" fmla="*/ 146050 h 226651"/>
                <a:gd name="connsiteX52" fmla="*/ 725128 w 3139715"/>
                <a:gd name="connsiteY52" fmla="*/ 226651 h 226651"/>
                <a:gd name="connsiteX53" fmla="*/ 684826 w 3139715"/>
                <a:gd name="connsiteY53" fmla="*/ 226651 h 226651"/>
                <a:gd name="connsiteX54" fmla="*/ 644525 w 3139715"/>
                <a:gd name="connsiteY54" fmla="*/ 226651 h 226651"/>
                <a:gd name="connsiteX55" fmla="*/ 482600 w 3139715"/>
                <a:gd name="connsiteY55" fmla="*/ 146050 h 226651"/>
                <a:gd name="connsiteX56" fmla="*/ 563203 w 3139715"/>
                <a:gd name="connsiteY56" fmla="*/ 146050 h 226651"/>
                <a:gd name="connsiteX57" fmla="*/ 563203 w 3139715"/>
                <a:gd name="connsiteY57" fmla="*/ 226651 h 226651"/>
                <a:gd name="connsiteX58" fmla="*/ 522901 w 3139715"/>
                <a:gd name="connsiteY58" fmla="*/ 226651 h 226651"/>
                <a:gd name="connsiteX59" fmla="*/ 482600 w 3139715"/>
                <a:gd name="connsiteY59" fmla="*/ 226651 h 226651"/>
                <a:gd name="connsiteX60" fmla="*/ 322263 w 3139715"/>
                <a:gd name="connsiteY60" fmla="*/ 146050 h 226651"/>
                <a:gd name="connsiteX61" fmla="*/ 402865 w 3139715"/>
                <a:gd name="connsiteY61" fmla="*/ 146050 h 226651"/>
                <a:gd name="connsiteX62" fmla="*/ 402865 w 3139715"/>
                <a:gd name="connsiteY62" fmla="*/ 226651 h 226651"/>
                <a:gd name="connsiteX63" fmla="*/ 362564 w 3139715"/>
                <a:gd name="connsiteY63" fmla="*/ 226651 h 226651"/>
                <a:gd name="connsiteX64" fmla="*/ 322263 w 3139715"/>
                <a:gd name="connsiteY64" fmla="*/ 226651 h 226651"/>
                <a:gd name="connsiteX65" fmla="*/ 160338 w 3139715"/>
                <a:gd name="connsiteY65" fmla="*/ 146050 h 226651"/>
                <a:gd name="connsiteX66" fmla="*/ 240940 w 3139715"/>
                <a:gd name="connsiteY66" fmla="*/ 146050 h 226651"/>
                <a:gd name="connsiteX67" fmla="*/ 240940 w 3139715"/>
                <a:gd name="connsiteY67" fmla="*/ 226651 h 226651"/>
                <a:gd name="connsiteX68" fmla="*/ 200639 w 3139715"/>
                <a:gd name="connsiteY68" fmla="*/ 226651 h 226651"/>
                <a:gd name="connsiteX69" fmla="*/ 160338 w 3139715"/>
                <a:gd name="connsiteY69" fmla="*/ 226651 h 226651"/>
                <a:gd name="connsiteX70" fmla="*/ 0 w 3139715"/>
                <a:gd name="connsiteY70" fmla="*/ 146050 h 226651"/>
                <a:gd name="connsiteX71" fmla="*/ 80603 w 3139715"/>
                <a:gd name="connsiteY71" fmla="*/ 146050 h 226651"/>
                <a:gd name="connsiteX72" fmla="*/ 80603 w 3139715"/>
                <a:gd name="connsiteY72" fmla="*/ 226651 h 226651"/>
                <a:gd name="connsiteX73" fmla="*/ 40302 w 3139715"/>
                <a:gd name="connsiteY73" fmla="*/ 226651 h 226651"/>
                <a:gd name="connsiteX74" fmla="*/ 0 w 3139715"/>
                <a:gd name="connsiteY74" fmla="*/ 226651 h 226651"/>
                <a:gd name="connsiteX75" fmla="*/ 2254250 w 3139715"/>
                <a:gd name="connsiteY75" fmla="*/ 106362 h 226651"/>
                <a:gd name="connsiteX76" fmla="*/ 2334853 w 3139715"/>
                <a:gd name="connsiteY76" fmla="*/ 106362 h 226651"/>
                <a:gd name="connsiteX77" fmla="*/ 2334853 w 3139715"/>
                <a:gd name="connsiteY77" fmla="*/ 186964 h 226651"/>
                <a:gd name="connsiteX78" fmla="*/ 2294551 w 3139715"/>
                <a:gd name="connsiteY78" fmla="*/ 186964 h 226651"/>
                <a:gd name="connsiteX79" fmla="*/ 2254250 w 3139715"/>
                <a:gd name="connsiteY79" fmla="*/ 186964 h 226651"/>
                <a:gd name="connsiteX80" fmla="*/ 1609725 w 3139715"/>
                <a:gd name="connsiteY80" fmla="*/ 106362 h 226651"/>
                <a:gd name="connsiteX81" fmla="*/ 1690328 w 3139715"/>
                <a:gd name="connsiteY81" fmla="*/ 106362 h 226651"/>
                <a:gd name="connsiteX82" fmla="*/ 1690328 w 3139715"/>
                <a:gd name="connsiteY82" fmla="*/ 186964 h 226651"/>
                <a:gd name="connsiteX83" fmla="*/ 1650026 w 3139715"/>
                <a:gd name="connsiteY83" fmla="*/ 186964 h 226651"/>
                <a:gd name="connsiteX84" fmla="*/ 1609725 w 3139715"/>
                <a:gd name="connsiteY84" fmla="*/ 186964 h 226651"/>
                <a:gd name="connsiteX85" fmla="*/ 2092325 w 3139715"/>
                <a:gd name="connsiteY85" fmla="*/ 53975 h 226651"/>
                <a:gd name="connsiteX86" fmla="*/ 2172928 w 3139715"/>
                <a:gd name="connsiteY86" fmla="*/ 53975 h 226651"/>
                <a:gd name="connsiteX87" fmla="*/ 2172928 w 3139715"/>
                <a:gd name="connsiteY87" fmla="*/ 134575 h 226651"/>
                <a:gd name="connsiteX88" fmla="*/ 2132626 w 3139715"/>
                <a:gd name="connsiteY88" fmla="*/ 134575 h 226651"/>
                <a:gd name="connsiteX89" fmla="*/ 2092325 w 3139715"/>
                <a:gd name="connsiteY89" fmla="*/ 134575 h 226651"/>
                <a:gd name="connsiteX90" fmla="*/ 1770063 w 3139715"/>
                <a:gd name="connsiteY90" fmla="*/ 39687 h 226651"/>
                <a:gd name="connsiteX91" fmla="*/ 1850665 w 3139715"/>
                <a:gd name="connsiteY91" fmla="*/ 39687 h 226651"/>
                <a:gd name="connsiteX92" fmla="*/ 1850665 w 3139715"/>
                <a:gd name="connsiteY92" fmla="*/ 120290 h 226651"/>
                <a:gd name="connsiteX93" fmla="*/ 1810364 w 3139715"/>
                <a:gd name="connsiteY93" fmla="*/ 120290 h 226651"/>
                <a:gd name="connsiteX94" fmla="*/ 1770063 w 3139715"/>
                <a:gd name="connsiteY94" fmla="*/ 120290 h 226651"/>
                <a:gd name="connsiteX95" fmla="*/ 1931988 w 3139715"/>
                <a:gd name="connsiteY95" fmla="*/ 0 h 226651"/>
                <a:gd name="connsiteX96" fmla="*/ 2012590 w 3139715"/>
                <a:gd name="connsiteY96" fmla="*/ 0 h 226651"/>
                <a:gd name="connsiteX97" fmla="*/ 2012590 w 3139715"/>
                <a:gd name="connsiteY97" fmla="*/ 80602 h 226651"/>
                <a:gd name="connsiteX98" fmla="*/ 1972289 w 3139715"/>
                <a:gd name="connsiteY98" fmla="*/ 80602 h 226651"/>
                <a:gd name="connsiteX99" fmla="*/ 1931988 w 3139715"/>
                <a:gd name="connsiteY99" fmla="*/ 80602 h 22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6651">
                  <a:moveTo>
                    <a:pt x="3059113" y="146050"/>
                  </a:moveTo>
                  <a:lnTo>
                    <a:pt x="3139715" y="146050"/>
                  </a:lnTo>
                  <a:lnTo>
                    <a:pt x="3139715" y="226651"/>
                  </a:lnTo>
                  <a:lnTo>
                    <a:pt x="3099414" y="226651"/>
                  </a:lnTo>
                  <a:lnTo>
                    <a:pt x="3059113" y="226651"/>
                  </a:lnTo>
                  <a:close/>
                  <a:moveTo>
                    <a:pt x="2897188" y="146050"/>
                  </a:moveTo>
                  <a:lnTo>
                    <a:pt x="2977790" y="146050"/>
                  </a:lnTo>
                  <a:lnTo>
                    <a:pt x="2977790" y="226651"/>
                  </a:lnTo>
                  <a:lnTo>
                    <a:pt x="2937489" y="226651"/>
                  </a:lnTo>
                  <a:lnTo>
                    <a:pt x="2897188" y="226651"/>
                  </a:lnTo>
                  <a:close/>
                  <a:moveTo>
                    <a:pt x="2736850" y="146050"/>
                  </a:moveTo>
                  <a:lnTo>
                    <a:pt x="2817453" y="146050"/>
                  </a:lnTo>
                  <a:lnTo>
                    <a:pt x="2817453" y="226651"/>
                  </a:lnTo>
                  <a:lnTo>
                    <a:pt x="2777151" y="226651"/>
                  </a:lnTo>
                  <a:lnTo>
                    <a:pt x="2736850" y="226651"/>
                  </a:lnTo>
                  <a:close/>
                  <a:moveTo>
                    <a:pt x="2576513" y="146050"/>
                  </a:moveTo>
                  <a:lnTo>
                    <a:pt x="2657115" y="146050"/>
                  </a:lnTo>
                  <a:lnTo>
                    <a:pt x="2657115" y="226651"/>
                  </a:lnTo>
                  <a:lnTo>
                    <a:pt x="2616814" y="226651"/>
                  </a:lnTo>
                  <a:lnTo>
                    <a:pt x="2576513" y="226651"/>
                  </a:lnTo>
                  <a:close/>
                  <a:moveTo>
                    <a:pt x="2414588" y="146050"/>
                  </a:moveTo>
                  <a:lnTo>
                    <a:pt x="2495190" y="146050"/>
                  </a:lnTo>
                  <a:lnTo>
                    <a:pt x="2495190" y="226651"/>
                  </a:lnTo>
                  <a:lnTo>
                    <a:pt x="2454889" y="226651"/>
                  </a:lnTo>
                  <a:lnTo>
                    <a:pt x="2414588" y="226651"/>
                  </a:lnTo>
                  <a:close/>
                  <a:moveTo>
                    <a:pt x="1449388" y="146050"/>
                  </a:moveTo>
                  <a:lnTo>
                    <a:pt x="1529990" y="146050"/>
                  </a:lnTo>
                  <a:lnTo>
                    <a:pt x="1529990" y="226651"/>
                  </a:lnTo>
                  <a:lnTo>
                    <a:pt x="1489689" y="226651"/>
                  </a:lnTo>
                  <a:lnTo>
                    <a:pt x="1449388" y="226651"/>
                  </a:lnTo>
                  <a:close/>
                  <a:moveTo>
                    <a:pt x="1287463" y="146050"/>
                  </a:moveTo>
                  <a:lnTo>
                    <a:pt x="1368065" y="146050"/>
                  </a:lnTo>
                  <a:lnTo>
                    <a:pt x="1368065" y="226651"/>
                  </a:lnTo>
                  <a:lnTo>
                    <a:pt x="1327764" y="226651"/>
                  </a:lnTo>
                  <a:lnTo>
                    <a:pt x="1287463" y="226651"/>
                  </a:lnTo>
                  <a:close/>
                  <a:moveTo>
                    <a:pt x="1127125" y="146050"/>
                  </a:moveTo>
                  <a:lnTo>
                    <a:pt x="1207728" y="146050"/>
                  </a:lnTo>
                  <a:lnTo>
                    <a:pt x="1207728" y="226651"/>
                  </a:lnTo>
                  <a:lnTo>
                    <a:pt x="1167426" y="226651"/>
                  </a:lnTo>
                  <a:lnTo>
                    <a:pt x="1127125" y="226651"/>
                  </a:lnTo>
                  <a:close/>
                  <a:moveTo>
                    <a:pt x="965200" y="146050"/>
                  </a:moveTo>
                  <a:lnTo>
                    <a:pt x="1045803" y="146050"/>
                  </a:lnTo>
                  <a:lnTo>
                    <a:pt x="1045803" y="226651"/>
                  </a:lnTo>
                  <a:lnTo>
                    <a:pt x="1005501" y="226651"/>
                  </a:lnTo>
                  <a:lnTo>
                    <a:pt x="965200" y="226651"/>
                  </a:lnTo>
                  <a:close/>
                  <a:moveTo>
                    <a:pt x="804863" y="146050"/>
                  </a:moveTo>
                  <a:lnTo>
                    <a:pt x="885465" y="146050"/>
                  </a:lnTo>
                  <a:lnTo>
                    <a:pt x="885465" y="226651"/>
                  </a:lnTo>
                  <a:lnTo>
                    <a:pt x="845164" y="226651"/>
                  </a:lnTo>
                  <a:lnTo>
                    <a:pt x="804863" y="226651"/>
                  </a:lnTo>
                  <a:close/>
                  <a:moveTo>
                    <a:pt x="644525" y="146050"/>
                  </a:moveTo>
                  <a:lnTo>
                    <a:pt x="725128" y="146050"/>
                  </a:lnTo>
                  <a:lnTo>
                    <a:pt x="725128" y="226651"/>
                  </a:lnTo>
                  <a:lnTo>
                    <a:pt x="684826" y="226651"/>
                  </a:lnTo>
                  <a:lnTo>
                    <a:pt x="644525" y="226651"/>
                  </a:lnTo>
                  <a:close/>
                  <a:moveTo>
                    <a:pt x="482600" y="146050"/>
                  </a:moveTo>
                  <a:lnTo>
                    <a:pt x="563203" y="146050"/>
                  </a:lnTo>
                  <a:lnTo>
                    <a:pt x="563203" y="226651"/>
                  </a:lnTo>
                  <a:lnTo>
                    <a:pt x="522901" y="226651"/>
                  </a:lnTo>
                  <a:lnTo>
                    <a:pt x="482600" y="226651"/>
                  </a:lnTo>
                  <a:close/>
                  <a:moveTo>
                    <a:pt x="322263" y="146050"/>
                  </a:moveTo>
                  <a:lnTo>
                    <a:pt x="402865" y="146050"/>
                  </a:lnTo>
                  <a:lnTo>
                    <a:pt x="402865" y="226651"/>
                  </a:lnTo>
                  <a:lnTo>
                    <a:pt x="362564" y="226651"/>
                  </a:lnTo>
                  <a:lnTo>
                    <a:pt x="322263" y="226651"/>
                  </a:lnTo>
                  <a:close/>
                  <a:moveTo>
                    <a:pt x="160338" y="146050"/>
                  </a:moveTo>
                  <a:lnTo>
                    <a:pt x="240940" y="146050"/>
                  </a:lnTo>
                  <a:lnTo>
                    <a:pt x="240940" y="226651"/>
                  </a:lnTo>
                  <a:lnTo>
                    <a:pt x="200639" y="226651"/>
                  </a:lnTo>
                  <a:lnTo>
                    <a:pt x="160338" y="226651"/>
                  </a:lnTo>
                  <a:close/>
                  <a:moveTo>
                    <a:pt x="0" y="146050"/>
                  </a:moveTo>
                  <a:lnTo>
                    <a:pt x="80603" y="146050"/>
                  </a:lnTo>
                  <a:lnTo>
                    <a:pt x="80603" y="226651"/>
                  </a:lnTo>
                  <a:lnTo>
                    <a:pt x="40302" y="226651"/>
                  </a:lnTo>
                  <a:lnTo>
                    <a:pt x="0" y="226651"/>
                  </a:lnTo>
                  <a:close/>
                  <a:moveTo>
                    <a:pt x="2254250" y="106362"/>
                  </a:moveTo>
                  <a:lnTo>
                    <a:pt x="2334853" y="106362"/>
                  </a:lnTo>
                  <a:lnTo>
                    <a:pt x="2334853" y="186964"/>
                  </a:lnTo>
                  <a:lnTo>
                    <a:pt x="2294551" y="186964"/>
                  </a:lnTo>
                  <a:lnTo>
                    <a:pt x="2254250" y="186964"/>
                  </a:lnTo>
                  <a:close/>
                  <a:moveTo>
                    <a:pt x="1609725" y="106362"/>
                  </a:moveTo>
                  <a:lnTo>
                    <a:pt x="1690328" y="106362"/>
                  </a:lnTo>
                  <a:lnTo>
                    <a:pt x="1690328" y="186964"/>
                  </a:lnTo>
                  <a:lnTo>
                    <a:pt x="1650026" y="186964"/>
                  </a:lnTo>
                  <a:lnTo>
                    <a:pt x="1609725" y="186964"/>
                  </a:lnTo>
                  <a:close/>
                  <a:moveTo>
                    <a:pt x="2092325" y="53975"/>
                  </a:moveTo>
                  <a:lnTo>
                    <a:pt x="2172928" y="53975"/>
                  </a:lnTo>
                  <a:lnTo>
                    <a:pt x="2172928" y="134575"/>
                  </a:lnTo>
                  <a:lnTo>
                    <a:pt x="2132626" y="134575"/>
                  </a:lnTo>
                  <a:lnTo>
                    <a:pt x="2092325" y="134575"/>
                  </a:lnTo>
                  <a:close/>
                  <a:moveTo>
                    <a:pt x="1770063" y="39687"/>
                  </a:moveTo>
                  <a:lnTo>
                    <a:pt x="1850665" y="39687"/>
                  </a:lnTo>
                  <a:lnTo>
                    <a:pt x="1850665" y="120290"/>
                  </a:lnTo>
                  <a:lnTo>
                    <a:pt x="1810364" y="120290"/>
                  </a:lnTo>
                  <a:lnTo>
                    <a:pt x="1770063" y="120290"/>
                  </a:lnTo>
                  <a:close/>
                  <a:moveTo>
                    <a:pt x="1931988" y="0"/>
                  </a:moveTo>
                  <a:lnTo>
                    <a:pt x="2012590" y="0"/>
                  </a:lnTo>
                  <a:lnTo>
                    <a:pt x="2012590" y="80602"/>
                  </a:lnTo>
                  <a:lnTo>
                    <a:pt x="1972289" y="80602"/>
                  </a:lnTo>
                  <a:lnTo>
                    <a:pt x="1931988"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53" name="Freeform 52">
              <a:extLst>
                <a:ext uri="{FF2B5EF4-FFF2-40B4-BE49-F238E27FC236}">
                  <a16:creationId xmlns:a16="http://schemas.microsoft.com/office/drawing/2014/main" id="{977CCB00-7566-774E-9526-32A8FC844795}"/>
                </a:ext>
              </a:extLst>
            </p:cNvPr>
            <p:cNvSpPr>
              <a:spLocks noChangeArrowheads="1"/>
            </p:cNvSpPr>
            <p:nvPr/>
          </p:nvSpPr>
          <p:spPr bwMode="auto">
            <a:xfrm>
              <a:off x="5526151" y="4159669"/>
              <a:ext cx="1251642" cy="90354"/>
            </a:xfrm>
            <a:custGeom>
              <a:avLst/>
              <a:gdLst>
                <a:gd name="connsiteX0" fmla="*/ 3059113 w 3139715"/>
                <a:gd name="connsiteY0" fmla="*/ 146050 h 226651"/>
                <a:gd name="connsiteX1" fmla="*/ 3139715 w 3139715"/>
                <a:gd name="connsiteY1" fmla="*/ 146050 h 226651"/>
                <a:gd name="connsiteX2" fmla="*/ 3139715 w 3139715"/>
                <a:gd name="connsiteY2" fmla="*/ 226651 h 226651"/>
                <a:gd name="connsiteX3" fmla="*/ 3099414 w 3139715"/>
                <a:gd name="connsiteY3" fmla="*/ 226651 h 226651"/>
                <a:gd name="connsiteX4" fmla="*/ 3059113 w 3139715"/>
                <a:gd name="connsiteY4" fmla="*/ 226651 h 226651"/>
                <a:gd name="connsiteX5" fmla="*/ 2897188 w 3139715"/>
                <a:gd name="connsiteY5" fmla="*/ 146050 h 226651"/>
                <a:gd name="connsiteX6" fmla="*/ 2977790 w 3139715"/>
                <a:gd name="connsiteY6" fmla="*/ 146050 h 226651"/>
                <a:gd name="connsiteX7" fmla="*/ 2977790 w 3139715"/>
                <a:gd name="connsiteY7" fmla="*/ 226651 h 226651"/>
                <a:gd name="connsiteX8" fmla="*/ 2937489 w 3139715"/>
                <a:gd name="connsiteY8" fmla="*/ 226651 h 226651"/>
                <a:gd name="connsiteX9" fmla="*/ 2897188 w 3139715"/>
                <a:gd name="connsiteY9" fmla="*/ 226651 h 226651"/>
                <a:gd name="connsiteX10" fmla="*/ 2736850 w 3139715"/>
                <a:gd name="connsiteY10" fmla="*/ 146050 h 226651"/>
                <a:gd name="connsiteX11" fmla="*/ 2817453 w 3139715"/>
                <a:gd name="connsiteY11" fmla="*/ 146050 h 226651"/>
                <a:gd name="connsiteX12" fmla="*/ 2817453 w 3139715"/>
                <a:gd name="connsiteY12" fmla="*/ 226651 h 226651"/>
                <a:gd name="connsiteX13" fmla="*/ 2777151 w 3139715"/>
                <a:gd name="connsiteY13" fmla="*/ 226651 h 226651"/>
                <a:gd name="connsiteX14" fmla="*/ 2736850 w 3139715"/>
                <a:gd name="connsiteY14" fmla="*/ 226651 h 226651"/>
                <a:gd name="connsiteX15" fmla="*/ 2576513 w 3139715"/>
                <a:gd name="connsiteY15" fmla="*/ 146050 h 226651"/>
                <a:gd name="connsiteX16" fmla="*/ 2657115 w 3139715"/>
                <a:gd name="connsiteY16" fmla="*/ 146050 h 226651"/>
                <a:gd name="connsiteX17" fmla="*/ 2657115 w 3139715"/>
                <a:gd name="connsiteY17" fmla="*/ 226651 h 226651"/>
                <a:gd name="connsiteX18" fmla="*/ 2616814 w 3139715"/>
                <a:gd name="connsiteY18" fmla="*/ 226651 h 226651"/>
                <a:gd name="connsiteX19" fmla="*/ 2576513 w 3139715"/>
                <a:gd name="connsiteY19" fmla="*/ 226651 h 226651"/>
                <a:gd name="connsiteX20" fmla="*/ 2414588 w 3139715"/>
                <a:gd name="connsiteY20" fmla="*/ 146050 h 226651"/>
                <a:gd name="connsiteX21" fmla="*/ 2495190 w 3139715"/>
                <a:gd name="connsiteY21" fmla="*/ 146050 h 226651"/>
                <a:gd name="connsiteX22" fmla="*/ 2495190 w 3139715"/>
                <a:gd name="connsiteY22" fmla="*/ 226651 h 226651"/>
                <a:gd name="connsiteX23" fmla="*/ 2454889 w 3139715"/>
                <a:gd name="connsiteY23" fmla="*/ 226651 h 226651"/>
                <a:gd name="connsiteX24" fmla="*/ 2414588 w 3139715"/>
                <a:gd name="connsiteY24" fmla="*/ 226651 h 226651"/>
                <a:gd name="connsiteX25" fmla="*/ 1449388 w 3139715"/>
                <a:gd name="connsiteY25" fmla="*/ 146050 h 226651"/>
                <a:gd name="connsiteX26" fmla="*/ 1529990 w 3139715"/>
                <a:gd name="connsiteY26" fmla="*/ 146050 h 226651"/>
                <a:gd name="connsiteX27" fmla="*/ 1529990 w 3139715"/>
                <a:gd name="connsiteY27" fmla="*/ 226651 h 226651"/>
                <a:gd name="connsiteX28" fmla="*/ 1489689 w 3139715"/>
                <a:gd name="connsiteY28" fmla="*/ 226651 h 226651"/>
                <a:gd name="connsiteX29" fmla="*/ 1449388 w 3139715"/>
                <a:gd name="connsiteY29" fmla="*/ 226651 h 226651"/>
                <a:gd name="connsiteX30" fmla="*/ 1287463 w 3139715"/>
                <a:gd name="connsiteY30" fmla="*/ 146050 h 226651"/>
                <a:gd name="connsiteX31" fmla="*/ 1368065 w 3139715"/>
                <a:gd name="connsiteY31" fmla="*/ 146050 h 226651"/>
                <a:gd name="connsiteX32" fmla="*/ 1368065 w 3139715"/>
                <a:gd name="connsiteY32" fmla="*/ 226651 h 226651"/>
                <a:gd name="connsiteX33" fmla="*/ 1327764 w 3139715"/>
                <a:gd name="connsiteY33" fmla="*/ 226651 h 226651"/>
                <a:gd name="connsiteX34" fmla="*/ 1287463 w 3139715"/>
                <a:gd name="connsiteY34" fmla="*/ 226651 h 226651"/>
                <a:gd name="connsiteX35" fmla="*/ 1127125 w 3139715"/>
                <a:gd name="connsiteY35" fmla="*/ 146050 h 226651"/>
                <a:gd name="connsiteX36" fmla="*/ 1207728 w 3139715"/>
                <a:gd name="connsiteY36" fmla="*/ 146050 h 226651"/>
                <a:gd name="connsiteX37" fmla="*/ 1207728 w 3139715"/>
                <a:gd name="connsiteY37" fmla="*/ 226651 h 226651"/>
                <a:gd name="connsiteX38" fmla="*/ 1167426 w 3139715"/>
                <a:gd name="connsiteY38" fmla="*/ 226651 h 226651"/>
                <a:gd name="connsiteX39" fmla="*/ 1127125 w 3139715"/>
                <a:gd name="connsiteY39" fmla="*/ 226651 h 226651"/>
                <a:gd name="connsiteX40" fmla="*/ 965200 w 3139715"/>
                <a:gd name="connsiteY40" fmla="*/ 146050 h 226651"/>
                <a:gd name="connsiteX41" fmla="*/ 1045803 w 3139715"/>
                <a:gd name="connsiteY41" fmla="*/ 146050 h 226651"/>
                <a:gd name="connsiteX42" fmla="*/ 1045803 w 3139715"/>
                <a:gd name="connsiteY42" fmla="*/ 226651 h 226651"/>
                <a:gd name="connsiteX43" fmla="*/ 1005501 w 3139715"/>
                <a:gd name="connsiteY43" fmla="*/ 226651 h 226651"/>
                <a:gd name="connsiteX44" fmla="*/ 965200 w 3139715"/>
                <a:gd name="connsiteY44" fmla="*/ 226651 h 226651"/>
                <a:gd name="connsiteX45" fmla="*/ 804863 w 3139715"/>
                <a:gd name="connsiteY45" fmla="*/ 146050 h 226651"/>
                <a:gd name="connsiteX46" fmla="*/ 885465 w 3139715"/>
                <a:gd name="connsiteY46" fmla="*/ 146050 h 226651"/>
                <a:gd name="connsiteX47" fmla="*/ 885465 w 3139715"/>
                <a:gd name="connsiteY47" fmla="*/ 226651 h 226651"/>
                <a:gd name="connsiteX48" fmla="*/ 845164 w 3139715"/>
                <a:gd name="connsiteY48" fmla="*/ 226651 h 226651"/>
                <a:gd name="connsiteX49" fmla="*/ 804863 w 3139715"/>
                <a:gd name="connsiteY49" fmla="*/ 226651 h 226651"/>
                <a:gd name="connsiteX50" fmla="*/ 644525 w 3139715"/>
                <a:gd name="connsiteY50" fmla="*/ 146050 h 226651"/>
                <a:gd name="connsiteX51" fmla="*/ 725128 w 3139715"/>
                <a:gd name="connsiteY51" fmla="*/ 146050 h 226651"/>
                <a:gd name="connsiteX52" fmla="*/ 725128 w 3139715"/>
                <a:gd name="connsiteY52" fmla="*/ 226651 h 226651"/>
                <a:gd name="connsiteX53" fmla="*/ 684826 w 3139715"/>
                <a:gd name="connsiteY53" fmla="*/ 226651 h 226651"/>
                <a:gd name="connsiteX54" fmla="*/ 644525 w 3139715"/>
                <a:gd name="connsiteY54" fmla="*/ 226651 h 226651"/>
                <a:gd name="connsiteX55" fmla="*/ 482600 w 3139715"/>
                <a:gd name="connsiteY55" fmla="*/ 146050 h 226651"/>
                <a:gd name="connsiteX56" fmla="*/ 563203 w 3139715"/>
                <a:gd name="connsiteY56" fmla="*/ 146050 h 226651"/>
                <a:gd name="connsiteX57" fmla="*/ 563203 w 3139715"/>
                <a:gd name="connsiteY57" fmla="*/ 226651 h 226651"/>
                <a:gd name="connsiteX58" fmla="*/ 522901 w 3139715"/>
                <a:gd name="connsiteY58" fmla="*/ 226651 h 226651"/>
                <a:gd name="connsiteX59" fmla="*/ 482600 w 3139715"/>
                <a:gd name="connsiteY59" fmla="*/ 226651 h 226651"/>
                <a:gd name="connsiteX60" fmla="*/ 322263 w 3139715"/>
                <a:gd name="connsiteY60" fmla="*/ 146050 h 226651"/>
                <a:gd name="connsiteX61" fmla="*/ 402865 w 3139715"/>
                <a:gd name="connsiteY61" fmla="*/ 146050 h 226651"/>
                <a:gd name="connsiteX62" fmla="*/ 402865 w 3139715"/>
                <a:gd name="connsiteY62" fmla="*/ 226651 h 226651"/>
                <a:gd name="connsiteX63" fmla="*/ 362564 w 3139715"/>
                <a:gd name="connsiteY63" fmla="*/ 226651 h 226651"/>
                <a:gd name="connsiteX64" fmla="*/ 322263 w 3139715"/>
                <a:gd name="connsiteY64" fmla="*/ 226651 h 226651"/>
                <a:gd name="connsiteX65" fmla="*/ 160338 w 3139715"/>
                <a:gd name="connsiteY65" fmla="*/ 146050 h 226651"/>
                <a:gd name="connsiteX66" fmla="*/ 240940 w 3139715"/>
                <a:gd name="connsiteY66" fmla="*/ 146050 h 226651"/>
                <a:gd name="connsiteX67" fmla="*/ 240940 w 3139715"/>
                <a:gd name="connsiteY67" fmla="*/ 226651 h 226651"/>
                <a:gd name="connsiteX68" fmla="*/ 200639 w 3139715"/>
                <a:gd name="connsiteY68" fmla="*/ 226651 h 226651"/>
                <a:gd name="connsiteX69" fmla="*/ 160338 w 3139715"/>
                <a:gd name="connsiteY69" fmla="*/ 226651 h 226651"/>
                <a:gd name="connsiteX70" fmla="*/ 0 w 3139715"/>
                <a:gd name="connsiteY70" fmla="*/ 146050 h 226651"/>
                <a:gd name="connsiteX71" fmla="*/ 80603 w 3139715"/>
                <a:gd name="connsiteY71" fmla="*/ 146050 h 226651"/>
                <a:gd name="connsiteX72" fmla="*/ 80603 w 3139715"/>
                <a:gd name="connsiteY72" fmla="*/ 226651 h 226651"/>
                <a:gd name="connsiteX73" fmla="*/ 40302 w 3139715"/>
                <a:gd name="connsiteY73" fmla="*/ 226651 h 226651"/>
                <a:gd name="connsiteX74" fmla="*/ 0 w 3139715"/>
                <a:gd name="connsiteY74" fmla="*/ 226651 h 226651"/>
                <a:gd name="connsiteX75" fmla="*/ 2254250 w 3139715"/>
                <a:gd name="connsiteY75" fmla="*/ 106362 h 226651"/>
                <a:gd name="connsiteX76" fmla="*/ 2334853 w 3139715"/>
                <a:gd name="connsiteY76" fmla="*/ 106362 h 226651"/>
                <a:gd name="connsiteX77" fmla="*/ 2334853 w 3139715"/>
                <a:gd name="connsiteY77" fmla="*/ 186964 h 226651"/>
                <a:gd name="connsiteX78" fmla="*/ 2294551 w 3139715"/>
                <a:gd name="connsiteY78" fmla="*/ 186964 h 226651"/>
                <a:gd name="connsiteX79" fmla="*/ 2254250 w 3139715"/>
                <a:gd name="connsiteY79" fmla="*/ 186964 h 226651"/>
                <a:gd name="connsiteX80" fmla="*/ 1609725 w 3139715"/>
                <a:gd name="connsiteY80" fmla="*/ 106362 h 226651"/>
                <a:gd name="connsiteX81" fmla="*/ 1690328 w 3139715"/>
                <a:gd name="connsiteY81" fmla="*/ 106362 h 226651"/>
                <a:gd name="connsiteX82" fmla="*/ 1690328 w 3139715"/>
                <a:gd name="connsiteY82" fmla="*/ 186964 h 226651"/>
                <a:gd name="connsiteX83" fmla="*/ 1650026 w 3139715"/>
                <a:gd name="connsiteY83" fmla="*/ 186964 h 226651"/>
                <a:gd name="connsiteX84" fmla="*/ 1609725 w 3139715"/>
                <a:gd name="connsiteY84" fmla="*/ 186964 h 226651"/>
                <a:gd name="connsiteX85" fmla="*/ 2092325 w 3139715"/>
                <a:gd name="connsiteY85" fmla="*/ 53975 h 226651"/>
                <a:gd name="connsiteX86" fmla="*/ 2172928 w 3139715"/>
                <a:gd name="connsiteY86" fmla="*/ 53975 h 226651"/>
                <a:gd name="connsiteX87" fmla="*/ 2172928 w 3139715"/>
                <a:gd name="connsiteY87" fmla="*/ 134575 h 226651"/>
                <a:gd name="connsiteX88" fmla="*/ 2132626 w 3139715"/>
                <a:gd name="connsiteY88" fmla="*/ 134575 h 226651"/>
                <a:gd name="connsiteX89" fmla="*/ 2092325 w 3139715"/>
                <a:gd name="connsiteY89" fmla="*/ 134575 h 226651"/>
                <a:gd name="connsiteX90" fmla="*/ 1770063 w 3139715"/>
                <a:gd name="connsiteY90" fmla="*/ 39687 h 226651"/>
                <a:gd name="connsiteX91" fmla="*/ 1850665 w 3139715"/>
                <a:gd name="connsiteY91" fmla="*/ 39687 h 226651"/>
                <a:gd name="connsiteX92" fmla="*/ 1850665 w 3139715"/>
                <a:gd name="connsiteY92" fmla="*/ 120290 h 226651"/>
                <a:gd name="connsiteX93" fmla="*/ 1810364 w 3139715"/>
                <a:gd name="connsiteY93" fmla="*/ 120290 h 226651"/>
                <a:gd name="connsiteX94" fmla="*/ 1770063 w 3139715"/>
                <a:gd name="connsiteY94" fmla="*/ 120290 h 226651"/>
                <a:gd name="connsiteX95" fmla="*/ 1931988 w 3139715"/>
                <a:gd name="connsiteY95" fmla="*/ 0 h 226651"/>
                <a:gd name="connsiteX96" fmla="*/ 2012590 w 3139715"/>
                <a:gd name="connsiteY96" fmla="*/ 0 h 226651"/>
                <a:gd name="connsiteX97" fmla="*/ 2012590 w 3139715"/>
                <a:gd name="connsiteY97" fmla="*/ 80602 h 226651"/>
                <a:gd name="connsiteX98" fmla="*/ 1972289 w 3139715"/>
                <a:gd name="connsiteY98" fmla="*/ 80602 h 226651"/>
                <a:gd name="connsiteX99" fmla="*/ 1931988 w 3139715"/>
                <a:gd name="connsiteY99" fmla="*/ 80602 h 22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26651">
                  <a:moveTo>
                    <a:pt x="3059113" y="146050"/>
                  </a:moveTo>
                  <a:lnTo>
                    <a:pt x="3139715" y="146050"/>
                  </a:lnTo>
                  <a:lnTo>
                    <a:pt x="3139715" y="226651"/>
                  </a:lnTo>
                  <a:lnTo>
                    <a:pt x="3099414" y="226651"/>
                  </a:lnTo>
                  <a:lnTo>
                    <a:pt x="3059113" y="226651"/>
                  </a:lnTo>
                  <a:close/>
                  <a:moveTo>
                    <a:pt x="2897188" y="146050"/>
                  </a:moveTo>
                  <a:lnTo>
                    <a:pt x="2977790" y="146050"/>
                  </a:lnTo>
                  <a:lnTo>
                    <a:pt x="2977790" y="226651"/>
                  </a:lnTo>
                  <a:lnTo>
                    <a:pt x="2937489" y="226651"/>
                  </a:lnTo>
                  <a:lnTo>
                    <a:pt x="2897188" y="226651"/>
                  </a:lnTo>
                  <a:close/>
                  <a:moveTo>
                    <a:pt x="2736850" y="146050"/>
                  </a:moveTo>
                  <a:lnTo>
                    <a:pt x="2817453" y="146050"/>
                  </a:lnTo>
                  <a:lnTo>
                    <a:pt x="2817453" y="226651"/>
                  </a:lnTo>
                  <a:lnTo>
                    <a:pt x="2777151" y="226651"/>
                  </a:lnTo>
                  <a:lnTo>
                    <a:pt x="2736850" y="226651"/>
                  </a:lnTo>
                  <a:close/>
                  <a:moveTo>
                    <a:pt x="2576513" y="146050"/>
                  </a:moveTo>
                  <a:lnTo>
                    <a:pt x="2657115" y="146050"/>
                  </a:lnTo>
                  <a:lnTo>
                    <a:pt x="2657115" y="226651"/>
                  </a:lnTo>
                  <a:lnTo>
                    <a:pt x="2616814" y="226651"/>
                  </a:lnTo>
                  <a:lnTo>
                    <a:pt x="2576513" y="226651"/>
                  </a:lnTo>
                  <a:close/>
                  <a:moveTo>
                    <a:pt x="2414588" y="146050"/>
                  </a:moveTo>
                  <a:lnTo>
                    <a:pt x="2495190" y="146050"/>
                  </a:lnTo>
                  <a:lnTo>
                    <a:pt x="2495190" y="226651"/>
                  </a:lnTo>
                  <a:lnTo>
                    <a:pt x="2454889" y="226651"/>
                  </a:lnTo>
                  <a:lnTo>
                    <a:pt x="2414588" y="226651"/>
                  </a:lnTo>
                  <a:close/>
                  <a:moveTo>
                    <a:pt x="1449388" y="146050"/>
                  </a:moveTo>
                  <a:lnTo>
                    <a:pt x="1529990" y="146050"/>
                  </a:lnTo>
                  <a:lnTo>
                    <a:pt x="1529990" y="226651"/>
                  </a:lnTo>
                  <a:lnTo>
                    <a:pt x="1489689" y="226651"/>
                  </a:lnTo>
                  <a:lnTo>
                    <a:pt x="1449388" y="226651"/>
                  </a:lnTo>
                  <a:close/>
                  <a:moveTo>
                    <a:pt x="1287463" y="146050"/>
                  </a:moveTo>
                  <a:lnTo>
                    <a:pt x="1368065" y="146050"/>
                  </a:lnTo>
                  <a:lnTo>
                    <a:pt x="1368065" y="226651"/>
                  </a:lnTo>
                  <a:lnTo>
                    <a:pt x="1327764" y="226651"/>
                  </a:lnTo>
                  <a:lnTo>
                    <a:pt x="1287463" y="226651"/>
                  </a:lnTo>
                  <a:close/>
                  <a:moveTo>
                    <a:pt x="1127125" y="146050"/>
                  </a:moveTo>
                  <a:lnTo>
                    <a:pt x="1207728" y="146050"/>
                  </a:lnTo>
                  <a:lnTo>
                    <a:pt x="1207728" y="226651"/>
                  </a:lnTo>
                  <a:lnTo>
                    <a:pt x="1167426" y="226651"/>
                  </a:lnTo>
                  <a:lnTo>
                    <a:pt x="1127125" y="226651"/>
                  </a:lnTo>
                  <a:close/>
                  <a:moveTo>
                    <a:pt x="965200" y="146050"/>
                  </a:moveTo>
                  <a:lnTo>
                    <a:pt x="1045803" y="146050"/>
                  </a:lnTo>
                  <a:lnTo>
                    <a:pt x="1045803" y="226651"/>
                  </a:lnTo>
                  <a:lnTo>
                    <a:pt x="1005501" y="226651"/>
                  </a:lnTo>
                  <a:lnTo>
                    <a:pt x="965200" y="226651"/>
                  </a:lnTo>
                  <a:close/>
                  <a:moveTo>
                    <a:pt x="804863" y="146050"/>
                  </a:moveTo>
                  <a:lnTo>
                    <a:pt x="885465" y="146050"/>
                  </a:lnTo>
                  <a:lnTo>
                    <a:pt x="885465" y="226651"/>
                  </a:lnTo>
                  <a:lnTo>
                    <a:pt x="845164" y="226651"/>
                  </a:lnTo>
                  <a:lnTo>
                    <a:pt x="804863" y="226651"/>
                  </a:lnTo>
                  <a:close/>
                  <a:moveTo>
                    <a:pt x="644525" y="146050"/>
                  </a:moveTo>
                  <a:lnTo>
                    <a:pt x="725128" y="146050"/>
                  </a:lnTo>
                  <a:lnTo>
                    <a:pt x="725128" y="226651"/>
                  </a:lnTo>
                  <a:lnTo>
                    <a:pt x="684826" y="226651"/>
                  </a:lnTo>
                  <a:lnTo>
                    <a:pt x="644525" y="226651"/>
                  </a:lnTo>
                  <a:close/>
                  <a:moveTo>
                    <a:pt x="482600" y="146050"/>
                  </a:moveTo>
                  <a:lnTo>
                    <a:pt x="563203" y="146050"/>
                  </a:lnTo>
                  <a:lnTo>
                    <a:pt x="563203" y="226651"/>
                  </a:lnTo>
                  <a:lnTo>
                    <a:pt x="522901" y="226651"/>
                  </a:lnTo>
                  <a:lnTo>
                    <a:pt x="482600" y="226651"/>
                  </a:lnTo>
                  <a:close/>
                  <a:moveTo>
                    <a:pt x="322263" y="146050"/>
                  </a:moveTo>
                  <a:lnTo>
                    <a:pt x="402865" y="146050"/>
                  </a:lnTo>
                  <a:lnTo>
                    <a:pt x="402865" y="226651"/>
                  </a:lnTo>
                  <a:lnTo>
                    <a:pt x="362564" y="226651"/>
                  </a:lnTo>
                  <a:lnTo>
                    <a:pt x="322263" y="226651"/>
                  </a:lnTo>
                  <a:close/>
                  <a:moveTo>
                    <a:pt x="160338" y="146050"/>
                  </a:moveTo>
                  <a:lnTo>
                    <a:pt x="240940" y="146050"/>
                  </a:lnTo>
                  <a:lnTo>
                    <a:pt x="240940" y="226651"/>
                  </a:lnTo>
                  <a:lnTo>
                    <a:pt x="200639" y="226651"/>
                  </a:lnTo>
                  <a:lnTo>
                    <a:pt x="160338" y="226651"/>
                  </a:lnTo>
                  <a:close/>
                  <a:moveTo>
                    <a:pt x="0" y="146050"/>
                  </a:moveTo>
                  <a:lnTo>
                    <a:pt x="80603" y="146050"/>
                  </a:lnTo>
                  <a:lnTo>
                    <a:pt x="80603" y="226651"/>
                  </a:lnTo>
                  <a:lnTo>
                    <a:pt x="40302" y="226651"/>
                  </a:lnTo>
                  <a:lnTo>
                    <a:pt x="0" y="226651"/>
                  </a:lnTo>
                  <a:close/>
                  <a:moveTo>
                    <a:pt x="2254250" y="106362"/>
                  </a:moveTo>
                  <a:lnTo>
                    <a:pt x="2334853" y="106362"/>
                  </a:lnTo>
                  <a:lnTo>
                    <a:pt x="2334853" y="186964"/>
                  </a:lnTo>
                  <a:lnTo>
                    <a:pt x="2294551" y="186964"/>
                  </a:lnTo>
                  <a:lnTo>
                    <a:pt x="2254250" y="186964"/>
                  </a:lnTo>
                  <a:close/>
                  <a:moveTo>
                    <a:pt x="1609725" y="106362"/>
                  </a:moveTo>
                  <a:lnTo>
                    <a:pt x="1690328" y="106362"/>
                  </a:lnTo>
                  <a:lnTo>
                    <a:pt x="1690328" y="186964"/>
                  </a:lnTo>
                  <a:lnTo>
                    <a:pt x="1650026" y="186964"/>
                  </a:lnTo>
                  <a:lnTo>
                    <a:pt x="1609725" y="186964"/>
                  </a:lnTo>
                  <a:close/>
                  <a:moveTo>
                    <a:pt x="2092325" y="53975"/>
                  </a:moveTo>
                  <a:lnTo>
                    <a:pt x="2172928" y="53975"/>
                  </a:lnTo>
                  <a:lnTo>
                    <a:pt x="2172928" y="134575"/>
                  </a:lnTo>
                  <a:lnTo>
                    <a:pt x="2132626" y="134575"/>
                  </a:lnTo>
                  <a:lnTo>
                    <a:pt x="2092325" y="134575"/>
                  </a:lnTo>
                  <a:close/>
                  <a:moveTo>
                    <a:pt x="1770063" y="39687"/>
                  </a:moveTo>
                  <a:lnTo>
                    <a:pt x="1850665" y="39687"/>
                  </a:lnTo>
                  <a:lnTo>
                    <a:pt x="1850665" y="120290"/>
                  </a:lnTo>
                  <a:lnTo>
                    <a:pt x="1810364" y="120290"/>
                  </a:lnTo>
                  <a:lnTo>
                    <a:pt x="1770063" y="120290"/>
                  </a:lnTo>
                  <a:close/>
                  <a:moveTo>
                    <a:pt x="1931988" y="0"/>
                  </a:moveTo>
                  <a:lnTo>
                    <a:pt x="2012590" y="0"/>
                  </a:lnTo>
                  <a:lnTo>
                    <a:pt x="2012590" y="80602"/>
                  </a:lnTo>
                  <a:lnTo>
                    <a:pt x="1972289" y="80602"/>
                  </a:lnTo>
                  <a:lnTo>
                    <a:pt x="1931988"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54" name="Freeform 53">
              <a:extLst>
                <a:ext uri="{FF2B5EF4-FFF2-40B4-BE49-F238E27FC236}">
                  <a16:creationId xmlns:a16="http://schemas.microsoft.com/office/drawing/2014/main" id="{402258B5-0AF4-DF46-A79C-CBDBE6E31A46}"/>
                </a:ext>
              </a:extLst>
            </p:cNvPr>
            <p:cNvSpPr>
              <a:spLocks noChangeArrowheads="1"/>
            </p:cNvSpPr>
            <p:nvPr/>
          </p:nvSpPr>
          <p:spPr bwMode="auto">
            <a:xfrm>
              <a:off x="5542984" y="4571367"/>
              <a:ext cx="1251642" cy="112505"/>
            </a:xfrm>
            <a:custGeom>
              <a:avLst/>
              <a:gdLst>
                <a:gd name="connsiteX0" fmla="*/ 3059113 w 3139715"/>
                <a:gd name="connsiteY0" fmla="*/ 201612 h 282214"/>
                <a:gd name="connsiteX1" fmla="*/ 3139715 w 3139715"/>
                <a:gd name="connsiteY1" fmla="*/ 201612 h 282214"/>
                <a:gd name="connsiteX2" fmla="*/ 3139715 w 3139715"/>
                <a:gd name="connsiteY2" fmla="*/ 282214 h 282214"/>
                <a:gd name="connsiteX3" fmla="*/ 3099414 w 3139715"/>
                <a:gd name="connsiteY3" fmla="*/ 282214 h 282214"/>
                <a:gd name="connsiteX4" fmla="*/ 3059113 w 3139715"/>
                <a:gd name="connsiteY4" fmla="*/ 282214 h 282214"/>
                <a:gd name="connsiteX5" fmla="*/ 2897188 w 3139715"/>
                <a:gd name="connsiteY5" fmla="*/ 201612 h 282214"/>
                <a:gd name="connsiteX6" fmla="*/ 2977790 w 3139715"/>
                <a:gd name="connsiteY6" fmla="*/ 201612 h 282214"/>
                <a:gd name="connsiteX7" fmla="*/ 2977790 w 3139715"/>
                <a:gd name="connsiteY7" fmla="*/ 282214 h 282214"/>
                <a:gd name="connsiteX8" fmla="*/ 2937489 w 3139715"/>
                <a:gd name="connsiteY8" fmla="*/ 282214 h 282214"/>
                <a:gd name="connsiteX9" fmla="*/ 2897188 w 3139715"/>
                <a:gd name="connsiteY9" fmla="*/ 282214 h 282214"/>
                <a:gd name="connsiteX10" fmla="*/ 2736850 w 3139715"/>
                <a:gd name="connsiteY10" fmla="*/ 201612 h 282214"/>
                <a:gd name="connsiteX11" fmla="*/ 2817453 w 3139715"/>
                <a:gd name="connsiteY11" fmla="*/ 201612 h 282214"/>
                <a:gd name="connsiteX12" fmla="*/ 2817453 w 3139715"/>
                <a:gd name="connsiteY12" fmla="*/ 282214 h 282214"/>
                <a:gd name="connsiteX13" fmla="*/ 2777151 w 3139715"/>
                <a:gd name="connsiteY13" fmla="*/ 282214 h 282214"/>
                <a:gd name="connsiteX14" fmla="*/ 2736850 w 3139715"/>
                <a:gd name="connsiteY14" fmla="*/ 282214 h 282214"/>
                <a:gd name="connsiteX15" fmla="*/ 1609725 w 3139715"/>
                <a:gd name="connsiteY15" fmla="*/ 201612 h 282214"/>
                <a:gd name="connsiteX16" fmla="*/ 1690328 w 3139715"/>
                <a:gd name="connsiteY16" fmla="*/ 201612 h 282214"/>
                <a:gd name="connsiteX17" fmla="*/ 1690328 w 3139715"/>
                <a:gd name="connsiteY17" fmla="*/ 282214 h 282214"/>
                <a:gd name="connsiteX18" fmla="*/ 1650026 w 3139715"/>
                <a:gd name="connsiteY18" fmla="*/ 282214 h 282214"/>
                <a:gd name="connsiteX19" fmla="*/ 1609725 w 3139715"/>
                <a:gd name="connsiteY19" fmla="*/ 282214 h 282214"/>
                <a:gd name="connsiteX20" fmla="*/ 1449388 w 3139715"/>
                <a:gd name="connsiteY20" fmla="*/ 201612 h 282214"/>
                <a:gd name="connsiteX21" fmla="*/ 1529990 w 3139715"/>
                <a:gd name="connsiteY21" fmla="*/ 201612 h 282214"/>
                <a:gd name="connsiteX22" fmla="*/ 1529990 w 3139715"/>
                <a:gd name="connsiteY22" fmla="*/ 282214 h 282214"/>
                <a:gd name="connsiteX23" fmla="*/ 1489689 w 3139715"/>
                <a:gd name="connsiteY23" fmla="*/ 282214 h 282214"/>
                <a:gd name="connsiteX24" fmla="*/ 1449388 w 3139715"/>
                <a:gd name="connsiteY24" fmla="*/ 282214 h 282214"/>
                <a:gd name="connsiteX25" fmla="*/ 1287463 w 3139715"/>
                <a:gd name="connsiteY25" fmla="*/ 201612 h 282214"/>
                <a:gd name="connsiteX26" fmla="*/ 1368065 w 3139715"/>
                <a:gd name="connsiteY26" fmla="*/ 201612 h 282214"/>
                <a:gd name="connsiteX27" fmla="*/ 1368065 w 3139715"/>
                <a:gd name="connsiteY27" fmla="*/ 282214 h 282214"/>
                <a:gd name="connsiteX28" fmla="*/ 1327764 w 3139715"/>
                <a:gd name="connsiteY28" fmla="*/ 282214 h 282214"/>
                <a:gd name="connsiteX29" fmla="*/ 1287463 w 3139715"/>
                <a:gd name="connsiteY29" fmla="*/ 282214 h 282214"/>
                <a:gd name="connsiteX30" fmla="*/ 1127125 w 3139715"/>
                <a:gd name="connsiteY30" fmla="*/ 201612 h 282214"/>
                <a:gd name="connsiteX31" fmla="*/ 1207728 w 3139715"/>
                <a:gd name="connsiteY31" fmla="*/ 201612 h 282214"/>
                <a:gd name="connsiteX32" fmla="*/ 1207728 w 3139715"/>
                <a:gd name="connsiteY32" fmla="*/ 282214 h 282214"/>
                <a:gd name="connsiteX33" fmla="*/ 1167426 w 3139715"/>
                <a:gd name="connsiteY33" fmla="*/ 282214 h 282214"/>
                <a:gd name="connsiteX34" fmla="*/ 1127125 w 3139715"/>
                <a:gd name="connsiteY34" fmla="*/ 282214 h 282214"/>
                <a:gd name="connsiteX35" fmla="*/ 965200 w 3139715"/>
                <a:gd name="connsiteY35" fmla="*/ 201612 h 282214"/>
                <a:gd name="connsiteX36" fmla="*/ 1045803 w 3139715"/>
                <a:gd name="connsiteY36" fmla="*/ 201612 h 282214"/>
                <a:gd name="connsiteX37" fmla="*/ 1045803 w 3139715"/>
                <a:gd name="connsiteY37" fmla="*/ 282214 h 282214"/>
                <a:gd name="connsiteX38" fmla="*/ 1005501 w 3139715"/>
                <a:gd name="connsiteY38" fmla="*/ 282214 h 282214"/>
                <a:gd name="connsiteX39" fmla="*/ 965200 w 3139715"/>
                <a:gd name="connsiteY39" fmla="*/ 282214 h 282214"/>
                <a:gd name="connsiteX40" fmla="*/ 804863 w 3139715"/>
                <a:gd name="connsiteY40" fmla="*/ 201612 h 282214"/>
                <a:gd name="connsiteX41" fmla="*/ 885465 w 3139715"/>
                <a:gd name="connsiteY41" fmla="*/ 201612 h 282214"/>
                <a:gd name="connsiteX42" fmla="*/ 885465 w 3139715"/>
                <a:gd name="connsiteY42" fmla="*/ 282214 h 282214"/>
                <a:gd name="connsiteX43" fmla="*/ 845164 w 3139715"/>
                <a:gd name="connsiteY43" fmla="*/ 282214 h 282214"/>
                <a:gd name="connsiteX44" fmla="*/ 804863 w 3139715"/>
                <a:gd name="connsiteY44" fmla="*/ 282214 h 282214"/>
                <a:gd name="connsiteX45" fmla="*/ 644525 w 3139715"/>
                <a:gd name="connsiteY45" fmla="*/ 201612 h 282214"/>
                <a:gd name="connsiteX46" fmla="*/ 725128 w 3139715"/>
                <a:gd name="connsiteY46" fmla="*/ 201612 h 282214"/>
                <a:gd name="connsiteX47" fmla="*/ 725128 w 3139715"/>
                <a:gd name="connsiteY47" fmla="*/ 282214 h 282214"/>
                <a:gd name="connsiteX48" fmla="*/ 684826 w 3139715"/>
                <a:gd name="connsiteY48" fmla="*/ 282214 h 282214"/>
                <a:gd name="connsiteX49" fmla="*/ 644525 w 3139715"/>
                <a:gd name="connsiteY49" fmla="*/ 282214 h 282214"/>
                <a:gd name="connsiteX50" fmla="*/ 482600 w 3139715"/>
                <a:gd name="connsiteY50" fmla="*/ 201612 h 282214"/>
                <a:gd name="connsiteX51" fmla="*/ 563203 w 3139715"/>
                <a:gd name="connsiteY51" fmla="*/ 201612 h 282214"/>
                <a:gd name="connsiteX52" fmla="*/ 563203 w 3139715"/>
                <a:gd name="connsiteY52" fmla="*/ 282214 h 282214"/>
                <a:gd name="connsiteX53" fmla="*/ 522901 w 3139715"/>
                <a:gd name="connsiteY53" fmla="*/ 282214 h 282214"/>
                <a:gd name="connsiteX54" fmla="*/ 482600 w 3139715"/>
                <a:gd name="connsiteY54" fmla="*/ 282214 h 282214"/>
                <a:gd name="connsiteX55" fmla="*/ 322263 w 3139715"/>
                <a:gd name="connsiteY55" fmla="*/ 201612 h 282214"/>
                <a:gd name="connsiteX56" fmla="*/ 402865 w 3139715"/>
                <a:gd name="connsiteY56" fmla="*/ 201612 h 282214"/>
                <a:gd name="connsiteX57" fmla="*/ 402865 w 3139715"/>
                <a:gd name="connsiteY57" fmla="*/ 282214 h 282214"/>
                <a:gd name="connsiteX58" fmla="*/ 362564 w 3139715"/>
                <a:gd name="connsiteY58" fmla="*/ 282214 h 282214"/>
                <a:gd name="connsiteX59" fmla="*/ 322263 w 3139715"/>
                <a:gd name="connsiteY59" fmla="*/ 282214 h 282214"/>
                <a:gd name="connsiteX60" fmla="*/ 160338 w 3139715"/>
                <a:gd name="connsiteY60" fmla="*/ 201612 h 282214"/>
                <a:gd name="connsiteX61" fmla="*/ 240940 w 3139715"/>
                <a:gd name="connsiteY61" fmla="*/ 201612 h 282214"/>
                <a:gd name="connsiteX62" fmla="*/ 240940 w 3139715"/>
                <a:gd name="connsiteY62" fmla="*/ 282214 h 282214"/>
                <a:gd name="connsiteX63" fmla="*/ 200639 w 3139715"/>
                <a:gd name="connsiteY63" fmla="*/ 282214 h 282214"/>
                <a:gd name="connsiteX64" fmla="*/ 160338 w 3139715"/>
                <a:gd name="connsiteY64" fmla="*/ 282214 h 282214"/>
                <a:gd name="connsiteX65" fmla="*/ 0 w 3139715"/>
                <a:gd name="connsiteY65" fmla="*/ 201612 h 282214"/>
                <a:gd name="connsiteX66" fmla="*/ 80603 w 3139715"/>
                <a:gd name="connsiteY66" fmla="*/ 201612 h 282214"/>
                <a:gd name="connsiteX67" fmla="*/ 80603 w 3139715"/>
                <a:gd name="connsiteY67" fmla="*/ 282214 h 282214"/>
                <a:gd name="connsiteX68" fmla="*/ 40302 w 3139715"/>
                <a:gd name="connsiteY68" fmla="*/ 282214 h 282214"/>
                <a:gd name="connsiteX69" fmla="*/ 0 w 3139715"/>
                <a:gd name="connsiteY69" fmla="*/ 282214 h 282214"/>
                <a:gd name="connsiteX70" fmla="*/ 2576513 w 3139715"/>
                <a:gd name="connsiteY70" fmla="*/ 187325 h 282214"/>
                <a:gd name="connsiteX71" fmla="*/ 2657115 w 3139715"/>
                <a:gd name="connsiteY71" fmla="*/ 187325 h 282214"/>
                <a:gd name="connsiteX72" fmla="*/ 2657115 w 3139715"/>
                <a:gd name="connsiteY72" fmla="*/ 267926 h 282214"/>
                <a:gd name="connsiteX73" fmla="*/ 2616814 w 3139715"/>
                <a:gd name="connsiteY73" fmla="*/ 267926 h 282214"/>
                <a:gd name="connsiteX74" fmla="*/ 2576513 w 3139715"/>
                <a:gd name="connsiteY74" fmla="*/ 267926 h 282214"/>
                <a:gd name="connsiteX75" fmla="*/ 2414588 w 3139715"/>
                <a:gd name="connsiteY75" fmla="*/ 161925 h 282214"/>
                <a:gd name="connsiteX76" fmla="*/ 2495190 w 3139715"/>
                <a:gd name="connsiteY76" fmla="*/ 161925 h 282214"/>
                <a:gd name="connsiteX77" fmla="*/ 2495190 w 3139715"/>
                <a:gd name="connsiteY77" fmla="*/ 242526 h 282214"/>
                <a:gd name="connsiteX78" fmla="*/ 2454889 w 3139715"/>
                <a:gd name="connsiteY78" fmla="*/ 242526 h 282214"/>
                <a:gd name="connsiteX79" fmla="*/ 2414588 w 3139715"/>
                <a:gd name="connsiteY79" fmla="*/ 242526 h 282214"/>
                <a:gd name="connsiteX80" fmla="*/ 1770063 w 3139715"/>
                <a:gd name="connsiteY80" fmla="*/ 150812 h 282214"/>
                <a:gd name="connsiteX81" fmla="*/ 1850665 w 3139715"/>
                <a:gd name="connsiteY81" fmla="*/ 150812 h 282214"/>
                <a:gd name="connsiteX82" fmla="*/ 1850665 w 3139715"/>
                <a:gd name="connsiteY82" fmla="*/ 231415 h 282214"/>
                <a:gd name="connsiteX83" fmla="*/ 1810364 w 3139715"/>
                <a:gd name="connsiteY83" fmla="*/ 231415 h 282214"/>
                <a:gd name="connsiteX84" fmla="*/ 1770063 w 3139715"/>
                <a:gd name="connsiteY84" fmla="*/ 231415 h 282214"/>
                <a:gd name="connsiteX85" fmla="*/ 2254250 w 3139715"/>
                <a:gd name="connsiteY85" fmla="*/ 80962 h 282214"/>
                <a:gd name="connsiteX86" fmla="*/ 2334853 w 3139715"/>
                <a:gd name="connsiteY86" fmla="*/ 80962 h 282214"/>
                <a:gd name="connsiteX87" fmla="*/ 2334853 w 3139715"/>
                <a:gd name="connsiteY87" fmla="*/ 161565 h 282214"/>
                <a:gd name="connsiteX88" fmla="*/ 2294551 w 3139715"/>
                <a:gd name="connsiteY88" fmla="*/ 161565 h 282214"/>
                <a:gd name="connsiteX89" fmla="*/ 2254250 w 3139715"/>
                <a:gd name="connsiteY89" fmla="*/ 161565 h 282214"/>
                <a:gd name="connsiteX90" fmla="*/ 1931988 w 3139715"/>
                <a:gd name="connsiteY90" fmla="*/ 55562 h 282214"/>
                <a:gd name="connsiteX91" fmla="*/ 2012590 w 3139715"/>
                <a:gd name="connsiteY91" fmla="*/ 55562 h 282214"/>
                <a:gd name="connsiteX92" fmla="*/ 2012590 w 3139715"/>
                <a:gd name="connsiteY92" fmla="*/ 136165 h 282214"/>
                <a:gd name="connsiteX93" fmla="*/ 1972289 w 3139715"/>
                <a:gd name="connsiteY93" fmla="*/ 136165 h 282214"/>
                <a:gd name="connsiteX94" fmla="*/ 1931988 w 3139715"/>
                <a:gd name="connsiteY94" fmla="*/ 136165 h 282214"/>
                <a:gd name="connsiteX95" fmla="*/ 2092325 w 3139715"/>
                <a:gd name="connsiteY95" fmla="*/ 0 h 282214"/>
                <a:gd name="connsiteX96" fmla="*/ 2172928 w 3139715"/>
                <a:gd name="connsiteY96" fmla="*/ 0 h 282214"/>
                <a:gd name="connsiteX97" fmla="*/ 2172928 w 3139715"/>
                <a:gd name="connsiteY97" fmla="*/ 80602 h 282214"/>
                <a:gd name="connsiteX98" fmla="*/ 2132626 w 3139715"/>
                <a:gd name="connsiteY98" fmla="*/ 80602 h 282214"/>
                <a:gd name="connsiteX99" fmla="*/ 2092325 w 3139715"/>
                <a:gd name="connsiteY99" fmla="*/ 80602 h 282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82214">
                  <a:moveTo>
                    <a:pt x="3059113" y="201612"/>
                  </a:moveTo>
                  <a:lnTo>
                    <a:pt x="3139715" y="201612"/>
                  </a:lnTo>
                  <a:lnTo>
                    <a:pt x="3139715" y="282214"/>
                  </a:lnTo>
                  <a:lnTo>
                    <a:pt x="3099414" y="282214"/>
                  </a:lnTo>
                  <a:lnTo>
                    <a:pt x="3059113" y="282214"/>
                  </a:lnTo>
                  <a:close/>
                  <a:moveTo>
                    <a:pt x="2897188" y="201612"/>
                  </a:moveTo>
                  <a:lnTo>
                    <a:pt x="2977790" y="201612"/>
                  </a:lnTo>
                  <a:lnTo>
                    <a:pt x="2977790" y="282214"/>
                  </a:lnTo>
                  <a:lnTo>
                    <a:pt x="2937489" y="282214"/>
                  </a:lnTo>
                  <a:lnTo>
                    <a:pt x="2897188" y="282214"/>
                  </a:lnTo>
                  <a:close/>
                  <a:moveTo>
                    <a:pt x="2736850" y="201612"/>
                  </a:moveTo>
                  <a:lnTo>
                    <a:pt x="2817453" y="201612"/>
                  </a:lnTo>
                  <a:lnTo>
                    <a:pt x="2817453" y="282214"/>
                  </a:lnTo>
                  <a:lnTo>
                    <a:pt x="2777151" y="282214"/>
                  </a:lnTo>
                  <a:lnTo>
                    <a:pt x="2736850" y="282214"/>
                  </a:lnTo>
                  <a:close/>
                  <a:moveTo>
                    <a:pt x="1609725" y="201612"/>
                  </a:moveTo>
                  <a:lnTo>
                    <a:pt x="1690328" y="201612"/>
                  </a:lnTo>
                  <a:lnTo>
                    <a:pt x="1690328" y="282214"/>
                  </a:lnTo>
                  <a:lnTo>
                    <a:pt x="1650026" y="282214"/>
                  </a:lnTo>
                  <a:lnTo>
                    <a:pt x="1609725" y="282214"/>
                  </a:lnTo>
                  <a:close/>
                  <a:moveTo>
                    <a:pt x="1449388" y="201612"/>
                  </a:moveTo>
                  <a:lnTo>
                    <a:pt x="1529990" y="201612"/>
                  </a:lnTo>
                  <a:lnTo>
                    <a:pt x="1529990" y="282214"/>
                  </a:lnTo>
                  <a:lnTo>
                    <a:pt x="1489689" y="282214"/>
                  </a:lnTo>
                  <a:lnTo>
                    <a:pt x="1449388" y="282214"/>
                  </a:lnTo>
                  <a:close/>
                  <a:moveTo>
                    <a:pt x="1287463" y="201612"/>
                  </a:moveTo>
                  <a:lnTo>
                    <a:pt x="1368065" y="201612"/>
                  </a:lnTo>
                  <a:lnTo>
                    <a:pt x="1368065" y="282214"/>
                  </a:lnTo>
                  <a:lnTo>
                    <a:pt x="1327764" y="282214"/>
                  </a:lnTo>
                  <a:lnTo>
                    <a:pt x="1287463" y="282214"/>
                  </a:lnTo>
                  <a:close/>
                  <a:moveTo>
                    <a:pt x="1127125" y="201612"/>
                  </a:moveTo>
                  <a:lnTo>
                    <a:pt x="1207728" y="201612"/>
                  </a:lnTo>
                  <a:lnTo>
                    <a:pt x="1207728" y="282214"/>
                  </a:lnTo>
                  <a:lnTo>
                    <a:pt x="1167426" y="282214"/>
                  </a:lnTo>
                  <a:lnTo>
                    <a:pt x="1127125" y="282214"/>
                  </a:lnTo>
                  <a:close/>
                  <a:moveTo>
                    <a:pt x="965200" y="201612"/>
                  </a:moveTo>
                  <a:lnTo>
                    <a:pt x="1045803" y="201612"/>
                  </a:lnTo>
                  <a:lnTo>
                    <a:pt x="1045803" y="282214"/>
                  </a:lnTo>
                  <a:lnTo>
                    <a:pt x="1005501" y="282214"/>
                  </a:lnTo>
                  <a:lnTo>
                    <a:pt x="965200" y="282214"/>
                  </a:lnTo>
                  <a:close/>
                  <a:moveTo>
                    <a:pt x="804863" y="201612"/>
                  </a:moveTo>
                  <a:lnTo>
                    <a:pt x="885465" y="201612"/>
                  </a:lnTo>
                  <a:lnTo>
                    <a:pt x="885465" y="282214"/>
                  </a:lnTo>
                  <a:lnTo>
                    <a:pt x="845164" y="282214"/>
                  </a:lnTo>
                  <a:lnTo>
                    <a:pt x="804863" y="282214"/>
                  </a:lnTo>
                  <a:close/>
                  <a:moveTo>
                    <a:pt x="644525" y="201612"/>
                  </a:moveTo>
                  <a:lnTo>
                    <a:pt x="725128" y="201612"/>
                  </a:lnTo>
                  <a:lnTo>
                    <a:pt x="725128" y="282214"/>
                  </a:lnTo>
                  <a:lnTo>
                    <a:pt x="684826" y="282214"/>
                  </a:lnTo>
                  <a:lnTo>
                    <a:pt x="644525" y="282214"/>
                  </a:lnTo>
                  <a:close/>
                  <a:moveTo>
                    <a:pt x="482600" y="201612"/>
                  </a:moveTo>
                  <a:lnTo>
                    <a:pt x="563203" y="201612"/>
                  </a:lnTo>
                  <a:lnTo>
                    <a:pt x="563203" y="282214"/>
                  </a:lnTo>
                  <a:lnTo>
                    <a:pt x="522901" y="282214"/>
                  </a:lnTo>
                  <a:lnTo>
                    <a:pt x="482600" y="282214"/>
                  </a:lnTo>
                  <a:close/>
                  <a:moveTo>
                    <a:pt x="322263" y="201612"/>
                  </a:moveTo>
                  <a:lnTo>
                    <a:pt x="402865" y="201612"/>
                  </a:lnTo>
                  <a:lnTo>
                    <a:pt x="402865" y="282214"/>
                  </a:lnTo>
                  <a:lnTo>
                    <a:pt x="362564" y="282214"/>
                  </a:lnTo>
                  <a:lnTo>
                    <a:pt x="322263" y="282214"/>
                  </a:lnTo>
                  <a:close/>
                  <a:moveTo>
                    <a:pt x="160338" y="201612"/>
                  </a:moveTo>
                  <a:lnTo>
                    <a:pt x="240940" y="201612"/>
                  </a:lnTo>
                  <a:lnTo>
                    <a:pt x="240940" y="282214"/>
                  </a:lnTo>
                  <a:lnTo>
                    <a:pt x="200639" y="282214"/>
                  </a:lnTo>
                  <a:lnTo>
                    <a:pt x="160338" y="282214"/>
                  </a:lnTo>
                  <a:close/>
                  <a:moveTo>
                    <a:pt x="0" y="201612"/>
                  </a:moveTo>
                  <a:lnTo>
                    <a:pt x="80603" y="201612"/>
                  </a:lnTo>
                  <a:lnTo>
                    <a:pt x="80603" y="282214"/>
                  </a:lnTo>
                  <a:lnTo>
                    <a:pt x="40302" y="282214"/>
                  </a:lnTo>
                  <a:lnTo>
                    <a:pt x="0" y="282214"/>
                  </a:lnTo>
                  <a:close/>
                  <a:moveTo>
                    <a:pt x="2576513" y="187325"/>
                  </a:moveTo>
                  <a:lnTo>
                    <a:pt x="2657115" y="187325"/>
                  </a:lnTo>
                  <a:lnTo>
                    <a:pt x="2657115" y="267926"/>
                  </a:lnTo>
                  <a:lnTo>
                    <a:pt x="2616814" y="267926"/>
                  </a:lnTo>
                  <a:lnTo>
                    <a:pt x="2576513" y="267926"/>
                  </a:lnTo>
                  <a:close/>
                  <a:moveTo>
                    <a:pt x="2414588" y="161925"/>
                  </a:moveTo>
                  <a:lnTo>
                    <a:pt x="2495190" y="161925"/>
                  </a:lnTo>
                  <a:lnTo>
                    <a:pt x="2495190" y="242526"/>
                  </a:lnTo>
                  <a:lnTo>
                    <a:pt x="2454889" y="242526"/>
                  </a:lnTo>
                  <a:lnTo>
                    <a:pt x="2414588" y="242526"/>
                  </a:lnTo>
                  <a:close/>
                  <a:moveTo>
                    <a:pt x="1770063" y="150812"/>
                  </a:moveTo>
                  <a:lnTo>
                    <a:pt x="1850665" y="150812"/>
                  </a:lnTo>
                  <a:lnTo>
                    <a:pt x="1850665" y="231415"/>
                  </a:lnTo>
                  <a:lnTo>
                    <a:pt x="1810364" y="231415"/>
                  </a:lnTo>
                  <a:lnTo>
                    <a:pt x="1770063" y="231415"/>
                  </a:lnTo>
                  <a:close/>
                  <a:moveTo>
                    <a:pt x="2254250" y="80962"/>
                  </a:moveTo>
                  <a:lnTo>
                    <a:pt x="2334853" y="80962"/>
                  </a:lnTo>
                  <a:lnTo>
                    <a:pt x="2334853" y="161565"/>
                  </a:lnTo>
                  <a:lnTo>
                    <a:pt x="2294551" y="161565"/>
                  </a:lnTo>
                  <a:lnTo>
                    <a:pt x="2254250" y="161565"/>
                  </a:lnTo>
                  <a:close/>
                  <a:moveTo>
                    <a:pt x="1931988" y="55562"/>
                  </a:moveTo>
                  <a:lnTo>
                    <a:pt x="2012590" y="55562"/>
                  </a:lnTo>
                  <a:lnTo>
                    <a:pt x="2012590" y="136165"/>
                  </a:lnTo>
                  <a:lnTo>
                    <a:pt x="1972289" y="136165"/>
                  </a:lnTo>
                  <a:lnTo>
                    <a:pt x="1931988" y="136165"/>
                  </a:lnTo>
                  <a:close/>
                  <a:moveTo>
                    <a:pt x="2092325" y="0"/>
                  </a:moveTo>
                  <a:lnTo>
                    <a:pt x="2172928" y="0"/>
                  </a:lnTo>
                  <a:lnTo>
                    <a:pt x="2172928" y="80602"/>
                  </a:lnTo>
                  <a:lnTo>
                    <a:pt x="2132626" y="80602"/>
                  </a:lnTo>
                  <a:lnTo>
                    <a:pt x="2092325"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55" name="Freeform 54">
              <a:extLst>
                <a:ext uri="{FF2B5EF4-FFF2-40B4-BE49-F238E27FC236}">
                  <a16:creationId xmlns:a16="http://schemas.microsoft.com/office/drawing/2014/main" id="{DC8FC78C-6C05-B241-B554-8661DAE01458}"/>
                </a:ext>
              </a:extLst>
            </p:cNvPr>
            <p:cNvSpPr>
              <a:spLocks noChangeArrowheads="1"/>
            </p:cNvSpPr>
            <p:nvPr/>
          </p:nvSpPr>
          <p:spPr bwMode="auto">
            <a:xfrm>
              <a:off x="5542984" y="4984645"/>
              <a:ext cx="1251642" cy="85292"/>
            </a:xfrm>
            <a:custGeom>
              <a:avLst/>
              <a:gdLst>
                <a:gd name="connsiteX0" fmla="*/ 3059113 w 3139715"/>
                <a:gd name="connsiteY0" fmla="*/ 133350 h 213953"/>
                <a:gd name="connsiteX1" fmla="*/ 3139715 w 3139715"/>
                <a:gd name="connsiteY1" fmla="*/ 133350 h 213953"/>
                <a:gd name="connsiteX2" fmla="*/ 3139715 w 3139715"/>
                <a:gd name="connsiteY2" fmla="*/ 213953 h 213953"/>
                <a:gd name="connsiteX3" fmla="*/ 3099414 w 3139715"/>
                <a:gd name="connsiteY3" fmla="*/ 213953 h 213953"/>
                <a:gd name="connsiteX4" fmla="*/ 3059113 w 3139715"/>
                <a:gd name="connsiteY4" fmla="*/ 213953 h 213953"/>
                <a:gd name="connsiteX5" fmla="*/ 1931988 w 3139715"/>
                <a:gd name="connsiteY5" fmla="*/ 133350 h 213953"/>
                <a:gd name="connsiteX6" fmla="*/ 2012590 w 3139715"/>
                <a:gd name="connsiteY6" fmla="*/ 133350 h 213953"/>
                <a:gd name="connsiteX7" fmla="*/ 2012590 w 3139715"/>
                <a:gd name="connsiteY7" fmla="*/ 213953 h 213953"/>
                <a:gd name="connsiteX8" fmla="*/ 1972289 w 3139715"/>
                <a:gd name="connsiteY8" fmla="*/ 213953 h 213953"/>
                <a:gd name="connsiteX9" fmla="*/ 1931988 w 3139715"/>
                <a:gd name="connsiteY9" fmla="*/ 213953 h 213953"/>
                <a:gd name="connsiteX10" fmla="*/ 1770063 w 3139715"/>
                <a:gd name="connsiteY10" fmla="*/ 133350 h 213953"/>
                <a:gd name="connsiteX11" fmla="*/ 1850665 w 3139715"/>
                <a:gd name="connsiteY11" fmla="*/ 133350 h 213953"/>
                <a:gd name="connsiteX12" fmla="*/ 1850665 w 3139715"/>
                <a:gd name="connsiteY12" fmla="*/ 213953 h 213953"/>
                <a:gd name="connsiteX13" fmla="*/ 1810364 w 3139715"/>
                <a:gd name="connsiteY13" fmla="*/ 213953 h 213953"/>
                <a:gd name="connsiteX14" fmla="*/ 1770063 w 3139715"/>
                <a:gd name="connsiteY14" fmla="*/ 213953 h 213953"/>
                <a:gd name="connsiteX15" fmla="*/ 1609725 w 3139715"/>
                <a:gd name="connsiteY15" fmla="*/ 133350 h 213953"/>
                <a:gd name="connsiteX16" fmla="*/ 1690328 w 3139715"/>
                <a:gd name="connsiteY16" fmla="*/ 133350 h 213953"/>
                <a:gd name="connsiteX17" fmla="*/ 1690328 w 3139715"/>
                <a:gd name="connsiteY17" fmla="*/ 213953 h 213953"/>
                <a:gd name="connsiteX18" fmla="*/ 1650026 w 3139715"/>
                <a:gd name="connsiteY18" fmla="*/ 213953 h 213953"/>
                <a:gd name="connsiteX19" fmla="*/ 1609725 w 3139715"/>
                <a:gd name="connsiteY19" fmla="*/ 213953 h 213953"/>
                <a:gd name="connsiteX20" fmla="*/ 1449388 w 3139715"/>
                <a:gd name="connsiteY20" fmla="*/ 133350 h 213953"/>
                <a:gd name="connsiteX21" fmla="*/ 1529990 w 3139715"/>
                <a:gd name="connsiteY21" fmla="*/ 133350 h 213953"/>
                <a:gd name="connsiteX22" fmla="*/ 1529990 w 3139715"/>
                <a:gd name="connsiteY22" fmla="*/ 213953 h 213953"/>
                <a:gd name="connsiteX23" fmla="*/ 1489689 w 3139715"/>
                <a:gd name="connsiteY23" fmla="*/ 213953 h 213953"/>
                <a:gd name="connsiteX24" fmla="*/ 1449388 w 3139715"/>
                <a:gd name="connsiteY24" fmla="*/ 213953 h 213953"/>
                <a:gd name="connsiteX25" fmla="*/ 1287463 w 3139715"/>
                <a:gd name="connsiteY25" fmla="*/ 133350 h 213953"/>
                <a:gd name="connsiteX26" fmla="*/ 1368065 w 3139715"/>
                <a:gd name="connsiteY26" fmla="*/ 133350 h 213953"/>
                <a:gd name="connsiteX27" fmla="*/ 1368065 w 3139715"/>
                <a:gd name="connsiteY27" fmla="*/ 213953 h 213953"/>
                <a:gd name="connsiteX28" fmla="*/ 1327764 w 3139715"/>
                <a:gd name="connsiteY28" fmla="*/ 213953 h 213953"/>
                <a:gd name="connsiteX29" fmla="*/ 1287463 w 3139715"/>
                <a:gd name="connsiteY29" fmla="*/ 213953 h 213953"/>
                <a:gd name="connsiteX30" fmla="*/ 1127125 w 3139715"/>
                <a:gd name="connsiteY30" fmla="*/ 133350 h 213953"/>
                <a:gd name="connsiteX31" fmla="*/ 1207728 w 3139715"/>
                <a:gd name="connsiteY31" fmla="*/ 133350 h 213953"/>
                <a:gd name="connsiteX32" fmla="*/ 1207728 w 3139715"/>
                <a:gd name="connsiteY32" fmla="*/ 213953 h 213953"/>
                <a:gd name="connsiteX33" fmla="*/ 1167426 w 3139715"/>
                <a:gd name="connsiteY33" fmla="*/ 213953 h 213953"/>
                <a:gd name="connsiteX34" fmla="*/ 1127125 w 3139715"/>
                <a:gd name="connsiteY34" fmla="*/ 213953 h 213953"/>
                <a:gd name="connsiteX35" fmla="*/ 965200 w 3139715"/>
                <a:gd name="connsiteY35" fmla="*/ 133350 h 213953"/>
                <a:gd name="connsiteX36" fmla="*/ 1045803 w 3139715"/>
                <a:gd name="connsiteY36" fmla="*/ 133350 h 213953"/>
                <a:gd name="connsiteX37" fmla="*/ 1045803 w 3139715"/>
                <a:gd name="connsiteY37" fmla="*/ 213953 h 213953"/>
                <a:gd name="connsiteX38" fmla="*/ 1005501 w 3139715"/>
                <a:gd name="connsiteY38" fmla="*/ 213953 h 213953"/>
                <a:gd name="connsiteX39" fmla="*/ 965200 w 3139715"/>
                <a:gd name="connsiteY39" fmla="*/ 213953 h 213953"/>
                <a:gd name="connsiteX40" fmla="*/ 804863 w 3139715"/>
                <a:gd name="connsiteY40" fmla="*/ 133350 h 213953"/>
                <a:gd name="connsiteX41" fmla="*/ 885465 w 3139715"/>
                <a:gd name="connsiteY41" fmla="*/ 133350 h 213953"/>
                <a:gd name="connsiteX42" fmla="*/ 885465 w 3139715"/>
                <a:gd name="connsiteY42" fmla="*/ 213953 h 213953"/>
                <a:gd name="connsiteX43" fmla="*/ 845164 w 3139715"/>
                <a:gd name="connsiteY43" fmla="*/ 213953 h 213953"/>
                <a:gd name="connsiteX44" fmla="*/ 804863 w 3139715"/>
                <a:gd name="connsiteY44" fmla="*/ 213953 h 213953"/>
                <a:gd name="connsiteX45" fmla="*/ 644525 w 3139715"/>
                <a:gd name="connsiteY45" fmla="*/ 133350 h 213953"/>
                <a:gd name="connsiteX46" fmla="*/ 725128 w 3139715"/>
                <a:gd name="connsiteY46" fmla="*/ 133350 h 213953"/>
                <a:gd name="connsiteX47" fmla="*/ 725128 w 3139715"/>
                <a:gd name="connsiteY47" fmla="*/ 213953 h 213953"/>
                <a:gd name="connsiteX48" fmla="*/ 684826 w 3139715"/>
                <a:gd name="connsiteY48" fmla="*/ 213953 h 213953"/>
                <a:gd name="connsiteX49" fmla="*/ 644525 w 3139715"/>
                <a:gd name="connsiteY49" fmla="*/ 213953 h 213953"/>
                <a:gd name="connsiteX50" fmla="*/ 482600 w 3139715"/>
                <a:gd name="connsiteY50" fmla="*/ 133350 h 213953"/>
                <a:gd name="connsiteX51" fmla="*/ 563203 w 3139715"/>
                <a:gd name="connsiteY51" fmla="*/ 133350 h 213953"/>
                <a:gd name="connsiteX52" fmla="*/ 563203 w 3139715"/>
                <a:gd name="connsiteY52" fmla="*/ 213953 h 213953"/>
                <a:gd name="connsiteX53" fmla="*/ 522901 w 3139715"/>
                <a:gd name="connsiteY53" fmla="*/ 213953 h 213953"/>
                <a:gd name="connsiteX54" fmla="*/ 482600 w 3139715"/>
                <a:gd name="connsiteY54" fmla="*/ 213953 h 213953"/>
                <a:gd name="connsiteX55" fmla="*/ 322263 w 3139715"/>
                <a:gd name="connsiteY55" fmla="*/ 133350 h 213953"/>
                <a:gd name="connsiteX56" fmla="*/ 402865 w 3139715"/>
                <a:gd name="connsiteY56" fmla="*/ 133350 h 213953"/>
                <a:gd name="connsiteX57" fmla="*/ 402865 w 3139715"/>
                <a:gd name="connsiteY57" fmla="*/ 213953 h 213953"/>
                <a:gd name="connsiteX58" fmla="*/ 362564 w 3139715"/>
                <a:gd name="connsiteY58" fmla="*/ 213953 h 213953"/>
                <a:gd name="connsiteX59" fmla="*/ 322263 w 3139715"/>
                <a:gd name="connsiteY59" fmla="*/ 213953 h 213953"/>
                <a:gd name="connsiteX60" fmla="*/ 160338 w 3139715"/>
                <a:gd name="connsiteY60" fmla="*/ 133350 h 213953"/>
                <a:gd name="connsiteX61" fmla="*/ 240940 w 3139715"/>
                <a:gd name="connsiteY61" fmla="*/ 133350 h 213953"/>
                <a:gd name="connsiteX62" fmla="*/ 240940 w 3139715"/>
                <a:gd name="connsiteY62" fmla="*/ 213953 h 213953"/>
                <a:gd name="connsiteX63" fmla="*/ 200639 w 3139715"/>
                <a:gd name="connsiteY63" fmla="*/ 213953 h 213953"/>
                <a:gd name="connsiteX64" fmla="*/ 160338 w 3139715"/>
                <a:gd name="connsiteY64" fmla="*/ 213953 h 213953"/>
                <a:gd name="connsiteX65" fmla="*/ 0 w 3139715"/>
                <a:gd name="connsiteY65" fmla="*/ 133350 h 213953"/>
                <a:gd name="connsiteX66" fmla="*/ 80603 w 3139715"/>
                <a:gd name="connsiteY66" fmla="*/ 133350 h 213953"/>
                <a:gd name="connsiteX67" fmla="*/ 80603 w 3139715"/>
                <a:gd name="connsiteY67" fmla="*/ 213953 h 213953"/>
                <a:gd name="connsiteX68" fmla="*/ 40302 w 3139715"/>
                <a:gd name="connsiteY68" fmla="*/ 213953 h 213953"/>
                <a:gd name="connsiteX69" fmla="*/ 0 w 3139715"/>
                <a:gd name="connsiteY69" fmla="*/ 213953 h 213953"/>
                <a:gd name="connsiteX70" fmla="*/ 2897188 w 3139715"/>
                <a:gd name="connsiteY70" fmla="*/ 120650 h 213953"/>
                <a:gd name="connsiteX71" fmla="*/ 2977790 w 3139715"/>
                <a:gd name="connsiteY71" fmla="*/ 120650 h 213953"/>
                <a:gd name="connsiteX72" fmla="*/ 2977790 w 3139715"/>
                <a:gd name="connsiteY72" fmla="*/ 201253 h 213953"/>
                <a:gd name="connsiteX73" fmla="*/ 2937489 w 3139715"/>
                <a:gd name="connsiteY73" fmla="*/ 201253 h 213953"/>
                <a:gd name="connsiteX74" fmla="*/ 2897188 w 3139715"/>
                <a:gd name="connsiteY74" fmla="*/ 201253 h 213953"/>
                <a:gd name="connsiteX75" fmla="*/ 2092325 w 3139715"/>
                <a:gd name="connsiteY75" fmla="*/ 120650 h 213953"/>
                <a:gd name="connsiteX76" fmla="*/ 2172928 w 3139715"/>
                <a:gd name="connsiteY76" fmla="*/ 120650 h 213953"/>
                <a:gd name="connsiteX77" fmla="*/ 2172928 w 3139715"/>
                <a:gd name="connsiteY77" fmla="*/ 201253 h 213953"/>
                <a:gd name="connsiteX78" fmla="*/ 2132626 w 3139715"/>
                <a:gd name="connsiteY78" fmla="*/ 201253 h 213953"/>
                <a:gd name="connsiteX79" fmla="*/ 2092325 w 3139715"/>
                <a:gd name="connsiteY79" fmla="*/ 201253 h 213953"/>
                <a:gd name="connsiteX80" fmla="*/ 2254250 w 3139715"/>
                <a:gd name="connsiteY80" fmla="*/ 80963 h 213953"/>
                <a:gd name="connsiteX81" fmla="*/ 2334853 w 3139715"/>
                <a:gd name="connsiteY81" fmla="*/ 80963 h 213953"/>
                <a:gd name="connsiteX82" fmla="*/ 2334853 w 3139715"/>
                <a:gd name="connsiteY82" fmla="*/ 161565 h 213953"/>
                <a:gd name="connsiteX83" fmla="*/ 2294551 w 3139715"/>
                <a:gd name="connsiteY83" fmla="*/ 161565 h 213953"/>
                <a:gd name="connsiteX84" fmla="*/ 2254250 w 3139715"/>
                <a:gd name="connsiteY84" fmla="*/ 161565 h 213953"/>
                <a:gd name="connsiteX85" fmla="*/ 2736850 w 3139715"/>
                <a:gd name="connsiteY85" fmla="*/ 52388 h 213953"/>
                <a:gd name="connsiteX86" fmla="*/ 2817453 w 3139715"/>
                <a:gd name="connsiteY86" fmla="*/ 52388 h 213953"/>
                <a:gd name="connsiteX87" fmla="*/ 2817453 w 3139715"/>
                <a:gd name="connsiteY87" fmla="*/ 132990 h 213953"/>
                <a:gd name="connsiteX88" fmla="*/ 2777151 w 3139715"/>
                <a:gd name="connsiteY88" fmla="*/ 132990 h 213953"/>
                <a:gd name="connsiteX89" fmla="*/ 2736850 w 3139715"/>
                <a:gd name="connsiteY89" fmla="*/ 132990 h 213953"/>
                <a:gd name="connsiteX90" fmla="*/ 2414588 w 3139715"/>
                <a:gd name="connsiteY90" fmla="*/ 52388 h 213953"/>
                <a:gd name="connsiteX91" fmla="*/ 2495190 w 3139715"/>
                <a:gd name="connsiteY91" fmla="*/ 52388 h 213953"/>
                <a:gd name="connsiteX92" fmla="*/ 2495190 w 3139715"/>
                <a:gd name="connsiteY92" fmla="*/ 132990 h 213953"/>
                <a:gd name="connsiteX93" fmla="*/ 2454889 w 3139715"/>
                <a:gd name="connsiteY93" fmla="*/ 132990 h 213953"/>
                <a:gd name="connsiteX94" fmla="*/ 2414588 w 3139715"/>
                <a:gd name="connsiteY94" fmla="*/ 132990 h 213953"/>
                <a:gd name="connsiteX95" fmla="*/ 2576513 w 3139715"/>
                <a:gd name="connsiteY95" fmla="*/ 0 h 213953"/>
                <a:gd name="connsiteX96" fmla="*/ 2657115 w 3139715"/>
                <a:gd name="connsiteY96" fmla="*/ 0 h 213953"/>
                <a:gd name="connsiteX97" fmla="*/ 2657115 w 3139715"/>
                <a:gd name="connsiteY97" fmla="*/ 80603 h 213953"/>
                <a:gd name="connsiteX98" fmla="*/ 2616814 w 3139715"/>
                <a:gd name="connsiteY98" fmla="*/ 80603 h 213953"/>
                <a:gd name="connsiteX99" fmla="*/ 2576513 w 3139715"/>
                <a:gd name="connsiteY99" fmla="*/ 80603 h 213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3953">
                  <a:moveTo>
                    <a:pt x="3059113" y="133350"/>
                  </a:moveTo>
                  <a:lnTo>
                    <a:pt x="3139715" y="133350"/>
                  </a:lnTo>
                  <a:lnTo>
                    <a:pt x="3139715" y="213953"/>
                  </a:lnTo>
                  <a:lnTo>
                    <a:pt x="3099414" y="213953"/>
                  </a:lnTo>
                  <a:lnTo>
                    <a:pt x="3059113" y="213953"/>
                  </a:lnTo>
                  <a:close/>
                  <a:moveTo>
                    <a:pt x="1931988" y="133350"/>
                  </a:moveTo>
                  <a:lnTo>
                    <a:pt x="2012590" y="133350"/>
                  </a:lnTo>
                  <a:lnTo>
                    <a:pt x="2012590" y="213953"/>
                  </a:lnTo>
                  <a:lnTo>
                    <a:pt x="1972289" y="213953"/>
                  </a:lnTo>
                  <a:lnTo>
                    <a:pt x="1931988" y="213953"/>
                  </a:lnTo>
                  <a:close/>
                  <a:moveTo>
                    <a:pt x="1770063" y="133350"/>
                  </a:moveTo>
                  <a:lnTo>
                    <a:pt x="1850665" y="133350"/>
                  </a:lnTo>
                  <a:lnTo>
                    <a:pt x="1850665" y="213953"/>
                  </a:lnTo>
                  <a:lnTo>
                    <a:pt x="1810364" y="213953"/>
                  </a:lnTo>
                  <a:lnTo>
                    <a:pt x="1770063" y="213953"/>
                  </a:lnTo>
                  <a:close/>
                  <a:moveTo>
                    <a:pt x="1609725" y="133350"/>
                  </a:moveTo>
                  <a:lnTo>
                    <a:pt x="1690328" y="133350"/>
                  </a:lnTo>
                  <a:lnTo>
                    <a:pt x="1690328" y="213953"/>
                  </a:lnTo>
                  <a:lnTo>
                    <a:pt x="1650026" y="213953"/>
                  </a:lnTo>
                  <a:lnTo>
                    <a:pt x="1609725" y="213953"/>
                  </a:lnTo>
                  <a:close/>
                  <a:moveTo>
                    <a:pt x="1449388" y="133350"/>
                  </a:moveTo>
                  <a:lnTo>
                    <a:pt x="1529990" y="133350"/>
                  </a:lnTo>
                  <a:lnTo>
                    <a:pt x="1529990" y="213953"/>
                  </a:lnTo>
                  <a:lnTo>
                    <a:pt x="1489689" y="213953"/>
                  </a:lnTo>
                  <a:lnTo>
                    <a:pt x="1449388" y="213953"/>
                  </a:lnTo>
                  <a:close/>
                  <a:moveTo>
                    <a:pt x="1287463" y="133350"/>
                  </a:moveTo>
                  <a:lnTo>
                    <a:pt x="1368065" y="133350"/>
                  </a:lnTo>
                  <a:lnTo>
                    <a:pt x="1368065" y="213953"/>
                  </a:lnTo>
                  <a:lnTo>
                    <a:pt x="1327764" y="213953"/>
                  </a:lnTo>
                  <a:lnTo>
                    <a:pt x="1287463" y="213953"/>
                  </a:lnTo>
                  <a:close/>
                  <a:moveTo>
                    <a:pt x="1127125" y="133350"/>
                  </a:moveTo>
                  <a:lnTo>
                    <a:pt x="1207728" y="133350"/>
                  </a:lnTo>
                  <a:lnTo>
                    <a:pt x="1207728" y="213953"/>
                  </a:lnTo>
                  <a:lnTo>
                    <a:pt x="1167426" y="213953"/>
                  </a:lnTo>
                  <a:lnTo>
                    <a:pt x="1127125" y="213953"/>
                  </a:lnTo>
                  <a:close/>
                  <a:moveTo>
                    <a:pt x="965200" y="133350"/>
                  </a:moveTo>
                  <a:lnTo>
                    <a:pt x="1045803" y="133350"/>
                  </a:lnTo>
                  <a:lnTo>
                    <a:pt x="1045803" y="213953"/>
                  </a:lnTo>
                  <a:lnTo>
                    <a:pt x="1005501" y="213953"/>
                  </a:lnTo>
                  <a:lnTo>
                    <a:pt x="965200" y="213953"/>
                  </a:lnTo>
                  <a:close/>
                  <a:moveTo>
                    <a:pt x="804863" y="133350"/>
                  </a:moveTo>
                  <a:lnTo>
                    <a:pt x="885465" y="133350"/>
                  </a:lnTo>
                  <a:lnTo>
                    <a:pt x="885465" y="213953"/>
                  </a:lnTo>
                  <a:lnTo>
                    <a:pt x="845164" y="213953"/>
                  </a:lnTo>
                  <a:lnTo>
                    <a:pt x="804863" y="213953"/>
                  </a:lnTo>
                  <a:close/>
                  <a:moveTo>
                    <a:pt x="644525" y="133350"/>
                  </a:moveTo>
                  <a:lnTo>
                    <a:pt x="725128" y="133350"/>
                  </a:lnTo>
                  <a:lnTo>
                    <a:pt x="725128" y="213953"/>
                  </a:lnTo>
                  <a:lnTo>
                    <a:pt x="684826" y="213953"/>
                  </a:lnTo>
                  <a:lnTo>
                    <a:pt x="644525" y="213953"/>
                  </a:lnTo>
                  <a:close/>
                  <a:moveTo>
                    <a:pt x="482600" y="133350"/>
                  </a:moveTo>
                  <a:lnTo>
                    <a:pt x="563203" y="133350"/>
                  </a:lnTo>
                  <a:lnTo>
                    <a:pt x="563203" y="213953"/>
                  </a:lnTo>
                  <a:lnTo>
                    <a:pt x="522901" y="213953"/>
                  </a:lnTo>
                  <a:lnTo>
                    <a:pt x="482600" y="213953"/>
                  </a:lnTo>
                  <a:close/>
                  <a:moveTo>
                    <a:pt x="322263" y="133350"/>
                  </a:moveTo>
                  <a:lnTo>
                    <a:pt x="402865" y="133350"/>
                  </a:lnTo>
                  <a:lnTo>
                    <a:pt x="402865" y="213953"/>
                  </a:lnTo>
                  <a:lnTo>
                    <a:pt x="362564" y="213953"/>
                  </a:lnTo>
                  <a:lnTo>
                    <a:pt x="322263" y="213953"/>
                  </a:lnTo>
                  <a:close/>
                  <a:moveTo>
                    <a:pt x="160338" y="133350"/>
                  </a:moveTo>
                  <a:lnTo>
                    <a:pt x="240940" y="133350"/>
                  </a:lnTo>
                  <a:lnTo>
                    <a:pt x="240940" y="213953"/>
                  </a:lnTo>
                  <a:lnTo>
                    <a:pt x="200639" y="213953"/>
                  </a:lnTo>
                  <a:lnTo>
                    <a:pt x="160338" y="213953"/>
                  </a:lnTo>
                  <a:close/>
                  <a:moveTo>
                    <a:pt x="0" y="133350"/>
                  </a:moveTo>
                  <a:lnTo>
                    <a:pt x="80603" y="133350"/>
                  </a:lnTo>
                  <a:lnTo>
                    <a:pt x="80603" y="213953"/>
                  </a:lnTo>
                  <a:lnTo>
                    <a:pt x="40302" y="213953"/>
                  </a:lnTo>
                  <a:lnTo>
                    <a:pt x="0" y="213953"/>
                  </a:lnTo>
                  <a:close/>
                  <a:moveTo>
                    <a:pt x="2897188" y="120650"/>
                  </a:moveTo>
                  <a:lnTo>
                    <a:pt x="2977790" y="120650"/>
                  </a:lnTo>
                  <a:lnTo>
                    <a:pt x="2977790" y="201253"/>
                  </a:lnTo>
                  <a:lnTo>
                    <a:pt x="2937489" y="201253"/>
                  </a:lnTo>
                  <a:lnTo>
                    <a:pt x="2897188" y="201253"/>
                  </a:lnTo>
                  <a:close/>
                  <a:moveTo>
                    <a:pt x="2092325" y="120650"/>
                  </a:moveTo>
                  <a:lnTo>
                    <a:pt x="2172928" y="120650"/>
                  </a:lnTo>
                  <a:lnTo>
                    <a:pt x="2172928" y="201253"/>
                  </a:lnTo>
                  <a:lnTo>
                    <a:pt x="2132626" y="201253"/>
                  </a:lnTo>
                  <a:lnTo>
                    <a:pt x="2092325" y="201253"/>
                  </a:lnTo>
                  <a:close/>
                  <a:moveTo>
                    <a:pt x="2254250" y="80963"/>
                  </a:moveTo>
                  <a:lnTo>
                    <a:pt x="2334853" y="80963"/>
                  </a:lnTo>
                  <a:lnTo>
                    <a:pt x="2334853" y="161565"/>
                  </a:lnTo>
                  <a:lnTo>
                    <a:pt x="2294551" y="161565"/>
                  </a:lnTo>
                  <a:lnTo>
                    <a:pt x="2254250" y="161565"/>
                  </a:lnTo>
                  <a:close/>
                  <a:moveTo>
                    <a:pt x="2736850" y="52388"/>
                  </a:moveTo>
                  <a:lnTo>
                    <a:pt x="2817453" y="52388"/>
                  </a:lnTo>
                  <a:lnTo>
                    <a:pt x="2817453" y="132990"/>
                  </a:lnTo>
                  <a:lnTo>
                    <a:pt x="2777151" y="132990"/>
                  </a:lnTo>
                  <a:lnTo>
                    <a:pt x="2736850" y="132990"/>
                  </a:lnTo>
                  <a:close/>
                  <a:moveTo>
                    <a:pt x="2414588" y="52388"/>
                  </a:moveTo>
                  <a:lnTo>
                    <a:pt x="2495190" y="52388"/>
                  </a:lnTo>
                  <a:lnTo>
                    <a:pt x="2495190" y="132990"/>
                  </a:lnTo>
                  <a:lnTo>
                    <a:pt x="2454889" y="132990"/>
                  </a:lnTo>
                  <a:lnTo>
                    <a:pt x="2414588" y="132990"/>
                  </a:lnTo>
                  <a:close/>
                  <a:moveTo>
                    <a:pt x="2576513" y="0"/>
                  </a:moveTo>
                  <a:lnTo>
                    <a:pt x="2657115" y="0"/>
                  </a:lnTo>
                  <a:lnTo>
                    <a:pt x="2657115" y="80603"/>
                  </a:lnTo>
                  <a:lnTo>
                    <a:pt x="2616814" y="80603"/>
                  </a:lnTo>
                  <a:lnTo>
                    <a:pt x="2576513"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56" name="Freeform 55">
              <a:extLst>
                <a:ext uri="{FF2B5EF4-FFF2-40B4-BE49-F238E27FC236}">
                  <a16:creationId xmlns:a16="http://schemas.microsoft.com/office/drawing/2014/main" id="{4AC62ACA-6885-EC49-A88E-3D868A22FA7F}"/>
                </a:ext>
              </a:extLst>
            </p:cNvPr>
            <p:cNvSpPr>
              <a:spLocks noChangeArrowheads="1"/>
            </p:cNvSpPr>
            <p:nvPr/>
          </p:nvSpPr>
          <p:spPr bwMode="auto">
            <a:xfrm>
              <a:off x="5527012" y="5385600"/>
              <a:ext cx="1251642" cy="80229"/>
            </a:xfrm>
            <a:custGeom>
              <a:avLst/>
              <a:gdLst>
                <a:gd name="connsiteX0" fmla="*/ 3059113 w 3139715"/>
                <a:gd name="connsiteY0" fmla="*/ 120650 h 201253"/>
                <a:gd name="connsiteX1" fmla="*/ 3139715 w 3139715"/>
                <a:gd name="connsiteY1" fmla="*/ 120650 h 201253"/>
                <a:gd name="connsiteX2" fmla="*/ 3139715 w 3139715"/>
                <a:gd name="connsiteY2" fmla="*/ 201253 h 201253"/>
                <a:gd name="connsiteX3" fmla="*/ 3099414 w 3139715"/>
                <a:gd name="connsiteY3" fmla="*/ 201253 h 201253"/>
                <a:gd name="connsiteX4" fmla="*/ 3059113 w 3139715"/>
                <a:gd name="connsiteY4" fmla="*/ 201253 h 201253"/>
                <a:gd name="connsiteX5" fmla="*/ 2414588 w 3139715"/>
                <a:gd name="connsiteY5" fmla="*/ 120650 h 201253"/>
                <a:gd name="connsiteX6" fmla="*/ 2495190 w 3139715"/>
                <a:gd name="connsiteY6" fmla="*/ 120650 h 201253"/>
                <a:gd name="connsiteX7" fmla="*/ 2495190 w 3139715"/>
                <a:gd name="connsiteY7" fmla="*/ 201253 h 201253"/>
                <a:gd name="connsiteX8" fmla="*/ 2454889 w 3139715"/>
                <a:gd name="connsiteY8" fmla="*/ 201253 h 201253"/>
                <a:gd name="connsiteX9" fmla="*/ 2414588 w 3139715"/>
                <a:gd name="connsiteY9" fmla="*/ 201253 h 201253"/>
                <a:gd name="connsiteX10" fmla="*/ 2254250 w 3139715"/>
                <a:gd name="connsiteY10" fmla="*/ 120650 h 201253"/>
                <a:gd name="connsiteX11" fmla="*/ 2334853 w 3139715"/>
                <a:gd name="connsiteY11" fmla="*/ 120650 h 201253"/>
                <a:gd name="connsiteX12" fmla="*/ 2334853 w 3139715"/>
                <a:gd name="connsiteY12" fmla="*/ 201253 h 201253"/>
                <a:gd name="connsiteX13" fmla="*/ 2294551 w 3139715"/>
                <a:gd name="connsiteY13" fmla="*/ 201253 h 201253"/>
                <a:gd name="connsiteX14" fmla="*/ 2254250 w 3139715"/>
                <a:gd name="connsiteY14" fmla="*/ 201253 h 201253"/>
                <a:gd name="connsiteX15" fmla="*/ 2092325 w 3139715"/>
                <a:gd name="connsiteY15" fmla="*/ 120650 h 201253"/>
                <a:gd name="connsiteX16" fmla="*/ 2172928 w 3139715"/>
                <a:gd name="connsiteY16" fmla="*/ 120650 h 201253"/>
                <a:gd name="connsiteX17" fmla="*/ 2172928 w 3139715"/>
                <a:gd name="connsiteY17" fmla="*/ 201253 h 201253"/>
                <a:gd name="connsiteX18" fmla="*/ 2132626 w 3139715"/>
                <a:gd name="connsiteY18" fmla="*/ 201253 h 201253"/>
                <a:gd name="connsiteX19" fmla="*/ 2092325 w 3139715"/>
                <a:gd name="connsiteY19" fmla="*/ 201253 h 201253"/>
                <a:gd name="connsiteX20" fmla="*/ 1931988 w 3139715"/>
                <a:gd name="connsiteY20" fmla="*/ 120650 h 201253"/>
                <a:gd name="connsiteX21" fmla="*/ 2012590 w 3139715"/>
                <a:gd name="connsiteY21" fmla="*/ 120650 h 201253"/>
                <a:gd name="connsiteX22" fmla="*/ 2012590 w 3139715"/>
                <a:gd name="connsiteY22" fmla="*/ 201253 h 201253"/>
                <a:gd name="connsiteX23" fmla="*/ 1972289 w 3139715"/>
                <a:gd name="connsiteY23" fmla="*/ 201253 h 201253"/>
                <a:gd name="connsiteX24" fmla="*/ 1931988 w 3139715"/>
                <a:gd name="connsiteY24" fmla="*/ 201253 h 201253"/>
                <a:gd name="connsiteX25" fmla="*/ 1770063 w 3139715"/>
                <a:gd name="connsiteY25" fmla="*/ 120650 h 201253"/>
                <a:gd name="connsiteX26" fmla="*/ 1850665 w 3139715"/>
                <a:gd name="connsiteY26" fmla="*/ 120650 h 201253"/>
                <a:gd name="connsiteX27" fmla="*/ 1850665 w 3139715"/>
                <a:gd name="connsiteY27" fmla="*/ 201253 h 201253"/>
                <a:gd name="connsiteX28" fmla="*/ 1810364 w 3139715"/>
                <a:gd name="connsiteY28" fmla="*/ 201253 h 201253"/>
                <a:gd name="connsiteX29" fmla="*/ 1770063 w 3139715"/>
                <a:gd name="connsiteY29" fmla="*/ 201253 h 201253"/>
                <a:gd name="connsiteX30" fmla="*/ 1609725 w 3139715"/>
                <a:gd name="connsiteY30" fmla="*/ 120650 h 201253"/>
                <a:gd name="connsiteX31" fmla="*/ 1690328 w 3139715"/>
                <a:gd name="connsiteY31" fmla="*/ 120650 h 201253"/>
                <a:gd name="connsiteX32" fmla="*/ 1690328 w 3139715"/>
                <a:gd name="connsiteY32" fmla="*/ 201253 h 201253"/>
                <a:gd name="connsiteX33" fmla="*/ 1650026 w 3139715"/>
                <a:gd name="connsiteY33" fmla="*/ 201253 h 201253"/>
                <a:gd name="connsiteX34" fmla="*/ 1609725 w 3139715"/>
                <a:gd name="connsiteY34" fmla="*/ 201253 h 201253"/>
                <a:gd name="connsiteX35" fmla="*/ 1449388 w 3139715"/>
                <a:gd name="connsiteY35" fmla="*/ 120650 h 201253"/>
                <a:gd name="connsiteX36" fmla="*/ 1529990 w 3139715"/>
                <a:gd name="connsiteY36" fmla="*/ 120650 h 201253"/>
                <a:gd name="connsiteX37" fmla="*/ 1529990 w 3139715"/>
                <a:gd name="connsiteY37" fmla="*/ 201253 h 201253"/>
                <a:gd name="connsiteX38" fmla="*/ 1489689 w 3139715"/>
                <a:gd name="connsiteY38" fmla="*/ 201253 h 201253"/>
                <a:gd name="connsiteX39" fmla="*/ 1449388 w 3139715"/>
                <a:gd name="connsiteY39" fmla="*/ 201253 h 201253"/>
                <a:gd name="connsiteX40" fmla="*/ 1287463 w 3139715"/>
                <a:gd name="connsiteY40" fmla="*/ 120650 h 201253"/>
                <a:gd name="connsiteX41" fmla="*/ 1368065 w 3139715"/>
                <a:gd name="connsiteY41" fmla="*/ 120650 h 201253"/>
                <a:gd name="connsiteX42" fmla="*/ 1368065 w 3139715"/>
                <a:gd name="connsiteY42" fmla="*/ 201253 h 201253"/>
                <a:gd name="connsiteX43" fmla="*/ 1327764 w 3139715"/>
                <a:gd name="connsiteY43" fmla="*/ 201253 h 201253"/>
                <a:gd name="connsiteX44" fmla="*/ 1287463 w 3139715"/>
                <a:gd name="connsiteY44" fmla="*/ 201253 h 201253"/>
                <a:gd name="connsiteX45" fmla="*/ 1127125 w 3139715"/>
                <a:gd name="connsiteY45" fmla="*/ 120650 h 201253"/>
                <a:gd name="connsiteX46" fmla="*/ 1207728 w 3139715"/>
                <a:gd name="connsiteY46" fmla="*/ 120650 h 201253"/>
                <a:gd name="connsiteX47" fmla="*/ 1207728 w 3139715"/>
                <a:gd name="connsiteY47" fmla="*/ 201253 h 201253"/>
                <a:gd name="connsiteX48" fmla="*/ 1167426 w 3139715"/>
                <a:gd name="connsiteY48" fmla="*/ 201253 h 201253"/>
                <a:gd name="connsiteX49" fmla="*/ 1127125 w 3139715"/>
                <a:gd name="connsiteY49" fmla="*/ 201253 h 201253"/>
                <a:gd name="connsiteX50" fmla="*/ 965200 w 3139715"/>
                <a:gd name="connsiteY50" fmla="*/ 120650 h 201253"/>
                <a:gd name="connsiteX51" fmla="*/ 1045803 w 3139715"/>
                <a:gd name="connsiteY51" fmla="*/ 120650 h 201253"/>
                <a:gd name="connsiteX52" fmla="*/ 1045803 w 3139715"/>
                <a:gd name="connsiteY52" fmla="*/ 201253 h 201253"/>
                <a:gd name="connsiteX53" fmla="*/ 1005501 w 3139715"/>
                <a:gd name="connsiteY53" fmla="*/ 201253 h 201253"/>
                <a:gd name="connsiteX54" fmla="*/ 965200 w 3139715"/>
                <a:gd name="connsiteY54" fmla="*/ 201253 h 201253"/>
                <a:gd name="connsiteX55" fmla="*/ 804863 w 3139715"/>
                <a:gd name="connsiteY55" fmla="*/ 120650 h 201253"/>
                <a:gd name="connsiteX56" fmla="*/ 885465 w 3139715"/>
                <a:gd name="connsiteY56" fmla="*/ 120650 h 201253"/>
                <a:gd name="connsiteX57" fmla="*/ 885465 w 3139715"/>
                <a:gd name="connsiteY57" fmla="*/ 201253 h 201253"/>
                <a:gd name="connsiteX58" fmla="*/ 845164 w 3139715"/>
                <a:gd name="connsiteY58" fmla="*/ 201253 h 201253"/>
                <a:gd name="connsiteX59" fmla="*/ 804863 w 3139715"/>
                <a:gd name="connsiteY59" fmla="*/ 201253 h 201253"/>
                <a:gd name="connsiteX60" fmla="*/ 644525 w 3139715"/>
                <a:gd name="connsiteY60" fmla="*/ 120650 h 201253"/>
                <a:gd name="connsiteX61" fmla="*/ 725128 w 3139715"/>
                <a:gd name="connsiteY61" fmla="*/ 120650 h 201253"/>
                <a:gd name="connsiteX62" fmla="*/ 725128 w 3139715"/>
                <a:gd name="connsiteY62" fmla="*/ 201253 h 201253"/>
                <a:gd name="connsiteX63" fmla="*/ 684826 w 3139715"/>
                <a:gd name="connsiteY63" fmla="*/ 201253 h 201253"/>
                <a:gd name="connsiteX64" fmla="*/ 644525 w 3139715"/>
                <a:gd name="connsiteY64" fmla="*/ 201253 h 201253"/>
                <a:gd name="connsiteX65" fmla="*/ 482600 w 3139715"/>
                <a:gd name="connsiteY65" fmla="*/ 120650 h 201253"/>
                <a:gd name="connsiteX66" fmla="*/ 563203 w 3139715"/>
                <a:gd name="connsiteY66" fmla="*/ 120650 h 201253"/>
                <a:gd name="connsiteX67" fmla="*/ 563203 w 3139715"/>
                <a:gd name="connsiteY67" fmla="*/ 201253 h 201253"/>
                <a:gd name="connsiteX68" fmla="*/ 522901 w 3139715"/>
                <a:gd name="connsiteY68" fmla="*/ 201253 h 201253"/>
                <a:gd name="connsiteX69" fmla="*/ 482600 w 3139715"/>
                <a:gd name="connsiteY69" fmla="*/ 201253 h 201253"/>
                <a:gd name="connsiteX70" fmla="*/ 322263 w 3139715"/>
                <a:gd name="connsiteY70" fmla="*/ 120650 h 201253"/>
                <a:gd name="connsiteX71" fmla="*/ 402865 w 3139715"/>
                <a:gd name="connsiteY71" fmla="*/ 120650 h 201253"/>
                <a:gd name="connsiteX72" fmla="*/ 402865 w 3139715"/>
                <a:gd name="connsiteY72" fmla="*/ 201253 h 201253"/>
                <a:gd name="connsiteX73" fmla="*/ 362564 w 3139715"/>
                <a:gd name="connsiteY73" fmla="*/ 201253 h 201253"/>
                <a:gd name="connsiteX74" fmla="*/ 322263 w 3139715"/>
                <a:gd name="connsiteY74" fmla="*/ 201253 h 201253"/>
                <a:gd name="connsiteX75" fmla="*/ 160338 w 3139715"/>
                <a:gd name="connsiteY75" fmla="*/ 120650 h 201253"/>
                <a:gd name="connsiteX76" fmla="*/ 240940 w 3139715"/>
                <a:gd name="connsiteY76" fmla="*/ 120650 h 201253"/>
                <a:gd name="connsiteX77" fmla="*/ 240940 w 3139715"/>
                <a:gd name="connsiteY77" fmla="*/ 201253 h 201253"/>
                <a:gd name="connsiteX78" fmla="*/ 200639 w 3139715"/>
                <a:gd name="connsiteY78" fmla="*/ 201253 h 201253"/>
                <a:gd name="connsiteX79" fmla="*/ 160338 w 3139715"/>
                <a:gd name="connsiteY79" fmla="*/ 201253 h 201253"/>
                <a:gd name="connsiteX80" fmla="*/ 0 w 3139715"/>
                <a:gd name="connsiteY80" fmla="*/ 120650 h 201253"/>
                <a:gd name="connsiteX81" fmla="*/ 80603 w 3139715"/>
                <a:gd name="connsiteY81" fmla="*/ 120650 h 201253"/>
                <a:gd name="connsiteX82" fmla="*/ 80603 w 3139715"/>
                <a:gd name="connsiteY82" fmla="*/ 201253 h 201253"/>
                <a:gd name="connsiteX83" fmla="*/ 40302 w 3139715"/>
                <a:gd name="connsiteY83" fmla="*/ 201253 h 201253"/>
                <a:gd name="connsiteX84" fmla="*/ 0 w 3139715"/>
                <a:gd name="connsiteY84" fmla="*/ 201253 h 201253"/>
                <a:gd name="connsiteX85" fmla="*/ 2576513 w 3139715"/>
                <a:gd name="connsiteY85" fmla="*/ 71438 h 201253"/>
                <a:gd name="connsiteX86" fmla="*/ 2657115 w 3139715"/>
                <a:gd name="connsiteY86" fmla="*/ 71438 h 201253"/>
                <a:gd name="connsiteX87" fmla="*/ 2657115 w 3139715"/>
                <a:gd name="connsiteY87" fmla="*/ 152040 h 201253"/>
                <a:gd name="connsiteX88" fmla="*/ 2616814 w 3139715"/>
                <a:gd name="connsiteY88" fmla="*/ 152040 h 201253"/>
                <a:gd name="connsiteX89" fmla="*/ 2576513 w 3139715"/>
                <a:gd name="connsiteY89" fmla="*/ 152040 h 201253"/>
                <a:gd name="connsiteX90" fmla="*/ 2897188 w 3139715"/>
                <a:gd name="connsiteY90" fmla="*/ 39688 h 201253"/>
                <a:gd name="connsiteX91" fmla="*/ 2977790 w 3139715"/>
                <a:gd name="connsiteY91" fmla="*/ 39688 h 201253"/>
                <a:gd name="connsiteX92" fmla="*/ 2977790 w 3139715"/>
                <a:gd name="connsiteY92" fmla="*/ 120290 h 201253"/>
                <a:gd name="connsiteX93" fmla="*/ 2937489 w 3139715"/>
                <a:gd name="connsiteY93" fmla="*/ 120290 h 201253"/>
                <a:gd name="connsiteX94" fmla="*/ 2897188 w 3139715"/>
                <a:gd name="connsiteY94" fmla="*/ 120290 h 201253"/>
                <a:gd name="connsiteX95" fmla="*/ 2736850 w 3139715"/>
                <a:gd name="connsiteY95" fmla="*/ 0 h 201253"/>
                <a:gd name="connsiteX96" fmla="*/ 2817453 w 3139715"/>
                <a:gd name="connsiteY96" fmla="*/ 0 h 201253"/>
                <a:gd name="connsiteX97" fmla="*/ 2817453 w 3139715"/>
                <a:gd name="connsiteY97" fmla="*/ 80603 h 201253"/>
                <a:gd name="connsiteX98" fmla="*/ 2777151 w 3139715"/>
                <a:gd name="connsiteY98" fmla="*/ 80603 h 201253"/>
                <a:gd name="connsiteX99" fmla="*/ 2736850 w 3139715"/>
                <a:gd name="connsiteY99" fmla="*/ 80603 h 20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01253">
                  <a:moveTo>
                    <a:pt x="3059113" y="120650"/>
                  </a:moveTo>
                  <a:lnTo>
                    <a:pt x="3139715" y="120650"/>
                  </a:lnTo>
                  <a:lnTo>
                    <a:pt x="3139715" y="201253"/>
                  </a:lnTo>
                  <a:lnTo>
                    <a:pt x="3099414" y="201253"/>
                  </a:lnTo>
                  <a:lnTo>
                    <a:pt x="3059113" y="201253"/>
                  </a:lnTo>
                  <a:close/>
                  <a:moveTo>
                    <a:pt x="2414588" y="120650"/>
                  </a:moveTo>
                  <a:lnTo>
                    <a:pt x="2495190" y="120650"/>
                  </a:lnTo>
                  <a:lnTo>
                    <a:pt x="2495190" y="201253"/>
                  </a:lnTo>
                  <a:lnTo>
                    <a:pt x="2454889" y="201253"/>
                  </a:lnTo>
                  <a:lnTo>
                    <a:pt x="2414588" y="201253"/>
                  </a:lnTo>
                  <a:close/>
                  <a:moveTo>
                    <a:pt x="2254250" y="120650"/>
                  </a:moveTo>
                  <a:lnTo>
                    <a:pt x="2334853" y="120650"/>
                  </a:lnTo>
                  <a:lnTo>
                    <a:pt x="2334853" y="201253"/>
                  </a:lnTo>
                  <a:lnTo>
                    <a:pt x="2294551" y="201253"/>
                  </a:lnTo>
                  <a:lnTo>
                    <a:pt x="2254250" y="201253"/>
                  </a:lnTo>
                  <a:close/>
                  <a:moveTo>
                    <a:pt x="2092325" y="120650"/>
                  </a:moveTo>
                  <a:lnTo>
                    <a:pt x="2172928" y="120650"/>
                  </a:lnTo>
                  <a:lnTo>
                    <a:pt x="2172928" y="201253"/>
                  </a:lnTo>
                  <a:lnTo>
                    <a:pt x="2132626" y="201253"/>
                  </a:lnTo>
                  <a:lnTo>
                    <a:pt x="2092325" y="201253"/>
                  </a:lnTo>
                  <a:close/>
                  <a:moveTo>
                    <a:pt x="1931988" y="120650"/>
                  </a:moveTo>
                  <a:lnTo>
                    <a:pt x="2012590" y="120650"/>
                  </a:lnTo>
                  <a:lnTo>
                    <a:pt x="2012590" y="201253"/>
                  </a:lnTo>
                  <a:lnTo>
                    <a:pt x="1972289" y="201253"/>
                  </a:lnTo>
                  <a:lnTo>
                    <a:pt x="1931988" y="201253"/>
                  </a:lnTo>
                  <a:close/>
                  <a:moveTo>
                    <a:pt x="1770063" y="120650"/>
                  </a:moveTo>
                  <a:lnTo>
                    <a:pt x="1850665" y="120650"/>
                  </a:lnTo>
                  <a:lnTo>
                    <a:pt x="1850665" y="201253"/>
                  </a:lnTo>
                  <a:lnTo>
                    <a:pt x="1810364" y="201253"/>
                  </a:lnTo>
                  <a:lnTo>
                    <a:pt x="1770063" y="201253"/>
                  </a:lnTo>
                  <a:close/>
                  <a:moveTo>
                    <a:pt x="1609725" y="120650"/>
                  </a:moveTo>
                  <a:lnTo>
                    <a:pt x="1690328" y="120650"/>
                  </a:lnTo>
                  <a:lnTo>
                    <a:pt x="1690328" y="201253"/>
                  </a:lnTo>
                  <a:lnTo>
                    <a:pt x="1650026" y="201253"/>
                  </a:lnTo>
                  <a:lnTo>
                    <a:pt x="1609725" y="201253"/>
                  </a:lnTo>
                  <a:close/>
                  <a:moveTo>
                    <a:pt x="1449388" y="120650"/>
                  </a:moveTo>
                  <a:lnTo>
                    <a:pt x="1529990" y="120650"/>
                  </a:lnTo>
                  <a:lnTo>
                    <a:pt x="1529990" y="201253"/>
                  </a:lnTo>
                  <a:lnTo>
                    <a:pt x="1489689" y="201253"/>
                  </a:lnTo>
                  <a:lnTo>
                    <a:pt x="1449388" y="201253"/>
                  </a:lnTo>
                  <a:close/>
                  <a:moveTo>
                    <a:pt x="1287463" y="120650"/>
                  </a:moveTo>
                  <a:lnTo>
                    <a:pt x="1368065" y="120650"/>
                  </a:lnTo>
                  <a:lnTo>
                    <a:pt x="1368065" y="201253"/>
                  </a:lnTo>
                  <a:lnTo>
                    <a:pt x="1327764" y="201253"/>
                  </a:lnTo>
                  <a:lnTo>
                    <a:pt x="1287463" y="201253"/>
                  </a:lnTo>
                  <a:close/>
                  <a:moveTo>
                    <a:pt x="1127125" y="120650"/>
                  </a:moveTo>
                  <a:lnTo>
                    <a:pt x="1207728" y="120650"/>
                  </a:lnTo>
                  <a:lnTo>
                    <a:pt x="1207728" y="201253"/>
                  </a:lnTo>
                  <a:lnTo>
                    <a:pt x="1167426" y="201253"/>
                  </a:lnTo>
                  <a:lnTo>
                    <a:pt x="1127125" y="201253"/>
                  </a:lnTo>
                  <a:close/>
                  <a:moveTo>
                    <a:pt x="965200" y="120650"/>
                  </a:moveTo>
                  <a:lnTo>
                    <a:pt x="1045803" y="120650"/>
                  </a:lnTo>
                  <a:lnTo>
                    <a:pt x="1045803" y="201253"/>
                  </a:lnTo>
                  <a:lnTo>
                    <a:pt x="1005501" y="201253"/>
                  </a:lnTo>
                  <a:lnTo>
                    <a:pt x="965200" y="201253"/>
                  </a:lnTo>
                  <a:close/>
                  <a:moveTo>
                    <a:pt x="804863" y="120650"/>
                  </a:moveTo>
                  <a:lnTo>
                    <a:pt x="885465" y="120650"/>
                  </a:lnTo>
                  <a:lnTo>
                    <a:pt x="885465" y="201253"/>
                  </a:lnTo>
                  <a:lnTo>
                    <a:pt x="845164" y="201253"/>
                  </a:lnTo>
                  <a:lnTo>
                    <a:pt x="804863" y="201253"/>
                  </a:lnTo>
                  <a:close/>
                  <a:moveTo>
                    <a:pt x="644525" y="120650"/>
                  </a:moveTo>
                  <a:lnTo>
                    <a:pt x="725128" y="120650"/>
                  </a:lnTo>
                  <a:lnTo>
                    <a:pt x="725128" y="201253"/>
                  </a:lnTo>
                  <a:lnTo>
                    <a:pt x="684826" y="201253"/>
                  </a:lnTo>
                  <a:lnTo>
                    <a:pt x="644525" y="201253"/>
                  </a:lnTo>
                  <a:close/>
                  <a:moveTo>
                    <a:pt x="482600" y="120650"/>
                  </a:moveTo>
                  <a:lnTo>
                    <a:pt x="563203" y="120650"/>
                  </a:lnTo>
                  <a:lnTo>
                    <a:pt x="563203" y="201253"/>
                  </a:lnTo>
                  <a:lnTo>
                    <a:pt x="522901" y="201253"/>
                  </a:lnTo>
                  <a:lnTo>
                    <a:pt x="482600" y="201253"/>
                  </a:lnTo>
                  <a:close/>
                  <a:moveTo>
                    <a:pt x="322263" y="120650"/>
                  </a:moveTo>
                  <a:lnTo>
                    <a:pt x="402865" y="120650"/>
                  </a:lnTo>
                  <a:lnTo>
                    <a:pt x="402865" y="201253"/>
                  </a:lnTo>
                  <a:lnTo>
                    <a:pt x="362564" y="201253"/>
                  </a:lnTo>
                  <a:lnTo>
                    <a:pt x="322263" y="201253"/>
                  </a:lnTo>
                  <a:close/>
                  <a:moveTo>
                    <a:pt x="160338" y="120650"/>
                  </a:moveTo>
                  <a:lnTo>
                    <a:pt x="240940" y="120650"/>
                  </a:lnTo>
                  <a:lnTo>
                    <a:pt x="240940" y="201253"/>
                  </a:lnTo>
                  <a:lnTo>
                    <a:pt x="200639" y="201253"/>
                  </a:lnTo>
                  <a:lnTo>
                    <a:pt x="160338" y="201253"/>
                  </a:lnTo>
                  <a:close/>
                  <a:moveTo>
                    <a:pt x="0" y="120650"/>
                  </a:moveTo>
                  <a:lnTo>
                    <a:pt x="80603" y="120650"/>
                  </a:lnTo>
                  <a:lnTo>
                    <a:pt x="80603" y="201253"/>
                  </a:lnTo>
                  <a:lnTo>
                    <a:pt x="40302" y="201253"/>
                  </a:lnTo>
                  <a:lnTo>
                    <a:pt x="0" y="201253"/>
                  </a:lnTo>
                  <a:close/>
                  <a:moveTo>
                    <a:pt x="2576513" y="71438"/>
                  </a:moveTo>
                  <a:lnTo>
                    <a:pt x="2657115" y="71438"/>
                  </a:lnTo>
                  <a:lnTo>
                    <a:pt x="2657115" y="152040"/>
                  </a:lnTo>
                  <a:lnTo>
                    <a:pt x="2616814" y="152040"/>
                  </a:lnTo>
                  <a:lnTo>
                    <a:pt x="2576513" y="152040"/>
                  </a:lnTo>
                  <a:close/>
                  <a:moveTo>
                    <a:pt x="2897188" y="39688"/>
                  </a:moveTo>
                  <a:lnTo>
                    <a:pt x="2977790" y="39688"/>
                  </a:lnTo>
                  <a:lnTo>
                    <a:pt x="2977790" y="120290"/>
                  </a:lnTo>
                  <a:lnTo>
                    <a:pt x="2937489" y="120290"/>
                  </a:lnTo>
                  <a:lnTo>
                    <a:pt x="2897188" y="120290"/>
                  </a:lnTo>
                  <a:close/>
                  <a:moveTo>
                    <a:pt x="2736850" y="0"/>
                  </a:moveTo>
                  <a:lnTo>
                    <a:pt x="2817453" y="0"/>
                  </a:lnTo>
                  <a:lnTo>
                    <a:pt x="2817453" y="80603"/>
                  </a:lnTo>
                  <a:lnTo>
                    <a:pt x="2777151" y="80603"/>
                  </a:lnTo>
                  <a:lnTo>
                    <a:pt x="2736850" y="80603"/>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57" name="Freeform 56">
              <a:extLst>
                <a:ext uri="{FF2B5EF4-FFF2-40B4-BE49-F238E27FC236}">
                  <a16:creationId xmlns:a16="http://schemas.microsoft.com/office/drawing/2014/main" id="{E101CBB2-95B3-B649-9D6E-8AF055CA7EB6}"/>
                </a:ext>
              </a:extLst>
            </p:cNvPr>
            <p:cNvSpPr>
              <a:spLocks noChangeArrowheads="1"/>
            </p:cNvSpPr>
            <p:nvPr/>
          </p:nvSpPr>
          <p:spPr bwMode="auto">
            <a:xfrm rot="16200000">
              <a:off x="4887121" y="4799767"/>
              <a:ext cx="1251642" cy="87191"/>
            </a:xfrm>
            <a:custGeom>
              <a:avLst/>
              <a:gdLst>
                <a:gd name="connsiteX0" fmla="*/ 3059113 w 3139715"/>
                <a:gd name="connsiteY0" fmla="*/ 138112 h 218715"/>
                <a:gd name="connsiteX1" fmla="*/ 3139715 w 3139715"/>
                <a:gd name="connsiteY1" fmla="*/ 138112 h 218715"/>
                <a:gd name="connsiteX2" fmla="*/ 3139715 w 3139715"/>
                <a:gd name="connsiteY2" fmla="*/ 218715 h 218715"/>
                <a:gd name="connsiteX3" fmla="*/ 3099414 w 3139715"/>
                <a:gd name="connsiteY3" fmla="*/ 218715 h 218715"/>
                <a:gd name="connsiteX4" fmla="*/ 3059113 w 3139715"/>
                <a:gd name="connsiteY4" fmla="*/ 218715 h 218715"/>
                <a:gd name="connsiteX5" fmla="*/ 2897188 w 3139715"/>
                <a:gd name="connsiteY5" fmla="*/ 138112 h 218715"/>
                <a:gd name="connsiteX6" fmla="*/ 2977790 w 3139715"/>
                <a:gd name="connsiteY6" fmla="*/ 138112 h 218715"/>
                <a:gd name="connsiteX7" fmla="*/ 2977790 w 3139715"/>
                <a:gd name="connsiteY7" fmla="*/ 218715 h 218715"/>
                <a:gd name="connsiteX8" fmla="*/ 2937489 w 3139715"/>
                <a:gd name="connsiteY8" fmla="*/ 218715 h 218715"/>
                <a:gd name="connsiteX9" fmla="*/ 2897188 w 3139715"/>
                <a:gd name="connsiteY9" fmla="*/ 218715 h 218715"/>
                <a:gd name="connsiteX10" fmla="*/ 2736850 w 3139715"/>
                <a:gd name="connsiteY10" fmla="*/ 138112 h 218715"/>
                <a:gd name="connsiteX11" fmla="*/ 2817453 w 3139715"/>
                <a:gd name="connsiteY11" fmla="*/ 138112 h 218715"/>
                <a:gd name="connsiteX12" fmla="*/ 2817453 w 3139715"/>
                <a:gd name="connsiteY12" fmla="*/ 218715 h 218715"/>
                <a:gd name="connsiteX13" fmla="*/ 2777151 w 3139715"/>
                <a:gd name="connsiteY13" fmla="*/ 218715 h 218715"/>
                <a:gd name="connsiteX14" fmla="*/ 2736850 w 3139715"/>
                <a:gd name="connsiteY14" fmla="*/ 218715 h 218715"/>
                <a:gd name="connsiteX15" fmla="*/ 2576513 w 3139715"/>
                <a:gd name="connsiteY15" fmla="*/ 138112 h 218715"/>
                <a:gd name="connsiteX16" fmla="*/ 2657115 w 3139715"/>
                <a:gd name="connsiteY16" fmla="*/ 138112 h 218715"/>
                <a:gd name="connsiteX17" fmla="*/ 2657115 w 3139715"/>
                <a:gd name="connsiteY17" fmla="*/ 218715 h 218715"/>
                <a:gd name="connsiteX18" fmla="*/ 2616814 w 3139715"/>
                <a:gd name="connsiteY18" fmla="*/ 218715 h 218715"/>
                <a:gd name="connsiteX19" fmla="*/ 2576513 w 3139715"/>
                <a:gd name="connsiteY19" fmla="*/ 218715 h 218715"/>
                <a:gd name="connsiteX20" fmla="*/ 2414588 w 3139715"/>
                <a:gd name="connsiteY20" fmla="*/ 138112 h 218715"/>
                <a:gd name="connsiteX21" fmla="*/ 2495190 w 3139715"/>
                <a:gd name="connsiteY21" fmla="*/ 138112 h 218715"/>
                <a:gd name="connsiteX22" fmla="*/ 2495190 w 3139715"/>
                <a:gd name="connsiteY22" fmla="*/ 218715 h 218715"/>
                <a:gd name="connsiteX23" fmla="*/ 2454889 w 3139715"/>
                <a:gd name="connsiteY23" fmla="*/ 218715 h 218715"/>
                <a:gd name="connsiteX24" fmla="*/ 2414588 w 3139715"/>
                <a:gd name="connsiteY24" fmla="*/ 218715 h 218715"/>
                <a:gd name="connsiteX25" fmla="*/ 2254250 w 3139715"/>
                <a:gd name="connsiteY25" fmla="*/ 138112 h 218715"/>
                <a:gd name="connsiteX26" fmla="*/ 2334853 w 3139715"/>
                <a:gd name="connsiteY26" fmla="*/ 138112 h 218715"/>
                <a:gd name="connsiteX27" fmla="*/ 2334853 w 3139715"/>
                <a:gd name="connsiteY27" fmla="*/ 218715 h 218715"/>
                <a:gd name="connsiteX28" fmla="*/ 2294551 w 3139715"/>
                <a:gd name="connsiteY28" fmla="*/ 218715 h 218715"/>
                <a:gd name="connsiteX29" fmla="*/ 2254250 w 3139715"/>
                <a:gd name="connsiteY29" fmla="*/ 218715 h 218715"/>
                <a:gd name="connsiteX30" fmla="*/ 644525 w 3139715"/>
                <a:gd name="connsiteY30" fmla="*/ 138112 h 218715"/>
                <a:gd name="connsiteX31" fmla="*/ 725128 w 3139715"/>
                <a:gd name="connsiteY31" fmla="*/ 138112 h 218715"/>
                <a:gd name="connsiteX32" fmla="*/ 725128 w 3139715"/>
                <a:gd name="connsiteY32" fmla="*/ 218715 h 218715"/>
                <a:gd name="connsiteX33" fmla="*/ 684826 w 3139715"/>
                <a:gd name="connsiteY33" fmla="*/ 218715 h 218715"/>
                <a:gd name="connsiteX34" fmla="*/ 644525 w 3139715"/>
                <a:gd name="connsiteY34" fmla="*/ 218715 h 218715"/>
                <a:gd name="connsiteX35" fmla="*/ 482600 w 3139715"/>
                <a:gd name="connsiteY35" fmla="*/ 138112 h 218715"/>
                <a:gd name="connsiteX36" fmla="*/ 563203 w 3139715"/>
                <a:gd name="connsiteY36" fmla="*/ 138112 h 218715"/>
                <a:gd name="connsiteX37" fmla="*/ 563203 w 3139715"/>
                <a:gd name="connsiteY37" fmla="*/ 218715 h 218715"/>
                <a:gd name="connsiteX38" fmla="*/ 522901 w 3139715"/>
                <a:gd name="connsiteY38" fmla="*/ 218715 h 218715"/>
                <a:gd name="connsiteX39" fmla="*/ 482600 w 3139715"/>
                <a:gd name="connsiteY39" fmla="*/ 218715 h 218715"/>
                <a:gd name="connsiteX40" fmla="*/ 322263 w 3139715"/>
                <a:gd name="connsiteY40" fmla="*/ 138112 h 218715"/>
                <a:gd name="connsiteX41" fmla="*/ 402865 w 3139715"/>
                <a:gd name="connsiteY41" fmla="*/ 138112 h 218715"/>
                <a:gd name="connsiteX42" fmla="*/ 402865 w 3139715"/>
                <a:gd name="connsiteY42" fmla="*/ 218715 h 218715"/>
                <a:gd name="connsiteX43" fmla="*/ 362564 w 3139715"/>
                <a:gd name="connsiteY43" fmla="*/ 218715 h 218715"/>
                <a:gd name="connsiteX44" fmla="*/ 322263 w 3139715"/>
                <a:gd name="connsiteY44" fmla="*/ 218715 h 218715"/>
                <a:gd name="connsiteX45" fmla="*/ 160338 w 3139715"/>
                <a:gd name="connsiteY45" fmla="*/ 138112 h 218715"/>
                <a:gd name="connsiteX46" fmla="*/ 240940 w 3139715"/>
                <a:gd name="connsiteY46" fmla="*/ 138112 h 218715"/>
                <a:gd name="connsiteX47" fmla="*/ 240940 w 3139715"/>
                <a:gd name="connsiteY47" fmla="*/ 218715 h 218715"/>
                <a:gd name="connsiteX48" fmla="*/ 200639 w 3139715"/>
                <a:gd name="connsiteY48" fmla="*/ 218715 h 218715"/>
                <a:gd name="connsiteX49" fmla="*/ 160338 w 3139715"/>
                <a:gd name="connsiteY49" fmla="*/ 218715 h 218715"/>
                <a:gd name="connsiteX50" fmla="*/ 0 w 3139715"/>
                <a:gd name="connsiteY50" fmla="*/ 138112 h 218715"/>
                <a:gd name="connsiteX51" fmla="*/ 80603 w 3139715"/>
                <a:gd name="connsiteY51" fmla="*/ 138112 h 218715"/>
                <a:gd name="connsiteX52" fmla="*/ 80603 w 3139715"/>
                <a:gd name="connsiteY52" fmla="*/ 218715 h 218715"/>
                <a:gd name="connsiteX53" fmla="*/ 40302 w 3139715"/>
                <a:gd name="connsiteY53" fmla="*/ 218715 h 218715"/>
                <a:gd name="connsiteX54" fmla="*/ 0 w 3139715"/>
                <a:gd name="connsiteY54" fmla="*/ 218715 h 218715"/>
                <a:gd name="connsiteX55" fmla="*/ 804863 w 3139715"/>
                <a:gd name="connsiteY55" fmla="*/ 131762 h 218715"/>
                <a:gd name="connsiteX56" fmla="*/ 885465 w 3139715"/>
                <a:gd name="connsiteY56" fmla="*/ 131762 h 218715"/>
                <a:gd name="connsiteX57" fmla="*/ 885465 w 3139715"/>
                <a:gd name="connsiteY57" fmla="*/ 212365 h 218715"/>
                <a:gd name="connsiteX58" fmla="*/ 845164 w 3139715"/>
                <a:gd name="connsiteY58" fmla="*/ 212365 h 218715"/>
                <a:gd name="connsiteX59" fmla="*/ 804863 w 3139715"/>
                <a:gd name="connsiteY59" fmla="*/ 212365 h 218715"/>
                <a:gd name="connsiteX60" fmla="*/ 2092325 w 3139715"/>
                <a:gd name="connsiteY60" fmla="*/ 122237 h 218715"/>
                <a:gd name="connsiteX61" fmla="*/ 2172928 w 3139715"/>
                <a:gd name="connsiteY61" fmla="*/ 122237 h 218715"/>
                <a:gd name="connsiteX62" fmla="*/ 2172928 w 3139715"/>
                <a:gd name="connsiteY62" fmla="*/ 202840 h 218715"/>
                <a:gd name="connsiteX63" fmla="*/ 2132626 w 3139715"/>
                <a:gd name="connsiteY63" fmla="*/ 202840 h 218715"/>
                <a:gd name="connsiteX64" fmla="*/ 2092325 w 3139715"/>
                <a:gd name="connsiteY64" fmla="*/ 202840 h 218715"/>
                <a:gd name="connsiteX65" fmla="*/ 1931988 w 3139715"/>
                <a:gd name="connsiteY65" fmla="*/ 98425 h 218715"/>
                <a:gd name="connsiteX66" fmla="*/ 2012590 w 3139715"/>
                <a:gd name="connsiteY66" fmla="*/ 98425 h 218715"/>
                <a:gd name="connsiteX67" fmla="*/ 2012590 w 3139715"/>
                <a:gd name="connsiteY67" fmla="*/ 179027 h 218715"/>
                <a:gd name="connsiteX68" fmla="*/ 1972289 w 3139715"/>
                <a:gd name="connsiteY68" fmla="*/ 179027 h 218715"/>
                <a:gd name="connsiteX69" fmla="*/ 1931988 w 3139715"/>
                <a:gd name="connsiteY69" fmla="*/ 179027 h 218715"/>
                <a:gd name="connsiteX70" fmla="*/ 965200 w 3139715"/>
                <a:gd name="connsiteY70" fmla="*/ 93662 h 218715"/>
                <a:gd name="connsiteX71" fmla="*/ 1045803 w 3139715"/>
                <a:gd name="connsiteY71" fmla="*/ 93662 h 218715"/>
                <a:gd name="connsiteX72" fmla="*/ 1045803 w 3139715"/>
                <a:gd name="connsiteY72" fmla="*/ 174265 h 218715"/>
                <a:gd name="connsiteX73" fmla="*/ 1005501 w 3139715"/>
                <a:gd name="connsiteY73" fmla="*/ 174265 h 218715"/>
                <a:gd name="connsiteX74" fmla="*/ 965200 w 3139715"/>
                <a:gd name="connsiteY74" fmla="*/ 174265 h 218715"/>
                <a:gd name="connsiteX75" fmla="*/ 1770063 w 3139715"/>
                <a:gd name="connsiteY75" fmla="*/ 80962 h 218715"/>
                <a:gd name="connsiteX76" fmla="*/ 1850665 w 3139715"/>
                <a:gd name="connsiteY76" fmla="*/ 80962 h 218715"/>
                <a:gd name="connsiteX77" fmla="*/ 1850665 w 3139715"/>
                <a:gd name="connsiteY77" fmla="*/ 161565 h 218715"/>
                <a:gd name="connsiteX78" fmla="*/ 1810364 w 3139715"/>
                <a:gd name="connsiteY78" fmla="*/ 161565 h 218715"/>
                <a:gd name="connsiteX79" fmla="*/ 1770063 w 3139715"/>
                <a:gd name="connsiteY79" fmla="*/ 161565 h 218715"/>
                <a:gd name="connsiteX80" fmla="*/ 1127125 w 3139715"/>
                <a:gd name="connsiteY80" fmla="*/ 46037 h 218715"/>
                <a:gd name="connsiteX81" fmla="*/ 1207728 w 3139715"/>
                <a:gd name="connsiteY81" fmla="*/ 46037 h 218715"/>
                <a:gd name="connsiteX82" fmla="*/ 1207728 w 3139715"/>
                <a:gd name="connsiteY82" fmla="*/ 126640 h 218715"/>
                <a:gd name="connsiteX83" fmla="*/ 1167426 w 3139715"/>
                <a:gd name="connsiteY83" fmla="*/ 126640 h 218715"/>
                <a:gd name="connsiteX84" fmla="*/ 1127125 w 3139715"/>
                <a:gd name="connsiteY84" fmla="*/ 126640 h 218715"/>
                <a:gd name="connsiteX85" fmla="*/ 1609725 w 3139715"/>
                <a:gd name="connsiteY85" fmla="*/ 41275 h 218715"/>
                <a:gd name="connsiteX86" fmla="*/ 1690328 w 3139715"/>
                <a:gd name="connsiteY86" fmla="*/ 41275 h 218715"/>
                <a:gd name="connsiteX87" fmla="*/ 1690328 w 3139715"/>
                <a:gd name="connsiteY87" fmla="*/ 121877 h 218715"/>
                <a:gd name="connsiteX88" fmla="*/ 1650026 w 3139715"/>
                <a:gd name="connsiteY88" fmla="*/ 121877 h 218715"/>
                <a:gd name="connsiteX89" fmla="*/ 1609725 w 3139715"/>
                <a:gd name="connsiteY89" fmla="*/ 121877 h 218715"/>
                <a:gd name="connsiteX90" fmla="*/ 1287463 w 3139715"/>
                <a:gd name="connsiteY90" fmla="*/ 4762 h 218715"/>
                <a:gd name="connsiteX91" fmla="*/ 1368065 w 3139715"/>
                <a:gd name="connsiteY91" fmla="*/ 4762 h 218715"/>
                <a:gd name="connsiteX92" fmla="*/ 1368065 w 3139715"/>
                <a:gd name="connsiteY92" fmla="*/ 85363 h 218715"/>
                <a:gd name="connsiteX93" fmla="*/ 1327764 w 3139715"/>
                <a:gd name="connsiteY93" fmla="*/ 85363 h 218715"/>
                <a:gd name="connsiteX94" fmla="*/ 1287463 w 3139715"/>
                <a:gd name="connsiteY94" fmla="*/ 85363 h 218715"/>
                <a:gd name="connsiteX95" fmla="*/ 1449388 w 3139715"/>
                <a:gd name="connsiteY95" fmla="*/ 0 h 218715"/>
                <a:gd name="connsiteX96" fmla="*/ 1529990 w 3139715"/>
                <a:gd name="connsiteY96" fmla="*/ 0 h 218715"/>
                <a:gd name="connsiteX97" fmla="*/ 1529990 w 3139715"/>
                <a:gd name="connsiteY97" fmla="*/ 80602 h 218715"/>
                <a:gd name="connsiteX98" fmla="*/ 1489689 w 3139715"/>
                <a:gd name="connsiteY98" fmla="*/ 80602 h 218715"/>
                <a:gd name="connsiteX99" fmla="*/ 1449388 w 3139715"/>
                <a:gd name="connsiteY99" fmla="*/ 80602 h 21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18715">
                  <a:moveTo>
                    <a:pt x="3059113" y="138112"/>
                  </a:moveTo>
                  <a:lnTo>
                    <a:pt x="3139715" y="138112"/>
                  </a:lnTo>
                  <a:lnTo>
                    <a:pt x="3139715" y="218715"/>
                  </a:lnTo>
                  <a:lnTo>
                    <a:pt x="3099414" y="218715"/>
                  </a:lnTo>
                  <a:lnTo>
                    <a:pt x="3059113" y="218715"/>
                  </a:lnTo>
                  <a:close/>
                  <a:moveTo>
                    <a:pt x="2897188" y="138112"/>
                  </a:moveTo>
                  <a:lnTo>
                    <a:pt x="2977790" y="138112"/>
                  </a:lnTo>
                  <a:lnTo>
                    <a:pt x="2977790" y="218715"/>
                  </a:lnTo>
                  <a:lnTo>
                    <a:pt x="2937489" y="218715"/>
                  </a:lnTo>
                  <a:lnTo>
                    <a:pt x="2897188" y="218715"/>
                  </a:lnTo>
                  <a:close/>
                  <a:moveTo>
                    <a:pt x="2736850" y="138112"/>
                  </a:moveTo>
                  <a:lnTo>
                    <a:pt x="2817453" y="138112"/>
                  </a:lnTo>
                  <a:lnTo>
                    <a:pt x="2817453" y="218715"/>
                  </a:lnTo>
                  <a:lnTo>
                    <a:pt x="2777151" y="218715"/>
                  </a:lnTo>
                  <a:lnTo>
                    <a:pt x="2736850" y="218715"/>
                  </a:lnTo>
                  <a:close/>
                  <a:moveTo>
                    <a:pt x="2576513" y="138112"/>
                  </a:moveTo>
                  <a:lnTo>
                    <a:pt x="2657115" y="138112"/>
                  </a:lnTo>
                  <a:lnTo>
                    <a:pt x="2657115" y="218715"/>
                  </a:lnTo>
                  <a:lnTo>
                    <a:pt x="2616814" y="218715"/>
                  </a:lnTo>
                  <a:lnTo>
                    <a:pt x="2576513" y="218715"/>
                  </a:lnTo>
                  <a:close/>
                  <a:moveTo>
                    <a:pt x="2414588" y="138112"/>
                  </a:moveTo>
                  <a:lnTo>
                    <a:pt x="2495190" y="138112"/>
                  </a:lnTo>
                  <a:lnTo>
                    <a:pt x="2495190" y="218715"/>
                  </a:lnTo>
                  <a:lnTo>
                    <a:pt x="2454889" y="218715"/>
                  </a:lnTo>
                  <a:lnTo>
                    <a:pt x="2414588" y="218715"/>
                  </a:lnTo>
                  <a:close/>
                  <a:moveTo>
                    <a:pt x="2254250" y="138112"/>
                  </a:moveTo>
                  <a:lnTo>
                    <a:pt x="2334853" y="138112"/>
                  </a:lnTo>
                  <a:lnTo>
                    <a:pt x="2334853" y="218715"/>
                  </a:lnTo>
                  <a:lnTo>
                    <a:pt x="2294551" y="218715"/>
                  </a:lnTo>
                  <a:lnTo>
                    <a:pt x="2254250" y="218715"/>
                  </a:lnTo>
                  <a:close/>
                  <a:moveTo>
                    <a:pt x="644525" y="138112"/>
                  </a:moveTo>
                  <a:lnTo>
                    <a:pt x="725128" y="138112"/>
                  </a:lnTo>
                  <a:lnTo>
                    <a:pt x="725128" y="218715"/>
                  </a:lnTo>
                  <a:lnTo>
                    <a:pt x="684826" y="218715"/>
                  </a:lnTo>
                  <a:lnTo>
                    <a:pt x="644525" y="218715"/>
                  </a:lnTo>
                  <a:close/>
                  <a:moveTo>
                    <a:pt x="482600" y="138112"/>
                  </a:moveTo>
                  <a:lnTo>
                    <a:pt x="563203" y="138112"/>
                  </a:lnTo>
                  <a:lnTo>
                    <a:pt x="563203" y="218715"/>
                  </a:lnTo>
                  <a:lnTo>
                    <a:pt x="522901" y="218715"/>
                  </a:lnTo>
                  <a:lnTo>
                    <a:pt x="482600" y="218715"/>
                  </a:lnTo>
                  <a:close/>
                  <a:moveTo>
                    <a:pt x="322263" y="138112"/>
                  </a:moveTo>
                  <a:lnTo>
                    <a:pt x="402865" y="138112"/>
                  </a:lnTo>
                  <a:lnTo>
                    <a:pt x="402865" y="218715"/>
                  </a:lnTo>
                  <a:lnTo>
                    <a:pt x="362564" y="218715"/>
                  </a:lnTo>
                  <a:lnTo>
                    <a:pt x="322263" y="218715"/>
                  </a:lnTo>
                  <a:close/>
                  <a:moveTo>
                    <a:pt x="160338" y="138112"/>
                  </a:moveTo>
                  <a:lnTo>
                    <a:pt x="240940" y="138112"/>
                  </a:lnTo>
                  <a:lnTo>
                    <a:pt x="240940" y="218715"/>
                  </a:lnTo>
                  <a:lnTo>
                    <a:pt x="200639" y="218715"/>
                  </a:lnTo>
                  <a:lnTo>
                    <a:pt x="160338" y="218715"/>
                  </a:lnTo>
                  <a:close/>
                  <a:moveTo>
                    <a:pt x="0" y="138112"/>
                  </a:moveTo>
                  <a:lnTo>
                    <a:pt x="80603" y="138112"/>
                  </a:lnTo>
                  <a:lnTo>
                    <a:pt x="80603" y="218715"/>
                  </a:lnTo>
                  <a:lnTo>
                    <a:pt x="40302" y="218715"/>
                  </a:lnTo>
                  <a:lnTo>
                    <a:pt x="0" y="218715"/>
                  </a:lnTo>
                  <a:close/>
                  <a:moveTo>
                    <a:pt x="804863" y="131762"/>
                  </a:moveTo>
                  <a:lnTo>
                    <a:pt x="885465" y="131762"/>
                  </a:lnTo>
                  <a:lnTo>
                    <a:pt x="885465" y="212365"/>
                  </a:lnTo>
                  <a:lnTo>
                    <a:pt x="845164" y="212365"/>
                  </a:lnTo>
                  <a:lnTo>
                    <a:pt x="804863" y="212365"/>
                  </a:lnTo>
                  <a:close/>
                  <a:moveTo>
                    <a:pt x="2092325" y="122237"/>
                  </a:moveTo>
                  <a:lnTo>
                    <a:pt x="2172928" y="122237"/>
                  </a:lnTo>
                  <a:lnTo>
                    <a:pt x="2172928" y="202840"/>
                  </a:lnTo>
                  <a:lnTo>
                    <a:pt x="2132626" y="202840"/>
                  </a:lnTo>
                  <a:lnTo>
                    <a:pt x="2092325" y="202840"/>
                  </a:lnTo>
                  <a:close/>
                  <a:moveTo>
                    <a:pt x="1931988" y="98425"/>
                  </a:moveTo>
                  <a:lnTo>
                    <a:pt x="2012590" y="98425"/>
                  </a:lnTo>
                  <a:lnTo>
                    <a:pt x="2012590" y="179027"/>
                  </a:lnTo>
                  <a:lnTo>
                    <a:pt x="1972289" y="179027"/>
                  </a:lnTo>
                  <a:lnTo>
                    <a:pt x="1931988" y="179027"/>
                  </a:lnTo>
                  <a:close/>
                  <a:moveTo>
                    <a:pt x="965200" y="93662"/>
                  </a:moveTo>
                  <a:lnTo>
                    <a:pt x="1045803" y="93662"/>
                  </a:lnTo>
                  <a:lnTo>
                    <a:pt x="1045803" y="174265"/>
                  </a:lnTo>
                  <a:lnTo>
                    <a:pt x="1005501" y="174265"/>
                  </a:lnTo>
                  <a:lnTo>
                    <a:pt x="965200" y="174265"/>
                  </a:lnTo>
                  <a:close/>
                  <a:moveTo>
                    <a:pt x="1770063" y="80962"/>
                  </a:moveTo>
                  <a:lnTo>
                    <a:pt x="1850665" y="80962"/>
                  </a:lnTo>
                  <a:lnTo>
                    <a:pt x="1850665" y="161565"/>
                  </a:lnTo>
                  <a:lnTo>
                    <a:pt x="1810364" y="161565"/>
                  </a:lnTo>
                  <a:lnTo>
                    <a:pt x="1770063" y="161565"/>
                  </a:lnTo>
                  <a:close/>
                  <a:moveTo>
                    <a:pt x="1127125" y="46037"/>
                  </a:moveTo>
                  <a:lnTo>
                    <a:pt x="1207728" y="46037"/>
                  </a:lnTo>
                  <a:lnTo>
                    <a:pt x="1207728" y="126640"/>
                  </a:lnTo>
                  <a:lnTo>
                    <a:pt x="1167426" y="126640"/>
                  </a:lnTo>
                  <a:lnTo>
                    <a:pt x="1127125" y="126640"/>
                  </a:lnTo>
                  <a:close/>
                  <a:moveTo>
                    <a:pt x="1609725" y="41275"/>
                  </a:moveTo>
                  <a:lnTo>
                    <a:pt x="1690328" y="41275"/>
                  </a:lnTo>
                  <a:lnTo>
                    <a:pt x="1690328" y="121877"/>
                  </a:lnTo>
                  <a:lnTo>
                    <a:pt x="1650026" y="121877"/>
                  </a:lnTo>
                  <a:lnTo>
                    <a:pt x="1609725" y="121877"/>
                  </a:lnTo>
                  <a:close/>
                  <a:moveTo>
                    <a:pt x="1287463" y="4762"/>
                  </a:moveTo>
                  <a:lnTo>
                    <a:pt x="1368065" y="4762"/>
                  </a:lnTo>
                  <a:lnTo>
                    <a:pt x="1368065" y="85363"/>
                  </a:lnTo>
                  <a:lnTo>
                    <a:pt x="1327764" y="85363"/>
                  </a:lnTo>
                  <a:lnTo>
                    <a:pt x="1287463" y="85363"/>
                  </a:lnTo>
                  <a:close/>
                  <a:moveTo>
                    <a:pt x="1449388" y="0"/>
                  </a:moveTo>
                  <a:lnTo>
                    <a:pt x="1529990" y="0"/>
                  </a:lnTo>
                  <a:lnTo>
                    <a:pt x="1529990" y="80602"/>
                  </a:lnTo>
                  <a:lnTo>
                    <a:pt x="1489689" y="80602"/>
                  </a:lnTo>
                  <a:lnTo>
                    <a:pt x="1449388"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58" name="Freeform 57">
              <a:extLst>
                <a:ext uri="{FF2B5EF4-FFF2-40B4-BE49-F238E27FC236}">
                  <a16:creationId xmlns:a16="http://schemas.microsoft.com/office/drawing/2014/main" id="{2FB880D1-827D-D148-B20B-7DF19AF4CE79}"/>
                </a:ext>
              </a:extLst>
            </p:cNvPr>
            <p:cNvSpPr>
              <a:spLocks noChangeArrowheads="1"/>
            </p:cNvSpPr>
            <p:nvPr/>
          </p:nvSpPr>
          <p:spPr bwMode="auto">
            <a:xfrm rot="16200000">
              <a:off x="5265231" y="4790423"/>
              <a:ext cx="1251642" cy="103012"/>
            </a:xfrm>
            <a:custGeom>
              <a:avLst/>
              <a:gdLst>
                <a:gd name="connsiteX0" fmla="*/ 3059113 w 3139715"/>
                <a:gd name="connsiteY0" fmla="*/ 177800 h 258403"/>
                <a:gd name="connsiteX1" fmla="*/ 3139715 w 3139715"/>
                <a:gd name="connsiteY1" fmla="*/ 177800 h 258403"/>
                <a:gd name="connsiteX2" fmla="*/ 3139715 w 3139715"/>
                <a:gd name="connsiteY2" fmla="*/ 258403 h 258403"/>
                <a:gd name="connsiteX3" fmla="*/ 3099414 w 3139715"/>
                <a:gd name="connsiteY3" fmla="*/ 258403 h 258403"/>
                <a:gd name="connsiteX4" fmla="*/ 3059113 w 3139715"/>
                <a:gd name="connsiteY4" fmla="*/ 258403 h 258403"/>
                <a:gd name="connsiteX5" fmla="*/ 2897188 w 3139715"/>
                <a:gd name="connsiteY5" fmla="*/ 177800 h 258403"/>
                <a:gd name="connsiteX6" fmla="*/ 2977790 w 3139715"/>
                <a:gd name="connsiteY6" fmla="*/ 177800 h 258403"/>
                <a:gd name="connsiteX7" fmla="*/ 2977790 w 3139715"/>
                <a:gd name="connsiteY7" fmla="*/ 258403 h 258403"/>
                <a:gd name="connsiteX8" fmla="*/ 2937489 w 3139715"/>
                <a:gd name="connsiteY8" fmla="*/ 258403 h 258403"/>
                <a:gd name="connsiteX9" fmla="*/ 2897188 w 3139715"/>
                <a:gd name="connsiteY9" fmla="*/ 258403 h 258403"/>
                <a:gd name="connsiteX10" fmla="*/ 2736850 w 3139715"/>
                <a:gd name="connsiteY10" fmla="*/ 177800 h 258403"/>
                <a:gd name="connsiteX11" fmla="*/ 2817453 w 3139715"/>
                <a:gd name="connsiteY11" fmla="*/ 177800 h 258403"/>
                <a:gd name="connsiteX12" fmla="*/ 2817453 w 3139715"/>
                <a:gd name="connsiteY12" fmla="*/ 258403 h 258403"/>
                <a:gd name="connsiteX13" fmla="*/ 2777151 w 3139715"/>
                <a:gd name="connsiteY13" fmla="*/ 258403 h 258403"/>
                <a:gd name="connsiteX14" fmla="*/ 2736850 w 3139715"/>
                <a:gd name="connsiteY14" fmla="*/ 258403 h 258403"/>
                <a:gd name="connsiteX15" fmla="*/ 2576513 w 3139715"/>
                <a:gd name="connsiteY15" fmla="*/ 177800 h 258403"/>
                <a:gd name="connsiteX16" fmla="*/ 2657115 w 3139715"/>
                <a:gd name="connsiteY16" fmla="*/ 177800 h 258403"/>
                <a:gd name="connsiteX17" fmla="*/ 2657115 w 3139715"/>
                <a:gd name="connsiteY17" fmla="*/ 258403 h 258403"/>
                <a:gd name="connsiteX18" fmla="*/ 2616814 w 3139715"/>
                <a:gd name="connsiteY18" fmla="*/ 258403 h 258403"/>
                <a:gd name="connsiteX19" fmla="*/ 2576513 w 3139715"/>
                <a:gd name="connsiteY19" fmla="*/ 258403 h 258403"/>
                <a:gd name="connsiteX20" fmla="*/ 2414588 w 3139715"/>
                <a:gd name="connsiteY20" fmla="*/ 177800 h 258403"/>
                <a:gd name="connsiteX21" fmla="*/ 2495190 w 3139715"/>
                <a:gd name="connsiteY21" fmla="*/ 177800 h 258403"/>
                <a:gd name="connsiteX22" fmla="*/ 2495190 w 3139715"/>
                <a:gd name="connsiteY22" fmla="*/ 237764 h 258403"/>
                <a:gd name="connsiteX23" fmla="*/ 2454889 w 3139715"/>
                <a:gd name="connsiteY23" fmla="*/ 237764 h 258403"/>
                <a:gd name="connsiteX24" fmla="*/ 2414588 w 3139715"/>
                <a:gd name="connsiteY24" fmla="*/ 237764 h 258403"/>
                <a:gd name="connsiteX25" fmla="*/ 965200 w 3139715"/>
                <a:gd name="connsiteY25" fmla="*/ 177800 h 258403"/>
                <a:gd name="connsiteX26" fmla="*/ 1045803 w 3139715"/>
                <a:gd name="connsiteY26" fmla="*/ 177800 h 258403"/>
                <a:gd name="connsiteX27" fmla="*/ 1045803 w 3139715"/>
                <a:gd name="connsiteY27" fmla="*/ 258403 h 258403"/>
                <a:gd name="connsiteX28" fmla="*/ 1005501 w 3139715"/>
                <a:gd name="connsiteY28" fmla="*/ 258403 h 258403"/>
                <a:gd name="connsiteX29" fmla="*/ 965200 w 3139715"/>
                <a:gd name="connsiteY29" fmla="*/ 258403 h 258403"/>
                <a:gd name="connsiteX30" fmla="*/ 804863 w 3139715"/>
                <a:gd name="connsiteY30" fmla="*/ 177800 h 258403"/>
                <a:gd name="connsiteX31" fmla="*/ 885465 w 3139715"/>
                <a:gd name="connsiteY31" fmla="*/ 177800 h 258403"/>
                <a:gd name="connsiteX32" fmla="*/ 885465 w 3139715"/>
                <a:gd name="connsiteY32" fmla="*/ 258403 h 258403"/>
                <a:gd name="connsiteX33" fmla="*/ 845164 w 3139715"/>
                <a:gd name="connsiteY33" fmla="*/ 258403 h 258403"/>
                <a:gd name="connsiteX34" fmla="*/ 804863 w 3139715"/>
                <a:gd name="connsiteY34" fmla="*/ 258403 h 258403"/>
                <a:gd name="connsiteX35" fmla="*/ 644525 w 3139715"/>
                <a:gd name="connsiteY35" fmla="*/ 177800 h 258403"/>
                <a:gd name="connsiteX36" fmla="*/ 725128 w 3139715"/>
                <a:gd name="connsiteY36" fmla="*/ 177800 h 258403"/>
                <a:gd name="connsiteX37" fmla="*/ 725128 w 3139715"/>
                <a:gd name="connsiteY37" fmla="*/ 258403 h 258403"/>
                <a:gd name="connsiteX38" fmla="*/ 684826 w 3139715"/>
                <a:gd name="connsiteY38" fmla="*/ 258403 h 258403"/>
                <a:gd name="connsiteX39" fmla="*/ 644525 w 3139715"/>
                <a:gd name="connsiteY39" fmla="*/ 258403 h 258403"/>
                <a:gd name="connsiteX40" fmla="*/ 482600 w 3139715"/>
                <a:gd name="connsiteY40" fmla="*/ 177800 h 258403"/>
                <a:gd name="connsiteX41" fmla="*/ 563203 w 3139715"/>
                <a:gd name="connsiteY41" fmla="*/ 177800 h 258403"/>
                <a:gd name="connsiteX42" fmla="*/ 563203 w 3139715"/>
                <a:gd name="connsiteY42" fmla="*/ 258403 h 258403"/>
                <a:gd name="connsiteX43" fmla="*/ 522901 w 3139715"/>
                <a:gd name="connsiteY43" fmla="*/ 258403 h 258403"/>
                <a:gd name="connsiteX44" fmla="*/ 482600 w 3139715"/>
                <a:gd name="connsiteY44" fmla="*/ 258403 h 258403"/>
                <a:gd name="connsiteX45" fmla="*/ 322263 w 3139715"/>
                <a:gd name="connsiteY45" fmla="*/ 177800 h 258403"/>
                <a:gd name="connsiteX46" fmla="*/ 402865 w 3139715"/>
                <a:gd name="connsiteY46" fmla="*/ 177800 h 258403"/>
                <a:gd name="connsiteX47" fmla="*/ 402865 w 3139715"/>
                <a:gd name="connsiteY47" fmla="*/ 258403 h 258403"/>
                <a:gd name="connsiteX48" fmla="*/ 362564 w 3139715"/>
                <a:gd name="connsiteY48" fmla="*/ 258403 h 258403"/>
                <a:gd name="connsiteX49" fmla="*/ 322263 w 3139715"/>
                <a:gd name="connsiteY49" fmla="*/ 258403 h 258403"/>
                <a:gd name="connsiteX50" fmla="*/ 160338 w 3139715"/>
                <a:gd name="connsiteY50" fmla="*/ 177800 h 258403"/>
                <a:gd name="connsiteX51" fmla="*/ 240940 w 3139715"/>
                <a:gd name="connsiteY51" fmla="*/ 177800 h 258403"/>
                <a:gd name="connsiteX52" fmla="*/ 240940 w 3139715"/>
                <a:gd name="connsiteY52" fmla="*/ 258403 h 258403"/>
                <a:gd name="connsiteX53" fmla="*/ 200639 w 3139715"/>
                <a:gd name="connsiteY53" fmla="*/ 258403 h 258403"/>
                <a:gd name="connsiteX54" fmla="*/ 160338 w 3139715"/>
                <a:gd name="connsiteY54" fmla="*/ 258403 h 258403"/>
                <a:gd name="connsiteX55" fmla="*/ 0 w 3139715"/>
                <a:gd name="connsiteY55" fmla="*/ 177800 h 258403"/>
                <a:gd name="connsiteX56" fmla="*/ 80603 w 3139715"/>
                <a:gd name="connsiteY56" fmla="*/ 177800 h 258403"/>
                <a:gd name="connsiteX57" fmla="*/ 80603 w 3139715"/>
                <a:gd name="connsiteY57" fmla="*/ 258403 h 258403"/>
                <a:gd name="connsiteX58" fmla="*/ 40302 w 3139715"/>
                <a:gd name="connsiteY58" fmla="*/ 258403 h 258403"/>
                <a:gd name="connsiteX59" fmla="*/ 0 w 3139715"/>
                <a:gd name="connsiteY59" fmla="*/ 258403 h 258403"/>
                <a:gd name="connsiteX60" fmla="*/ 2254250 w 3139715"/>
                <a:gd name="connsiteY60" fmla="*/ 139700 h 258403"/>
                <a:gd name="connsiteX61" fmla="*/ 2334853 w 3139715"/>
                <a:gd name="connsiteY61" fmla="*/ 139700 h 258403"/>
                <a:gd name="connsiteX62" fmla="*/ 2334853 w 3139715"/>
                <a:gd name="connsiteY62" fmla="*/ 220303 h 258403"/>
                <a:gd name="connsiteX63" fmla="*/ 2294551 w 3139715"/>
                <a:gd name="connsiteY63" fmla="*/ 220303 h 258403"/>
                <a:gd name="connsiteX64" fmla="*/ 2254250 w 3139715"/>
                <a:gd name="connsiteY64" fmla="*/ 220303 h 258403"/>
                <a:gd name="connsiteX65" fmla="*/ 1127125 w 3139715"/>
                <a:gd name="connsiteY65" fmla="*/ 138113 h 258403"/>
                <a:gd name="connsiteX66" fmla="*/ 1207728 w 3139715"/>
                <a:gd name="connsiteY66" fmla="*/ 138113 h 258403"/>
                <a:gd name="connsiteX67" fmla="*/ 1207728 w 3139715"/>
                <a:gd name="connsiteY67" fmla="*/ 218715 h 258403"/>
                <a:gd name="connsiteX68" fmla="*/ 1167426 w 3139715"/>
                <a:gd name="connsiteY68" fmla="*/ 218715 h 258403"/>
                <a:gd name="connsiteX69" fmla="*/ 1127125 w 3139715"/>
                <a:gd name="connsiteY69" fmla="*/ 218715 h 258403"/>
                <a:gd name="connsiteX70" fmla="*/ 2092325 w 3139715"/>
                <a:gd name="connsiteY70" fmla="*/ 107950 h 258403"/>
                <a:gd name="connsiteX71" fmla="*/ 2172928 w 3139715"/>
                <a:gd name="connsiteY71" fmla="*/ 107950 h 258403"/>
                <a:gd name="connsiteX72" fmla="*/ 2172928 w 3139715"/>
                <a:gd name="connsiteY72" fmla="*/ 188553 h 258403"/>
                <a:gd name="connsiteX73" fmla="*/ 2132626 w 3139715"/>
                <a:gd name="connsiteY73" fmla="*/ 188553 h 258403"/>
                <a:gd name="connsiteX74" fmla="*/ 2092325 w 3139715"/>
                <a:gd name="connsiteY74" fmla="*/ 188553 h 258403"/>
                <a:gd name="connsiteX75" fmla="*/ 1287463 w 3139715"/>
                <a:gd name="connsiteY75" fmla="*/ 98425 h 258403"/>
                <a:gd name="connsiteX76" fmla="*/ 1368065 w 3139715"/>
                <a:gd name="connsiteY76" fmla="*/ 98425 h 258403"/>
                <a:gd name="connsiteX77" fmla="*/ 1368065 w 3139715"/>
                <a:gd name="connsiteY77" fmla="*/ 179028 h 258403"/>
                <a:gd name="connsiteX78" fmla="*/ 1327764 w 3139715"/>
                <a:gd name="connsiteY78" fmla="*/ 179028 h 258403"/>
                <a:gd name="connsiteX79" fmla="*/ 1287463 w 3139715"/>
                <a:gd name="connsiteY79" fmla="*/ 179028 h 258403"/>
                <a:gd name="connsiteX80" fmla="*/ 1931988 w 3139715"/>
                <a:gd name="connsiteY80" fmla="*/ 68263 h 258403"/>
                <a:gd name="connsiteX81" fmla="*/ 2012590 w 3139715"/>
                <a:gd name="connsiteY81" fmla="*/ 68263 h 258403"/>
                <a:gd name="connsiteX82" fmla="*/ 2012590 w 3139715"/>
                <a:gd name="connsiteY82" fmla="*/ 148865 h 258403"/>
                <a:gd name="connsiteX83" fmla="*/ 1972289 w 3139715"/>
                <a:gd name="connsiteY83" fmla="*/ 148865 h 258403"/>
                <a:gd name="connsiteX84" fmla="*/ 1931988 w 3139715"/>
                <a:gd name="connsiteY84" fmla="*/ 148865 h 258403"/>
                <a:gd name="connsiteX85" fmla="*/ 1449388 w 3139715"/>
                <a:gd name="connsiteY85" fmla="*/ 57150 h 258403"/>
                <a:gd name="connsiteX86" fmla="*/ 1529990 w 3139715"/>
                <a:gd name="connsiteY86" fmla="*/ 57150 h 258403"/>
                <a:gd name="connsiteX87" fmla="*/ 1529990 w 3139715"/>
                <a:gd name="connsiteY87" fmla="*/ 137753 h 258403"/>
                <a:gd name="connsiteX88" fmla="*/ 1489689 w 3139715"/>
                <a:gd name="connsiteY88" fmla="*/ 137753 h 258403"/>
                <a:gd name="connsiteX89" fmla="*/ 1449388 w 3139715"/>
                <a:gd name="connsiteY89" fmla="*/ 137753 h 258403"/>
                <a:gd name="connsiteX90" fmla="*/ 1609725 w 3139715"/>
                <a:gd name="connsiteY90" fmla="*/ 17463 h 258403"/>
                <a:gd name="connsiteX91" fmla="*/ 1690328 w 3139715"/>
                <a:gd name="connsiteY91" fmla="*/ 17463 h 258403"/>
                <a:gd name="connsiteX92" fmla="*/ 1690328 w 3139715"/>
                <a:gd name="connsiteY92" fmla="*/ 98065 h 258403"/>
                <a:gd name="connsiteX93" fmla="*/ 1650026 w 3139715"/>
                <a:gd name="connsiteY93" fmla="*/ 98065 h 258403"/>
                <a:gd name="connsiteX94" fmla="*/ 1609725 w 3139715"/>
                <a:gd name="connsiteY94" fmla="*/ 98065 h 258403"/>
                <a:gd name="connsiteX95" fmla="*/ 1770063 w 3139715"/>
                <a:gd name="connsiteY95" fmla="*/ 0 h 258403"/>
                <a:gd name="connsiteX96" fmla="*/ 1850665 w 3139715"/>
                <a:gd name="connsiteY96" fmla="*/ 0 h 258403"/>
                <a:gd name="connsiteX97" fmla="*/ 1850665 w 3139715"/>
                <a:gd name="connsiteY97" fmla="*/ 80601 h 258403"/>
                <a:gd name="connsiteX98" fmla="*/ 1810364 w 3139715"/>
                <a:gd name="connsiteY98" fmla="*/ 80601 h 258403"/>
                <a:gd name="connsiteX99" fmla="*/ 1770063 w 3139715"/>
                <a:gd name="connsiteY99" fmla="*/ 80601 h 2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58403">
                  <a:moveTo>
                    <a:pt x="3059113" y="177800"/>
                  </a:moveTo>
                  <a:lnTo>
                    <a:pt x="3139715" y="177800"/>
                  </a:lnTo>
                  <a:lnTo>
                    <a:pt x="3139715" y="258403"/>
                  </a:lnTo>
                  <a:lnTo>
                    <a:pt x="3099414" y="258403"/>
                  </a:lnTo>
                  <a:lnTo>
                    <a:pt x="3059113" y="258403"/>
                  </a:lnTo>
                  <a:close/>
                  <a:moveTo>
                    <a:pt x="2897188" y="177800"/>
                  </a:moveTo>
                  <a:lnTo>
                    <a:pt x="2977790" y="177800"/>
                  </a:lnTo>
                  <a:lnTo>
                    <a:pt x="2977790" y="258403"/>
                  </a:lnTo>
                  <a:lnTo>
                    <a:pt x="2937489" y="258403"/>
                  </a:lnTo>
                  <a:lnTo>
                    <a:pt x="2897188" y="258403"/>
                  </a:lnTo>
                  <a:close/>
                  <a:moveTo>
                    <a:pt x="2736850" y="177800"/>
                  </a:moveTo>
                  <a:lnTo>
                    <a:pt x="2817453" y="177800"/>
                  </a:lnTo>
                  <a:lnTo>
                    <a:pt x="2817453" y="258403"/>
                  </a:lnTo>
                  <a:lnTo>
                    <a:pt x="2777151" y="258403"/>
                  </a:lnTo>
                  <a:lnTo>
                    <a:pt x="2736850" y="258403"/>
                  </a:lnTo>
                  <a:close/>
                  <a:moveTo>
                    <a:pt x="2576513" y="177800"/>
                  </a:moveTo>
                  <a:lnTo>
                    <a:pt x="2657115" y="177800"/>
                  </a:lnTo>
                  <a:lnTo>
                    <a:pt x="2657115" y="258403"/>
                  </a:lnTo>
                  <a:lnTo>
                    <a:pt x="2616814" y="258403"/>
                  </a:lnTo>
                  <a:lnTo>
                    <a:pt x="2576513" y="258403"/>
                  </a:lnTo>
                  <a:close/>
                  <a:moveTo>
                    <a:pt x="2414588" y="177800"/>
                  </a:moveTo>
                  <a:lnTo>
                    <a:pt x="2495190" y="177800"/>
                  </a:lnTo>
                  <a:lnTo>
                    <a:pt x="2495190" y="237764"/>
                  </a:lnTo>
                  <a:lnTo>
                    <a:pt x="2454889" y="237764"/>
                  </a:lnTo>
                  <a:lnTo>
                    <a:pt x="2414588" y="237764"/>
                  </a:lnTo>
                  <a:close/>
                  <a:moveTo>
                    <a:pt x="965200" y="177800"/>
                  </a:moveTo>
                  <a:lnTo>
                    <a:pt x="1045803" y="177800"/>
                  </a:lnTo>
                  <a:lnTo>
                    <a:pt x="1045803" y="258403"/>
                  </a:lnTo>
                  <a:lnTo>
                    <a:pt x="1005501" y="258403"/>
                  </a:lnTo>
                  <a:lnTo>
                    <a:pt x="965200" y="258403"/>
                  </a:lnTo>
                  <a:close/>
                  <a:moveTo>
                    <a:pt x="804863" y="177800"/>
                  </a:moveTo>
                  <a:lnTo>
                    <a:pt x="885465" y="177800"/>
                  </a:lnTo>
                  <a:lnTo>
                    <a:pt x="885465" y="258403"/>
                  </a:lnTo>
                  <a:lnTo>
                    <a:pt x="845164" y="258403"/>
                  </a:lnTo>
                  <a:lnTo>
                    <a:pt x="804863" y="258403"/>
                  </a:lnTo>
                  <a:close/>
                  <a:moveTo>
                    <a:pt x="644525" y="177800"/>
                  </a:moveTo>
                  <a:lnTo>
                    <a:pt x="725128" y="177800"/>
                  </a:lnTo>
                  <a:lnTo>
                    <a:pt x="725128" y="258403"/>
                  </a:lnTo>
                  <a:lnTo>
                    <a:pt x="684826" y="258403"/>
                  </a:lnTo>
                  <a:lnTo>
                    <a:pt x="644525" y="258403"/>
                  </a:lnTo>
                  <a:close/>
                  <a:moveTo>
                    <a:pt x="482600" y="177800"/>
                  </a:moveTo>
                  <a:lnTo>
                    <a:pt x="563203" y="177800"/>
                  </a:lnTo>
                  <a:lnTo>
                    <a:pt x="563203" y="258403"/>
                  </a:lnTo>
                  <a:lnTo>
                    <a:pt x="522901" y="258403"/>
                  </a:lnTo>
                  <a:lnTo>
                    <a:pt x="482600" y="258403"/>
                  </a:lnTo>
                  <a:close/>
                  <a:moveTo>
                    <a:pt x="322263" y="177800"/>
                  </a:moveTo>
                  <a:lnTo>
                    <a:pt x="402865" y="177800"/>
                  </a:lnTo>
                  <a:lnTo>
                    <a:pt x="402865" y="258403"/>
                  </a:lnTo>
                  <a:lnTo>
                    <a:pt x="362564" y="258403"/>
                  </a:lnTo>
                  <a:lnTo>
                    <a:pt x="322263" y="258403"/>
                  </a:lnTo>
                  <a:close/>
                  <a:moveTo>
                    <a:pt x="160338" y="177800"/>
                  </a:moveTo>
                  <a:lnTo>
                    <a:pt x="240940" y="177800"/>
                  </a:lnTo>
                  <a:lnTo>
                    <a:pt x="240940" y="258403"/>
                  </a:lnTo>
                  <a:lnTo>
                    <a:pt x="200639" y="258403"/>
                  </a:lnTo>
                  <a:lnTo>
                    <a:pt x="160338" y="258403"/>
                  </a:lnTo>
                  <a:close/>
                  <a:moveTo>
                    <a:pt x="0" y="177800"/>
                  </a:moveTo>
                  <a:lnTo>
                    <a:pt x="80603" y="177800"/>
                  </a:lnTo>
                  <a:lnTo>
                    <a:pt x="80603" y="258403"/>
                  </a:lnTo>
                  <a:lnTo>
                    <a:pt x="40302" y="258403"/>
                  </a:lnTo>
                  <a:lnTo>
                    <a:pt x="0" y="258403"/>
                  </a:lnTo>
                  <a:close/>
                  <a:moveTo>
                    <a:pt x="2254250" y="139700"/>
                  </a:moveTo>
                  <a:lnTo>
                    <a:pt x="2334853" y="139700"/>
                  </a:lnTo>
                  <a:lnTo>
                    <a:pt x="2334853" y="220303"/>
                  </a:lnTo>
                  <a:lnTo>
                    <a:pt x="2294551" y="220303"/>
                  </a:lnTo>
                  <a:lnTo>
                    <a:pt x="2254250" y="220303"/>
                  </a:lnTo>
                  <a:close/>
                  <a:moveTo>
                    <a:pt x="1127125" y="138113"/>
                  </a:moveTo>
                  <a:lnTo>
                    <a:pt x="1207728" y="138113"/>
                  </a:lnTo>
                  <a:lnTo>
                    <a:pt x="1207728" y="218715"/>
                  </a:lnTo>
                  <a:lnTo>
                    <a:pt x="1167426" y="218715"/>
                  </a:lnTo>
                  <a:lnTo>
                    <a:pt x="1127125" y="218715"/>
                  </a:lnTo>
                  <a:close/>
                  <a:moveTo>
                    <a:pt x="2092325" y="107950"/>
                  </a:moveTo>
                  <a:lnTo>
                    <a:pt x="2172928" y="107950"/>
                  </a:lnTo>
                  <a:lnTo>
                    <a:pt x="2172928" y="188553"/>
                  </a:lnTo>
                  <a:lnTo>
                    <a:pt x="2132626" y="188553"/>
                  </a:lnTo>
                  <a:lnTo>
                    <a:pt x="2092325" y="188553"/>
                  </a:lnTo>
                  <a:close/>
                  <a:moveTo>
                    <a:pt x="1287463" y="98425"/>
                  </a:moveTo>
                  <a:lnTo>
                    <a:pt x="1368065" y="98425"/>
                  </a:lnTo>
                  <a:lnTo>
                    <a:pt x="1368065" y="179028"/>
                  </a:lnTo>
                  <a:lnTo>
                    <a:pt x="1327764" y="179028"/>
                  </a:lnTo>
                  <a:lnTo>
                    <a:pt x="1287463" y="179028"/>
                  </a:lnTo>
                  <a:close/>
                  <a:moveTo>
                    <a:pt x="1931988" y="68263"/>
                  </a:moveTo>
                  <a:lnTo>
                    <a:pt x="2012590" y="68263"/>
                  </a:lnTo>
                  <a:lnTo>
                    <a:pt x="2012590" y="148865"/>
                  </a:lnTo>
                  <a:lnTo>
                    <a:pt x="1972289" y="148865"/>
                  </a:lnTo>
                  <a:lnTo>
                    <a:pt x="1931988" y="148865"/>
                  </a:lnTo>
                  <a:close/>
                  <a:moveTo>
                    <a:pt x="1449388" y="57150"/>
                  </a:moveTo>
                  <a:lnTo>
                    <a:pt x="1529990" y="57150"/>
                  </a:lnTo>
                  <a:lnTo>
                    <a:pt x="1529990" y="137753"/>
                  </a:lnTo>
                  <a:lnTo>
                    <a:pt x="1489689" y="137753"/>
                  </a:lnTo>
                  <a:lnTo>
                    <a:pt x="1449388" y="137753"/>
                  </a:lnTo>
                  <a:close/>
                  <a:moveTo>
                    <a:pt x="1609725" y="17463"/>
                  </a:moveTo>
                  <a:lnTo>
                    <a:pt x="1690328" y="17463"/>
                  </a:lnTo>
                  <a:lnTo>
                    <a:pt x="1690328" y="98065"/>
                  </a:lnTo>
                  <a:lnTo>
                    <a:pt x="1650026" y="98065"/>
                  </a:lnTo>
                  <a:lnTo>
                    <a:pt x="1609725" y="98065"/>
                  </a:lnTo>
                  <a:close/>
                  <a:moveTo>
                    <a:pt x="1770063" y="0"/>
                  </a:moveTo>
                  <a:lnTo>
                    <a:pt x="1850665" y="0"/>
                  </a:lnTo>
                  <a:lnTo>
                    <a:pt x="1850665" y="80601"/>
                  </a:lnTo>
                  <a:lnTo>
                    <a:pt x="1810364" y="80601"/>
                  </a:lnTo>
                  <a:lnTo>
                    <a:pt x="1770063" y="80601"/>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sp>
          <p:nvSpPr>
            <p:cNvPr id="59" name="Freeform 58">
              <a:extLst>
                <a:ext uri="{FF2B5EF4-FFF2-40B4-BE49-F238E27FC236}">
                  <a16:creationId xmlns:a16="http://schemas.microsoft.com/office/drawing/2014/main" id="{D7225A87-04A3-FF41-B91C-09475B2F4899}"/>
                </a:ext>
              </a:extLst>
            </p:cNvPr>
            <p:cNvSpPr>
              <a:spLocks noChangeArrowheads="1"/>
            </p:cNvSpPr>
            <p:nvPr/>
          </p:nvSpPr>
          <p:spPr bwMode="auto">
            <a:xfrm rot="16200000">
              <a:off x="6095584" y="4781685"/>
              <a:ext cx="1251642" cy="112505"/>
            </a:xfrm>
            <a:custGeom>
              <a:avLst/>
              <a:gdLst>
                <a:gd name="connsiteX0" fmla="*/ 3059113 w 3139715"/>
                <a:gd name="connsiteY0" fmla="*/ 201612 h 282214"/>
                <a:gd name="connsiteX1" fmla="*/ 3139715 w 3139715"/>
                <a:gd name="connsiteY1" fmla="*/ 201612 h 282214"/>
                <a:gd name="connsiteX2" fmla="*/ 3139715 w 3139715"/>
                <a:gd name="connsiteY2" fmla="*/ 282214 h 282214"/>
                <a:gd name="connsiteX3" fmla="*/ 3099414 w 3139715"/>
                <a:gd name="connsiteY3" fmla="*/ 282214 h 282214"/>
                <a:gd name="connsiteX4" fmla="*/ 3059113 w 3139715"/>
                <a:gd name="connsiteY4" fmla="*/ 282214 h 282214"/>
                <a:gd name="connsiteX5" fmla="*/ 2897188 w 3139715"/>
                <a:gd name="connsiteY5" fmla="*/ 201612 h 282214"/>
                <a:gd name="connsiteX6" fmla="*/ 2977790 w 3139715"/>
                <a:gd name="connsiteY6" fmla="*/ 201612 h 282214"/>
                <a:gd name="connsiteX7" fmla="*/ 2977790 w 3139715"/>
                <a:gd name="connsiteY7" fmla="*/ 282214 h 282214"/>
                <a:gd name="connsiteX8" fmla="*/ 2937489 w 3139715"/>
                <a:gd name="connsiteY8" fmla="*/ 282214 h 282214"/>
                <a:gd name="connsiteX9" fmla="*/ 2897188 w 3139715"/>
                <a:gd name="connsiteY9" fmla="*/ 282214 h 282214"/>
                <a:gd name="connsiteX10" fmla="*/ 2736850 w 3139715"/>
                <a:gd name="connsiteY10" fmla="*/ 201612 h 282214"/>
                <a:gd name="connsiteX11" fmla="*/ 2817453 w 3139715"/>
                <a:gd name="connsiteY11" fmla="*/ 201612 h 282214"/>
                <a:gd name="connsiteX12" fmla="*/ 2817453 w 3139715"/>
                <a:gd name="connsiteY12" fmla="*/ 282214 h 282214"/>
                <a:gd name="connsiteX13" fmla="*/ 2777151 w 3139715"/>
                <a:gd name="connsiteY13" fmla="*/ 282214 h 282214"/>
                <a:gd name="connsiteX14" fmla="*/ 2736850 w 3139715"/>
                <a:gd name="connsiteY14" fmla="*/ 282214 h 282214"/>
                <a:gd name="connsiteX15" fmla="*/ 1609725 w 3139715"/>
                <a:gd name="connsiteY15" fmla="*/ 201612 h 282214"/>
                <a:gd name="connsiteX16" fmla="*/ 1690328 w 3139715"/>
                <a:gd name="connsiteY16" fmla="*/ 201612 h 282214"/>
                <a:gd name="connsiteX17" fmla="*/ 1690328 w 3139715"/>
                <a:gd name="connsiteY17" fmla="*/ 282214 h 282214"/>
                <a:gd name="connsiteX18" fmla="*/ 1650026 w 3139715"/>
                <a:gd name="connsiteY18" fmla="*/ 282214 h 282214"/>
                <a:gd name="connsiteX19" fmla="*/ 1609725 w 3139715"/>
                <a:gd name="connsiteY19" fmla="*/ 282214 h 282214"/>
                <a:gd name="connsiteX20" fmla="*/ 1449388 w 3139715"/>
                <a:gd name="connsiteY20" fmla="*/ 201612 h 282214"/>
                <a:gd name="connsiteX21" fmla="*/ 1529990 w 3139715"/>
                <a:gd name="connsiteY21" fmla="*/ 201612 h 282214"/>
                <a:gd name="connsiteX22" fmla="*/ 1529990 w 3139715"/>
                <a:gd name="connsiteY22" fmla="*/ 282214 h 282214"/>
                <a:gd name="connsiteX23" fmla="*/ 1489689 w 3139715"/>
                <a:gd name="connsiteY23" fmla="*/ 282214 h 282214"/>
                <a:gd name="connsiteX24" fmla="*/ 1449388 w 3139715"/>
                <a:gd name="connsiteY24" fmla="*/ 282214 h 282214"/>
                <a:gd name="connsiteX25" fmla="*/ 1287463 w 3139715"/>
                <a:gd name="connsiteY25" fmla="*/ 201612 h 282214"/>
                <a:gd name="connsiteX26" fmla="*/ 1368065 w 3139715"/>
                <a:gd name="connsiteY26" fmla="*/ 201612 h 282214"/>
                <a:gd name="connsiteX27" fmla="*/ 1368065 w 3139715"/>
                <a:gd name="connsiteY27" fmla="*/ 282214 h 282214"/>
                <a:gd name="connsiteX28" fmla="*/ 1327764 w 3139715"/>
                <a:gd name="connsiteY28" fmla="*/ 282214 h 282214"/>
                <a:gd name="connsiteX29" fmla="*/ 1287463 w 3139715"/>
                <a:gd name="connsiteY29" fmla="*/ 282214 h 282214"/>
                <a:gd name="connsiteX30" fmla="*/ 1127125 w 3139715"/>
                <a:gd name="connsiteY30" fmla="*/ 201612 h 282214"/>
                <a:gd name="connsiteX31" fmla="*/ 1207728 w 3139715"/>
                <a:gd name="connsiteY31" fmla="*/ 201612 h 282214"/>
                <a:gd name="connsiteX32" fmla="*/ 1207728 w 3139715"/>
                <a:gd name="connsiteY32" fmla="*/ 282214 h 282214"/>
                <a:gd name="connsiteX33" fmla="*/ 1167426 w 3139715"/>
                <a:gd name="connsiteY33" fmla="*/ 282214 h 282214"/>
                <a:gd name="connsiteX34" fmla="*/ 1127125 w 3139715"/>
                <a:gd name="connsiteY34" fmla="*/ 282214 h 282214"/>
                <a:gd name="connsiteX35" fmla="*/ 965200 w 3139715"/>
                <a:gd name="connsiteY35" fmla="*/ 201612 h 282214"/>
                <a:gd name="connsiteX36" fmla="*/ 1045803 w 3139715"/>
                <a:gd name="connsiteY36" fmla="*/ 201612 h 282214"/>
                <a:gd name="connsiteX37" fmla="*/ 1045803 w 3139715"/>
                <a:gd name="connsiteY37" fmla="*/ 282214 h 282214"/>
                <a:gd name="connsiteX38" fmla="*/ 1005501 w 3139715"/>
                <a:gd name="connsiteY38" fmla="*/ 282214 h 282214"/>
                <a:gd name="connsiteX39" fmla="*/ 965200 w 3139715"/>
                <a:gd name="connsiteY39" fmla="*/ 282214 h 282214"/>
                <a:gd name="connsiteX40" fmla="*/ 804863 w 3139715"/>
                <a:gd name="connsiteY40" fmla="*/ 201612 h 282214"/>
                <a:gd name="connsiteX41" fmla="*/ 885465 w 3139715"/>
                <a:gd name="connsiteY41" fmla="*/ 201612 h 282214"/>
                <a:gd name="connsiteX42" fmla="*/ 885465 w 3139715"/>
                <a:gd name="connsiteY42" fmla="*/ 282214 h 282214"/>
                <a:gd name="connsiteX43" fmla="*/ 845164 w 3139715"/>
                <a:gd name="connsiteY43" fmla="*/ 282214 h 282214"/>
                <a:gd name="connsiteX44" fmla="*/ 804863 w 3139715"/>
                <a:gd name="connsiteY44" fmla="*/ 282214 h 282214"/>
                <a:gd name="connsiteX45" fmla="*/ 644525 w 3139715"/>
                <a:gd name="connsiteY45" fmla="*/ 201612 h 282214"/>
                <a:gd name="connsiteX46" fmla="*/ 725128 w 3139715"/>
                <a:gd name="connsiteY46" fmla="*/ 201612 h 282214"/>
                <a:gd name="connsiteX47" fmla="*/ 725128 w 3139715"/>
                <a:gd name="connsiteY47" fmla="*/ 282214 h 282214"/>
                <a:gd name="connsiteX48" fmla="*/ 684826 w 3139715"/>
                <a:gd name="connsiteY48" fmla="*/ 282214 h 282214"/>
                <a:gd name="connsiteX49" fmla="*/ 644525 w 3139715"/>
                <a:gd name="connsiteY49" fmla="*/ 282214 h 282214"/>
                <a:gd name="connsiteX50" fmla="*/ 482600 w 3139715"/>
                <a:gd name="connsiteY50" fmla="*/ 201612 h 282214"/>
                <a:gd name="connsiteX51" fmla="*/ 563203 w 3139715"/>
                <a:gd name="connsiteY51" fmla="*/ 201612 h 282214"/>
                <a:gd name="connsiteX52" fmla="*/ 563203 w 3139715"/>
                <a:gd name="connsiteY52" fmla="*/ 282214 h 282214"/>
                <a:gd name="connsiteX53" fmla="*/ 522901 w 3139715"/>
                <a:gd name="connsiteY53" fmla="*/ 282214 h 282214"/>
                <a:gd name="connsiteX54" fmla="*/ 482600 w 3139715"/>
                <a:gd name="connsiteY54" fmla="*/ 282214 h 282214"/>
                <a:gd name="connsiteX55" fmla="*/ 322263 w 3139715"/>
                <a:gd name="connsiteY55" fmla="*/ 201612 h 282214"/>
                <a:gd name="connsiteX56" fmla="*/ 402865 w 3139715"/>
                <a:gd name="connsiteY56" fmla="*/ 201612 h 282214"/>
                <a:gd name="connsiteX57" fmla="*/ 402865 w 3139715"/>
                <a:gd name="connsiteY57" fmla="*/ 282214 h 282214"/>
                <a:gd name="connsiteX58" fmla="*/ 362564 w 3139715"/>
                <a:gd name="connsiteY58" fmla="*/ 282214 h 282214"/>
                <a:gd name="connsiteX59" fmla="*/ 322263 w 3139715"/>
                <a:gd name="connsiteY59" fmla="*/ 282214 h 282214"/>
                <a:gd name="connsiteX60" fmla="*/ 160338 w 3139715"/>
                <a:gd name="connsiteY60" fmla="*/ 201612 h 282214"/>
                <a:gd name="connsiteX61" fmla="*/ 240940 w 3139715"/>
                <a:gd name="connsiteY61" fmla="*/ 201612 h 282214"/>
                <a:gd name="connsiteX62" fmla="*/ 240940 w 3139715"/>
                <a:gd name="connsiteY62" fmla="*/ 282214 h 282214"/>
                <a:gd name="connsiteX63" fmla="*/ 200639 w 3139715"/>
                <a:gd name="connsiteY63" fmla="*/ 282214 h 282214"/>
                <a:gd name="connsiteX64" fmla="*/ 160338 w 3139715"/>
                <a:gd name="connsiteY64" fmla="*/ 282214 h 282214"/>
                <a:gd name="connsiteX65" fmla="*/ 0 w 3139715"/>
                <a:gd name="connsiteY65" fmla="*/ 201612 h 282214"/>
                <a:gd name="connsiteX66" fmla="*/ 80603 w 3139715"/>
                <a:gd name="connsiteY66" fmla="*/ 201612 h 282214"/>
                <a:gd name="connsiteX67" fmla="*/ 80603 w 3139715"/>
                <a:gd name="connsiteY67" fmla="*/ 282214 h 282214"/>
                <a:gd name="connsiteX68" fmla="*/ 40302 w 3139715"/>
                <a:gd name="connsiteY68" fmla="*/ 282214 h 282214"/>
                <a:gd name="connsiteX69" fmla="*/ 0 w 3139715"/>
                <a:gd name="connsiteY69" fmla="*/ 282214 h 282214"/>
                <a:gd name="connsiteX70" fmla="*/ 2576513 w 3139715"/>
                <a:gd name="connsiteY70" fmla="*/ 187325 h 282214"/>
                <a:gd name="connsiteX71" fmla="*/ 2657115 w 3139715"/>
                <a:gd name="connsiteY71" fmla="*/ 187325 h 282214"/>
                <a:gd name="connsiteX72" fmla="*/ 2657115 w 3139715"/>
                <a:gd name="connsiteY72" fmla="*/ 267926 h 282214"/>
                <a:gd name="connsiteX73" fmla="*/ 2616814 w 3139715"/>
                <a:gd name="connsiteY73" fmla="*/ 267926 h 282214"/>
                <a:gd name="connsiteX74" fmla="*/ 2576513 w 3139715"/>
                <a:gd name="connsiteY74" fmla="*/ 267926 h 282214"/>
                <a:gd name="connsiteX75" fmla="*/ 2414588 w 3139715"/>
                <a:gd name="connsiteY75" fmla="*/ 161925 h 282214"/>
                <a:gd name="connsiteX76" fmla="*/ 2495190 w 3139715"/>
                <a:gd name="connsiteY76" fmla="*/ 161925 h 282214"/>
                <a:gd name="connsiteX77" fmla="*/ 2495190 w 3139715"/>
                <a:gd name="connsiteY77" fmla="*/ 242526 h 282214"/>
                <a:gd name="connsiteX78" fmla="*/ 2454889 w 3139715"/>
                <a:gd name="connsiteY78" fmla="*/ 242526 h 282214"/>
                <a:gd name="connsiteX79" fmla="*/ 2414588 w 3139715"/>
                <a:gd name="connsiteY79" fmla="*/ 242526 h 282214"/>
                <a:gd name="connsiteX80" fmla="*/ 1770063 w 3139715"/>
                <a:gd name="connsiteY80" fmla="*/ 150812 h 282214"/>
                <a:gd name="connsiteX81" fmla="*/ 1850665 w 3139715"/>
                <a:gd name="connsiteY81" fmla="*/ 150812 h 282214"/>
                <a:gd name="connsiteX82" fmla="*/ 1850665 w 3139715"/>
                <a:gd name="connsiteY82" fmla="*/ 231415 h 282214"/>
                <a:gd name="connsiteX83" fmla="*/ 1810364 w 3139715"/>
                <a:gd name="connsiteY83" fmla="*/ 231415 h 282214"/>
                <a:gd name="connsiteX84" fmla="*/ 1770063 w 3139715"/>
                <a:gd name="connsiteY84" fmla="*/ 231415 h 282214"/>
                <a:gd name="connsiteX85" fmla="*/ 2254250 w 3139715"/>
                <a:gd name="connsiteY85" fmla="*/ 80962 h 282214"/>
                <a:gd name="connsiteX86" fmla="*/ 2334853 w 3139715"/>
                <a:gd name="connsiteY86" fmla="*/ 80962 h 282214"/>
                <a:gd name="connsiteX87" fmla="*/ 2334853 w 3139715"/>
                <a:gd name="connsiteY87" fmla="*/ 161565 h 282214"/>
                <a:gd name="connsiteX88" fmla="*/ 2294551 w 3139715"/>
                <a:gd name="connsiteY88" fmla="*/ 161565 h 282214"/>
                <a:gd name="connsiteX89" fmla="*/ 2254250 w 3139715"/>
                <a:gd name="connsiteY89" fmla="*/ 161565 h 282214"/>
                <a:gd name="connsiteX90" fmla="*/ 1931988 w 3139715"/>
                <a:gd name="connsiteY90" fmla="*/ 55562 h 282214"/>
                <a:gd name="connsiteX91" fmla="*/ 2012590 w 3139715"/>
                <a:gd name="connsiteY91" fmla="*/ 55562 h 282214"/>
                <a:gd name="connsiteX92" fmla="*/ 2012590 w 3139715"/>
                <a:gd name="connsiteY92" fmla="*/ 136165 h 282214"/>
                <a:gd name="connsiteX93" fmla="*/ 1972289 w 3139715"/>
                <a:gd name="connsiteY93" fmla="*/ 136165 h 282214"/>
                <a:gd name="connsiteX94" fmla="*/ 1931988 w 3139715"/>
                <a:gd name="connsiteY94" fmla="*/ 136165 h 282214"/>
                <a:gd name="connsiteX95" fmla="*/ 2092325 w 3139715"/>
                <a:gd name="connsiteY95" fmla="*/ 0 h 282214"/>
                <a:gd name="connsiteX96" fmla="*/ 2172928 w 3139715"/>
                <a:gd name="connsiteY96" fmla="*/ 0 h 282214"/>
                <a:gd name="connsiteX97" fmla="*/ 2172928 w 3139715"/>
                <a:gd name="connsiteY97" fmla="*/ 80602 h 282214"/>
                <a:gd name="connsiteX98" fmla="*/ 2132626 w 3139715"/>
                <a:gd name="connsiteY98" fmla="*/ 80602 h 282214"/>
                <a:gd name="connsiteX99" fmla="*/ 2092325 w 3139715"/>
                <a:gd name="connsiteY99" fmla="*/ 80602 h 282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3139715" h="282214">
                  <a:moveTo>
                    <a:pt x="3059113" y="201612"/>
                  </a:moveTo>
                  <a:lnTo>
                    <a:pt x="3139715" y="201612"/>
                  </a:lnTo>
                  <a:lnTo>
                    <a:pt x="3139715" y="282214"/>
                  </a:lnTo>
                  <a:lnTo>
                    <a:pt x="3099414" y="282214"/>
                  </a:lnTo>
                  <a:lnTo>
                    <a:pt x="3059113" y="282214"/>
                  </a:lnTo>
                  <a:close/>
                  <a:moveTo>
                    <a:pt x="2897188" y="201612"/>
                  </a:moveTo>
                  <a:lnTo>
                    <a:pt x="2977790" y="201612"/>
                  </a:lnTo>
                  <a:lnTo>
                    <a:pt x="2977790" y="282214"/>
                  </a:lnTo>
                  <a:lnTo>
                    <a:pt x="2937489" y="282214"/>
                  </a:lnTo>
                  <a:lnTo>
                    <a:pt x="2897188" y="282214"/>
                  </a:lnTo>
                  <a:close/>
                  <a:moveTo>
                    <a:pt x="2736850" y="201612"/>
                  </a:moveTo>
                  <a:lnTo>
                    <a:pt x="2817453" y="201612"/>
                  </a:lnTo>
                  <a:lnTo>
                    <a:pt x="2817453" y="282214"/>
                  </a:lnTo>
                  <a:lnTo>
                    <a:pt x="2777151" y="282214"/>
                  </a:lnTo>
                  <a:lnTo>
                    <a:pt x="2736850" y="282214"/>
                  </a:lnTo>
                  <a:close/>
                  <a:moveTo>
                    <a:pt x="1609725" y="201612"/>
                  </a:moveTo>
                  <a:lnTo>
                    <a:pt x="1690328" y="201612"/>
                  </a:lnTo>
                  <a:lnTo>
                    <a:pt x="1690328" y="282214"/>
                  </a:lnTo>
                  <a:lnTo>
                    <a:pt x="1650026" y="282214"/>
                  </a:lnTo>
                  <a:lnTo>
                    <a:pt x="1609725" y="282214"/>
                  </a:lnTo>
                  <a:close/>
                  <a:moveTo>
                    <a:pt x="1449388" y="201612"/>
                  </a:moveTo>
                  <a:lnTo>
                    <a:pt x="1529990" y="201612"/>
                  </a:lnTo>
                  <a:lnTo>
                    <a:pt x="1529990" y="282214"/>
                  </a:lnTo>
                  <a:lnTo>
                    <a:pt x="1489689" y="282214"/>
                  </a:lnTo>
                  <a:lnTo>
                    <a:pt x="1449388" y="282214"/>
                  </a:lnTo>
                  <a:close/>
                  <a:moveTo>
                    <a:pt x="1287463" y="201612"/>
                  </a:moveTo>
                  <a:lnTo>
                    <a:pt x="1368065" y="201612"/>
                  </a:lnTo>
                  <a:lnTo>
                    <a:pt x="1368065" y="282214"/>
                  </a:lnTo>
                  <a:lnTo>
                    <a:pt x="1327764" y="282214"/>
                  </a:lnTo>
                  <a:lnTo>
                    <a:pt x="1287463" y="282214"/>
                  </a:lnTo>
                  <a:close/>
                  <a:moveTo>
                    <a:pt x="1127125" y="201612"/>
                  </a:moveTo>
                  <a:lnTo>
                    <a:pt x="1207728" y="201612"/>
                  </a:lnTo>
                  <a:lnTo>
                    <a:pt x="1207728" y="282214"/>
                  </a:lnTo>
                  <a:lnTo>
                    <a:pt x="1167426" y="282214"/>
                  </a:lnTo>
                  <a:lnTo>
                    <a:pt x="1127125" y="282214"/>
                  </a:lnTo>
                  <a:close/>
                  <a:moveTo>
                    <a:pt x="965200" y="201612"/>
                  </a:moveTo>
                  <a:lnTo>
                    <a:pt x="1045803" y="201612"/>
                  </a:lnTo>
                  <a:lnTo>
                    <a:pt x="1045803" y="282214"/>
                  </a:lnTo>
                  <a:lnTo>
                    <a:pt x="1005501" y="282214"/>
                  </a:lnTo>
                  <a:lnTo>
                    <a:pt x="965200" y="282214"/>
                  </a:lnTo>
                  <a:close/>
                  <a:moveTo>
                    <a:pt x="804863" y="201612"/>
                  </a:moveTo>
                  <a:lnTo>
                    <a:pt x="885465" y="201612"/>
                  </a:lnTo>
                  <a:lnTo>
                    <a:pt x="885465" y="282214"/>
                  </a:lnTo>
                  <a:lnTo>
                    <a:pt x="845164" y="282214"/>
                  </a:lnTo>
                  <a:lnTo>
                    <a:pt x="804863" y="282214"/>
                  </a:lnTo>
                  <a:close/>
                  <a:moveTo>
                    <a:pt x="644525" y="201612"/>
                  </a:moveTo>
                  <a:lnTo>
                    <a:pt x="725128" y="201612"/>
                  </a:lnTo>
                  <a:lnTo>
                    <a:pt x="725128" y="282214"/>
                  </a:lnTo>
                  <a:lnTo>
                    <a:pt x="684826" y="282214"/>
                  </a:lnTo>
                  <a:lnTo>
                    <a:pt x="644525" y="282214"/>
                  </a:lnTo>
                  <a:close/>
                  <a:moveTo>
                    <a:pt x="482600" y="201612"/>
                  </a:moveTo>
                  <a:lnTo>
                    <a:pt x="563203" y="201612"/>
                  </a:lnTo>
                  <a:lnTo>
                    <a:pt x="563203" y="282214"/>
                  </a:lnTo>
                  <a:lnTo>
                    <a:pt x="522901" y="282214"/>
                  </a:lnTo>
                  <a:lnTo>
                    <a:pt x="482600" y="282214"/>
                  </a:lnTo>
                  <a:close/>
                  <a:moveTo>
                    <a:pt x="322263" y="201612"/>
                  </a:moveTo>
                  <a:lnTo>
                    <a:pt x="402865" y="201612"/>
                  </a:lnTo>
                  <a:lnTo>
                    <a:pt x="402865" y="282214"/>
                  </a:lnTo>
                  <a:lnTo>
                    <a:pt x="362564" y="282214"/>
                  </a:lnTo>
                  <a:lnTo>
                    <a:pt x="322263" y="282214"/>
                  </a:lnTo>
                  <a:close/>
                  <a:moveTo>
                    <a:pt x="160338" y="201612"/>
                  </a:moveTo>
                  <a:lnTo>
                    <a:pt x="240940" y="201612"/>
                  </a:lnTo>
                  <a:lnTo>
                    <a:pt x="240940" y="282214"/>
                  </a:lnTo>
                  <a:lnTo>
                    <a:pt x="200639" y="282214"/>
                  </a:lnTo>
                  <a:lnTo>
                    <a:pt x="160338" y="282214"/>
                  </a:lnTo>
                  <a:close/>
                  <a:moveTo>
                    <a:pt x="0" y="201612"/>
                  </a:moveTo>
                  <a:lnTo>
                    <a:pt x="80603" y="201612"/>
                  </a:lnTo>
                  <a:lnTo>
                    <a:pt x="80603" y="282214"/>
                  </a:lnTo>
                  <a:lnTo>
                    <a:pt x="40302" y="282214"/>
                  </a:lnTo>
                  <a:lnTo>
                    <a:pt x="0" y="282214"/>
                  </a:lnTo>
                  <a:close/>
                  <a:moveTo>
                    <a:pt x="2576513" y="187325"/>
                  </a:moveTo>
                  <a:lnTo>
                    <a:pt x="2657115" y="187325"/>
                  </a:lnTo>
                  <a:lnTo>
                    <a:pt x="2657115" y="267926"/>
                  </a:lnTo>
                  <a:lnTo>
                    <a:pt x="2616814" y="267926"/>
                  </a:lnTo>
                  <a:lnTo>
                    <a:pt x="2576513" y="267926"/>
                  </a:lnTo>
                  <a:close/>
                  <a:moveTo>
                    <a:pt x="2414588" y="161925"/>
                  </a:moveTo>
                  <a:lnTo>
                    <a:pt x="2495190" y="161925"/>
                  </a:lnTo>
                  <a:lnTo>
                    <a:pt x="2495190" y="242526"/>
                  </a:lnTo>
                  <a:lnTo>
                    <a:pt x="2454889" y="242526"/>
                  </a:lnTo>
                  <a:lnTo>
                    <a:pt x="2414588" y="242526"/>
                  </a:lnTo>
                  <a:close/>
                  <a:moveTo>
                    <a:pt x="1770063" y="150812"/>
                  </a:moveTo>
                  <a:lnTo>
                    <a:pt x="1850665" y="150812"/>
                  </a:lnTo>
                  <a:lnTo>
                    <a:pt x="1850665" y="231415"/>
                  </a:lnTo>
                  <a:lnTo>
                    <a:pt x="1810364" y="231415"/>
                  </a:lnTo>
                  <a:lnTo>
                    <a:pt x="1770063" y="231415"/>
                  </a:lnTo>
                  <a:close/>
                  <a:moveTo>
                    <a:pt x="2254250" y="80962"/>
                  </a:moveTo>
                  <a:lnTo>
                    <a:pt x="2334853" y="80962"/>
                  </a:lnTo>
                  <a:lnTo>
                    <a:pt x="2334853" y="161565"/>
                  </a:lnTo>
                  <a:lnTo>
                    <a:pt x="2294551" y="161565"/>
                  </a:lnTo>
                  <a:lnTo>
                    <a:pt x="2254250" y="161565"/>
                  </a:lnTo>
                  <a:close/>
                  <a:moveTo>
                    <a:pt x="1931988" y="55562"/>
                  </a:moveTo>
                  <a:lnTo>
                    <a:pt x="2012590" y="55562"/>
                  </a:lnTo>
                  <a:lnTo>
                    <a:pt x="2012590" y="136165"/>
                  </a:lnTo>
                  <a:lnTo>
                    <a:pt x="1972289" y="136165"/>
                  </a:lnTo>
                  <a:lnTo>
                    <a:pt x="1931988" y="136165"/>
                  </a:lnTo>
                  <a:close/>
                  <a:moveTo>
                    <a:pt x="2092325" y="0"/>
                  </a:moveTo>
                  <a:lnTo>
                    <a:pt x="2172928" y="0"/>
                  </a:lnTo>
                  <a:lnTo>
                    <a:pt x="2172928" y="80602"/>
                  </a:lnTo>
                  <a:lnTo>
                    <a:pt x="2132626" y="80602"/>
                  </a:lnTo>
                  <a:lnTo>
                    <a:pt x="2092325" y="80602"/>
                  </a:lnTo>
                  <a:close/>
                </a:path>
              </a:pathLst>
            </a:custGeom>
            <a:solidFill>
              <a:schemeClr val="bg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685800">
                <a:defRPr/>
              </a:pPr>
              <a:endParaRPr lang="en-US" sz="1350">
                <a:solidFill>
                  <a:srgbClr val="000000"/>
                </a:solidFill>
                <a:latin typeface="Century Gothic" panose="020F0302020204030204"/>
              </a:endParaRPr>
            </a:p>
          </p:txBody>
        </p:sp>
      </p:grpSp>
      <p:pic>
        <p:nvPicPr>
          <p:cNvPr id="32" name="Picture 31">
            <a:hlinkClick r:id="rId4" action="ppaction://hlinksldjump"/>
            <a:extLst>
              <a:ext uri="{FF2B5EF4-FFF2-40B4-BE49-F238E27FC236}">
                <a16:creationId xmlns:a16="http://schemas.microsoft.com/office/drawing/2014/main" id="{F75AF27C-8DF8-1A4D-B424-FE224D189E3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3362990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fade">
                                      <p:cBhvr>
                                        <p:cTn id="7" dur="500"/>
                                        <p:tgtEl>
                                          <p:spTgt spid="219"/>
                                        </p:tgtEl>
                                      </p:cBhvr>
                                    </p:animEffect>
                                  </p:childTnLst>
                                </p:cTn>
                              </p:par>
                            </p:childTnLst>
                          </p:cTn>
                        </p:par>
                        <p:par>
                          <p:cTn id="8" fill="hold">
                            <p:stCondLst>
                              <p:cond delay="500"/>
                            </p:stCondLst>
                            <p:childTnLst>
                              <p:par>
                                <p:cTn id="9" presetID="10" presetClass="exit" presetSubtype="0" fill="hold" grpId="1" nodeType="afterEffect">
                                  <p:stCondLst>
                                    <p:cond delay="0"/>
                                  </p:stCondLst>
                                  <p:childTnLst>
                                    <p:animEffect transition="out" filter="fade">
                                      <p:cBhvr>
                                        <p:cTn id="10" dur="500"/>
                                        <p:tgtEl>
                                          <p:spTgt spid="219"/>
                                        </p:tgtEl>
                                      </p:cBhvr>
                                    </p:animEffect>
                                    <p:set>
                                      <p:cBhvr>
                                        <p:cTn id="11" dur="1" fill="hold">
                                          <p:stCondLst>
                                            <p:cond delay="499"/>
                                          </p:stCondLst>
                                        </p:cTn>
                                        <p:tgtEl>
                                          <p:spTgt spid="219"/>
                                        </p:tgtEl>
                                        <p:attrNameLst>
                                          <p:attrName>style.visibility</p:attrName>
                                        </p:attrNameLst>
                                      </p:cBhvr>
                                      <p:to>
                                        <p:strVal val="hidden"/>
                                      </p:to>
                                    </p:se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0"/>
                                        </p:tgtEl>
                                        <p:attrNameLst>
                                          <p:attrName>style.visibility</p:attrName>
                                        </p:attrNameLst>
                                      </p:cBhvr>
                                      <p:to>
                                        <p:strVal val="visible"/>
                                      </p:to>
                                    </p:set>
                                    <p:animEffect transition="in" filter="fade">
                                      <p:cBhvr>
                                        <p:cTn id="15" dur="500"/>
                                        <p:tgtEl>
                                          <p:spTgt spid="200"/>
                                        </p:tgtEl>
                                      </p:cBhvr>
                                    </p:animEffect>
                                  </p:childTnLst>
                                </p:cTn>
                              </p:par>
                            </p:childTnLst>
                          </p:cTn>
                        </p:par>
                        <p:par>
                          <p:cTn id="16" fill="hold">
                            <p:stCondLst>
                              <p:cond delay="1500"/>
                            </p:stCondLst>
                            <p:childTnLst>
                              <p:par>
                                <p:cTn id="17" presetID="10" presetClass="exit" presetSubtype="0" fill="hold" grpId="1" nodeType="afterEffect">
                                  <p:stCondLst>
                                    <p:cond delay="0"/>
                                  </p:stCondLst>
                                  <p:childTnLst>
                                    <p:animEffect transition="out" filter="fade">
                                      <p:cBhvr>
                                        <p:cTn id="18" dur="500"/>
                                        <p:tgtEl>
                                          <p:spTgt spid="200"/>
                                        </p:tgtEl>
                                      </p:cBhvr>
                                    </p:animEffect>
                                    <p:set>
                                      <p:cBhvr>
                                        <p:cTn id="19" dur="1" fill="hold">
                                          <p:stCondLst>
                                            <p:cond delay="499"/>
                                          </p:stCondLst>
                                        </p:cTn>
                                        <p:tgtEl>
                                          <p:spTgt spid="200"/>
                                        </p:tgtEl>
                                        <p:attrNameLst>
                                          <p:attrName>style.visibility</p:attrName>
                                        </p:attrNameLst>
                                      </p:cBhvr>
                                      <p:to>
                                        <p:strVal val="hidden"/>
                                      </p:to>
                                    </p:se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2"/>
                                        </p:tgtEl>
                                        <p:attrNameLst>
                                          <p:attrName>style.visibility</p:attrName>
                                        </p:attrNameLst>
                                      </p:cBhvr>
                                      <p:to>
                                        <p:strVal val="visible"/>
                                      </p:to>
                                    </p:set>
                                    <p:animEffect transition="in" filter="fade">
                                      <p:cBhvr>
                                        <p:cTn id="23" dur="500"/>
                                        <p:tgtEl>
                                          <p:spTgt spid="202"/>
                                        </p:tgtEl>
                                      </p:cBhvr>
                                    </p:animEffect>
                                  </p:childTnLst>
                                </p:cTn>
                              </p:par>
                            </p:childTnLst>
                          </p:cTn>
                        </p:par>
                        <p:par>
                          <p:cTn id="24" fill="hold">
                            <p:stCondLst>
                              <p:cond delay="2500"/>
                            </p:stCondLst>
                            <p:childTnLst>
                              <p:par>
                                <p:cTn id="25" presetID="10" presetClass="exit" presetSubtype="0" fill="hold" grpId="1" nodeType="afterEffect">
                                  <p:stCondLst>
                                    <p:cond delay="0"/>
                                  </p:stCondLst>
                                  <p:childTnLst>
                                    <p:animEffect transition="out" filter="fade">
                                      <p:cBhvr>
                                        <p:cTn id="26" dur="500"/>
                                        <p:tgtEl>
                                          <p:spTgt spid="202"/>
                                        </p:tgtEl>
                                      </p:cBhvr>
                                    </p:animEffect>
                                    <p:set>
                                      <p:cBhvr>
                                        <p:cTn id="27" dur="1" fill="hold">
                                          <p:stCondLst>
                                            <p:cond delay="499"/>
                                          </p:stCondLst>
                                        </p:cTn>
                                        <p:tgtEl>
                                          <p:spTgt spid="202"/>
                                        </p:tgtEl>
                                        <p:attrNameLst>
                                          <p:attrName>style.visibility</p:attrName>
                                        </p:attrNameLst>
                                      </p:cBhvr>
                                      <p:to>
                                        <p:strVal val="hidden"/>
                                      </p:to>
                                    </p:se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21"/>
                                        </p:tgtEl>
                                        <p:attrNameLst>
                                          <p:attrName>style.visibility</p:attrName>
                                        </p:attrNameLst>
                                      </p:cBhvr>
                                      <p:to>
                                        <p:strVal val="visible"/>
                                      </p:to>
                                    </p:set>
                                    <p:animEffect transition="in" filter="fade">
                                      <p:cBhvr>
                                        <p:cTn id="31" dur="500"/>
                                        <p:tgtEl>
                                          <p:spTgt spid="221"/>
                                        </p:tgtEl>
                                      </p:cBhvr>
                                    </p:animEffect>
                                  </p:childTnLst>
                                </p:cTn>
                              </p:par>
                            </p:childTnLst>
                          </p:cTn>
                        </p:par>
                        <p:par>
                          <p:cTn id="32" fill="hold">
                            <p:stCondLst>
                              <p:cond delay="3500"/>
                            </p:stCondLst>
                            <p:childTnLst>
                              <p:par>
                                <p:cTn id="33" presetID="10" presetClass="exit" presetSubtype="0" fill="hold" grpId="1" nodeType="afterEffect">
                                  <p:stCondLst>
                                    <p:cond delay="0"/>
                                  </p:stCondLst>
                                  <p:childTnLst>
                                    <p:animEffect transition="out" filter="fade">
                                      <p:cBhvr>
                                        <p:cTn id="34" dur="500"/>
                                        <p:tgtEl>
                                          <p:spTgt spid="221"/>
                                        </p:tgtEl>
                                      </p:cBhvr>
                                    </p:animEffect>
                                    <p:set>
                                      <p:cBhvr>
                                        <p:cTn id="35" dur="1" fill="hold">
                                          <p:stCondLst>
                                            <p:cond delay="499"/>
                                          </p:stCondLst>
                                        </p:cTn>
                                        <p:tgtEl>
                                          <p:spTgt spid="221"/>
                                        </p:tgtEl>
                                        <p:attrNameLst>
                                          <p:attrName>style.visibility</p:attrName>
                                        </p:attrNameLst>
                                      </p:cBhvr>
                                      <p:to>
                                        <p:strVal val="hidden"/>
                                      </p:to>
                                    </p:se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23"/>
                                        </p:tgtEl>
                                        <p:attrNameLst>
                                          <p:attrName>style.visibility</p:attrName>
                                        </p:attrNameLst>
                                      </p:cBhvr>
                                      <p:to>
                                        <p:strVal val="visible"/>
                                      </p:to>
                                    </p:set>
                                    <p:animEffect transition="in" filter="fade">
                                      <p:cBhvr>
                                        <p:cTn id="39" dur="500"/>
                                        <p:tgtEl>
                                          <p:spTgt spid="223"/>
                                        </p:tgtEl>
                                      </p:cBhvr>
                                    </p:animEffect>
                                  </p:childTnLst>
                                </p:cTn>
                              </p:par>
                            </p:childTnLst>
                          </p:cTn>
                        </p:par>
                        <p:par>
                          <p:cTn id="40" fill="hold">
                            <p:stCondLst>
                              <p:cond delay="4500"/>
                            </p:stCondLst>
                            <p:childTnLst>
                              <p:par>
                                <p:cTn id="41" presetID="10" presetClass="exit" presetSubtype="0" fill="hold" grpId="1" nodeType="afterEffect">
                                  <p:stCondLst>
                                    <p:cond delay="0"/>
                                  </p:stCondLst>
                                  <p:childTnLst>
                                    <p:animEffect transition="out" filter="fade">
                                      <p:cBhvr>
                                        <p:cTn id="42" dur="500"/>
                                        <p:tgtEl>
                                          <p:spTgt spid="223"/>
                                        </p:tgtEl>
                                      </p:cBhvr>
                                    </p:animEffect>
                                    <p:set>
                                      <p:cBhvr>
                                        <p:cTn id="43" dur="1" fill="hold">
                                          <p:stCondLst>
                                            <p:cond delay="499"/>
                                          </p:stCondLst>
                                        </p:cTn>
                                        <p:tgtEl>
                                          <p:spTgt spid="223"/>
                                        </p:tgtEl>
                                        <p:attrNameLst>
                                          <p:attrName>style.visibility</p:attrName>
                                        </p:attrNameLst>
                                      </p:cBhvr>
                                      <p:to>
                                        <p:strVal val="hidden"/>
                                      </p:to>
                                    </p:se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08"/>
                                        </p:tgtEl>
                                        <p:attrNameLst>
                                          <p:attrName>style.visibility</p:attrName>
                                        </p:attrNameLst>
                                      </p:cBhvr>
                                      <p:to>
                                        <p:strVal val="visible"/>
                                      </p:to>
                                    </p:set>
                                    <p:animEffect transition="in" filter="fade">
                                      <p:cBhvr>
                                        <p:cTn id="47" dur="500"/>
                                        <p:tgtEl>
                                          <p:spTgt spid="208"/>
                                        </p:tgtEl>
                                      </p:cBhvr>
                                    </p:animEffect>
                                  </p:childTnLst>
                                </p:cTn>
                              </p:par>
                            </p:childTnLst>
                          </p:cTn>
                        </p:par>
                        <p:par>
                          <p:cTn id="48" fill="hold">
                            <p:stCondLst>
                              <p:cond delay="5500"/>
                            </p:stCondLst>
                            <p:childTnLst>
                              <p:par>
                                <p:cTn id="49" presetID="10" presetClass="exit" presetSubtype="0" fill="hold" grpId="1" nodeType="afterEffect">
                                  <p:stCondLst>
                                    <p:cond delay="0"/>
                                  </p:stCondLst>
                                  <p:childTnLst>
                                    <p:animEffect transition="out" filter="fade">
                                      <p:cBhvr>
                                        <p:cTn id="50" dur="500"/>
                                        <p:tgtEl>
                                          <p:spTgt spid="208"/>
                                        </p:tgtEl>
                                      </p:cBhvr>
                                    </p:animEffect>
                                    <p:set>
                                      <p:cBhvr>
                                        <p:cTn id="51" dur="1" fill="hold">
                                          <p:stCondLst>
                                            <p:cond delay="499"/>
                                          </p:stCondLst>
                                        </p:cTn>
                                        <p:tgtEl>
                                          <p:spTgt spid="208"/>
                                        </p:tgtEl>
                                        <p:attrNameLst>
                                          <p:attrName>style.visibility</p:attrName>
                                        </p:attrNameLst>
                                      </p:cBhvr>
                                      <p:to>
                                        <p:strVal val="hidden"/>
                                      </p:to>
                                    </p:se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05"/>
                                        </p:tgtEl>
                                        <p:attrNameLst>
                                          <p:attrName>style.visibility</p:attrName>
                                        </p:attrNameLst>
                                      </p:cBhvr>
                                      <p:to>
                                        <p:strVal val="visible"/>
                                      </p:to>
                                    </p:set>
                                    <p:animEffect transition="in" filter="fade">
                                      <p:cBhvr>
                                        <p:cTn id="55" dur="500"/>
                                        <p:tgtEl>
                                          <p:spTgt spid="205"/>
                                        </p:tgtEl>
                                      </p:cBhvr>
                                    </p:animEffect>
                                  </p:childTnLst>
                                </p:cTn>
                              </p:par>
                            </p:childTnLst>
                          </p:cTn>
                        </p:par>
                        <p:par>
                          <p:cTn id="56" fill="hold">
                            <p:stCondLst>
                              <p:cond delay="6500"/>
                            </p:stCondLst>
                            <p:childTnLst>
                              <p:par>
                                <p:cTn id="57" presetID="10" presetClass="exit" presetSubtype="0" fill="hold" grpId="1" nodeType="afterEffect">
                                  <p:stCondLst>
                                    <p:cond delay="0"/>
                                  </p:stCondLst>
                                  <p:childTnLst>
                                    <p:animEffect transition="out" filter="fade">
                                      <p:cBhvr>
                                        <p:cTn id="58" dur="500"/>
                                        <p:tgtEl>
                                          <p:spTgt spid="205"/>
                                        </p:tgtEl>
                                      </p:cBhvr>
                                    </p:animEffect>
                                    <p:set>
                                      <p:cBhvr>
                                        <p:cTn id="59" dur="1" fill="hold">
                                          <p:stCondLst>
                                            <p:cond delay="499"/>
                                          </p:stCondLst>
                                        </p:cTn>
                                        <p:tgtEl>
                                          <p:spTgt spid="205"/>
                                        </p:tgtEl>
                                        <p:attrNameLst>
                                          <p:attrName>style.visibility</p:attrName>
                                        </p:attrNameLst>
                                      </p:cBhvr>
                                      <p:to>
                                        <p:strVal val="hidden"/>
                                      </p:to>
                                    </p:se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216"/>
                                        </p:tgtEl>
                                        <p:attrNameLst>
                                          <p:attrName>style.visibility</p:attrName>
                                        </p:attrNameLst>
                                      </p:cBhvr>
                                      <p:to>
                                        <p:strVal val="visible"/>
                                      </p:to>
                                    </p:set>
                                    <p:animEffect transition="in" filter="fade">
                                      <p:cBhvr>
                                        <p:cTn id="63" dur="500"/>
                                        <p:tgtEl>
                                          <p:spTgt spid="216"/>
                                        </p:tgtEl>
                                      </p:cBhvr>
                                    </p:animEffect>
                                  </p:childTnLst>
                                </p:cTn>
                              </p:par>
                            </p:childTnLst>
                          </p:cTn>
                        </p:par>
                        <p:par>
                          <p:cTn id="64" fill="hold">
                            <p:stCondLst>
                              <p:cond delay="7500"/>
                            </p:stCondLst>
                            <p:childTnLst>
                              <p:par>
                                <p:cTn id="65" presetID="10" presetClass="exit" presetSubtype="0" fill="hold" grpId="1" nodeType="afterEffect">
                                  <p:stCondLst>
                                    <p:cond delay="0"/>
                                  </p:stCondLst>
                                  <p:childTnLst>
                                    <p:animEffect transition="out" filter="fade">
                                      <p:cBhvr>
                                        <p:cTn id="66" dur="500"/>
                                        <p:tgtEl>
                                          <p:spTgt spid="216"/>
                                        </p:tgtEl>
                                      </p:cBhvr>
                                    </p:animEffect>
                                    <p:set>
                                      <p:cBhvr>
                                        <p:cTn id="67" dur="1" fill="hold">
                                          <p:stCondLst>
                                            <p:cond delay="499"/>
                                          </p:stCondLst>
                                        </p:cTn>
                                        <p:tgtEl>
                                          <p:spTgt spid="216"/>
                                        </p:tgtEl>
                                        <p:attrNameLst>
                                          <p:attrName>style.visibility</p:attrName>
                                        </p:attrNameLst>
                                      </p:cBhvr>
                                      <p:to>
                                        <p:strVal val="hidden"/>
                                      </p:to>
                                    </p:set>
                                  </p:childTnLst>
                                </p:cTn>
                              </p:par>
                              <p:par>
                                <p:cTn id="68" presetID="10" presetClass="entr" presetSubtype="0" fill="hold"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fade">
                                      <p:cBhvr>
                                        <p:cTn id="7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animBg="1"/>
      <p:bldP spid="221" grpId="1" animBg="1"/>
      <p:bldP spid="200" grpId="0" animBg="1"/>
      <p:bldP spid="200" grpId="1" animBg="1"/>
      <p:bldP spid="202" grpId="0" animBg="1"/>
      <p:bldP spid="202" grpId="1" animBg="1"/>
      <p:bldP spid="205" grpId="0" animBg="1"/>
      <p:bldP spid="205" grpId="1" animBg="1"/>
      <p:bldP spid="208" grpId="0" animBg="1"/>
      <p:bldP spid="208" grpId="1" animBg="1"/>
      <p:bldP spid="216" grpId="0" animBg="1"/>
      <p:bldP spid="216" grpId="1" animBg="1"/>
      <p:bldP spid="219" grpId="0" animBg="1"/>
      <p:bldP spid="219" grpId="1" animBg="1"/>
      <p:bldP spid="223" grpId="0" animBg="1"/>
      <p:bldP spid="223"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AB747699-664E-AC4E-9473-BE314ECE5AD8}"/>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CE8751B3-4B9A-E646-8E6F-B31438BA342F}"/>
              </a:ext>
            </a:extLst>
          </p:cNvPr>
          <p:cNvSpPr/>
          <p:nvPr/>
        </p:nvSpPr>
        <p:spPr>
          <a:xfrm>
            <a:off x="384599" y="1433697"/>
            <a:ext cx="8347249" cy="36717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4600" y="313280"/>
            <a:ext cx="8070850" cy="994172"/>
          </a:xfrm>
        </p:spPr>
        <p:txBody>
          <a:bodyPr anchor="t" anchorCtr="0">
            <a:normAutofit/>
          </a:bodyPr>
          <a:lstStyle/>
          <a:p>
            <a:r>
              <a:rPr lang="en-US" sz="2800" b="1" dirty="0">
                <a:solidFill>
                  <a:srgbClr val="007096"/>
                </a:solidFill>
                <a:latin typeface="Tw Cen MT" panose="020B0602020104020603" pitchFamily="34" charset="77"/>
              </a:rPr>
              <a:t>After pathology is quantified and localized, </a:t>
            </a:r>
            <a:br>
              <a:rPr lang="en-US" sz="2800" b="1" dirty="0">
                <a:solidFill>
                  <a:srgbClr val="007096"/>
                </a:solidFill>
                <a:latin typeface="Tw Cen MT" panose="020B0602020104020603" pitchFamily="34" charset="77"/>
              </a:rPr>
            </a:br>
            <a:r>
              <a:rPr lang="en-US" sz="2800" b="1" dirty="0">
                <a:solidFill>
                  <a:srgbClr val="007096"/>
                </a:solidFill>
                <a:latin typeface="Tw Cen MT" panose="020B0602020104020603" pitchFamily="34" charset="77"/>
              </a:rPr>
              <a:t>an alert map is generated</a:t>
            </a:r>
          </a:p>
        </p:txBody>
      </p:sp>
      <p:sp>
        <p:nvSpPr>
          <p:cNvPr id="19" name="Content Placeholder 2">
            <a:extLst>
              <a:ext uri="{FF2B5EF4-FFF2-40B4-BE49-F238E27FC236}">
                <a16:creationId xmlns:a16="http://schemas.microsoft.com/office/drawing/2014/main" id="{187AD006-EBBD-8E41-97F0-604B56005C07}"/>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53</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TECHNOLOGY</a:t>
            </a:r>
          </a:p>
        </p:txBody>
      </p:sp>
      <p:pic>
        <p:nvPicPr>
          <p:cNvPr id="17" name="Picture 16">
            <a:extLst>
              <a:ext uri="{FF2B5EF4-FFF2-40B4-BE49-F238E27FC236}">
                <a16:creationId xmlns:a16="http://schemas.microsoft.com/office/drawing/2014/main" id="{2C333C34-F913-DF43-8BA5-A3146084B51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616411" y="1649213"/>
            <a:ext cx="6207332" cy="3237694"/>
          </a:xfrm>
          <a:prstGeom prst="rect">
            <a:avLst/>
          </a:prstGeom>
        </p:spPr>
      </p:pic>
      <p:grpSp>
        <p:nvGrpSpPr>
          <p:cNvPr id="10" name="Group 9">
            <a:extLst>
              <a:ext uri="{FF2B5EF4-FFF2-40B4-BE49-F238E27FC236}">
                <a16:creationId xmlns:a16="http://schemas.microsoft.com/office/drawing/2014/main" id="{187BBA03-1D8B-4412-AE96-263CD2C63889}"/>
              </a:ext>
            </a:extLst>
          </p:cNvPr>
          <p:cNvGrpSpPr/>
          <p:nvPr/>
        </p:nvGrpSpPr>
        <p:grpSpPr>
          <a:xfrm>
            <a:off x="1374100" y="1581019"/>
            <a:ext cx="7160300" cy="3333518"/>
            <a:chOff x="1660078" y="1206655"/>
            <a:chExt cx="9547066" cy="4444690"/>
          </a:xfrm>
        </p:grpSpPr>
        <p:grpSp>
          <p:nvGrpSpPr>
            <p:cNvPr id="6" name="Group 5"/>
            <p:cNvGrpSpPr/>
            <p:nvPr/>
          </p:nvGrpSpPr>
          <p:grpSpPr>
            <a:xfrm>
              <a:off x="1660078" y="1663179"/>
              <a:ext cx="9547066" cy="3988166"/>
              <a:chOff x="1290765" y="497297"/>
              <a:chExt cx="11677324" cy="4878054"/>
            </a:xfrm>
          </p:grpSpPr>
          <p:pic>
            <p:nvPicPr>
              <p:cNvPr id="4" name="Picture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90765" y="497297"/>
                <a:ext cx="10422149" cy="4878054"/>
              </a:xfrm>
              <a:prstGeom prst="rect">
                <a:avLst/>
              </a:prstGeom>
            </p:spPr>
          </p:pic>
          <p:pic>
            <p:nvPicPr>
              <p:cNvPr id="5" name="Picture 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481331" y="3705398"/>
                <a:ext cx="1486758" cy="747296"/>
              </a:xfrm>
              <a:prstGeom prst="rect">
                <a:avLst/>
              </a:prstGeom>
            </p:spPr>
          </p:pic>
        </p:grpSp>
        <p:sp>
          <p:nvSpPr>
            <p:cNvPr id="8" name="TextBox 7">
              <a:extLst>
                <a:ext uri="{FF2B5EF4-FFF2-40B4-BE49-F238E27FC236}">
                  <a16:creationId xmlns:a16="http://schemas.microsoft.com/office/drawing/2014/main" id="{6DA7FEF0-22DD-449A-B136-49A4DBFC6EC3}"/>
                </a:ext>
              </a:extLst>
            </p:cNvPr>
            <p:cNvSpPr txBox="1"/>
            <p:nvPr/>
          </p:nvSpPr>
          <p:spPr>
            <a:xfrm>
              <a:off x="2196443" y="1206655"/>
              <a:ext cx="3021611" cy="434991"/>
            </a:xfrm>
            <a:prstGeom prst="rect">
              <a:avLst/>
            </a:prstGeom>
            <a:noFill/>
          </p:spPr>
          <p:txBody>
            <a:bodyPr wrap="square" rtlCol="0" anchor="t" anchorCtr="0">
              <a:spAutoFit/>
            </a:bodyPr>
            <a:lstStyle/>
            <a:p>
              <a:pPr algn="ctr" defTabSz="685800">
                <a:lnSpc>
                  <a:spcPct val="95000"/>
                </a:lnSpc>
                <a:defRPr/>
              </a:pPr>
              <a:r>
                <a:rPr lang="en-US" sz="1600" b="1" dirty="0">
                  <a:solidFill>
                    <a:srgbClr val="007096"/>
                  </a:solidFill>
                  <a:latin typeface="Tw Cen MT" panose="020B0602020104020603" pitchFamily="34" charset="77"/>
                  <a:ea typeface="Avenir Roman" charset="0"/>
                  <a:cs typeface="Avenir Roman" charset="0"/>
                </a:rPr>
                <a:t>Baseline</a:t>
              </a:r>
            </a:p>
          </p:txBody>
        </p:sp>
        <p:sp>
          <p:nvSpPr>
            <p:cNvPr id="9" name="TextBox 8">
              <a:extLst>
                <a:ext uri="{FF2B5EF4-FFF2-40B4-BE49-F238E27FC236}">
                  <a16:creationId xmlns:a16="http://schemas.microsoft.com/office/drawing/2014/main" id="{68F826DA-35B0-4F6E-95A1-E8D88C25A118}"/>
                </a:ext>
              </a:extLst>
            </p:cNvPr>
            <p:cNvSpPr txBox="1"/>
            <p:nvPr/>
          </p:nvSpPr>
          <p:spPr>
            <a:xfrm>
              <a:off x="6622970" y="1206655"/>
              <a:ext cx="3021611" cy="434991"/>
            </a:xfrm>
            <a:prstGeom prst="rect">
              <a:avLst/>
            </a:prstGeom>
            <a:noFill/>
          </p:spPr>
          <p:txBody>
            <a:bodyPr wrap="square" rtlCol="0" anchor="t" anchorCtr="0">
              <a:spAutoFit/>
            </a:bodyPr>
            <a:lstStyle/>
            <a:p>
              <a:pPr algn="ctr" defTabSz="685800">
                <a:lnSpc>
                  <a:spcPct val="95000"/>
                </a:lnSpc>
                <a:defRPr/>
              </a:pPr>
              <a:r>
                <a:rPr lang="en-US" sz="1600" b="1" dirty="0">
                  <a:solidFill>
                    <a:srgbClr val="007096"/>
                  </a:solidFill>
                  <a:latin typeface="Tw Cen MT" panose="020B0602020104020603" pitchFamily="34" charset="77"/>
                  <a:ea typeface="Avenir Roman" charset="0"/>
                  <a:cs typeface="Avenir Roman" charset="0"/>
                </a:rPr>
                <a:t>Alert</a:t>
              </a:r>
            </a:p>
          </p:txBody>
        </p:sp>
      </p:grpSp>
      <p:sp>
        <p:nvSpPr>
          <p:cNvPr id="15" name="TextBox 14">
            <a:extLst>
              <a:ext uri="{FF2B5EF4-FFF2-40B4-BE49-F238E27FC236}">
                <a16:creationId xmlns:a16="http://schemas.microsoft.com/office/drawing/2014/main" id="{25296C37-3841-1643-AE63-359EEE50543C}"/>
              </a:ext>
            </a:extLst>
          </p:cNvPr>
          <p:cNvSpPr txBox="1"/>
          <p:nvPr/>
        </p:nvSpPr>
        <p:spPr>
          <a:xfrm>
            <a:off x="1312849" y="5334000"/>
            <a:ext cx="6814457" cy="584775"/>
          </a:xfrm>
          <a:prstGeom prst="rect">
            <a:avLst/>
          </a:prstGeom>
          <a:noFill/>
        </p:spPr>
        <p:txBody>
          <a:bodyPr wrap="square" rtlCol="0" anchor="ctr">
            <a:spAutoFit/>
          </a:bodyPr>
          <a:lstStyle/>
          <a:p>
            <a:pPr algn="ctr" defTabSz="685800">
              <a:defRPr/>
            </a:pPr>
            <a:r>
              <a:rPr lang="en-US" sz="1600" b="1" dirty="0">
                <a:solidFill>
                  <a:srgbClr val="007096"/>
                </a:solidFill>
                <a:latin typeface="Tw Cen MT" panose="020B0602020104020603" pitchFamily="34" charset="77"/>
              </a:rPr>
              <a:t>Proprietary algorithm homes in on location and size of morphological changes associated with visual distortion. </a:t>
            </a:r>
          </a:p>
        </p:txBody>
      </p:sp>
      <p:pic>
        <p:nvPicPr>
          <p:cNvPr id="18" name="Picture 17">
            <a:hlinkClick r:id="rId6" action="ppaction://hlinksldjump"/>
            <a:extLst>
              <a:ext uri="{FF2B5EF4-FFF2-40B4-BE49-F238E27FC236}">
                <a16:creationId xmlns:a16="http://schemas.microsoft.com/office/drawing/2014/main" id="{10B4ED6A-0DCE-7647-BCE4-915DA4D0386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1682768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 presetClass="exit" presetSubtype="0" fill="hold" nodeType="withEffect">
                                  <p:stCondLst>
                                    <p:cond delay="0"/>
                                  </p:stCondLst>
                                  <p:childTnLst>
                                    <p:set>
                                      <p:cBhvr>
                                        <p:cTn id="9" dur="1" fill="hold">
                                          <p:stCondLst>
                                            <p:cond delay="0"/>
                                          </p:stCondLst>
                                        </p:cTn>
                                        <p:tgtEl>
                                          <p:spTgt spid="17"/>
                                        </p:tgtEl>
                                        <p:attrNameLst>
                                          <p:attrName>style.visibility</p:attrName>
                                        </p:attrNameLst>
                                      </p:cBhvr>
                                      <p:to>
                                        <p:strVal val="hidden"/>
                                      </p:to>
                                    </p:set>
                                  </p:childTnLst>
                                </p:cTn>
                              </p:par>
                              <p:par>
                                <p:cTn id="10" presetID="10"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6A80151-FCAE-3747-939F-D7F87531B285}"/>
              </a:ext>
            </a:extLst>
          </p:cNvPr>
          <p:cNvSpPr/>
          <p:nvPr/>
        </p:nvSpPr>
        <p:spPr>
          <a:xfrm>
            <a:off x="0" y="0"/>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54</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APPROPRIATE PATIENTS</a:t>
            </a:r>
          </a:p>
        </p:txBody>
      </p:sp>
      <p:sp>
        <p:nvSpPr>
          <p:cNvPr id="29" name="Title 1">
            <a:extLst>
              <a:ext uri="{FF2B5EF4-FFF2-40B4-BE49-F238E27FC236}">
                <a16:creationId xmlns:a16="http://schemas.microsoft.com/office/drawing/2014/main" id="{12429297-9FF8-634C-9231-F7A122360EF4}"/>
              </a:ext>
            </a:extLst>
          </p:cNvPr>
          <p:cNvSpPr>
            <a:spLocks noGrp="1"/>
          </p:cNvSpPr>
          <p:nvPr>
            <p:ph type="title"/>
          </p:nvPr>
        </p:nvSpPr>
        <p:spPr>
          <a:xfrm>
            <a:off x="3571551" y="904519"/>
            <a:ext cx="5334000" cy="1825850"/>
          </a:xfrm>
        </p:spPr>
        <p:txBody>
          <a:bodyPr anchor="t">
            <a:noAutofit/>
          </a:bodyPr>
          <a:lstStyle/>
          <a:p>
            <a:r>
              <a:rPr lang="en-US" sz="2800" b="1" dirty="0" err="1">
                <a:solidFill>
                  <a:srgbClr val="007096"/>
                </a:solidFill>
              </a:rPr>
              <a:t>ForeseeHome</a:t>
            </a:r>
            <a:r>
              <a:rPr lang="en-US" sz="2800" b="1" dirty="0">
                <a:solidFill>
                  <a:srgbClr val="007096"/>
                </a:solidFill>
              </a:rPr>
              <a:t> is not appropriate for some patients</a:t>
            </a:r>
            <a:r>
              <a:rPr lang="en-US" sz="2800" b="1" baseline="30000" dirty="0">
                <a:solidFill>
                  <a:srgbClr val="007096"/>
                </a:solidFill>
              </a:rPr>
              <a:t>1,5</a:t>
            </a:r>
            <a:br>
              <a:rPr lang="en-US" sz="2800" b="1" dirty="0">
                <a:solidFill>
                  <a:srgbClr val="007096"/>
                </a:solidFill>
              </a:rPr>
            </a:br>
            <a:endParaRPr lang="en-US" sz="2800" b="1" dirty="0">
              <a:solidFill>
                <a:srgbClr val="007096"/>
              </a:solidFill>
            </a:endParaRPr>
          </a:p>
        </p:txBody>
      </p:sp>
      <p:sp>
        <p:nvSpPr>
          <p:cNvPr id="7" name="TextBox 6">
            <a:extLst>
              <a:ext uri="{FF2B5EF4-FFF2-40B4-BE49-F238E27FC236}">
                <a16:creationId xmlns:a16="http://schemas.microsoft.com/office/drawing/2014/main" id="{68056EC1-F7FE-0145-B901-5B7A91A9A8E9}"/>
              </a:ext>
            </a:extLst>
          </p:cNvPr>
          <p:cNvSpPr txBox="1"/>
          <p:nvPr/>
        </p:nvSpPr>
        <p:spPr>
          <a:xfrm>
            <a:off x="3571550" y="1971319"/>
            <a:ext cx="5181600" cy="3293209"/>
          </a:xfrm>
          <a:prstGeom prst="rect">
            <a:avLst/>
          </a:prstGeom>
          <a:noFill/>
        </p:spPr>
        <p:txBody>
          <a:bodyPr wrap="square" rtlCol="0">
            <a:spAutoFit/>
          </a:bodyPr>
          <a:lstStyle/>
          <a:p>
            <a:pPr marL="285750" indent="-285750" fontAlgn="base">
              <a:buFont typeface="Arial" panose="020B0604020202020204" pitchFamily="34" charset="0"/>
              <a:buChar char="•"/>
            </a:pPr>
            <a:r>
              <a:rPr lang="en-US" sz="1600" dirty="0" err="1">
                <a:latin typeface="+mj-lt"/>
              </a:rPr>
              <a:t>ForeseeHome</a:t>
            </a:r>
            <a:r>
              <a:rPr lang="en-US" sz="1600" dirty="0">
                <a:latin typeface="+mj-lt"/>
              </a:rPr>
              <a:t> is not recommended for patients with </a:t>
            </a:r>
            <a:br>
              <a:rPr lang="en-US" sz="1600" dirty="0">
                <a:latin typeface="+mj-lt"/>
              </a:rPr>
            </a:br>
            <a:r>
              <a:rPr lang="en-US" sz="1600" dirty="0">
                <a:latin typeface="+mj-lt"/>
              </a:rPr>
              <a:t>any disorder that may prohibit them from steadily </a:t>
            </a:r>
            <a:br>
              <a:rPr lang="en-US" sz="1600" dirty="0">
                <a:latin typeface="+mj-lt"/>
              </a:rPr>
            </a:br>
            <a:r>
              <a:rPr lang="en-US" sz="1600" dirty="0">
                <a:latin typeface="+mj-lt"/>
              </a:rPr>
              <a:t>using a mouse or with impaired cognitive function </a:t>
            </a:r>
            <a:br>
              <a:rPr lang="en-US" sz="1600" dirty="0">
                <a:latin typeface="+mj-lt"/>
              </a:rPr>
            </a:br>
            <a:r>
              <a:rPr lang="en-US" sz="1600" dirty="0">
                <a:latin typeface="+mj-lt"/>
              </a:rPr>
              <a:t>(</a:t>
            </a:r>
            <a:r>
              <a:rPr lang="en-US" sz="1600" dirty="0" err="1">
                <a:latin typeface="+mj-lt"/>
              </a:rPr>
              <a:t>eg</a:t>
            </a:r>
            <a:r>
              <a:rPr lang="en-US" sz="1600" dirty="0">
                <a:latin typeface="+mj-lt"/>
              </a:rPr>
              <a:t>,</a:t>
            </a:r>
            <a:r>
              <a:rPr lang="en-US" sz="1600">
                <a:latin typeface="+mj-lt"/>
              </a:rPr>
              <a:t> </a:t>
            </a:r>
            <a:r>
              <a:rPr lang="en-US" sz="1600" dirty="0">
                <a:latin typeface="+mj-lt"/>
              </a:rPr>
              <a:t>Alzheimer’s disease or Parkinson’s disease)</a:t>
            </a:r>
          </a:p>
          <a:p>
            <a:pPr marL="285750" indent="-285750" fontAlgn="base">
              <a:buFont typeface="Arial" panose="020B0604020202020204" pitchFamily="34" charset="0"/>
              <a:buChar char="•"/>
            </a:pPr>
            <a:endParaRPr lang="en-US" sz="1600" dirty="0">
              <a:latin typeface="+mj-lt"/>
            </a:endParaRPr>
          </a:p>
          <a:p>
            <a:pPr marL="285750" indent="-285750" fontAlgn="base">
              <a:buFont typeface="Arial" panose="020B0604020202020204" pitchFamily="34" charset="0"/>
              <a:buChar char="•"/>
            </a:pPr>
            <a:r>
              <a:rPr lang="en-US" sz="1600" dirty="0">
                <a:latin typeface="+mj-lt"/>
              </a:rPr>
              <a:t>Up to 1 in 5 patients may not be able to establish </a:t>
            </a:r>
            <a:br>
              <a:rPr lang="en-US" sz="1600" dirty="0">
                <a:latin typeface="+mj-lt"/>
              </a:rPr>
            </a:br>
            <a:r>
              <a:rPr lang="en-US" sz="1600" dirty="0">
                <a:latin typeface="+mj-lt"/>
              </a:rPr>
              <a:t>a baseline due to pre-existing visual field defects </a:t>
            </a:r>
            <a:br>
              <a:rPr lang="en-US" sz="1600" dirty="0">
                <a:latin typeface="+mj-lt"/>
              </a:rPr>
            </a:br>
            <a:r>
              <a:rPr lang="en-US" sz="1600" dirty="0">
                <a:latin typeface="+mj-lt"/>
              </a:rPr>
              <a:t>or </a:t>
            </a:r>
            <a:r>
              <a:rPr lang="en-US" sz="1600" dirty="0" err="1">
                <a:latin typeface="+mj-lt"/>
              </a:rPr>
              <a:t>nonophthalmic</a:t>
            </a:r>
            <a:r>
              <a:rPr lang="en-US" sz="1600" dirty="0">
                <a:latin typeface="+mj-lt"/>
              </a:rPr>
              <a:t> conditions</a:t>
            </a:r>
          </a:p>
          <a:p>
            <a:pPr marL="285750" indent="-285750" fontAlgn="base">
              <a:buFont typeface="Arial" panose="020B0604020202020204" pitchFamily="34" charset="0"/>
              <a:buChar char="•"/>
            </a:pPr>
            <a:endParaRPr lang="en-US" sz="1600" dirty="0">
              <a:latin typeface="+mj-lt"/>
            </a:endParaRPr>
          </a:p>
          <a:p>
            <a:pPr marL="742950" lvl="1" indent="-285750" fontAlgn="base">
              <a:buFont typeface="Arial" panose="020B0604020202020204" pitchFamily="34" charset="0"/>
              <a:buChar char="•"/>
            </a:pPr>
            <a:r>
              <a:rPr lang="en-US" sz="1600" dirty="0">
                <a:latin typeface="+mj-lt"/>
              </a:rPr>
              <a:t>Your patients will have 2 attempts to establish </a:t>
            </a:r>
            <a:br>
              <a:rPr lang="en-US" sz="1600" dirty="0">
                <a:latin typeface="+mj-lt"/>
              </a:rPr>
            </a:br>
            <a:r>
              <a:rPr lang="en-US" sz="1600" dirty="0">
                <a:latin typeface="+mj-lt"/>
              </a:rPr>
              <a:t>a baseline. If they do not establish a baseline, </a:t>
            </a:r>
            <a:br>
              <a:rPr lang="en-US" sz="1600" dirty="0">
                <a:latin typeface="+mj-lt"/>
              </a:rPr>
            </a:br>
            <a:r>
              <a:rPr lang="en-US" sz="1600" dirty="0">
                <a:latin typeface="+mj-lt"/>
              </a:rPr>
              <a:t>other tools for monitoring their vision should </a:t>
            </a:r>
            <a:br>
              <a:rPr lang="en-US" sz="1600" dirty="0">
                <a:latin typeface="+mj-lt"/>
              </a:rPr>
            </a:br>
            <a:r>
              <a:rPr lang="en-US" sz="1600" dirty="0">
                <a:latin typeface="+mj-lt"/>
              </a:rPr>
              <a:t>be recommended</a:t>
            </a:r>
          </a:p>
        </p:txBody>
      </p:sp>
      <p:pic>
        <p:nvPicPr>
          <p:cNvPr id="10" name="Picture 9">
            <a:extLst>
              <a:ext uri="{FF2B5EF4-FFF2-40B4-BE49-F238E27FC236}">
                <a16:creationId xmlns:a16="http://schemas.microsoft.com/office/drawing/2014/main" id="{F7D8A5C2-429B-41A0-A140-2DDB3398E9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8000" y="1951597"/>
            <a:ext cx="2540000" cy="2540000"/>
          </a:xfrm>
          <a:prstGeom prst="rect">
            <a:avLst/>
          </a:prstGeom>
        </p:spPr>
      </p:pic>
      <p:pic>
        <p:nvPicPr>
          <p:cNvPr id="8" name="Picture 7">
            <a:extLst>
              <a:ext uri="{FF2B5EF4-FFF2-40B4-BE49-F238E27FC236}">
                <a16:creationId xmlns:a16="http://schemas.microsoft.com/office/drawing/2014/main" id="{FE8916AD-AFB4-B14F-9015-E089A9D7D5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12747581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6A80151-FCAE-3747-939F-D7F87531B285}"/>
              </a:ext>
            </a:extLst>
          </p:cNvPr>
          <p:cNvSpPr/>
          <p:nvPr/>
        </p:nvSpPr>
        <p:spPr>
          <a:xfrm>
            <a:off x="0" y="-2689"/>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68056EC1-F7FE-0145-B901-5B7A91A9A8E9}"/>
              </a:ext>
            </a:extLst>
          </p:cNvPr>
          <p:cNvSpPr txBox="1"/>
          <p:nvPr/>
        </p:nvSpPr>
        <p:spPr>
          <a:xfrm>
            <a:off x="381000" y="4576254"/>
            <a:ext cx="8305800" cy="1169551"/>
          </a:xfrm>
          <a:prstGeom prst="rect">
            <a:avLst/>
          </a:prstGeom>
          <a:noFill/>
        </p:spPr>
        <p:txBody>
          <a:bodyPr wrap="square" rtlCol="0">
            <a:spAutoFit/>
          </a:bodyPr>
          <a:lstStyle/>
          <a:p>
            <a:r>
              <a:rPr lang="en-US" sz="1000" b="1" dirty="0">
                <a:solidFill>
                  <a:schemeClr val="bg1">
                    <a:lumMod val="50000"/>
                  </a:schemeClr>
                </a:solidFill>
                <a:latin typeface="+mj-lt"/>
              </a:rPr>
              <a:t>References: 1. </a:t>
            </a:r>
            <a:r>
              <a:rPr lang="en-US" sz="1000" dirty="0">
                <a:solidFill>
                  <a:schemeClr val="bg1">
                    <a:lumMod val="50000"/>
                  </a:schemeClr>
                </a:solidFill>
                <a:latin typeface="+mj-lt"/>
              </a:rPr>
              <a:t>Chew EY, Clemons TE, </a:t>
            </a:r>
            <a:r>
              <a:rPr lang="en-US" sz="1000" dirty="0" err="1">
                <a:solidFill>
                  <a:schemeClr val="bg1">
                    <a:lumMod val="50000"/>
                  </a:schemeClr>
                </a:solidFill>
                <a:latin typeface="+mj-lt"/>
              </a:rPr>
              <a:t>Bressler</a:t>
            </a:r>
            <a:r>
              <a:rPr lang="en-US" sz="1000" dirty="0">
                <a:solidFill>
                  <a:schemeClr val="bg1">
                    <a:lumMod val="50000"/>
                  </a:schemeClr>
                </a:solidFill>
                <a:latin typeface="+mj-lt"/>
              </a:rPr>
              <a:t> SB, et al; AREDS2-HOME Study Research Group. Randomized trial of a home monitoring system for early detection of choroidal neovascularization home monitoring of the Eye (HOME) study. </a:t>
            </a:r>
            <a:r>
              <a:rPr lang="en-US" sz="1000" i="1" dirty="0">
                <a:solidFill>
                  <a:schemeClr val="bg1">
                    <a:lumMod val="50000"/>
                  </a:schemeClr>
                </a:solidFill>
                <a:latin typeface="+mj-lt"/>
              </a:rPr>
              <a:t>Ophthalmology</a:t>
            </a:r>
            <a:r>
              <a:rPr lang="en-US" sz="1000" dirty="0">
                <a:solidFill>
                  <a:schemeClr val="bg1">
                    <a:lumMod val="50000"/>
                  </a:schemeClr>
                </a:solidFill>
                <a:latin typeface="+mj-lt"/>
              </a:rPr>
              <a:t>. 2014;121(2):535-544. </a:t>
            </a:r>
            <a:r>
              <a:rPr lang="en-US" sz="1000" b="1" dirty="0">
                <a:solidFill>
                  <a:schemeClr val="bg1">
                    <a:lumMod val="50000"/>
                  </a:schemeClr>
                </a:solidFill>
                <a:latin typeface="+mj-lt"/>
              </a:rPr>
              <a:t>2. </a:t>
            </a:r>
            <a:r>
              <a:rPr lang="en-US" sz="1000" dirty="0" err="1">
                <a:solidFill>
                  <a:schemeClr val="bg1">
                    <a:lumMod val="50000"/>
                  </a:schemeClr>
                </a:solidFill>
                <a:latin typeface="+mj-lt"/>
              </a:rPr>
              <a:t>DeCroos</a:t>
            </a:r>
            <a:r>
              <a:rPr lang="en-US" sz="1000" dirty="0">
                <a:solidFill>
                  <a:schemeClr val="bg1">
                    <a:lumMod val="50000"/>
                  </a:schemeClr>
                </a:solidFill>
                <a:latin typeface="+mj-lt"/>
              </a:rPr>
              <a:t> FC, Reed D, Adam MK, et al. Treat-and-extend therapy using </a:t>
            </a:r>
            <a:r>
              <a:rPr lang="en-US" sz="1000" dirty="0" err="1">
                <a:solidFill>
                  <a:schemeClr val="bg1">
                    <a:lumMod val="50000"/>
                  </a:schemeClr>
                </a:solidFill>
                <a:latin typeface="+mj-lt"/>
              </a:rPr>
              <a:t>aflibercept</a:t>
            </a:r>
            <a:r>
              <a:rPr lang="en-US" sz="1000" dirty="0">
                <a:solidFill>
                  <a:schemeClr val="bg1">
                    <a:lumMod val="50000"/>
                  </a:schemeClr>
                </a:solidFill>
                <a:latin typeface="+mj-lt"/>
              </a:rPr>
              <a:t> for </a:t>
            </a:r>
            <a:r>
              <a:rPr lang="en-US" sz="1000" dirty="0" err="1">
                <a:solidFill>
                  <a:schemeClr val="bg1">
                    <a:lumMod val="50000"/>
                  </a:schemeClr>
                </a:solidFill>
                <a:latin typeface="+mj-lt"/>
              </a:rPr>
              <a:t>neovascular</a:t>
            </a:r>
            <a:r>
              <a:rPr lang="en-US" sz="1000" dirty="0">
                <a:solidFill>
                  <a:schemeClr val="bg1">
                    <a:lumMod val="50000"/>
                  </a:schemeClr>
                </a:solidFill>
                <a:latin typeface="+mj-lt"/>
              </a:rPr>
              <a:t> age-related macular degeneration: a prospective clinical trial. </a:t>
            </a:r>
            <a:r>
              <a:rPr lang="en-US" sz="1000" i="1" dirty="0">
                <a:solidFill>
                  <a:schemeClr val="bg1">
                    <a:lumMod val="50000"/>
                  </a:schemeClr>
                </a:solidFill>
                <a:latin typeface="+mj-lt"/>
              </a:rPr>
              <a:t>Am J </a:t>
            </a:r>
            <a:r>
              <a:rPr lang="en-US" sz="1000" i="1" dirty="0" err="1">
                <a:solidFill>
                  <a:schemeClr val="bg1">
                    <a:lumMod val="50000"/>
                  </a:schemeClr>
                </a:solidFill>
                <a:latin typeface="+mj-lt"/>
              </a:rPr>
              <a:t>Ophthalmol</a:t>
            </a:r>
            <a:r>
              <a:rPr lang="en-US" sz="1000" dirty="0">
                <a:solidFill>
                  <a:schemeClr val="bg1">
                    <a:lumMod val="50000"/>
                  </a:schemeClr>
                </a:solidFill>
                <a:latin typeface="+mj-lt"/>
              </a:rPr>
              <a:t>. 2017;180:142-150.</a:t>
            </a:r>
            <a:r>
              <a:rPr lang="en-US" sz="1000" b="1" dirty="0">
                <a:solidFill>
                  <a:schemeClr val="bg1">
                    <a:lumMod val="50000"/>
                  </a:schemeClr>
                </a:solidFill>
                <a:latin typeface="+mj-lt"/>
              </a:rPr>
              <a:t> 3. </a:t>
            </a:r>
            <a:r>
              <a:rPr lang="en-US" sz="1000" dirty="0" err="1">
                <a:solidFill>
                  <a:schemeClr val="bg1">
                    <a:lumMod val="50000"/>
                  </a:schemeClr>
                </a:solidFill>
                <a:latin typeface="+mj-lt"/>
              </a:rPr>
              <a:t>Sinno</a:t>
            </a:r>
            <a:r>
              <a:rPr lang="en-US" sz="1000" dirty="0">
                <a:solidFill>
                  <a:schemeClr val="bg1">
                    <a:lumMod val="50000"/>
                  </a:schemeClr>
                </a:solidFill>
                <a:latin typeface="+mj-lt"/>
              </a:rPr>
              <a:t> MC, </a:t>
            </a:r>
            <a:r>
              <a:rPr lang="en-US" sz="1000" dirty="0" err="1">
                <a:solidFill>
                  <a:schemeClr val="bg1">
                    <a:lumMod val="50000"/>
                  </a:schemeClr>
                </a:solidFill>
                <a:latin typeface="+mj-lt"/>
              </a:rPr>
              <a:t>Alsheikh</a:t>
            </a:r>
            <a:r>
              <a:rPr lang="en-US" sz="1000" dirty="0">
                <a:solidFill>
                  <a:schemeClr val="bg1">
                    <a:lumMod val="50000"/>
                  </a:schemeClr>
                </a:solidFill>
                <a:latin typeface="+mj-lt"/>
              </a:rPr>
              <a:t>-Ali AA, </a:t>
            </a:r>
            <a:r>
              <a:rPr lang="en-US" sz="1000" dirty="0" err="1">
                <a:solidFill>
                  <a:schemeClr val="bg1">
                    <a:lumMod val="50000"/>
                  </a:schemeClr>
                </a:solidFill>
                <a:latin typeface="+mj-lt"/>
              </a:rPr>
              <a:t>Mokdad</a:t>
            </a:r>
            <a:r>
              <a:rPr lang="en-US" sz="1000" dirty="0">
                <a:solidFill>
                  <a:schemeClr val="bg1">
                    <a:lumMod val="50000"/>
                  </a:schemeClr>
                </a:solidFill>
                <a:latin typeface="+mj-lt"/>
              </a:rPr>
              <a:t> R, </a:t>
            </a:r>
            <a:r>
              <a:rPr lang="en-US" sz="1000" dirty="0" err="1">
                <a:solidFill>
                  <a:schemeClr val="bg1">
                    <a:lumMod val="50000"/>
                  </a:schemeClr>
                </a:solidFill>
                <a:latin typeface="+mj-lt"/>
              </a:rPr>
              <a:t>Zaidan</a:t>
            </a:r>
            <a:r>
              <a:rPr lang="en-US" sz="1000" dirty="0">
                <a:solidFill>
                  <a:schemeClr val="bg1">
                    <a:lumMod val="50000"/>
                  </a:schemeClr>
                </a:solidFill>
                <a:latin typeface="+mj-lt"/>
              </a:rPr>
              <a:t> M, </a:t>
            </a:r>
            <a:r>
              <a:rPr lang="en-US" sz="1000" dirty="0" err="1">
                <a:solidFill>
                  <a:schemeClr val="bg1">
                    <a:lumMod val="50000"/>
                  </a:schemeClr>
                </a:solidFill>
                <a:latin typeface="+mj-lt"/>
              </a:rPr>
              <a:t>Chattahi</a:t>
            </a:r>
            <a:r>
              <a:rPr lang="en-US" sz="1000" dirty="0">
                <a:solidFill>
                  <a:schemeClr val="bg1">
                    <a:lumMod val="50000"/>
                  </a:schemeClr>
                </a:solidFill>
                <a:latin typeface="+mj-lt"/>
              </a:rPr>
              <a:t> J, Al-</a:t>
            </a:r>
            <a:r>
              <a:rPr lang="en-US" sz="1000" dirty="0" err="1">
                <a:solidFill>
                  <a:schemeClr val="bg1">
                    <a:lumMod val="50000"/>
                  </a:schemeClr>
                </a:solidFill>
                <a:latin typeface="+mj-lt"/>
              </a:rPr>
              <a:t>Mallah</a:t>
            </a:r>
            <a:r>
              <a:rPr lang="en-US" sz="1000" dirty="0">
                <a:solidFill>
                  <a:schemeClr val="bg1">
                    <a:lumMod val="50000"/>
                  </a:schemeClr>
                </a:solidFill>
                <a:latin typeface="+mj-lt"/>
              </a:rPr>
              <a:t> MH. </a:t>
            </a:r>
            <a:r>
              <a:rPr lang="en-US" sz="1000" dirty="0">
                <a:solidFill>
                  <a:schemeClr val="tx1">
                    <a:lumMod val="50000"/>
                    <a:lumOff val="50000"/>
                  </a:schemeClr>
                </a:solidFill>
                <a:latin typeface="+mj-lt"/>
              </a:rPr>
              <a:t>Abstract 2657: Diagnostic accuracy of electrocardiographic</a:t>
            </a:r>
          </a:p>
          <a:p>
            <a:r>
              <a:rPr lang="en-US" sz="1000" dirty="0">
                <a:solidFill>
                  <a:schemeClr val="tx1">
                    <a:lumMod val="50000"/>
                    <a:lumOff val="50000"/>
                  </a:schemeClr>
                </a:solidFill>
                <a:latin typeface="+mj-lt"/>
              </a:rPr>
              <a:t>criteria for left ventricular hypertrophy: comparison with computed tomography. </a:t>
            </a:r>
            <a:r>
              <a:rPr lang="en-US" sz="1000" i="1" dirty="0">
                <a:solidFill>
                  <a:schemeClr val="tx1">
                    <a:lumMod val="50000"/>
                    <a:lumOff val="50000"/>
                  </a:schemeClr>
                </a:solidFill>
                <a:latin typeface="+mj-lt"/>
              </a:rPr>
              <a:t>Circulation. </a:t>
            </a:r>
            <a:r>
              <a:rPr lang="en-US" sz="1000" dirty="0">
                <a:solidFill>
                  <a:schemeClr val="tx1">
                    <a:lumMod val="50000"/>
                    <a:lumOff val="50000"/>
                  </a:schemeClr>
                </a:solidFill>
                <a:latin typeface="+mj-lt"/>
              </a:rPr>
              <a:t>2009;120:S673. </a:t>
            </a:r>
            <a:r>
              <a:rPr lang="en-US" sz="1000" b="1" dirty="0">
                <a:solidFill>
                  <a:schemeClr val="bg1">
                    <a:lumMod val="50000"/>
                  </a:schemeClr>
                </a:solidFill>
                <a:latin typeface="+mj-lt"/>
              </a:rPr>
              <a:t>4. </a:t>
            </a:r>
            <a:r>
              <a:rPr lang="en-US" sz="1000" dirty="0" err="1">
                <a:solidFill>
                  <a:schemeClr val="tx1">
                    <a:lumMod val="50000"/>
                    <a:lumOff val="50000"/>
                  </a:schemeClr>
                </a:solidFill>
                <a:latin typeface="+mj-lt"/>
              </a:rPr>
              <a:t>Schröder</a:t>
            </a:r>
            <a:r>
              <a:rPr lang="en-US" sz="1000" dirty="0">
                <a:solidFill>
                  <a:schemeClr val="tx1">
                    <a:lumMod val="50000"/>
                    <a:lumOff val="50000"/>
                  </a:schemeClr>
                </a:solidFill>
                <a:latin typeface="+mj-lt"/>
              </a:rPr>
              <a:t> FH, </a:t>
            </a:r>
            <a:r>
              <a:rPr lang="en-US" sz="1000" dirty="0" err="1">
                <a:solidFill>
                  <a:schemeClr val="tx1">
                    <a:lumMod val="50000"/>
                    <a:lumOff val="50000"/>
                  </a:schemeClr>
                </a:solidFill>
                <a:latin typeface="+mj-lt"/>
              </a:rPr>
              <a:t>Hugosson</a:t>
            </a:r>
            <a:r>
              <a:rPr lang="en-US" sz="1000" dirty="0">
                <a:solidFill>
                  <a:schemeClr val="tx1">
                    <a:lumMod val="50000"/>
                    <a:lumOff val="50000"/>
                  </a:schemeClr>
                </a:solidFill>
                <a:latin typeface="+mj-lt"/>
              </a:rPr>
              <a:t> J, </a:t>
            </a:r>
            <a:r>
              <a:rPr lang="en-US" sz="1000" dirty="0" err="1">
                <a:solidFill>
                  <a:schemeClr val="tx1">
                    <a:lumMod val="50000"/>
                    <a:lumOff val="50000"/>
                  </a:schemeClr>
                </a:solidFill>
                <a:latin typeface="+mj-lt"/>
              </a:rPr>
              <a:t>Roobol</a:t>
            </a:r>
            <a:r>
              <a:rPr lang="en-US" sz="1000" dirty="0">
                <a:solidFill>
                  <a:schemeClr val="tx1">
                    <a:lumMod val="50000"/>
                    <a:lumOff val="50000"/>
                  </a:schemeClr>
                </a:solidFill>
                <a:latin typeface="+mj-lt"/>
              </a:rPr>
              <a:t> MJ, et al; ERSPC Investigators. Screening and prostate cancer mortality. results of the European </a:t>
            </a:r>
            <a:r>
              <a:rPr lang="en-US" sz="1000" dirty="0" err="1">
                <a:solidFill>
                  <a:schemeClr val="tx1">
                    <a:lumMod val="50000"/>
                    <a:lumOff val="50000"/>
                  </a:schemeClr>
                </a:solidFill>
                <a:latin typeface="+mj-lt"/>
              </a:rPr>
              <a:t>Randomised</a:t>
            </a:r>
            <a:r>
              <a:rPr lang="en-US" sz="1000" dirty="0">
                <a:solidFill>
                  <a:schemeClr val="tx1">
                    <a:lumMod val="50000"/>
                    <a:lumOff val="50000"/>
                  </a:schemeClr>
                </a:solidFill>
                <a:latin typeface="+mj-lt"/>
              </a:rPr>
              <a:t> Study of Screening for Prostate Cancer (ERSPC) at 13 years of follow-up. </a:t>
            </a:r>
            <a:r>
              <a:rPr lang="en-US" sz="1000" i="1" dirty="0">
                <a:solidFill>
                  <a:schemeClr val="tx1">
                    <a:lumMod val="50000"/>
                    <a:lumOff val="50000"/>
                  </a:schemeClr>
                </a:solidFill>
                <a:latin typeface="+mj-lt"/>
              </a:rPr>
              <a:t>Lancet</a:t>
            </a:r>
            <a:r>
              <a:rPr lang="en-US" sz="1000" dirty="0">
                <a:solidFill>
                  <a:schemeClr val="tx1">
                    <a:lumMod val="50000"/>
                    <a:lumOff val="50000"/>
                  </a:schemeClr>
                </a:solidFill>
                <a:latin typeface="+mj-lt"/>
              </a:rPr>
              <a:t>. 2014;384(9959):2027-2035. </a:t>
            </a:r>
            <a:r>
              <a:rPr lang="en-US" sz="1000" b="1" dirty="0">
                <a:solidFill>
                  <a:schemeClr val="bg1">
                    <a:lumMod val="50000"/>
                  </a:schemeClr>
                </a:solidFill>
                <a:latin typeface="+mj-lt"/>
              </a:rPr>
              <a:t>5. </a:t>
            </a:r>
            <a:r>
              <a:rPr lang="en-US" sz="1000" dirty="0">
                <a:solidFill>
                  <a:schemeClr val="bg1">
                    <a:lumMod val="50000"/>
                  </a:schemeClr>
                </a:solidFill>
                <a:latin typeface="+mj-lt"/>
              </a:rPr>
              <a:t>Data on file. </a:t>
            </a:r>
            <a:r>
              <a:rPr lang="en-US" sz="1000" dirty="0" err="1">
                <a:solidFill>
                  <a:schemeClr val="bg1">
                    <a:lumMod val="50000"/>
                  </a:schemeClr>
                </a:solidFill>
                <a:latin typeface="+mj-lt"/>
              </a:rPr>
              <a:t>Notal</a:t>
            </a:r>
            <a:r>
              <a:rPr lang="en-US" sz="1000" dirty="0">
                <a:solidFill>
                  <a:schemeClr val="bg1">
                    <a:lumMod val="50000"/>
                  </a:schemeClr>
                </a:solidFill>
                <a:latin typeface="+mj-lt"/>
              </a:rPr>
              <a:t> Vision, 2017.</a:t>
            </a:r>
          </a:p>
        </p:txBody>
      </p:sp>
      <p:sp>
        <p:nvSpPr>
          <p:cNvPr id="4" name="TextBox 3">
            <a:extLst>
              <a:ext uri="{FF2B5EF4-FFF2-40B4-BE49-F238E27FC236}">
                <a16:creationId xmlns:a16="http://schemas.microsoft.com/office/drawing/2014/main" id="{187684E1-5793-9347-A7A5-A8E1A3FB658A}"/>
              </a:ext>
            </a:extLst>
          </p:cNvPr>
          <p:cNvSpPr txBox="1"/>
          <p:nvPr/>
        </p:nvSpPr>
        <p:spPr>
          <a:xfrm>
            <a:off x="4800600" y="6216612"/>
            <a:ext cx="3962400" cy="830997"/>
          </a:xfrm>
          <a:prstGeom prst="rect">
            <a:avLst/>
          </a:prstGeom>
          <a:noFill/>
        </p:spPr>
        <p:txBody>
          <a:bodyPr wrap="square" rtlCol="0">
            <a:spAutoFit/>
          </a:bodyPr>
          <a:lstStyle/>
          <a:p>
            <a:pPr algn="r"/>
            <a:r>
              <a:rPr lang="en-US" sz="800" dirty="0" err="1">
                <a:latin typeface="+mj-lt"/>
              </a:rPr>
              <a:t>ForeseeHome</a:t>
            </a:r>
            <a:r>
              <a:rPr lang="en-US" sz="800" dirty="0">
                <a:latin typeface="+mj-lt"/>
              </a:rPr>
              <a:t> is a registered trademark, and the </a:t>
            </a:r>
            <a:r>
              <a:rPr lang="en-US" sz="800" dirty="0" err="1">
                <a:latin typeface="+mj-lt"/>
              </a:rPr>
              <a:t>ForeseeHome</a:t>
            </a:r>
            <a:r>
              <a:rPr lang="en-US" sz="800" dirty="0">
                <a:latin typeface="+mj-lt"/>
              </a:rPr>
              <a:t> AMD Monitoring Program and logo and the </a:t>
            </a:r>
            <a:r>
              <a:rPr lang="en-US" sz="800" dirty="0" err="1">
                <a:latin typeface="+mj-lt"/>
              </a:rPr>
              <a:t>Notal</a:t>
            </a:r>
            <a:r>
              <a:rPr lang="en-US" sz="800" dirty="0">
                <a:latin typeface="+mj-lt"/>
              </a:rPr>
              <a:t> Vision logo are trademarks of </a:t>
            </a:r>
            <a:r>
              <a:rPr lang="en-US" sz="800" dirty="0" err="1">
                <a:latin typeface="+mj-lt"/>
              </a:rPr>
              <a:t>Notal</a:t>
            </a:r>
            <a:r>
              <a:rPr lang="en-US" sz="800" dirty="0">
                <a:latin typeface="+mj-lt"/>
              </a:rPr>
              <a:t> Vision. © 2018 </a:t>
            </a:r>
            <a:r>
              <a:rPr lang="en-US" sz="800" dirty="0" err="1">
                <a:latin typeface="+mj-lt"/>
              </a:rPr>
              <a:t>Notal</a:t>
            </a:r>
            <a:r>
              <a:rPr lang="en-US" sz="800" dirty="0">
                <a:latin typeface="+mj-lt"/>
              </a:rPr>
              <a:t> Vision, Inc.</a:t>
            </a:r>
            <a:br>
              <a:rPr lang="en-US" sz="800" dirty="0">
                <a:latin typeface="+mj-lt"/>
              </a:rPr>
            </a:br>
            <a:r>
              <a:rPr lang="en-US" sz="800" dirty="0">
                <a:latin typeface="+mj-lt"/>
              </a:rPr>
              <a:t>All rights reserved.</a:t>
            </a:r>
          </a:p>
          <a:p>
            <a:pPr algn="r"/>
            <a:r>
              <a:rPr lang="en-US" sz="800" dirty="0">
                <a:latin typeface="+mj-lt"/>
              </a:rPr>
              <a:t>FH-MA-2018-01 Rev 02</a:t>
            </a:r>
          </a:p>
          <a:p>
            <a:pPr algn="r"/>
            <a:br>
              <a:rPr lang="en-US" sz="800" dirty="0">
                <a:latin typeface="+mj-lt"/>
              </a:rPr>
            </a:br>
            <a:endParaRPr lang="en-US" sz="800" dirty="0">
              <a:latin typeface="+mj-lt"/>
            </a:endParaRPr>
          </a:p>
        </p:txBody>
      </p:sp>
      <p:sp>
        <p:nvSpPr>
          <p:cNvPr id="5" name="TextBox 4">
            <a:extLst>
              <a:ext uri="{FF2B5EF4-FFF2-40B4-BE49-F238E27FC236}">
                <a16:creationId xmlns:a16="http://schemas.microsoft.com/office/drawing/2014/main" id="{A5136959-3BD0-674F-9548-BBD8D99DCB3B}"/>
              </a:ext>
            </a:extLst>
          </p:cNvPr>
          <p:cNvSpPr txBox="1"/>
          <p:nvPr/>
        </p:nvSpPr>
        <p:spPr>
          <a:xfrm>
            <a:off x="381000" y="398672"/>
            <a:ext cx="8305800" cy="4031873"/>
          </a:xfrm>
          <a:prstGeom prst="rect">
            <a:avLst/>
          </a:prstGeom>
          <a:noFill/>
        </p:spPr>
        <p:txBody>
          <a:bodyPr wrap="square" rtlCol="0">
            <a:spAutoFit/>
          </a:bodyPr>
          <a:lstStyle/>
          <a:p>
            <a:r>
              <a:rPr lang="en-US" sz="1600" b="1" dirty="0">
                <a:solidFill>
                  <a:srgbClr val="007096"/>
                </a:solidFill>
                <a:latin typeface="+mj-lt"/>
              </a:rPr>
              <a:t>FDA Indication for Use</a:t>
            </a:r>
          </a:p>
          <a:p>
            <a:endParaRPr lang="en-US" sz="1600" dirty="0">
              <a:latin typeface="+mj-lt"/>
            </a:endParaRPr>
          </a:p>
          <a:p>
            <a:r>
              <a:rPr lang="en-US" sz="1600" dirty="0">
                <a:latin typeface="+mj-lt"/>
              </a:rPr>
              <a:t>The </a:t>
            </a:r>
            <a:r>
              <a:rPr lang="en-US" sz="1600" dirty="0" err="1">
                <a:latin typeface="+mj-lt"/>
              </a:rPr>
              <a:t>ForeseeHome</a:t>
            </a:r>
            <a:r>
              <a:rPr lang="en-US" sz="1600" dirty="0">
                <a:latin typeface="+mj-lt"/>
              </a:rPr>
              <a:t> is intended for use in the detection and characterization of central and paracentral </a:t>
            </a:r>
            <a:r>
              <a:rPr lang="en-US" sz="1600" dirty="0" err="1">
                <a:latin typeface="+mj-lt"/>
              </a:rPr>
              <a:t>metamorphopsia</a:t>
            </a:r>
            <a:r>
              <a:rPr lang="en-US" sz="1600" dirty="0">
                <a:latin typeface="+mj-lt"/>
              </a:rPr>
              <a:t> (visual distortion) in patients with age-related macular degeneration, as an aid in monitoring progression of disease factors causing </a:t>
            </a:r>
            <a:r>
              <a:rPr lang="en-US" sz="1600" dirty="0" err="1">
                <a:latin typeface="+mj-lt"/>
              </a:rPr>
              <a:t>metamorphopsia</a:t>
            </a:r>
            <a:r>
              <a:rPr lang="en-US" sz="1600" dirty="0">
                <a:latin typeface="+mj-lt"/>
              </a:rPr>
              <a:t> including but not limited to choroidal neovascularization (CNV). It is intended to be used at home for patients with stable fixation.</a:t>
            </a:r>
          </a:p>
          <a:p>
            <a:endParaRPr lang="en-US" sz="1600" dirty="0">
              <a:latin typeface="+mj-lt"/>
            </a:endParaRPr>
          </a:p>
          <a:p>
            <a:r>
              <a:rPr lang="en-US" sz="1600" dirty="0">
                <a:latin typeface="+mj-lt"/>
              </a:rPr>
              <a:t>The </a:t>
            </a:r>
            <a:r>
              <a:rPr lang="en-US" sz="1600" dirty="0" err="1">
                <a:latin typeface="+mj-lt"/>
              </a:rPr>
              <a:t>ForeseeHome</a:t>
            </a:r>
            <a:r>
              <a:rPr lang="en-US" sz="1600" dirty="0">
                <a:latin typeface="+mj-lt"/>
              </a:rPr>
              <a:t> AMD Monitoring Program is only available by physician order and is intended </a:t>
            </a:r>
            <a:br>
              <a:rPr lang="en-US" sz="1600" dirty="0">
                <a:latin typeface="+mj-lt"/>
              </a:rPr>
            </a:br>
            <a:r>
              <a:rPr lang="en-US" sz="1600" dirty="0">
                <a:latin typeface="+mj-lt"/>
              </a:rPr>
              <a:t>to be used as an addition to regular eye exams.</a:t>
            </a:r>
          </a:p>
          <a:p>
            <a:endParaRPr lang="en-US" sz="1600" dirty="0">
              <a:latin typeface="+mj-lt"/>
            </a:endParaRPr>
          </a:p>
          <a:p>
            <a:r>
              <a:rPr lang="en-US" sz="1600" dirty="0">
                <a:latin typeface="+mj-lt"/>
              </a:rPr>
              <a:t>The technical component of the </a:t>
            </a:r>
            <a:r>
              <a:rPr lang="en-US" sz="1600" dirty="0" err="1">
                <a:latin typeface="+mj-lt"/>
              </a:rPr>
              <a:t>ForeseeHome</a:t>
            </a:r>
            <a:r>
              <a:rPr lang="en-US" sz="1600" dirty="0">
                <a:latin typeface="+mj-lt"/>
              </a:rPr>
              <a:t> AMD Monitoring Program is covered by Medicare, subject to its coverage requirements for the test, to assess patients with dry AMD who are at risk of developing wet AMD. Please refer to your local Medicare Administrative Contractor (MAC) for which the ordering physician resides concerning coverage availability for the physician professional services component of the test.</a:t>
            </a:r>
          </a:p>
        </p:txBody>
      </p:sp>
      <p:pic>
        <p:nvPicPr>
          <p:cNvPr id="8" name="Picture 7">
            <a:extLst>
              <a:ext uri="{FF2B5EF4-FFF2-40B4-BE49-F238E27FC236}">
                <a16:creationId xmlns:a16="http://schemas.microsoft.com/office/drawing/2014/main" id="{F7C3BF8F-1416-4167-AE02-C1AAD6645A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6269177"/>
            <a:ext cx="1486314" cy="479647"/>
          </a:xfrm>
          <a:prstGeom prst="rect">
            <a:avLst/>
          </a:prstGeom>
        </p:spPr>
      </p:pic>
    </p:spTree>
    <p:extLst>
      <p:ext uri="{BB962C8B-B14F-4D97-AF65-F5344CB8AC3E}">
        <p14:creationId xmlns:p14="http://schemas.microsoft.com/office/powerpoint/2010/main" val="3123382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4C80923-DC78-BD40-B825-F680DA3BBE32}"/>
              </a:ext>
            </a:extLst>
          </p:cNvPr>
          <p:cNvSpPr/>
          <p:nvPr/>
        </p:nvSpPr>
        <p:spPr>
          <a:xfrm>
            <a:off x="0" y="7372"/>
            <a:ext cx="9144000" cy="6858000"/>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9CAC4A6-8CF4-4611-B78E-39053372AF5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718686" y="3436372"/>
            <a:ext cx="2735828" cy="2735828"/>
          </a:xfrm>
          <a:prstGeom prst="rect">
            <a:avLst/>
          </a:prstGeom>
        </p:spPr>
      </p:pic>
      <p:sp>
        <p:nvSpPr>
          <p:cNvPr id="10" name="TextBox 9">
            <a:extLst>
              <a:ext uri="{FF2B5EF4-FFF2-40B4-BE49-F238E27FC236}">
                <a16:creationId xmlns:a16="http://schemas.microsoft.com/office/drawing/2014/main" id="{4DF60373-8925-9E40-9B9C-DAD35B7C0EEF}"/>
              </a:ext>
            </a:extLst>
          </p:cNvPr>
          <p:cNvSpPr txBox="1"/>
          <p:nvPr/>
        </p:nvSpPr>
        <p:spPr>
          <a:xfrm>
            <a:off x="1905000" y="4804286"/>
            <a:ext cx="5181600" cy="523220"/>
          </a:xfrm>
          <a:prstGeom prst="rect">
            <a:avLst/>
          </a:prstGeom>
          <a:noFill/>
        </p:spPr>
        <p:txBody>
          <a:bodyPr wrap="square" rtlCol="0">
            <a:spAutoFit/>
          </a:bodyPr>
          <a:lstStyle/>
          <a:p>
            <a:pPr algn="r"/>
            <a:r>
              <a:rPr lang="en-US" sz="2800" b="1" dirty="0">
                <a:solidFill>
                  <a:srgbClr val="007096"/>
                </a:solidFill>
                <a:latin typeface="+mj-lt"/>
              </a:rPr>
              <a:t>New Patient Onboarding Process</a:t>
            </a:r>
          </a:p>
        </p:txBody>
      </p:sp>
    </p:spTree>
    <p:extLst>
      <p:ext uri="{BB962C8B-B14F-4D97-AF65-F5344CB8AC3E}">
        <p14:creationId xmlns:p14="http://schemas.microsoft.com/office/powerpoint/2010/main" val="2909753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CC20863-F2A4-43F2-A7F4-996DB4629DEB}"/>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40000"/>
                    </a14:imgEffect>
                  </a14:imgLayer>
                </a14:imgProps>
              </a:ext>
              <a:ext uri="{28A0092B-C50C-407E-A947-70E740481C1C}">
                <a14:useLocalDpi xmlns:a14="http://schemas.microsoft.com/office/drawing/2010/main"/>
              </a:ext>
            </a:extLst>
          </a:blip>
          <a:srcRect l="10686" t="19014" r="21825"/>
          <a:stretch/>
        </p:blipFill>
        <p:spPr>
          <a:xfrm>
            <a:off x="-1" y="0"/>
            <a:ext cx="9144001" cy="6166884"/>
          </a:xfrm>
          <a:prstGeom prst="rect">
            <a:avLst/>
          </a:prstGeom>
        </p:spPr>
      </p:pic>
      <p:sp>
        <p:nvSpPr>
          <p:cNvPr id="15" name="Rectangle 14">
            <a:extLst>
              <a:ext uri="{FF2B5EF4-FFF2-40B4-BE49-F238E27FC236}">
                <a16:creationId xmlns:a16="http://schemas.microsoft.com/office/drawing/2014/main" id="{60776C85-F772-4549-AC66-258D1DC5EC08}"/>
              </a:ext>
            </a:extLst>
          </p:cNvPr>
          <p:cNvSpPr/>
          <p:nvPr/>
        </p:nvSpPr>
        <p:spPr>
          <a:xfrm>
            <a:off x="0" y="4356108"/>
            <a:ext cx="9159688" cy="1836870"/>
          </a:xfrm>
          <a:prstGeom prst="rect">
            <a:avLst/>
          </a:prstGeom>
          <a:solidFill>
            <a:srgbClr val="526D6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7    </a:t>
            </a:r>
            <a:r>
              <a:rPr lang="en-US" sz="1200" b="1" dirty="0">
                <a:solidFill>
                  <a:srgbClr val="FF671E"/>
                </a:solidFill>
                <a:latin typeface="+mj-lt"/>
              </a:rPr>
              <a:t>|</a:t>
            </a:r>
            <a:r>
              <a:rPr lang="en-US" sz="1200" b="1" dirty="0">
                <a:solidFill>
                  <a:srgbClr val="007096"/>
                </a:solidFill>
                <a:latin typeface="+mj-lt"/>
              </a:rPr>
              <a:t>    </a:t>
            </a:r>
            <a:r>
              <a:rPr lang="en-US" sz="1200" dirty="0">
                <a:solidFill>
                  <a:srgbClr val="007096"/>
                </a:solidFill>
                <a:latin typeface="+mj-lt"/>
              </a:rPr>
              <a:t>NEW PATIENT ONBOARDING PROCESS</a:t>
            </a:r>
          </a:p>
        </p:txBody>
      </p:sp>
      <p:sp>
        <p:nvSpPr>
          <p:cNvPr id="3" name="TextBox 2">
            <a:extLst>
              <a:ext uri="{FF2B5EF4-FFF2-40B4-BE49-F238E27FC236}">
                <a16:creationId xmlns:a16="http://schemas.microsoft.com/office/drawing/2014/main" id="{A29928B5-BF5B-EB4C-B535-E75886F68777}"/>
              </a:ext>
            </a:extLst>
          </p:cNvPr>
          <p:cNvSpPr txBox="1"/>
          <p:nvPr/>
        </p:nvSpPr>
        <p:spPr>
          <a:xfrm>
            <a:off x="2128290" y="496606"/>
            <a:ext cx="3797224" cy="461665"/>
          </a:xfrm>
          <a:prstGeom prst="rect">
            <a:avLst/>
          </a:prstGeom>
          <a:noFill/>
        </p:spPr>
        <p:txBody>
          <a:bodyPr wrap="square" rtlCol="0">
            <a:spAutoFit/>
          </a:bodyPr>
          <a:lstStyle/>
          <a:p>
            <a:pPr algn="ctr"/>
            <a:r>
              <a:rPr lang="en-US" sz="1200" b="1" dirty="0">
                <a:solidFill>
                  <a:srgbClr val="526D6F"/>
                </a:solidFill>
              </a:rPr>
              <a:t>INITIAL PATIENT </a:t>
            </a:r>
            <a:br>
              <a:rPr lang="en-US" sz="1200" b="1" dirty="0">
                <a:solidFill>
                  <a:srgbClr val="526D6F"/>
                </a:solidFill>
              </a:rPr>
            </a:br>
            <a:r>
              <a:rPr lang="en-US" sz="1200" b="1" dirty="0">
                <a:solidFill>
                  <a:srgbClr val="526D6F"/>
                </a:solidFill>
              </a:rPr>
              <a:t>CONTACT</a:t>
            </a:r>
          </a:p>
        </p:txBody>
      </p:sp>
      <p:sp>
        <p:nvSpPr>
          <p:cNvPr id="4" name="TextBox 3">
            <a:extLst>
              <a:ext uri="{FF2B5EF4-FFF2-40B4-BE49-F238E27FC236}">
                <a16:creationId xmlns:a16="http://schemas.microsoft.com/office/drawing/2014/main" id="{D5A820E2-D55F-6540-9F8D-2DAC3F309E38}"/>
              </a:ext>
            </a:extLst>
          </p:cNvPr>
          <p:cNvSpPr txBox="1"/>
          <p:nvPr/>
        </p:nvSpPr>
        <p:spPr>
          <a:xfrm rot="19956646">
            <a:off x="1094922" y="3498439"/>
            <a:ext cx="3006890" cy="276999"/>
          </a:xfrm>
          <a:prstGeom prst="rect">
            <a:avLst/>
          </a:prstGeom>
          <a:noFill/>
        </p:spPr>
        <p:txBody>
          <a:bodyPr wrap="square" rtlCol="0">
            <a:spAutoFit/>
          </a:bodyPr>
          <a:lstStyle/>
          <a:p>
            <a:pPr algn="ctr"/>
            <a:r>
              <a:rPr lang="en-US" sz="1200" b="1" dirty="0">
                <a:solidFill>
                  <a:srgbClr val="526D6F"/>
                </a:solidFill>
              </a:rPr>
              <a:t>BENEFITS VERIFICATION</a:t>
            </a:r>
          </a:p>
        </p:txBody>
      </p:sp>
      <p:sp>
        <p:nvSpPr>
          <p:cNvPr id="10" name="TextBox 9">
            <a:extLst>
              <a:ext uri="{FF2B5EF4-FFF2-40B4-BE49-F238E27FC236}">
                <a16:creationId xmlns:a16="http://schemas.microsoft.com/office/drawing/2014/main" id="{7D19F28B-F945-8F41-BC1F-11B4AFA44756}"/>
              </a:ext>
            </a:extLst>
          </p:cNvPr>
          <p:cNvSpPr txBox="1"/>
          <p:nvPr/>
        </p:nvSpPr>
        <p:spPr>
          <a:xfrm rot="20494625">
            <a:off x="2278379" y="2333413"/>
            <a:ext cx="1013419" cy="276999"/>
          </a:xfrm>
          <a:prstGeom prst="rect">
            <a:avLst/>
          </a:prstGeom>
          <a:noFill/>
        </p:spPr>
        <p:txBody>
          <a:bodyPr wrap="none" rtlCol="0">
            <a:spAutoFit/>
          </a:bodyPr>
          <a:lstStyle/>
          <a:p>
            <a:r>
              <a:rPr lang="en-US" sz="1200" b="1" dirty="0">
                <a:solidFill>
                  <a:srgbClr val="526D6F"/>
                </a:solidFill>
              </a:rPr>
              <a:t>TRAINING</a:t>
            </a:r>
          </a:p>
        </p:txBody>
      </p:sp>
      <p:sp>
        <p:nvSpPr>
          <p:cNvPr id="8" name="TextBox 7">
            <a:extLst>
              <a:ext uri="{FF2B5EF4-FFF2-40B4-BE49-F238E27FC236}">
                <a16:creationId xmlns:a16="http://schemas.microsoft.com/office/drawing/2014/main" id="{19C5BE72-CA9A-A840-879A-7FC5B5448E03}"/>
              </a:ext>
            </a:extLst>
          </p:cNvPr>
          <p:cNvSpPr txBox="1"/>
          <p:nvPr/>
        </p:nvSpPr>
        <p:spPr>
          <a:xfrm rot="1283979">
            <a:off x="4967358" y="3253693"/>
            <a:ext cx="2850546" cy="276999"/>
          </a:xfrm>
          <a:prstGeom prst="rect">
            <a:avLst/>
          </a:prstGeom>
          <a:noFill/>
        </p:spPr>
        <p:txBody>
          <a:bodyPr wrap="square" rtlCol="0">
            <a:spAutoFit/>
          </a:bodyPr>
          <a:lstStyle/>
          <a:p>
            <a:pPr algn="ctr"/>
            <a:r>
              <a:rPr lang="en-US" sz="1200" b="1" dirty="0">
                <a:solidFill>
                  <a:srgbClr val="526D6F"/>
                </a:solidFill>
              </a:rPr>
              <a:t>DEVICE SETUP</a:t>
            </a:r>
          </a:p>
        </p:txBody>
      </p:sp>
      <p:sp>
        <p:nvSpPr>
          <p:cNvPr id="23" name="Title 1">
            <a:extLst>
              <a:ext uri="{FF2B5EF4-FFF2-40B4-BE49-F238E27FC236}">
                <a16:creationId xmlns:a16="http://schemas.microsoft.com/office/drawing/2014/main" id="{0A357660-32B8-1842-8B9A-F16F441E3F41}"/>
              </a:ext>
            </a:extLst>
          </p:cNvPr>
          <p:cNvSpPr txBox="1">
            <a:spLocks/>
          </p:cNvSpPr>
          <p:nvPr/>
        </p:nvSpPr>
        <p:spPr>
          <a:xfrm>
            <a:off x="387176" y="4661201"/>
            <a:ext cx="6096000" cy="124404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dirty="0">
                <a:solidFill>
                  <a:schemeClr val="bg1"/>
                </a:solidFill>
              </a:rPr>
              <a:t>We realized...</a:t>
            </a:r>
          </a:p>
          <a:p>
            <a:r>
              <a:rPr lang="en-US" sz="2800" b="1" dirty="0">
                <a:solidFill>
                  <a:schemeClr val="bg1"/>
                </a:solidFill>
              </a:rPr>
              <a:t>Our patient on-boarding process had several opportunities for improvement </a:t>
            </a:r>
          </a:p>
        </p:txBody>
      </p:sp>
      <p:pic>
        <p:nvPicPr>
          <p:cNvPr id="11" name="Picture 10">
            <a:hlinkClick r:id="rId5" action="ppaction://hlinksldjump"/>
            <a:extLst>
              <a:ext uri="{FF2B5EF4-FFF2-40B4-BE49-F238E27FC236}">
                <a16:creationId xmlns:a16="http://schemas.microsoft.com/office/drawing/2014/main" id="{A7B093E3-8E6B-2C45-98E3-AB84C719AE9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1407361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06D3E9AF-4F07-6D4B-BA61-9916C92384DE}"/>
              </a:ext>
            </a:extLst>
          </p:cNvPr>
          <p:cNvSpPr/>
          <p:nvPr/>
        </p:nvSpPr>
        <p:spPr>
          <a:xfrm>
            <a:off x="-1" y="-2689"/>
            <a:ext cx="9144000" cy="6174889"/>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1D8822A5-004F-9A43-892B-695AA634C303}"/>
              </a:ext>
            </a:extLst>
          </p:cNvPr>
          <p:cNvPicPr>
            <a:picLocks noChangeAspect="1"/>
          </p:cNvPicPr>
          <p:nvPr/>
        </p:nvPicPr>
        <p:blipFill>
          <a:blip r:embed="rId3"/>
          <a:stretch>
            <a:fillRect/>
          </a:stretch>
        </p:blipFill>
        <p:spPr>
          <a:xfrm>
            <a:off x="3886200" y="1174550"/>
            <a:ext cx="1423609" cy="1400271"/>
          </a:xfrm>
          <a:prstGeom prst="rect">
            <a:avLst/>
          </a:prstGeom>
        </p:spPr>
      </p:pic>
      <p:sp>
        <p:nvSpPr>
          <p:cNvPr id="43" name="TextBox 42">
            <a:extLst>
              <a:ext uri="{FF2B5EF4-FFF2-40B4-BE49-F238E27FC236}">
                <a16:creationId xmlns:a16="http://schemas.microsoft.com/office/drawing/2014/main" id="{4671876E-686F-4F47-9801-F676D49072B6}"/>
              </a:ext>
            </a:extLst>
          </p:cNvPr>
          <p:cNvSpPr txBox="1"/>
          <p:nvPr/>
        </p:nvSpPr>
        <p:spPr>
          <a:xfrm>
            <a:off x="3429000" y="2627293"/>
            <a:ext cx="2331998" cy="1169551"/>
          </a:xfrm>
          <a:prstGeom prst="rect">
            <a:avLst/>
          </a:prstGeom>
          <a:noFill/>
        </p:spPr>
        <p:txBody>
          <a:bodyPr wrap="square" rtlCol="0">
            <a:spAutoFit/>
          </a:bodyPr>
          <a:lstStyle/>
          <a:p>
            <a:pPr algn="ctr"/>
            <a:r>
              <a:rPr lang="en-US" sz="1400" dirty="0">
                <a:latin typeface="+mj-lt"/>
              </a:rPr>
              <a:t>Patient connects with </a:t>
            </a:r>
            <a:r>
              <a:rPr lang="en-US" sz="1400" b="1" dirty="0">
                <a:solidFill>
                  <a:srgbClr val="007096"/>
                </a:solidFill>
                <a:latin typeface="+mj-lt"/>
              </a:rPr>
              <a:t>dedicated </a:t>
            </a:r>
            <a:r>
              <a:rPr lang="en-US" sz="1400" b="1" dirty="0" err="1">
                <a:solidFill>
                  <a:srgbClr val="007096"/>
                </a:solidFill>
                <a:latin typeface="+mj-lt"/>
              </a:rPr>
              <a:t>ForeseeHome</a:t>
            </a:r>
            <a:r>
              <a:rPr lang="en-US" sz="1400" b="1" dirty="0">
                <a:solidFill>
                  <a:srgbClr val="007096"/>
                </a:solidFill>
                <a:latin typeface="+mj-lt"/>
              </a:rPr>
              <a:t> Clinical Partner throughout onboarding</a:t>
            </a:r>
            <a:endParaRPr lang="en-US" sz="1400" dirty="0">
              <a:solidFill>
                <a:srgbClr val="007096"/>
              </a:solidFill>
              <a:latin typeface="+mj-lt"/>
            </a:endParaRPr>
          </a:p>
          <a:p>
            <a:pPr algn="ctr"/>
            <a:endParaRPr lang="en-US" sz="1400" b="1" dirty="0">
              <a:solidFill>
                <a:srgbClr val="007096"/>
              </a:solidFill>
              <a:latin typeface="+mj-lt"/>
            </a:endParaRPr>
          </a:p>
        </p:txBody>
      </p:sp>
      <p:sp>
        <p:nvSpPr>
          <p:cNvPr id="22" name="Content Placeholder 2">
            <a:extLst>
              <a:ext uri="{FF2B5EF4-FFF2-40B4-BE49-F238E27FC236}">
                <a16:creationId xmlns:a16="http://schemas.microsoft.com/office/drawing/2014/main" id="{CF604FFC-7FA8-1E45-809A-022B51DFDA20}"/>
              </a:ext>
            </a:extLst>
          </p:cNvPr>
          <p:cNvSpPr txBox="1">
            <a:spLocks/>
          </p:cNvSpPr>
          <p:nvPr/>
        </p:nvSpPr>
        <p:spPr>
          <a:xfrm>
            <a:off x="387105" y="6301135"/>
            <a:ext cx="3752299" cy="43828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7096"/>
                </a:solidFill>
                <a:latin typeface="+mj-lt"/>
              </a:rPr>
              <a:t>8</a:t>
            </a:r>
            <a:r>
              <a:rPr lang="en-US" sz="1200" b="1" dirty="0">
                <a:solidFill>
                  <a:srgbClr val="64A70B"/>
                </a:solidFill>
                <a:latin typeface="+mj-lt"/>
              </a:rPr>
              <a:t>    </a:t>
            </a:r>
            <a:r>
              <a:rPr lang="en-US" sz="1200" b="1" dirty="0">
                <a:solidFill>
                  <a:srgbClr val="FF671E"/>
                </a:solidFill>
                <a:latin typeface="+mj-lt"/>
              </a:rPr>
              <a:t>|</a:t>
            </a:r>
            <a:r>
              <a:rPr lang="en-US" sz="1200" b="1" dirty="0">
                <a:solidFill>
                  <a:srgbClr val="64A70B"/>
                </a:solidFill>
                <a:latin typeface="+mj-lt"/>
              </a:rPr>
              <a:t>    </a:t>
            </a:r>
            <a:r>
              <a:rPr lang="en-US" sz="1200" dirty="0">
                <a:solidFill>
                  <a:srgbClr val="007096"/>
                </a:solidFill>
                <a:latin typeface="+mj-lt"/>
              </a:rPr>
              <a:t>NEW PATIENT ONBOARDING PROCESS</a:t>
            </a:r>
          </a:p>
        </p:txBody>
      </p:sp>
      <p:sp>
        <p:nvSpPr>
          <p:cNvPr id="29" name="Title 1">
            <a:extLst>
              <a:ext uri="{FF2B5EF4-FFF2-40B4-BE49-F238E27FC236}">
                <a16:creationId xmlns:a16="http://schemas.microsoft.com/office/drawing/2014/main" id="{12429297-9FF8-634C-9231-F7A122360EF4}"/>
              </a:ext>
            </a:extLst>
          </p:cNvPr>
          <p:cNvSpPr>
            <a:spLocks noGrp="1"/>
          </p:cNvSpPr>
          <p:nvPr>
            <p:ph type="title"/>
          </p:nvPr>
        </p:nvSpPr>
        <p:spPr>
          <a:xfrm>
            <a:off x="387106" y="365126"/>
            <a:ext cx="8299694" cy="1325563"/>
          </a:xfrm>
        </p:spPr>
        <p:txBody>
          <a:bodyPr anchor="t">
            <a:noAutofit/>
          </a:bodyPr>
          <a:lstStyle/>
          <a:p>
            <a:pPr lvl="0">
              <a:defRPr/>
            </a:pPr>
            <a:r>
              <a:rPr lang="en-US" sz="2800" b="1" dirty="0">
                <a:solidFill>
                  <a:srgbClr val="007096"/>
                </a:solidFill>
              </a:rPr>
              <a:t>Our new patient onboarding process is simple </a:t>
            </a:r>
          </a:p>
        </p:txBody>
      </p:sp>
      <p:sp>
        <p:nvSpPr>
          <p:cNvPr id="12" name="TextBox 11">
            <a:extLst>
              <a:ext uri="{FF2B5EF4-FFF2-40B4-BE49-F238E27FC236}">
                <a16:creationId xmlns:a16="http://schemas.microsoft.com/office/drawing/2014/main" id="{8E8464F1-5C4C-D146-987D-698543303C0C}"/>
              </a:ext>
            </a:extLst>
          </p:cNvPr>
          <p:cNvSpPr txBox="1"/>
          <p:nvPr/>
        </p:nvSpPr>
        <p:spPr>
          <a:xfrm>
            <a:off x="6044515" y="2660272"/>
            <a:ext cx="2393900" cy="954107"/>
          </a:xfrm>
          <a:prstGeom prst="rect">
            <a:avLst/>
          </a:prstGeom>
          <a:noFill/>
        </p:spPr>
        <p:txBody>
          <a:bodyPr wrap="square" rtlCol="0">
            <a:spAutoFit/>
          </a:bodyPr>
          <a:lstStyle/>
          <a:p>
            <a:pPr algn="ctr"/>
            <a:r>
              <a:rPr lang="en-US" sz="1400" dirty="0">
                <a:latin typeface="+mj-lt"/>
              </a:rPr>
              <a:t>Patient immediately receives </a:t>
            </a:r>
            <a:r>
              <a:rPr lang="en-US" sz="1400" b="1" dirty="0">
                <a:solidFill>
                  <a:srgbClr val="007096"/>
                </a:solidFill>
                <a:latin typeface="+mj-lt"/>
              </a:rPr>
              <a:t>disease and </a:t>
            </a:r>
            <a:r>
              <a:rPr lang="en-US" sz="1400" b="1" dirty="0" err="1">
                <a:solidFill>
                  <a:srgbClr val="007096"/>
                </a:solidFill>
                <a:latin typeface="+mj-lt"/>
              </a:rPr>
              <a:t>ForeseeHome</a:t>
            </a:r>
            <a:r>
              <a:rPr lang="en-US" sz="1400" b="1" dirty="0">
                <a:solidFill>
                  <a:srgbClr val="007096"/>
                </a:solidFill>
                <a:latin typeface="+mj-lt"/>
              </a:rPr>
              <a:t> education and benefits </a:t>
            </a:r>
            <a:br>
              <a:rPr lang="en-US" sz="1400" b="1" dirty="0">
                <a:solidFill>
                  <a:srgbClr val="007096"/>
                </a:solidFill>
                <a:latin typeface="+mj-lt"/>
              </a:rPr>
            </a:br>
            <a:r>
              <a:rPr lang="en-US" sz="1400" b="1" dirty="0">
                <a:solidFill>
                  <a:srgbClr val="007096"/>
                </a:solidFill>
                <a:latin typeface="+mj-lt"/>
              </a:rPr>
              <a:t>are verified</a:t>
            </a:r>
          </a:p>
        </p:txBody>
      </p:sp>
      <p:sp>
        <p:nvSpPr>
          <p:cNvPr id="16" name="TextBox 15">
            <a:extLst>
              <a:ext uri="{FF2B5EF4-FFF2-40B4-BE49-F238E27FC236}">
                <a16:creationId xmlns:a16="http://schemas.microsoft.com/office/drawing/2014/main" id="{CBCF01CE-891C-DE4A-99C6-AAD5B3DC84AF}"/>
              </a:ext>
            </a:extLst>
          </p:cNvPr>
          <p:cNvSpPr txBox="1"/>
          <p:nvPr/>
        </p:nvSpPr>
        <p:spPr>
          <a:xfrm>
            <a:off x="3524652" y="5128736"/>
            <a:ext cx="2133599" cy="738664"/>
          </a:xfrm>
          <a:prstGeom prst="rect">
            <a:avLst/>
          </a:prstGeom>
          <a:noFill/>
        </p:spPr>
        <p:txBody>
          <a:bodyPr wrap="square" rtlCol="0">
            <a:spAutoFit/>
          </a:bodyPr>
          <a:lstStyle/>
          <a:p>
            <a:pPr algn="ctr"/>
            <a:r>
              <a:rPr lang="en-US" sz="1400" b="1" dirty="0">
                <a:solidFill>
                  <a:srgbClr val="007096"/>
                </a:solidFill>
                <a:latin typeface="+mj-lt"/>
              </a:rPr>
              <a:t>Pre-scheduled, </a:t>
            </a:r>
            <a:br>
              <a:rPr lang="en-US" sz="1400" b="1" dirty="0">
                <a:solidFill>
                  <a:srgbClr val="007096"/>
                </a:solidFill>
                <a:latin typeface="+mj-lt"/>
              </a:rPr>
            </a:br>
            <a:r>
              <a:rPr lang="en-US" sz="1400" b="1" dirty="0">
                <a:solidFill>
                  <a:srgbClr val="007096"/>
                </a:solidFill>
                <a:latin typeface="+mj-lt"/>
              </a:rPr>
              <a:t>step-by-step </a:t>
            </a:r>
            <a:r>
              <a:rPr lang="en-US" sz="1400" dirty="0">
                <a:latin typeface="+mj-lt"/>
              </a:rPr>
              <a:t>device set-up and training</a:t>
            </a:r>
          </a:p>
        </p:txBody>
      </p:sp>
      <p:sp>
        <p:nvSpPr>
          <p:cNvPr id="18" name="TextBox 17">
            <a:extLst>
              <a:ext uri="{FF2B5EF4-FFF2-40B4-BE49-F238E27FC236}">
                <a16:creationId xmlns:a16="http://schemas.microsoft.com/office/drawing/2014/main" id="{FE9A39BB-6C7F-AF4A-BB03-0850BD8E552F}"/>
              </a:ext>
            </a:extLst>
          </p:cNvPr>
          <p:cNvSpPr txBox="1"/>
          <p:nvPr/>
        </p:nvSpPr>
        <p:spPr>
          <a:xfrm>
            <a:off x="6081801" y="5128736"/>
            <a:ext cx="2361032" cy="738664"/>
          </a:xfrm>
          <a:prstGeom prst="rect">
            <a:avLst/>
          </a:prstGeom>
          <a:noFill/>
        </p:spPr>
        <p:txBody>
          <a:bodyPr wrap="square" rtlCol="0">
            <a:spAutoFit/>
          </a:bodyPr>
          <a:lstStyle/>
          <a:p>
            <a:pPr algn="ctr"/>
            <a:r>
              <a:rPr lang="en-US" sz="1400" b="1" dirty="0">
                <a:solidFill>
                  <a:srgbClr val="007096"/>
                </a:solidFill>
                <a:latin typeface="+mj-lt"/>
              </a:rPr>
              <a:t>Feedback loop provides </a:t>
            </a:r>
            <a:r>
              <a:rPr lang="en-US" sz="1400" dirty="0">
                <a:latin typeface="+mj-lt"/>
              </a:rPr>
              <a:t>test</a:t>
            </a:r>
            <a:r>
              <a:rPr lang="en-US" sz="1400" b="1" dirty="0">
                <a:solidFill>
                  <a:srgbClr val="007096"/>
                </a:solidFill>
                <a:latin typeface="+mj-lt"/>
              </a:rPr>
              <a:t> </a:t>
            </a:r>
            <a:r>
              <a:rPr lang="en-US" sz="1400" dirty="0">
                <a:latin typeface="+mj-lt"/>
              </a:rPr>
              <a:t>confirmation, on-going education, and encouragement</a:t>
            </a:r>
          </a:p>
        </p:txBody>
      </p:sp>
      <p:cxnSp>
        <p:nvCxnSpPr>
          <p:cNvPr id="19" name="Straight Connector 18">
            <a:extLst>
              <a:ext uri="{FF2B5EF4-FFF2-40B4-BE49-F238E27FC236}">
                <a16:creationId xmlns:a16="http://schemas.microsoft.com/office/drawing/2014/main" id="{831D6C1D-BA16-7B44-AB76-DC9A07C68E1D}"/>
              </a:ext>
            </a:extLst>
          </p:cNvPr>
          <p:cNvCxnSpPr>
            <a:cxnSpLocks/>
          </p:cNvCxnSpPr>
          <p:nvPr/>
        </p:nvCxnSpPr>
        <p:spPr>
          <a:xfrm>
            <a:off x="809135" y="3568243"/>
            <a:ext cx="7533756" cy="0"/>
          </a:xfrm>
          <a:prstGeom prst="line">
            <a:avLst/>
          </a:prstGeom>
          <a:ln w="12700">
            <a:solidFill>
              <a:srgbClr val="64A70B"/>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C1C58EAA-2905-604D-9AAD-7B04FCE3DB3D}"/>
              </a:ext>
            </a:extLst>
          </p:cNvPr>
          <p:cNvCxnSpPr>
            <a:cxnSpLocks/>
          </p:cNvCxnSpPr>
          <p:nvPr/>
        </p:nvCxnSpPr>
        <p:spPr>
          <a:xfrm>
            <a:off x="809135" y="4410779"/>
            <a:ext cx="333864" cy="0"/>
          </a:xfrm>
          <a:prstGeom prst="line">
            <a:avLst/>
          </a:prstGeom>
          <a:ln w="12700">
            <a:solidFill>
              <a:srgbClr val="64A70B"/>
            </a:solidFill>
            <a:prstDash val="sysDash"/>
            <a:miter lim="800000"/>
            <a:tailEnd type="triangl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A621C787-FE5D-0D41-9B45-5ABB59075C6C}"/>
              </a:ext>
            </a:extLst>
          </p:cNvPr>
          <p:cNvCxnSpPr>
            <a:cxnSpLocks/>
          </p:cNvCxnSpPr>
          <p:nvPr/>
        </p:nvCxnSpPr>
        <p:spPr>
          <a:xfrm>
            <a:off x="809135" y="3568243"/>
            <a:ext cx="0" cy="842536"/>
          </a:xfrm>
          <a:prstGeom prst="line">
            <a:avLst/>
          </a:prstGeom>
          <a:ln w="12700">
            <a:solidFill>
              <a:srgbClr val="64A70B"/>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38CB7FD-969F-C74B-AD88-340F0B0BF208}"/>
              </a:ext>
            </a:extLst>
          </p:cNvPr>
          <p:cNvCxnSpPr>
            <a:cxnSpLocks/>
          </p:cNvCxnSpPr>
          <p:nvPr/>
        </p:nvCxnSpPr>
        <p:spPr>
          <a:xfrm>
            <a:off x="8059172" y="1911846"/>
            <a:ext cx="283719" cy="0"/>
          </a:xfrm>
          <a:prstGeom prst="line">
            <a:avLst/>
          </a:prstGeom>
          <a:ln w="12700">
            <a:solidFill>
              <a:srgbClr val="64A70B"/>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9C91C801-5588-CA45-9B80-ADBEA1456A08}"/>
              </a:ext>
            </a:extLst>
          </p:cNvPr>
          <p:cNvCxnSpPr>
            <a:cxnSpLocks/>
          </p:cNvCxnSpPr>
          <p:nvPr/>
        </p:nvCxnSpPr>
        <p:spPr>
          <a:xfrm>
            <a:off x="5410200" y="1911846"/>
            <a:ext cx="1066800" cy="0"/>
          </a:xfrm>
          <a:prstGeom prst="line">
            <a:avLst/>
          </a:prstGeom>
          <a:ln w="12700">
            <a:solidFill>
              <a:srgbClr val="64A70B"/>
            </a:solidFill>
            <a:prstDash val="sysDash"/>
            <a:miter lim="800000"/>
            <a:tailEnd type="triangle"/>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EAF088A7-330A-C748-84E6-261ACEE03D96}"/>
              </a:ext>
            </a:extLst>
          </p:cNvPr>
          <p:cNvCxnSpPr>
            <a:cxnSpLocks/>
          </p:cNvCxnSpPr>
          <p:nvPr/>
        </p:nvCxnSpPr>
        <p:spPr>
          <a:xfrm>
            <a:off x="2743200" y="1911846"/>
            <a:ext cx="1033684" cy="0"/>
          </a:xfrm>
          <a:prstGeom prst="line">
            <a:avLst/>
          </a:prstGeom>
          <a:ln w="12700">
            <a:solidFill>
              <a:srgbClr val="64A70B"/>
            </a:solidFill>
            <a:prstDash val="sysDash"/>
            <a:miter lim="800000"/>
            <a:tailEnd type="triangl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3439C54-A9DB-5F43-BAD7-32BDF5EC3931}"/>
              </a:ext>
            </a:extLst>
          </p:cNvPr>
          <p:cNvCxnSpPr>
            <a:cxnSpLocks/>
          </p:cNvCxnSpPr>
          <p:nvPr/>
        </p:nvCxnSpPr>
        <p:spPr>
          <a:xfrm>
            <a:off x="8336265" y="1906132"/>
            <a:ext cx="0" cy="1662111"/>
          </a:xfrm>
          <a:prstGeom prst="line">
            <a:avLst/>
          </a:prstGeom>
          <a:ln w="12700">
            <a:solidFill>
              <a:srgbClr val="64A70B"/>
            </a:solidFill>
            <a:prstDash val="sysDash"/>
            <a:miter lim="800000"/>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9E63AD3-783E-ED47-930D-280FA4611C68}"/>
              </a:ext>
            </a:extLst>
          </p:cNvPr>
          <p:cNvCxnSpPr>
            <a:cxnSpLocks/>
          </p:cNvCxnSpPr>
          <p:nvPr/>
        </p:nvCxnSpPr>
        <p:spPr>
          <a:xfrm>
            <a:off x="5281948" y="4419519"/>
            <a:ext cx="1195052" cy="0"/>
          </a:xfrm>
          <a:prstGeom prst="line">
            <a:avLst/>
          </a:prstGeom>
          <a:ln w="12700">
            <a:solidFill>
              <a:srgbClr val="64A70B"/>
            </a:solidFill>
            <a:prstDash val="sysDash"/>
            <a:miter lim="800000"/>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8FEA0EB-CD41-704E-B40C-06AB25077BBD}"/>
              </a:ext>
            </a:extLst>
          </p:cNvPr>
          <p:cNvSpPr txBox="1"/>
          <p:nvPr/>
        </p:nvSpPr>
        <p:spPr>
          <a:xfrm>
            <a:off x="878538" y="5128736"/>
            <a:ext cx="2184982" cy="738664"/>
          </a:xfrm>
          <a:prstGeom prst="rect">
            <a:avLst/>
          </a:prstGeom>
          <a:noFill/>
        </p:spPr>
        <p:txBody>
          <a:bodyPr wrap="square" rtlCol="0">
            <a:spAutoFit/>
          </a:bodyPr>
          <a:lstStyle/>
          <a:p>
            <a:pPr algn="ctr"/>
            <a:r>
              <a:rPr lang="en-US" sz="1400" b="1" dirty="0" err="1">
                <a:solidFill>
                  <a:srgbClr val="007096"/>
                </a:solidFill>
                <a:latin typeface="+mj-lt"/>
              </a:rPr>
              <a:t>ForeseeHome</a:t>
            </a:r>
            <a:endParaRPr lang="en-US" sz="1400" b="1" dirty="0">
              <a:solidFill>
                <a:srgbClr val="007096"/>
              </a:solidFill>
              <a:latin typeface="+mj-lt"/>
            </a:endParaRPr>
          </a:p>
          <a:p>
            <a:pPr algn="ctr"/>
            <a:r>
              <a:rPr lang="en-US" sz="1400" b="1" dirty="0">
                <a:solidFill>
                  <a:srgbClr val="007096"/>
                </a:solidFill>
                <a:latin typeface="+mj-lt"/>
              </a:rPr>
              <a:t> device is shipped </a:t>
            </a:r>
            <a:br>
              <a:rPr lang="en-US" sz="1400" b="1" dirty="0">
                <a:solidFill>
                  <a:srgbClr val="007096"/>
                </a:solidFill>
                <a:latin typeface="+mj-lt"/>
              </a:rPr>
            </a:br>
            <a:r>
              <a:rPr lang="en-US" sz="1400" b="1" dirty="0">
                <a:solidFill>
                  <a:srgbClr val="007096"/>
                </a:solidFill>
                <a:latin typeface="+mj-lt"/>
              </a:rPr>
              <a:t>same day </a:t>
            </a:r>
          </a:p>
        </p:txBody>
      </p:sp>
      <p:cxnSp>
        <p:nvCxnSpPr>
          <p:cNvPr id="35" name="Straight Connector 34">
            <a:extLst>
              <a:ext uri="{FF2B5EF4-FFF2-40B4-BE49-F238E27FC236}">
                <a16:creationId xmlns:a16="http://schemas.microsoft.com/office/drawing/2014/main" id="{5AEA2342-878A-9F4D-B81B-B2D112BCD6D2}"/>
              </a:ext>
            </a:extLst>
          </p:cNvPr>
          <p:cNvCxnSpPr>
            <a:cxnSpLocks/>
          </p:cNvCxnSpPr>
          <p:nvPr/>
        </p:nvCxnSpPr>
        <p:spPr>
          <a:xfrm>
            <a:off x="2514600" y="4429415"/>
            <a:ext cx="1348560" cy="0"/>
          </a:xfrm>
          <a:prstGeom prst="line">
            <a:avLst/>
          </a:prstGeom>
          <a:ln w="12700">
            <a:solidFill>
              <a:srgbClr val="64A70B"/>
            </a:solidFill>
            <a:prstDash val="sysDash"/>
            <a:miter lim="800000"/>
            <a:tailEnd type="triangle"/>
          </a:ln>
        </p:spPr>
        <p:style>
          <a:lnRef idx="1">
            <a:schemeClr val="accent1"/>
          </a:lnRef>
          <a:fillRef idx="0">
            <a:schemeClr val="accent1"/>
          </a:fillRef>
          <a:effectRef idx="0">
            <a:schemeClr val="accent1"/>
          </a:effectRef>
          <a:fontRef idx="minor">
            <a:schemeClr val="tx1"/>
          </a:fontRef>
        </p:style>
      </p:cxnSp>
      <p:pic>
        <p:nvPicPr>
          <p:cNvPr id="33" name="Picture 32">
            <a:extLst>
              <a:ext uri="{FF2B5EF4-FFF2-40B4-BE49-F238E27FC236}">
                <a16:creationId xmlns:a16="http://schemas.microsoft.com/office/drawing/2014/main" id="{0DA4FE6F-383D-4529-9B96-F66542D46BF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9383" y="3249595"/>
            <a:ext cx="2236899" cy="2236899"/>
          </a:xfrm>
          <a:prstGeom prst="rect">
            <a:avLst/>
          </a:prstGeom>
        </p:spPr>
      </p:pic>
      <p:sp>
        <p:nvSpPr>
          <p:cNvPr id="4" name="TextBox 3">
            <a:extLst>
              <a:ext uri="{FF2B5EF4-FFF2-40B4-BE49-F238E27FC236}">
                <a16:creationId xmlns:a16="http://schemas.microsoft.com/office/drawing/2014/main" id="{29D6980B-F6CA-FF4B-96F2-D068DCEC17CE}"/>
              </a:ext>
            </a:extLst>
          </p:cNvPr>
          <p:cNvSpPr txBox="1"/>
          <p:nvPr/>
        </p:nvSpPr>
        <p:spPr>
          <a:xfrm>
            <a:off x="990600" y="2653843"/>
            <a:ext cx="1828800" cy="523220"/>
          </a:xfrm>
          <a:prstGeom prst="rect">
            <a:avLst/>
          </a:prstGeom>
          <a:noFill/>
        </p:spPr>
        <p:txBody>
          <a:bodyPr wrap="square" rtlCol="0">
            <a:spAutoFit/>
          </a:bodyPr>
          <a:lstStyle/>
          <a:p>
            <a:pPr algn="ctr"/>
            <a:r>
              <a:rPr lang="en-US" sz="1400" dirty="0">
                <a:latin typeface="+mj-lt"/>
              </a:rPr>
              <a:t>Rx confirmation within </a:t>
            </a:r>
            <a:r>
              <a:rPr lang="en-US" sz="1400" b="1" dirty="0">
                <a:solidFill>
                  <a:srgbClr val="007096"/>
                </a:solidFill>
                <a:latin typeface="+mj-lt"/>
              </a:rPr>
              <a:t>48 hours</a:t>
            </a:r>
          </a:p>
        </p:txBody>
      </p:sp>
      <p:pic>
        <p:nvPicPr>
          <p:cNvPr id="39" name="Picture 38">
            <a:extLst>
              <a:ext uri="{FF2B5EF4-FFF2-40B4-BE49-F238E27FC236}">
                <a16:creationId xmlns:a16="http://schemas.microsoft.com/office/drawing/2014/main" id="{56BFA28B-FC75-4DEC-AF2D-EE6B23381A3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87419" y="3329670"/>
            <a:ext cx="2143573" cy="2143573"/>
          </a:xfrm>
          <a:prstGeom prst="rect">
            <a:avLst/>
          </a:prstGeom>
        </p:spPr>
      </p:pic>
      <p:pic>
        <p:nvPicPr>
          <p:cNvPr id="40" name="Picture 39">
            <a:extLst>
              <a:ext uri="{FF2B5EF4-FFF2-40B4-BE49-F238E27FC236}">
                <a16:creationId xmlns:a16="http://schemas.microsoft.com/office/drawing/2014/main" id="{3347A1B3-1C63-408E-ACA3-C22029D1D64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96000" y="722078"/>
            <a:ext cx="2283665" cy="2283665"/>
          </a:xfrm>
          <a:prstGeom prst="rect">
            <a:avLst/>
          </a:prstGeom>
        </p:spPr>
      </p:pic>
      <p:pic>
        <p:nvPicPr>
          <p:cNvPr id="41" name="Picture 40">
            <a:extLst>
              <a:ext uri="{FF2B5EF4-FFF2-40B4-BE49-F238E27FC236}">
                <a16:creationId xmlns:a16="http://schemas.microsoft.com/office/drawing/2014/main" id="{429EB265-A854-4CE1-BA72-BA12360AC1C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3168" y="3244206"/>
            <a:ext cx="2297934" cy="2297934"/>
          </a:xfrm>
          <a:prstGeom prst="rect">
            <a:avLst/>
          </a:prstGeom>
        </p:spPr>
      </p:pic>
      <p:pic>
        <p:nvPicPr>
          <p:cNvPr id="9" name="Picture 8">
            <a:extLst>
              <a:ext uri="{FF2B5EF4-FFF2-40B4-BE49-F238E27FC236}">
                <a16:creationId xmlns:a16="http://schemas.microsoft.com/office/drawing/2014/main" id="{1DE66FDA-3716-B949-BC8F-821008C7A1E9}"/>
              </a:ext>
            </a:extLst>
          </p:cNvPr>
          <p:cNvPicPr>
            <a:picLocks noChangeAspect="1"/>
          </p:cNvPicPr>
          <p:nvPr/>
        </p:nvPicPr>
        <p:blipFill>
          <a:blip r:embed="rId8"/>
          <a:stretch>
            <a:fillRect/>
          </a:stretch>
        </p:blipFill>
        <p:spPr>
          <a:xfrm>
            <a:off x="1259367" y="1193748"/>
            <a:ext cx="1407633" cy="1381073"/>
          </a:xfrm>
          <a:prstGeom prst="rect">
            <a:avLst/>
          </a:prstGeom>
        </p:spPr>
      </p:pic>
      <p:pic>
        <p:nvPicPr>
          <p:cNvPr id="27" name="Picture 26">
            <a:hlinkClick r:id="rId9" action="ppaction://hlinksldjump"/>
            <a:extLst>
              <a:ext uri="{FF2B5EF4-FFF2-40B4-BE49-F238E27FC236}">
                <a16:creationId xmlns:a16="http://schemas.microsoft.com/office/drawing/2014/main" id="{1D729520-93FF-574F-9EB0-8B6B5FD811F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553200" y="6269177"/>
            <a:ext cx="2178649" cy="512623"/>
          </a:xfrm>
          <a:prstGeom prst="rect">
            <a:avLst/>
          </a:prstGeom>
        </p:spPr>
      </p:pic>
    </p:spTree>
    <p:extLst>
      <p:ext uri="{BB962C8B-B14F-4D97-AF65-F5344CB8AC3E}">
        <p14:creationId xmlns:p14="http://schemas.microsoft.com/office/powerpoint/2010/main" val="640570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4C80923-DC78-BD40-B825-F680DA3BBE32}"/>
              </a:ext>
            </a:extLst>
          </p:cNvPr>
          <p:cNvSpPr/>
          <p:nvPr/>
        </p:nvSpPr>
        <p:spPr>
          <a:xfrm>
            <a:off x="0" y="0"/>
            <a:ext cx="9144000" cy="6858000"/>
          </a:xfrm>
          <a:prstGeom prst="rect">
            <a:avLst/>
          </a:prstGeom>
          <a:gradFill flip="none" rotWithShape="1">
            <a:gsLst>
              <a:gs pos="0">
                <a:schemeClr val="bg1"/>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950D256-7E56-41F7-9E29-E941AF5C09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718686" y="3436372"/>
            <a:ext cx="2735828" cy="2735828"/>
          </a:xfrm>
          <a:prstGeom prst="rect">
            <a:avLst/>
          </a:prstGeom>
        </p:spPr>
      </p:pic>
      <p:sp>
        <p:nvSpPr>
          <p:cNvPr id="10" name="TextBox 9">
            <a:extLst>
              <a:ext uri="{FF2B5EF4-FFF2-40B4-BE49-F238E27FC236}">
                <a16:creationId xmlns:a16="http://schemas.microsoft.com/office/drawing/2014/main" id="{4DF60373-8925-9E40-9B9C-DAD35B7C0EEF}"/>
              </a:ext>
            </a:extLst>
          </p:cNvPr>
          <p:cNvSpPr txBox="1"/>
          <p:nvPr/>
        </p:nvSpPr>
        <p:spPr>
          <a:xfrm>
            <a:off x="2438400" y="4804286"/>
            <a:ext cx="4648200" cy="523220"/>
          </a:xfrm>
          <a:prstGeom prst="rect">
            <a:avLst/>
          </a:prstGeom>
          <a:noFill/>
        </p:spPr>
        <p:txBody>
          <a:bodyPr wrap="square" rtlCol="0">
            <a:spAutoFit/>
          </a:bodyPr>
          <a:lstStyle/>
          <a:p>
            <a:pPr algn="r"/>
            <a:r>
              <a:rPr lang="en-US" sz="2800" b="1" dirty="0">
                <a:solidFill>
                  <a:srgbClr val="007096"/>
                </a:solidFill>
                <a:latin typeface="+mj-lt"/>
              </a:rPr>
              <a:t>Patient Education</a:t>
            </a:r>
          </a:p>
        </p:txBody>
      </p:sp>
    </p:spTree>
    <p:extLst>
      <p:ext uri="{BB962C8B-B14F-4D97-AF65-F5344CB8AC3E}">
        <p14:creationId xmlns:p14="http://schemas.microsoft.com/office/powerpoint/2010/main" val="221715727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w Cen MT-Rockwell">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52491B794996A4C89C2F3226B45F177" ma:contentTypeVersion="8" ma:contentTypeDescription="Create a new document." ma:contentTypeScope="" ma:versionID="4245894879d4415e8e751b40e7fedbb2">
  <xsd:schema xmlns:xsd="http://www.w3.org/2001/XMLSchema" xmlns:xs="http://www.w3.org/2001/XMLSchema" xmlns:p="http://schemas.microsoft.com/office/2006/metadata/properties" xmlns:ns2="42986ab7-5d9f-4e71-8aac-92d6dc4ec332" xmlns:ns3="fdb850a5-c633-497b-ba9d-f055ea14532d" targetNamespace="http://schemas.microsoft.com/office/2006/metadata/properties" ma:root="true" ma:fieldsID="fd9d88ef2141eb78bbb64166dbee7d7a" ns2:_="" ns3:_="">
    <xsd:import namespace="42986ab7-5d9f-4e71-8aac-92d6dc4ec332"/>
    <xsd:import namespace="fdb850a5-c633-497b-ba9d-f055ea14532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986ab7-5d9f-4e71-8aac-92d6dc4ec33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db850a5-c633-497b-ba9d-f055ea14532d"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2332DCA-3961-4E54-9D26-3C25AA51FF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2986ab7-5d9f-4e71-8aac-92d6dc4ec332"/>
    <ds:schemaRef ds:uri="fdb850a5-c633-497b-ba9d-f055ea14532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D2DB743-7755-4DCF-BBAD-530FD5421E86}">
  <ds:schemaRefs>
    <ds:schemaRef ds:uri="42986ab7-5d9f-4e71-8aac-92d6dc4ec332"/>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fdb850a5-c633-497b-ba9d-f055ea14532d"/>
    <ds:schemaRef ds:uri="http://www.w3.org/XML/1998/namespace"/>
    <ds:schemaRef ds:uri="http://purl.org/dc/terms/"/>
  </ds:schemaRefs>
</ds:datastoreItem>
</file>

<file path=customXml/itemProps3.xml><?xml version="1.0" encoding="utf-8"?>
<ds:datastoreItem xmlns:ds="http://schemas.openxmlformats.org/officeDocument/2006/customXml" ds:itemID="{B37368A8-6068-4685-B1FA-A786B28F08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10570</TotalTime>
  <Words>4496</Words>
  <Application>Microsoft Office PowerPoint</Application>
  <PresentationFormat>On-screen Show (4:3)</PresentationFormat>
  <Paragraphs>648</Paragraphs>
  <Slides>55</Slides>
  <Notes>40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55</vt:i4>
      </vt:variant>
    </vt:vector>
  </HeadingPairs>
  <TitlesOfParts>
    <vt:vector size="64" baseType="lpstr">
      <vt:lpstr>Arial</vt:lpstr>
      <vt:lpstr>Arial Narrow</vt:lpstr>
      <vt:lpstr>Avenir Roman</vt:lpstr>
      <vt:lpstr>Calibri</vt:lpstr>
      <vt:lpstr>Century Gothic</vt:lpstr>
      <vt:lpstr>Rockwell</vt:lpstr>
      <vt:lpstr>Times New Roman</vt:lpstr>
      <vt:lpstr>Tw Cen MT</vt:lpstr>
      <vt:lpstr>Office Theme</vt:lpstr>
      <vt:lpstr>PowerPoint Presentation</vt:lpstr>
      <vt:lpstr>PowerPoint Presentation</vt:lpstr>
      <vt:lpstr>PowerPoint Presentation</vt:lpstr>
      <vt:lpstr>Your feedback is a critical component to the future of our home-based monitoring offerings </vt:lpstr>
      <vt:lpstr>Early detection is critical to preserving good functional vision</vt:lpstr>
      <vt:lpstr>PowerPoint Presentation</vt:lpstr>
      <vt:lpstr>PowerPoint Presentation</vt:lpstr>
      <vt:lpstr>Our new patient onboarding process is simple </vt:lpstr>
      <vt:lpstr>PowerPoint Presentation</vt:lpstr>
      <vt:lpstr>Before… Our in-office and at-home resources  were fragmented and ineffective</vt:lpstr>
      <vt:lpstr>Updated in-office resources educate and empower patients without slowing you down </vt:lpstr>
      <vt:lpstr>Comprehensive take-home resources let your patients learn at their own pace</vt:lpstr>
      <vt:lpstr>PowerPoint Presentation</vt:lpstr>
      <vt:lpstr>Before… It was difficult to get patient information when you needed it</vt:lpstr>
      <vt:lpstr>Now you can easily access your patient’s data  when you need it</vt:lpstr>
      <vt:lpstr>Easily access  relevant patient information</vt:lpstr>
      <vt:lpstr>PowerPoint Presentation</vt:lpstr>
      <vt:lpstr>Who is the right ForeseeHome patient?</vt:lpstr>
      <vt:lpstr>Eligible patients—unilateral or bilateral dry AMD</vt:lpstr>
      <vt:lpstr>Eligible patients—wet AMD in one eye  and dry AMD in fellow eye </vt:lpstr>
      <vt:lpstr>PowerPoint Presentation</vt:lpstr>
      <vt:lpstr>PowerPoint Presentation</vt:lpstr>
      <vt:lpstr>Patient  |  Baseline Vision: 20/20 OD</vt:lpstr>
      <vt:lpstr>PowerPoint Presentation</vt:lpstr>
      <vt:lpstr>Patient  |  Baseline Vision: 20/20 OD</vt:lpstr>
      <vt:lpstr>Patient  |  Baseline Vision: 20/20 OD</vt:lpstr>
      <vt:lpstr>PowerPoint Presentation</vt:lpstr>
      <vt:lpstr>PowerPoint Presentation</vt:lpstr>
      <vt:lpstr>86 y/o Male  |  Baseline Vision: 20/30 OU</vt:lpstr>
      <vt:lpstr>PowerPoint Presentation</vt:lpstr>
      <vt:lpstr>86 y/o Male  |  Baseline Vision: 20/30 OU</vt:lpstr>
      <vt:lpstr>86 y/o Male  |  Vision: 20/30 OU</vt:lpstr>
      <vt:lpstr>PowerPoint Presentation</vt:lpstr>
      <vt:lpstr>PowerPoint Presentation</vt:lpstr>
      <vt:lpstr>PowerPoint Presentation</vt:lpstr>
      <vt:lpstr>PowerPoint Presentation</vt:lpstr>
      <vt:lpstr>PowerPoint Presentation</vt:lpstr>
      <vt:lpstr>79 y/o Female  |  Vision: 20/30 OD</vt:lpstr>
      <vt:lpstr>PowerPoint Presentation</vt:lpstr>
      <vt:lpstr>PowerPoint Presentation</vt:lpstr>
      <vt:lpstr>So, you’ve heard there are a lot of false positives </vt:lpstr>
      <vt:lpstr>An overview of alerts</vt:lpstr>
      <vt:lpstr>Alerts: HOME study vs real world</vt:lpstr>
      <vt:lpstr>Alerts, CNV and non-CNV, are relatively uncommon </vt:lpstr>
      <vt:lpstr>Pulling it all together </vt:lpstr>
      <vt:lpstr>PowerPoint Presentation</vt:lpstr>
      <vt:lpstr>PowerPoint Presentation</vt:lpstr>
      <vt:lpstr>This is an overcomplicated  Amsler grid</vt:lpstr>
      <vt:lpstr>The human ability to perceive minute differences in the relative spatial localization of 2 objects  The brain is exceptionally sensitive to such deviation  In the fovea, hyperacuity ability is in the range of 3-6” (sec) of arc (~10x better than standard acuity)</vt:lpstr>
      <vt:lpstr>PowerPoint Presentation</vt:lpstr>
      <vt:lpstr>The ForeseeHome test</vt:lpstr>
      <vt:lpstr>Once pathology is suspected, the area is bracketed to localize and quantify pathology</vt:lpstr>
      <vt:lpstr>After pathology is quantified and localized,  an alert map is generated</vt:lpstr>
      <vt:lpstr>ForeseeHome is not appropriate for some patients1,5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FSH Detail</dc:title>
  <dc:creator>Evan Daly</dc:creator>
  <cp:lastModifiedBy>Courtney Goodwin</cp:lastModifiedBy>
  <cp:revision>515</cp:revision>
  <cp:lastPrinted>2018-06-12T15:17:08Z</cp:lastPrinted>
  <dcterms:created xsi:type="dcterms:W3CDTF">2018-02-02T22:08:33Z</dcterms:created>
  <dcterms:modified xsi:type="dcterms:W3CDTF">2018-06-29T15:18:04Z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0x010100852491B794996A4C89C2F3226B45F177</vt:lpwstr>
  </property>
</Properties>
</file>