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39" r:id="rId2"/>
    <p:sldId id="329" r:id="rId3"/>
    <p:sldId id="262" r:id="rId4"/>
    <p:sldId id="267" r:id="rId5"/>
    <p:sldId id="355" r:id="rId6"/>
    <p:sldId id="275" r:id="rId7"/>
    <p:sldId id="276" r:id="rId8"/>
    <p:sldId id="346" r:id="rId9"/>
    <p:sldId id="284" r:id="rId10"/>
    <p:sldId id="286" r:id="rId11"/>
    <p:sldId id="290" r:id="rId12"/>
    <p:sldId id="292" r:id="rId13"/>
    <p:sldId id="356" r:id="rId14"/>
    <p:sldId id="317"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87" r:id="rId32"/>
    <p:sldId id="3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15559-B43A-4B13-833F-E59C25814383}" v="15" dt="2018-06-09T15:28:23.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8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urtney Goodwin" userId="7d19a722-78b0-4a18-99a9-adc7396b069b" providerId="ADAL" clId="{87D15559-B43A-4B13-833F-E59C25814383}"/>
    <pc:docChg chg="custSel addSld delSld modSld">
      <pc:chgData name="Courtney Goodwin" userId="7d19a722-78b0-4a18-99a9-adc7396b069b" providerId="ADAL" clId="{87D15559-B43A-4B13-833F-E59C25814383}" dt="2018-06-09T15:28:23.753" v="13"/>
      <pc:docMkLst>
        <pc:docMk/>
      </pc:docMkLst>
      <pc:sldChg chg="modTransition">
        <pc:chgData name="Courtney Goodwin" userId="7d19a722-78b0-4a18-99a9-adc7396b069b" providerId="ADAL" clId="{87D15559-B43A-4B13-833F-E59C25814383}" dt="2018-06-09T15:28:23.753" v="13"/>
        <pc:sldMkLst>
          <pc:docMk/>
          <pc:sldMk cId="922419820" sldId="262"/>
        </pc:sldMkLst>
      </pc:sldChg>
      <pc:sldChg chg="add modTransition">
        <pc:chgData name="Courtney Goodwin" userId="7d19a722-78b0-4a18-99a9-adc7396b069b" providerId="ADAL" clId="{87D15559-B43A-4B13-833F-E59C25814383}" dt="2018-06-09T15:28:23.753" v="13"/>
        <pc:sldMkLst>
          <pc:docMk/>
          <pc:sldMk cId="2512413367" sldId="267"/>
        </pc:sldMkLst>
      </pc:sldChg>
      <pc:sldChg chg="del">
        <pc:chgData name="Courtney Goodwin" userId="7d19a722-78b0-4a18-99a9-adc7396b069b" providerId="ADAL" clId="{87D15559-B43A-4B13-833F-E59C25814383}" dt="2018-06-09T14:07:32.242" v="6" actId="2696"/>
        <pc:sldMkLst>
          <pc:docMk/>
          <pc:sldMk cId="449796377" sldId="268"/>
        </pc:sldMkLst>
      </pc:sldChg>
      <pc:sldChg chg="modTransition">
        <pc:chgData name="Courtney Goodwin" userId="7d19a722-78b0-4a18-99a9-adc7396b069b" providerId="ADAL" clId="{87D15559-B43A-4B13-833F-E59C25814383}" dt="2018-06-09T15:28:23.753" v="13"/>
        <pc:sldMkLst>
          <pc:docMk/>
          <pc:sldMk cId="1850521652" sldId="275"/>
        </pc:sldMkLst>
      </pc:sldChg>
      <pc:sldChg chg="modTransition">
        <pc:chgData name="Courtney Goodwin" userId="7d19a722-78b0-4a18-99a9-adc7396b069b" providerId="ADAL" clId="{87D15559-B43A-4B13-833F-E59C25814383}" dt="2018-06-09T15:28:23.753" v="13"/>
        <pc:sldMkLst>
          <pc:docMk/>
          <pc:sldMk cId="446784207" sldId="276"/>
        </pc:sldMkLst>
      </pc:sldChg>
      <pc:sldChg chg="modTransition">
        <pc:chgData name="Courtney Goodwin" userId="7d19a722-78b0-4a18-99a9-adc7396b069b" providerId="ADAL" clId="{87D15559-B43A-4B13-833F-E59C25814383}" dt="2018-06-09T15:28:23.753" v="13"/>
        <pc:sldMkLst>
          <pc:docMk/>
          <pc:sldMk cId="1719226895" sldId="284"/>
        </pc:sldMkLst>
      </pc:sldChg>
      <pc:sldChg chg="add modTransition">
        <pc:chgData name="Courtney Goodwin" userId="7d19a722-78b0-4a18-99a9-adc7396b069b" providerId="ADAL" clId="{87D15559-B43A-4B13-833F-E59C25814383}" dt="2018-06-09T15:28:23.753" v="13"/>
        <pc:sldMkLst>
          <pc:docMk/>
          <pc:sldMk cId="3410962290" sldId="286"/>
        </pc:sldMkLst>
      </pc:sldChg>
      <pc:sldChg chg="add modTransition">
        <pc:chgData name="Courtney Goodwin" userId="7d19a722-78b0-4a18-99a9-adc7396b069b" providerId="ADAL" clId="{87D15559-B43A-4B13-833F-E59C25814383}" dt="2018-06-09T15:28:23.753" v="13"/>
        <pc:sldMkLst>
          <pc:docMk/>
          <pc:sldMk cId="1211790283" sldId="290"/>
        </pc:sldMkLst>
      </pc:sldChg>
      <pc:sldChg chg="add modTransition">
        <pc:chgData name="Courtney Goodwin" userId="7d19a722-78b0-4a18-99a9-adc7396b069b" providerId="ADAL" clId="{87D15559-B43A-4B13-833F-E59C25814383}" dt="2018-06-09T15:28:23.753" v="13"/>
        <pc:sldMkLst>
          <pc:docMk/>
          <pc:sldMk cId="2094370984" sldId="292"/>
        </pc:sldMkLst>
      </pc:sldChg>
      <pc:sldChg chg="modTransition">
        <pc:chgData name="Courtney Goodwin" userId="7d19a722-78b0-4a18-99a9-adc7396b069b" providerId="ADAL" clId="{87D15559-B43A-4B13-833F-E59C25814383}" dt="2018-06-09T15:28:23.753" v="13"/>
        <pc:sldMkLst>
          <pc:docMk/>
          <pc:sldMk cId="1335266013" sldId="317"/>
        </pc:sldMkLst>
      </pc:sldChg>
      <pc:sldChg chg="del">
        <pc:chgData name="Courtney Goodwin" userId="7d19a722-78b0-4a18-99a9-adc7396b069b" providerId="ADAL" clId="{87D15559-B43A-4B13-833F-E59C25814383}" dt="2018-06-09T14:06:26.748" v="4" actId="2696"/>
        <pc:sldMkLst>
          <pc:docMk/>
          <pc:sldMk cId="1984337468" sldId="318"/>
        </pc:sldMkLst>
      </pc:sldChg>
      <pc:sldChg chg="modTransition">
        <pc:chgData name="Courtney Goodwin" userId="7d19a722-78b0-4a18-99a9-adc7396b069b" providerId="ADAL" clId="{87D15559-B43A-4B13-833F-E59C25814383}" dt="2018-06-09T15:28:23.753" v="13"/>
        <pc:sldMkLst>
          <pc:docMk/>
          <pc:sldMk cId="3687380789" sldId="329"/>
        </pc:sldMkLst>
      </pc:sldChg>
      <pc:sldChg chg="delSp modTransition">
        <pc:chgData name="Courtney Goodwin" userId="7d19a722-78b0-4a18-99a9-adc7396b069b" providerId="ADAL" clId="{87D15559-B43A-4B13-833F-E59C25814383}" dt="2018-06-09T15:28:23.753" v="13"/>
        <pc:sldMkLst>
          <pc:docMk/>
          <pc:sldMk cId="1293304333" sldId="339"/>
        </pc:sldMkLst>
        <pc:spChg chg="del">
          <ac:chgData name="Courtney Goodwin" userId="7d19a722-78b0-4a18-99a9-adc7396b069b" providerId="ADAL" clId="{87D15559-B43A-4B13-833F-E59C25814383}" dt="2018-06-09T14:07:21.522" v="5" actId="478"/>
          <ac:spMkLst>
            <pc:docMk/>
            <pc:sldMk cId="1293304333" sldId="339"/>
            <ac:spMk id="9" creationId="{18156B16-B34B-BC4E-AACF-834BCC6A5FDF}"/>
          </ac:spMkLst>
        </pc:spChg>
      </pc:sldChg>
      <pc:sldChg chg="add modTransition">
        <pc:chgData name="Courtney Goodwin" userId="7d19a722-78b0-4a18-99a9-adc7396b069b" providerId="ADAL" clId="{87D15559-B43A-4B13-833F-E59C25814383}" dt="2018-06-09T15:28:23.753" v="13"/>
        <pc:sldMkLst>
          <pc:docMk/>
          <pc:sldMk cId="1067514887" sldId="346"/>
        </pc:sldMkLst>
      </pc:sldChg>
      <pc:sldChg chg="add modTransition">
        <pc:chgData name="Courtney Goodwin" userId="7d19a722-78b0-4a18-99a9-adc7396b069b" providerId="ADAL" clId="{87D15559-B43A-4B13-833F-E59C25814383}" dt="2018-06-09T15:28:23.753" v="13"/>
        <pc:sldMkLst>
          <pc:docMk/>
          <pc:sldMk cId="1635713544" sldId="355"/>
        </pc:sldMkLst>
      </pc:sldChg>
      <pc:sldChg chg="add modTransition">
        <pc:chgData name="Courtney Goodwin" userId="7d19a722-78b0-4a18-99a9-adc7396b069b" providerId="ADAL" clId="{87D15559-B43A-4B13-833F-E59C25814383}" dt="2018-06-09T15:28:23.753" v="13"/>
        <pc:sldMkLst>
          <pc:docMk/>
          <pc:sldMk cId="436602628" sldId="356"/>
        </pc:sldMkLst>
      </pc:sldChg>
      <pc:sldChg chg="modTransition">
        <pc:chgData name="Courtney Goodwin" userId="7d19a722-78b0-4a18-99a9-adc7396b069b" providerId="ADAL" clId="{87D15559-B43A-4B13-833F-E59C25814383}" dt="2018-06-09T15:28:23.753" v="13"/>
        <pc:sldMkLst>
          <pc:docMk/>
          <pc:sldMk cId="1906450670" sldId="371"/>
        </pc:sldMkLst>
      </pc:sldChg>
      <pc:sldChg chg="modTransition">
        <pc:chgData name="Courtney Goodwin" userId="7d19a722-78b0-4a18-99a9-adc7396b069b" providerId="ADAL" clId="{87D15559-B43A-4B13-833F-E59C25814383}" dt="2018-06-09T15:28:23.753" v="13"/>
        <pc:sldMkLst>
          <pc:docMk/>
          <pc:sldMk cId="2370276018" sldId="372"/>
        </pc:sldMkLst>
      </pc:sldChg>
      <pc:sldChg chg="modTransition">
        <pc:chgData name="Courtney Goodwin" userId="7d19a722-78b0-4a18-99a9-adc7396b069b" providerId="ADAL" clId="{87D15559-B43A-4B13-833F-E59C25814383}" dt="2018-06-09T15:28:23.753" v="13"/>
        <pc:sldMkLst>
          <pc:docMk/>
          <pc:sldMk cId="2280949679" sldId="373"/>
        </pc:sldMkLst>
      </pc:sldChg>
      <pc:sldChg chg="modTransition">
        <pc:chgData name="Courtney Goodwin" userId="7d19a722-78b0-4a18-99a9-adc7396b069b" providerId="ADAL" clId="{87D15559-B43A-4B13-833F-E59C25814383}" dt="2018-06-09T15:28:23.753" v="13"/>
        <pc:sldMkLst>
          <pc:docMk/>
          <pc:sldMk cId="1824675422" sldId="374"/>
        </pc:sldMkLst>
      </pc:sldChg>
      <pc:sldChg chg="modTransition">
        <pc:chgData name="Courtney Goodwin" userId="7d19a722-78b0-4a18-99a9-adc7396b069b" providerId="ADAL" clId="{87D15559-B43A-4B13-833F-E59C25814383}" dt="2018-06-09T15:28:23.753" v="13"/>
        <pc:sldMkLst>
          <pc:docMk/>
          <pc:sldMk cId="1165275660" sldId="375"/>
        </pc:sldMkLst>
      </pc:sldChg>
      <pc:sldChg chg="modTransition">
        <pc:chgData name="Courtney Goodwin" userId="7d19a722-78b0-4a18-99a9-adc7396b069b" providerId="ADAL" clId="{87D15559-B43A-4B13-833F-E59C25814383}" dt="2018-06-09T15:28:23.753" v="13"/>
        <pc:sldMkLst>
          <pc:docMk/>
          <pc:sldMk cId="2697970402" sldId="376"/>
        </pc:sldMkLst>
      </pc:sldChg>
      <pc:sldChg chg="modTransition">
        <pc:chgData name="Courtney Goodwin" userId="7d19a722-78b0-4a18-99a9-adc7396b069b" providerId="ADAL" clId="{87D15559-B43A-4B13-833F-E59C25814383}" dt="2018-06-09T15:28:23.753" v="13"/>
        <pc:sldMkLst>
          <pc:docMk/>
          <pc:sldMk cId="1626401067" sldId="377"/>
        </pc:sldMkLst>
      </pc:sldChg>
      <pc:sldChg chg="modTransition">
        <pc:chgData name="Courtney Goodwin" userId="7d19a722-78b0-4a18-99a9-adc7396b069b" providerId="ADAL" clId="{87D15559-B43A-4B13-833F-E59C25814383}" dt="2018-06-09T15:28:23.753" v="13"/>
        <pc:sldMkLst>
          <pc:docMk/>
          <pc:sldMk cId="1184381496" sldId="378"/>
        </pc:sldMkLst>
      </pc:sldChg>
      <pc:sldChg chg="modTransition">
        <pc:chgData name="Courtney Goodwin" userId="7d19a722-78b0-4a18-99a9-adc7396b069b" providerId="ADAL" clId="{87D15559-B43A-4B13-833F-E59C25814383}" dt="2018-06-09T15:28:23.753" v="13"/>
        <pc:sldMkLst>
          <pc:docMk/>
          <pc:sldMk cId="1550758495" sldId="379"/>
        </pc:sldMkLst>
      </pc:sldChg>
      <pc:sldChg chg="modTransition">
        <pc:chgData name="Courtney Goodwin" userId="7d19a722-78b0-4a18-99a9-adc7396b069b" providerId="ADAL" clId="{87D15559-B43A-4B13-833F-E59C25814383}" dt="2018-06-09T15:28:23.753" v="13"/>
        <pc:sldMkLst>
          <pc:docMk/>
          <pc:sldMk cId="3287558116" sldId="380"/>
        </pc:sldMkLst>
      </pc:sldChg>
      <pc:sldChg chg="modTransition">
        <pc:chgData name="Courtney Goodwin" userId="7d19a722-78b0-4a18-99a9-adc7396b069b" providerId="ADAL" clId="{87D15559-B43A-4B13-833F-E59C25814383}" dt="2018-06-09T15:28:23.753" v="13"/>
        <pc:sldMkLst>
          <pc:docMk/>
          <pc:sldMk cId="3090732955" sldId="381"/>
        </pc:sldMkLst>
      </pc:sldChg>
      <pc:sldChg chg="modTransition">
        <pc:chgData name="Courtney Goodwin" userId="7d19a722-78b0-4a18-99a9-adc7396b069b" providerId="ADAL" clId="{87D15559-B43A-4B13-833F-E59C25814383}" dt="2018-06-09T15:28:23.753" v="13"/>
        <pc:sldMkLst>
          <pc:docMk/>
          <pc:sldMk cId="2676089374" sldId="382"/>
        </pc:sldMkLst>
      </pc:sldChg>
      <pc:sldChg chg="modTransition">
        <pc:chgData name="Courtney Goodwin" userId="7d19a722-78b0-4a18-99a9-adc7396b069b" providerId="ADAL" clId="{87D15559-B43A-4B13-833F-E59C25814383}" dt="2018-06-09T15:28:23.753" v="13"/>
        <pc:sldMkLst>
          <pc:docMk/>
          <pc:sldMk cId="3194443231" sldId="383"/>
        </pc:sldMkLst>
      </pc:sldChg>
      <pc:sldChg chg="modTransition">
        <pc:chgData name="Courtney Goodwin" userId="7d19a722-78b0-4a18-99a9-adc7396b069b" providerId="ADAL" clId="{87D15559-B43A-4B13-833F-E59C25814383}" dt="2018-06-09T15:28:23.753" v="13"/>
        <pc:sldMkLst>
          <pc:docMk/>
          <pc:sldMk cId="4044288686" sldId="384"/>
        </pc:sldMkLst>
      </pc:sldChg>
      <pc:sldChg chg="modTransition">
        <pc:chgData name="Courtney Goodwin" userId="7d19a722-78b0-4a18-99a9-adc7396b069b" providerId="ADAL" clId="{87D15559-B43A-4B13-833F-E59C25814383}" dt="2018-06-09T15:28:23.753" v="13"/>
        <pc:sldMkLst>
          <pc:docMk/>
          <pc:sldMk cId="2585146622" sldId="385"/>
        </pc:sldMkLst>
      </pc:sldChg>
      <pc:sldChg chg="modTransition">
        <pc:chgData name="Courtney Goodwin" userId="7d19a722-78b0-4a18-99a9-adc7396b069b" providerId="ADAL" clId="{87D15559-B43A-4B13-833F-E59C25814383}" dt="2018-06-09T15:28:23.753" v="13"/>
        <pc:sldMkLst>
          <pc:docMk/>
          <pc:sldMk cId="1378735158" sldId="386"/>
        </pc:sldMkLst>
      </pc:sldChg>
      <pc:sldChg chg="modTransition">
        <pc:chgData name="Courtney Goodwin" userId="7d19a722-78b0-4a18-99a9-adc7396b069b" providerId="ADAL" clId="{87D15559-B43A-4B13-833F-E59C25814383}" dt="2018-06-09T15:28:23.753" v="13"/>
        <pc:sldMkLst>
          <pc:docMk/>
          <pc:sldMk cId="3977486900" sldId="387"/>
        </pc:sldMkLst>
      </pc:sldChg>
      <pc:sldChg chg="modTransition">
        <pc:chgData name="Courtney Goodwin" userId="7d19a722-78b0-4a18-99a9-adc7396b069b" providerId="ADAL" clId="{87D15559-B43A-4B13-833F-E59C25814383}" dt="2018-06-09T15:28:23.753" v="13"/>
        <pc:sldMkLst>
          <pc:docMk/>
          <pc:sldMk cId="1795287242" sldId="3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191EEF-AC01-4FDC-AEBB-CF4216980E81}" type="datetimeFigureOut">
              <a:rPr lang="en-US" smtClean="0"/>
              <a:t>6/9/2018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459738-5E40-4A8D-9773-E209FA39BFF5}" type="slidenum">
              <a:rPr lang="en-US" smtClean="0"/>
              <a:t>‹#›</a:t>
            </a:fld>
            <a:endParaRPr lang="en-US"/>
          </a:p>
        </p:txBody>
      </p:sp>
    </p:spTree>
    <p:extLst>
      <p:ext uri="{BB962C8B-B14F-4D97-AF65-F5344CB8AC3E}">
        <p14:creationId xmlns:p14="http://schemas.microsoft.com/office/powerpoint/2010/main" val="3889425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our time together, we will discuss the current state of VA at CNV detection and discuss why VA at CNV detection is important to visual outcomes. </a:t>
            </a:r>
          </a:p>
          <a:p>
            <a:endParaRPr lang="en-US" dirty="0"/>
          </a:p>
          <a:p>
            <a:r>
              <a:rPr lang="en-US" dirty="0"/>
              <a:t>Next, we will discuss some of the challenges associated with identifying intermediate AMD and monitoring the disease to detect the conversion to wet AMD. </a:t>
            </a:r>
          </a:p>
          <a:p>
            <a:endParaRPr lang="en-US" dirty="0"/>
          </a:p>
          <a:p>
            <a:r>
              <a:rPr lang="en-US" dirty="0"/>
              <a:t>Finally, we will discuss an advanced, intelligent at-home intermediate AMD monitoring system designed to detect significant changes in vision subsequent to CNV development.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8122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defTabSz="1219170"/>
            <a:r>
              <a:rPr lang="en-US" sz="1400" b="1" u="sng" dirty="0">
                <a:solidFill>
                  <a:srgbClr val="FFFFFF"/>
                </a:solidFill>
                <a:latin typeface="Arial Narrow" charset="0"/>
                <a:ea typeface="Arial Narrow" charset="0"/>
                <a:cs typeface="Arial Narrow" charset="0"/>
              </a:rPr>
              <a:t>Slide Intent:</a:t>
            </a:r>
          </a:p>
          <a:p>
            <a:pPr defTabSz="1219170"/>
            <a:endParaRPr lang="en-US" sz="1400" dirty="0">
              <a:solidFill>
                <a:srgbClr val="FFFFFF"/>
              </a:solidFill>
              <a:latin typeface="Arial Narrow" charset="0"/>
              <a:ea typeface="Arial Narrow" charset="0"/>
              <a:cs typeface="Arial Narrow" charset="0"/>
            </a:endParaRPr>
          </a:p>
          <a:p>
            <a:pPr defTabSz="1219170"/>
            <a:r>
              <a:rPr lang="en-US" sz="1400" dirty="0">
                <a:solidFill>
                  <a:srgbClr val="FFFFFF"/>
                </a:solidFill>
                <a:latin typeface="Arial Narrow" charset="0"/>
                <a:ea typeface="Arial Narrow" charset="0"/>
                <a:cs typeface="Arial Narrow" charset="0"/>
              </a:rPr>
              <a:t>Describe how preferential hyperacuity perimetry test works</a:t>
            </a:r>
          </a:p>
          <a:p>
            <a:pPr defTabSz="1219170"/>
            <a:endParaRPr lang="en-US" sz="1400" dirty="0">
              <a:solidFill>
                <a:srgbClr val="FFFFFF"/>
              </a:solidFill>
              <a:latin typeface="Arial Narrow" charset="0"/>
              <a:ea typeface="Arial Narrow" charset="0"/>
              <a:cs typeface="Arial Narrow" charset="0"/>
            </a:endParaRPr>
          </a:p>
          <a:p>
            <a:pPr defTabSz="1219170"/>
            <a:r>
              <a:rPr lang="en-US" sz="1400" b="1" u="sng" dirty="0">
                <a:solidFill>
                  <a:srgbClr val="FFFFFF"/>
                </a:solidFill>
                <a:latin typeface="Arial Narrow" charset="0"/>
                <a:ea typeface="Arial Narrow" charset="0"/>
                <a:cs typeface="Arial Narrow" charset="0"/>
              </a:rPr>
              <a:t>Discussion Points:</a:t>
            </a:r>
          </a:p>
          <a:p>
            <a:pPr defTabSz="1219170"/>
            <a:endParaRPr lang="en-US" sz="1400" dirty="0">
              <a:solidFill>
                <a:srgbClr val="FFFFFF"/>
              </a:solidFill>
              <a:latin typeface="Arial Narrow" charset="0"/>
              <a:ea typeface="Arial Narrow" charset="0"/>
              <a:cs typeface="Arial Narrow" charset="0"/>
            </a:endParaRPr>
          </a:p>
          <a:p>
            <a:pPr defTabSz="1219170"/>
            <a:r>
              <a:rPr lang="en-US" sz="1400" dirty="0">
                <a:solidFill>
                  <a:srgbClr val="FFFFFF"/>
                </a:solidFill>
                <a:latin typeface="Arial Narrow" charset="0"/>
                <a:ea typeface="Arial Narrow" charset="0"/>
                <a:cs typeface="Arial Narrow" charset="0"/>
              </a:rPr>
              <a:t>The human ability to perceive minute differences in the relative spatial localization of two objects</a:t>
            </a:r>
          </a:p>
          <a:p>
            <a:pPr defTabSz="1219170"/>
            <a:endParaRPr lang="en-US" sz="1400" dirty="0">
              <a:solidFill>
                <a:srgbClr val="FFFFFF"/>
              </a:solidFill>
              <a:latin typeface="Arial Narrow" charset="0"/>
              <a:ea typeface="Arial Narrow" charset="0"/>
              <a:cs typeface="Arial Narrow" charset="0"/>
            </a:endParaRPr>
          </a:p>
          <a:p>
            <a:pPr defTabSz="1219170"/>
            <a:r>
              <a:rPr lang="en-US" sz="1400" dirty="0">
                <a:solidFill>
                  <a:srgbClr val="FFFFFF"/>
                </a:solidFill>
                <a:latin typeface="Arial Narrow" charset="0"/>
                <a:ea typeface="Arial Narrow" charset="0"/>
                <a:cs typeface="Arial Narrow" charset="0"/>
              </a:rPr>
              <a:t>The brain is exceptionally sensitive to such deviation</a:t>
            </a:r>
          </a:p>
          <a:p>
            <a:pPr defTabSz="1219170"/>
            <a:endParaRPr lang="en-US" sz="1400" dirty="0">
              <a:solidFill>
                <a:srgbClr val="FFFFFF"/>
              </a:solidFill>
              <a:latin typeface="Arial Narrow" charset="0"/>
              <a:ea typeface="Arial Narrow" charset="0"/>
              <a:cs typeface="Arial Narrow" charset="0"/>
            </a:endParaRPr>
          </a:p>
          <a:p>
            <a:pPr defTabSz="1219170"/>
            <a:r>
              <a:rPr lang="en-US" sz="1400" dirty="0">
                <a:solidFill>
                  <a:srgbClr val="FFFFFF"/>
                </a:solidFill>
                <a:latin typeface="Arial Narrow" charset="0"/>
                <a:ea typeface="Arial Narrow" charset="0"/>
                <a:cs typeface="Arial Narrow" charset="0"/>
              </a:rPr>
              <a:t>In the fovea, hyperacuity ability is in the range of 3-6’’ (sec) of arc (~10x better than standard acuity)</a:t>
            </a:r>
          </a:p>
          <a:p>
            <a:endParaRPr lang="en-US" sz="1300" b="1" dirty="0">
              <a:cs typeface="Arial" panose="020B0604020202020204" pitchFamily="34" charset="0"/>
            </a:endParaRPr>
          </a:p>
        </p:txBody>
      </p:sp>
    </p:spTree>
    <p:extLst>
      <p:ext uri="{BB962C8B-B14F-4D97-AF65-F5344CB8AC3E}">
        <p14:creationId xmlns:p14="http://schemas.microsoft.com/office/powerpoint/2010/main" val="1832031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Slide Intent:</a:t>
            </a:r>
          </a:p>
          <a:p>
            <a:endParaRPr lang="en-US" b="1" u="sng" dirty="0"/>
          </a:p>
          <a:p>
            <a:r>
              <a:rPr lang="en-US" b="0" u="none" dirty="0"/>
              <a:t>Help the audience better understand the FSH test and how we establish a baseline, then compare subsequent test to that baseline to generate an alert, if needed. </a:t>
            </a:r>
            <a:endParaRPr lang="en-US" b="1" u="sng" dirty="0"/>
          </a:p>
          <a:p>
            <a:endParaRPr lang="en-US" dirty="0"/>
          </a:p>
          <a:p>
            <a:r>
              <a:rPr lang="en-US" b="1" u="sng" dirty="0"/>
              <a:t>Discussion/Data Points:</a:t>
            </a:r>
          </a:p>
          <a:p>
            <a:pPr>
              <a:spcAft>
                <a:spcPts val="600"/>
              </a:spcAft>
            </a:pPr>
            <a:r>
              <a:rPr lang="en-US" sz="1200" dirty="0"/>
              <a:t>The test takes 3-5 minutes per eye/day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t>One eye is tested at a time</a:t>
            </a:r>
          </a:p>
          <a:p>
            <a:r>
              <a:rPr lang="en-US" b="0" u="none" dirty="0"/>
              <a:t>Stimuli are presented over the central 14 degrees of the macula </a:t>
            </a:r>
          </a:p>
          <a:p>
            <a:r>
              <a:rPr lang="en-US" b="0" u="none" dirty="0"/>
              <a:t>Stimuli are presented on the screen in the viewfinder for 160 </a:t>
            </a:r>
            <a:r>
              <a:rPr lang="en-US" b="0" u="none" dirty="0" err="1"/>
              <a:t>ms</a:t>
            </a:r>
            <a:r>
              <a:rPr lang="en-US" b="0" u="none" dirty="0"/>
              <a:t>, this is to prevent cortical completion</a:t>
            </a:r>
          </a:p>
          <a:p>
            <a:r>
              <a:rPr lang="en-US" b="0" u="none" dirty="0"/>
              <a:t>1 “test” is actually two separate sessions</a:t>
            </a:r>
          </a:p>
          <a:p>
            <a:r>
              <a:rPr lang="en-US" b="0" u="none" dirty="0"/>
              <a:t>~ 60 stimuli are presented vertically one session then horizontally the next session or vice versa </a:t>
            </a:r>
          </a:p>
          <a:p>
            <a:pPr>
              <a:spcAft>
                <a:spcPts val="600"/>
              </a:spcAft>
            </a:pPr>
            <a:endParaRPr lang="en-US" sz="1200"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5E30F71-E2D1-FD4C-894B-FC1631B1F79A}" type="slidenum">
              <a:rPr lang="en-US" smtClean="0"/>
              <a:t>13</a:t>
            </a:fld>
            <a:endParaRPr lang="en-US"/>
          </a:p>
        </p:txBody>
      </p:sp>
    </p:spTree>
    <p:extLst>
      <p:ext uri="{BB962C8B-B14F-4D97-AF65-F5344CB8AC3E}">
        <p14:creationId xmlns:p14="http://schemas.microsoft.com/office/powerpoint/2010/main" val="319531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6678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(Re) Introduce the concept that baseline VA has a significant impact on absolute visual outcomes.  Also introduce the concept of functional vision.</a:t>
            </a:r>
          </a:p>
          <a:p>
            <a:endParaRPr lang="en-US" b="1" u="sng" dirty="0"/>
          </a:p>
          <a:p>
            <a:r>
              <a:rPr lang="en-US" b="1" u="sng" dirty="0"/>
              <a:t>Key Message:</a:t>
            </a:r>
          </a:p>
          <a:p>
            <a:r>
              <a:rPr lang="en-US" dirty="0"/>
              <a:t>Baseline VA is the strongest predictor of VA at any point in time and the CATT trial demonstrates this at year 1; </a:t>
            </a:r>
          </a:p>
          <a:p>
            <a:r>
              <a:rPr lang="en-US" dirty="0"/>
              <a:t>At year 1, patients with worse vision at baseline never “catch up” to patients who have better vision at baseline</a:t>
            </a:r>
          </a:p>
          <a:p>
            <a:r>
              <a:rPr lang="en-US" dirty="0"/>
              <a:t>Functional Vision, ≥ 20/40, is critical to a patients quality of life</a:t>
            </a:r>
          </a:p>
          <a:p>
            <a:endParaRPr lang="en-US" b="1" u="sng" dirty="0"/>
          </a:p>
          <a:p>
            <a:r>
              <a:rPr lang="en-US" b="1" u="sng" dirty="0"/>
              <a:t>Discussion/Data Points:</a:t>
            </a:r>
          </a:p>
          <a:p>
            <a:r>
              <a:rPr lang="en-US" dirty="0"/>
              <a:t>We know that baseline VA is a strong predictor of visual outcomes at year 1 and year 2, the CATT Trial confirms this for us. </a:t>
            </a:r>
          </a:p>
          <a:p>
            <a:endParaRPr lang="en-US" dirty="0"/>
          </a:p>
          <a:p>
            <a:r>
              <a:rPr lang="en-US" dirty="0"/>
              <a:t>Notice how the cohorts never intersect. Each cohort stays in its own lane, again confirming that even with the advent of great anti-VEGF drugs where you start will determine where you finish. </a:t>
            </a:r>
          </a:p>
          <a:p>
            <a:endParaRPr lang="en-US" dirty="0"/>
          </a:p>
          <a:p>
            <a:r>
              <a:rPr lang="en-US" dirty="0"/>
              <a:t>Yes, it is true that the patients with worse vision at the initiation of treatment gain more, relative vision, but the relative vision gains, may not be enough to significantly improve a patients quality of life. </a:t>
            </a:r>
          </a:p>
          <a:p>
            <a:endParaRPr lang="en-US" dirty="0"/>
          </a:p>
          <a:p>
            <a:r>
              <a:rPr lang="en-US" dirty="0"/>
              <a:t>In the IRIS data, the worst baseline group - those with less than 20/320 had an improvement in VA BUT they still end up with the poorest vision at 1 Year.  While those with better than 20/25 VA at baseline declined somewhat, they still have the BEST final vision at 1 Year.</a:t>
            </a:r>
          </a:p>
          <a:p>
            <a:endParaRPr lang="en-US" dirty="0"/>
          </a:p>
          <a:p>
            <a:endParaRPr lang="en-US" dirty="0"/>
          </a:p>
          <a:p>
            <a:r>
              <a:rPr lang="en-US" dirty="0"/>
              <a:t>Sample Sizes: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68–82 letters, 20/25 - 20/40 (</a:t>
            </a:r>
            <a:r>
              <a:rPr lang="en-US" dirty="0"/>
              <a:t>n=397 - </a:t>
            </a:r>
            <a:r>
              <a:rPr lang="en-US" baseline="0" dirty="0"/>
              <a:t>n=382</a:t>
            </a:r>
            <a:r>
              <a:rPr lang="en-US" dirty="0"/>
              <a:t>)</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53–67 letters, 20/50 - 20/80 (</a:t>
            </a:r>
            <a:r>
              <a:rPr lang="en-US" baseline="0" dirty="0"/>
              <a:t>n=414 - n=401)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38–52 letters, 20/100-20/160 (</a:t>
            </a:r>
            <a:r>
              <a:rPr lang="en-US" baseline="0" dirty="0"/>
              <a:t>n=223 - n=218)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23–37 letters, 20/200-20/320 (</a:t>
            </a:r>
            <a:r>
              <a:rPr lang="en-US" baseline="0" dirty="0"/>
              <a:t>n=71 - n=68)</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References: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342900" indent="-342900">
              <a:buFont typeface="+mj-lt"/>
              <a:buAutoNum type="arabicPeriod"/>
            </a:pPr>
            <a:r>
              <a:rPr lang="en-US" sz="1200" dirty="0"/>
              <a:t>Ying GS, Huang </a:t>
            </a:r>
            <a:r>
              <a:rPr lang="en-US" sz="1200" dirty="0" err="1"/>
              <a:t>J,Maguire</a:t>
            </a:r>
            <a:r>
              <a:rPr lang="en-US" sz="1200" dirty="0"/>
              <a:t> MG, et al; Comparison of Age-related Macular Degeneration Treatments Trials Research Group. Baseline predictors for one-year visual outcomes with ranibizumab or bevacizumab for neovascular age-related macular degeneration. Ophthalmology. 2013;120(1):122-129.</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85E30F71-E2D1-FD4C-894B-FC1631B1F79A}" type="slidenum">
              <a:rPr lang="en-US" smtClean="0"/>
              <a:t>4</a:t>
            </a:fld>
            <a:endParaRPr lang="en-US"/>
          </a:p>
        </p:txBody>
      </p:sp>
    </p:spTree>
    <p:extLst>
      <p:ext uri="{BB962C8B-B14F-4D97-AF65-F5344CB8AC3E}">
        <p14:creationId xmlns:p14="http://schemas.microsoft.com/office/powerpoint/2010/main" val="4080437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t>Create awareness about how infrequently patients start with ≥20/40 to highlight the pervasiveness of the late detection.</a:t>
            </a:r>
          </a:p>
          <a:p>
            <a:endParaRPr lang="en-US" b="1" u="sng" dirty="0"/>
          </a:p>
          <a:p>
            <a:r>
              <a:rPr lang="en-US" b="1" u="sng" dirty="0"/>
              <a:t>Key Message:</a:t>
            </a:r>
          </a:p>
          <a:p>
            <a:r>
              <a:rPr lang="en-US" dirty="0"/>
              <a:t>Across multiple, well controlled clinical trials or real world analyses, the results are similar. Too few patients start with ≥20/40, which may limit visual outcomes. </a:t>
            </a:r>
          </a:p>
          <a:p>
            <a:r>
              <a:rPr lang="en-US" dirty="0"/>
              <a:t>Only 13-40% of patients start with visual acuity that is ≥20/40, which may mean many patients are losing significant vision prior to diagnosis and a treatment</a:t>
            </a:r>
          </a:p>
          <a:p>
            <a:r>
              <a:rPr lang="en-US" dirty="0"/>
              <a:t>When patients do not have functional vision, their quality of life can start to deteriorate</a:t>
            </a:r>
          </a:p>
          <a:p>
            <a:endParaRPr lang="en-US" dirty="0"/>
          </a:p>
          <a:p>
            <a:r>
              <a:rPr lang="en-US" b="1" u="sng" dirty="0"/>
              <a:t>Discussion/Data Points:</a:t>
            </a:r>
          </a:p>
          <a:p>
            <a:r>
              <a:rPr lang="en-US" dirty="0"/>
              <a:t>Although we know that baseline VA is a strong predictor of Vision at year 1, the reality is that the majority of patients start anti-VEGF therapy somewhere between 20/63-20/80.  In most states, this will prevent patients from driving. </a:t>
            </a:r>
          </a:p>
          <a:p>
            <a:endParaRPr lang="en-US" dirty="0"/>
          </a:p>
          <a:p>
            <a:r>
              <a:rPr lang="en-US" dirty="0"/>
              <a:t>This indicates that we are not catching the disease early enough as many of our patients are losing a significant amount of vision prior to CNV detection.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Data show that patients lose an average of 15 to 25 ETDRS letters of vision between the time they convert to wet AMD and the time of diagnosis and treatment initiation.</a:t>
            </a:r>
            <a:r>
              <a:rPr lang="en-US" sz="1200" b="0" i="0" kern="1200" baseline="30000" dirty="0">
                <a:solidFill>
                  <a:schemeClr val="tx1"/>
                </a:solidFill>
                <a:effectLst/>
                <a:latin typeface="+mn-lt"/>
                <a:ea typeface="+mn-ea"/>
                <a:cs typeface="+mn-cs"/>
              </a:rPr>
              <a:t>1</a:t>
            </a:r>
            <a:r>
              <a:rPr lang="en-US" sz="1200" b="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Furthermore, it is believed that closely monitored patients participating in the control arms of AMD studies convert to wet AMD seven to 10 months before diagnosis and treatment initiation, hence a starting VA of 20/63-20/80.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When we factor in real-world data and community based practice, we can only hypothesize that the lesions are more mature than patients in well controlled trials.</a:t>
            </a:r>
            <a:endParaRPr lang="en-US" dirty="0"/>
          </a:p>
          <a:p>
            <a:endParaRPr lang="en-US" dirty="0"/>
          </a:p>
          <a:p>
            <a:r>
              <a:rPr lang="en-US" dirty="0"/>
              <a:t>With late detection comes less than ideal visual outcomes.  And with less than ideal visual outcomes some patients may become functionally disabled because of poor vision, increase their likelihood of physical injury and even mortality.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References. 1. </a:t>
            </a:r>
            <a:r>
              <a:rPr lang="en-US" sz="1200" dirty="0"/>
              <a:t>Larsen M, et al. </a:t>
            </a:r>
            <a:r>
              <a:rPr lang="en-US" sz="1200" i="1" dirty="0"/>
              <a:t>Ophthalmology</a:t>
            </a:r>
            <a:r>
              <a:rPr lang="en-US" sz="1200" dirty="0"/>
              <a:t>. 2012;119(5):992-1000. </a:t>
            </a:r>
            <a:r>
              <a:rPr lang="en-US" sz="1200" b="1" dirty="0"/>
              <a:t>2. </a:t>
            </a:r>
            <a:r>
              <a:rPr lang="en-US" sz="1200" dirty="0"/>
              <a:t>Brown DM, et al. </a:t>
            </a:r>
            <a:r>
              <a:rPr lang="en-US" sz="1200" i="1" dirty="0"/>
              <a:t>Ophthalmology</a:t>
            </a:r>
            <a:r>
              <a:rPr lang="en-US" sz="1200" dirty="0"/>
              <a:t>. 2009;116(1):57-65. </a:t>
            </a:r>
            <a:r>
              <a:rPr lang="en-US" sz="1200" b="1" dirty="0"/>
              <a:t>3. </a:t>
            </a:r>
            <a:r>
              <a:rPr lang="en-US" sz="1200" dirty="0" err="1"/>
              <a:t>Heier</a:t>
            </a:r>
            <a:r>
              <a:rPr lang="en-US" sz="1200" dirty="0"/>
              <a:t> JS, et al. </a:t>
            </a:r>
            <a:r>
              <a:rPr lang="en-US" sz="1200" i="1" dirty="0"/>
              <a:t>Ophthalmology</a:t>
            </a:r>
            <a:r>
              <a:rPr lang="en-US" sz="1200" dirty="0"/>
              <a:t>. 2012;119(12):2537-2548. </a:t>
            </a:r>
            <a:r>
              <a:rPr lang="en-US" sz="1200" b="1" dirty="0"/>
              <a:t>4. </a:t>
            </a:r>
            <a:r>
              <a:rPr lang="en-US" sz="1200" dirty="0"/>
              <a:t>Rosenfeld PJ, et al. </a:t>
            </a:r>
            <a:r>
              <a:rPr lang="en-US" sz="1200" i="1" dirty="0"/>
              <a:t>N </a:t>
            </a:r>
            <a:r>
              <a:rPr lang="en-US" sz="1200" i="1" dirty="0" err="1"/>
              <a:t>Engl</a:t>
            </a:r>
            <a:r>
              <a:rPr lang="en-US" sz="1200" i="1" dirty="0"/>
              <a:t> J Med</a:t>
            </a:r>
            <a:r>
              <a:rPr lang="en-US" sz="1200" dirty="0"/>
              <a:t>. 2006;355(14):1419-1431. </a:t>
            </a:r>
            <a:r>
              <a:rPr lang="en-US" sz="1200" b="1" dirty="0"/>
              <a:t>5. </a:t>
            </a:r>
            <a:r>
              <a:rPr lang="en-US" sz="1200" dirty="0" err="1"/>
              <a:t>Busbee</a:t>
            </a:r>
            <a:r>
              <a:rPr lang="en-US" sz="1200" dirty="0"/>
              <a:t> BG, et al. </a:t>
            </a:r>
            <a:r>
              <a:rPr lang="en-US" sz="1200" i="1" dirty="0"/>
              <a:t>Ophthalmology</a:t>
            </a:r>
            <a:r>
              <a:rPr lang="en-US" sz="1200" dirty="0"/>
              <a:t>. 2013;120(5):1046-1056. </a:t>
            </a:r>
            <a:r>
              <a:rPr lang="en-US" sz="1200" b="1" dirty="0"/>
              <a:t>6. </a:t>
            </a:r>
            <a:r>
              <a:rPr lang="en-US" sz="1200" dirty="0"/>
              <a:t>Rao P, et al. </a:t>
            </a:r>
            <a:r>
              <a:rPr lang="en-US" sz="1200" i="1" dirty="0"/>
              <a:t>Ophthalmology</a:t>
            </a:r>
            <a:r>
              <a:rPr lang="en-US" sz="1200" dirty="0"/>
              <a:t>. 2018;125(4):522-528.</a:t>
            </a:r>
            <a:r>
              <a:rPr lang="en-US" sz="1200" b="1" dirty="0"/>
              <a:t> 7. </a:t>
            </a:r>
            <a:r>
              <a:rPr lang="en-US" sz="1200" dirty="0"/>
              <a:t>Ying GS, et al. </a:t>
            </a:r>
            <a:r>
              <a:rPr lang="en-US" sz="1200" i="1" dirty="0"/>
              <a:t>Ophthalmology</a:t>
            </a:r>
            <a:r>
              <a:rPr lang="en-US" sz="1200" dirty="0"/>
              <a:t>. 2015;122(12):2523-2531. </a:t>
            </a:r>
            <a:r>
              <a:rPr lang="en-US" sz="1200" b="1" dirty="0"/>
              <a:t>8. </a:t>
            </a:r>
            <a:r>
              <a:rPr lang="en-US" sz="1200" dirty="0"/>
              <a:t>Chakravarthy U, et al; IVAN Study Investigators. </a:t>
            </a:r>
            <a:r>
              <a:rPr lang="en-US" sz="1200" i="1" dirty="0"/>
              <a:t>Ophthalmology</a:t>
            </a:r>
            <a:r>
              <a:rPr lang="en-US" sz="1200" dirty="0"/>
              <a:t>. 2012;119(7):1399-1411.</a:t>
            </a:r>
          </a:p>
          <a:p>
            <a:endParaRPr lang="en-US" dirty="0"/>
          </a:p>
        </p:txBody>
      </p:sp>
      <p:sp>
        <p:nvSpPr>
          <p:cNvPr id="4" name="Slide Number Placeholder 3"/>
          <p:cNvSpPr>
            <a:spLocks noGrp="1"/>
          </p:cNvSpPr>
          <p:nvPr>
            <p:ph type="sldNum" sz="quarter" idx="10"/>
          </p:nvPr>
        </p:nvSpPr>
        <p:spPr/>
        <p:txBody>
          <a:bodyPr/>
          <a:lstStyle/>
          <a:p>
            <a:fld id="{85E30F71-E2D1-FD4C-894B-FC1631B1F79A}" type="slidenum">
              <a:rPr lang="en-US" smtClean="0"/>
              <a:t>5</a:t>
            </a:fld>
            <a:endParaRPr lang="en-US"/>
          </a:p>
        </p:txBody>
      </p:sp>
    </p:spTree>
    <p:extLst>
      <p:ext uri="{BB962C8B-B14F-4D97-AF65-F5344CB8AC3E}">
        <p14:creationId xmlns:p14="http://schemas.microsoft.com/office/powerpoint/2010/main" val="2130405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37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three potential factors that may shed some light on why patients present with poor vision at CNV diagnosis. </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2045ED-C6B0-4505-8B0D-7F3D73605C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201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Demonstrate that identifying which patient will convert and when is next to impossible and that patients may convert between regularly scheduled follow up visits, even though they are best practices.  </a:t>
            </a:r>
          </a:p>
          <a:p>
            <a:endParaRPr lang="en-US" dirty="0"/>
          </a:p>
          <a:p>
            <a:r>
              <a:rPr lang="en-US" b="1" u="sng" dirty="0"/>
              <a:t>Discussion/Data Points:</a:t>
            </a:r>
          </a:p>
          <a:p>
            <a:pPr marL="0" indent="0">
              <a:buFont typeface="Arial" panose="020B0604020202020204" pitchFamily="34" charset="0"/>
              <a:buNone/>
            </a:pPr>
            <a:r>
              <a:rPr lang="en-US" dirty="0"/>
              <a:t>Determining which patients will convert and when they will convert is an impossible task. For those who do convert just prior to a visit they win the lottery. Unfortunately, this is not the case for the majority of patients. As the data suggests, some patients present with lesions that are ~ 7 months have lost 15-25 letters, and present on average at 20/80 at diagnosis- many patients convert in between scheduled visits.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Furthermore,  a study suggests that the average time from initial symptoms to treatment initiation is 59 (+/- 62 days). This two month gap may lead to significant vision loss. (Rauch)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Additionally, the current  follow up recommendations and practices, which are highly variable from practice to practice may not help the cause for early detection.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AAO Preferred Practice patterns states the following for AREDS 3 or 4 patients: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Return exam at 6 to 18 months if asymptomatic or prompt exam for new symptoms suggestive of CNV (AAO Preferred Practice Patterns)</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References</a:t>
            </a:r>
          </a:p>
          <a:p>
            <a:pPr marL="0" indent="0">
              <a:buFont typeface="Arial" panose="020B0604020202020204" pitchFamily="34" charset="0"/>
              <a:buNone/>
            </a:pPr>
            <a:endParaRPr lang="en-US" dirty="0"/>
          </a:p>
          <a:p>
            <a:r>
              <a:rPr lang="en-US" sz="1200" b="0" i="0" u="none" strike="noStrike" kern="1200" baseline="0" dirty="0">
                <a:solidFill>
                  <a:schemeClr val="tx1"/>
                </a:solidFill>
                <a:latin typeface="+mn-lt"/>
                <a:ea typeface="+mn-ea"/>
                <a:cs typeface="+mn-cs"/>
              </a:rPr>
              <a:t>Liu TY, Shah AR, Del </a:t>
            </a:r>
            <a:r>
              <a:rPr lang="en-US" sz="1200" b="0" i="0" u="none" strike="noStrike" kern="1200" baseline="0" dirty="0" err="1">
                <a:solidFill>
                  <a:schemeClr val="tx1"/>
                </a:solidFill>
                <a:latin typeface="+mn-lt"/>
                <a:ea typeface="+mn-ea"/>
                <a:cs typeface="+mn-cs"/>
              </a:rPr>
              <a:t>Priore</a:t>
            </a:r>
            <a:r>
              <a:rPr lang="en-US" sz="1200" b="0" i="0" u="none" strike="noStrike" kern="1200" baseline="0" dirty="0">
                <a:solidFill>
                  <a:schemeClr val="tx1"/>
                </a:solidFill>
                <a:latin typeface="+mn-lt"/>
                <a:ea typeface="+mn-ea"/>
                <a:cs typeface="+mn-cs"/>
              </a:rPr>
              <a:t> LV. Progression of lesion size in untreated eyes with exudative age-related macular degeneration: </a:t>
            </a:r>
            <a:r>
              <a:rPr lang="en-US" sz="1200" b="0" i="0" u="none" strike="noStrike" kern="1200" baseline="0" dirty="0" err="1">
                <a:solidFill>
                  <a:schemeClr val="tx1"/>
                </a:solidFill>
                <a:latin typeface="+mn-lt"/>
                <a:ea typeface="+mn-ea"/>
                <a:cs typeface="+mn-cs"/>
              </a:rPr>
              <a:t>ameta</a:t>
            </a:r>
            <a:r>
              <a:rPr lang="en-US" sz="1200" b="0" i="0" u="none" strike="noStrike" kern="1200" baseline="0" dirty="0">
                <a:solidFill>
                  <a:schemeClr val="tx1"/>
                </a:solidFill>
                <a:latin typeface="+mn-lt"/>
                <a:ea typeface="+mn-ea"/>
                <a:cs typeface="+mn-cs"/>
              </a:rPr>
              <a:t>-analysis using Lineweaver-Burk plots. </a:t>
            </a:r>
            <a:r>
              <a:rPr lang="en-US" sz="1200" b="0" i="1" u="none" strike="noStrike" kern="1200" baseline="0" dirty="0">
                <a:solidFill>
                  <a:schemeClr val="tx1"/>
                </a:solidFill>
                <a:latin typeface="+mn-lt"/>
                <a:ea typeface="+mn-ea"/>
                <a:cs typeface="+mn-cs"/>
              </a:rPr>
              <a:t>JAMA </a:t>
            </a:r>
            <a:r>
              <a:rPr lang="en-US" sz="1200" b="0" i="1" u="none" strike="noStrike" kern="1200" baseline="0" dirty="0" err="1">
                <a:solidFill>
                  <a:schemeClr val="tx1"/>
                </a:solidFill>
                <a:latin typeface="+mn-lt"/>
                <a:ea typeface="+mn-ea"/>
                <a:cs typeface="+mn-cs"/>
              </a:rPr>
              <a:t>Ophthalmol</a:t>
            </a:r>
            <a:r>
              <a:rPr lang="en-US" sz="1200" b="0" i="0" u="none" strike="noStrike" kern="1200" baseline="0" dirty="0">
                <a:solidFill>
                  <a:schemeClr val="tx1"/>
                </a:solidFill>
                <a:latin typeface="+mn-lt"/>
                <a:ea typeface="+mn-ea"/>
                <a:cs typeface="+mn-cs"/>
              </a:rPr>
              <a:t>. 2013;131(3):335-340.</a:t>
            </a:r>
          </a:p>
          <a:p>
            <a:endParaRPr lang="en-US" sz="1200" b="0" i="0" u="none" strike="noStrike" kern="1200" baseline="0" dirty="0">
              <a:solidFill>
                <a:schemeClr val="tx1"/>
              </a:solidFill>
              <a:latin typeface="+mn-lt"/>
              <a:ea typeface="+mn-ea"/>
              <a:cs typeface="+mn-cs"/>
            </a:endParaRPr>
          </a:p>
          <a:p>
            <a:r>
              <a:rPr lang="en-US" sz="1200" b="1" kern="1200" dirty="0">
                <a:solidFill>
                  <a:schemeClr val="tx1"/>
                </a:solidFill>
                <a:effectLst/>
                <a:latin typeface="+mn-lt"/>
                <a:ea typeface="+mn-ea"/>
                <a:cs typeface="+mn-cs"/>
              </a:rPr>
              <a:t>TIME TO FIRST TREATMENT: The Significance of Early Treatment of Exudative Age-related Macular Degeneration</a:t>
            </a:r>
          </a:p>
          <a:p>
            <a:r>
              <a:rPr lang="en-US" sz="1200" kern="1200" dirty="0">
                <a:solidFill>
                  <a:schemeClr val="tx1"/>
                </a:solidFill>
                <a:effectLst/>
                <a:latin typeface="+mn-lt"/>
                <a:ea typeface="+mn-ea"/>
                <a:cs typeface="+mn-cs"/>
              </a:rPr>
              <a:t>Rauch, Renate MD</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Weingessel</a:t>
            </a:r>
            <a:r>
              <a:rPr lang="en-US" sz="1200" kern="1200" dirty="0">
                <a:solidFill>
                  <a:schemeClr val="tx1"/>
                </a:solidFill>
                <a:effectLst/>
                <a:latin typeface="+mn-lt"/>
                <a:ea typeface="+mn-ea"/>
                <a:cs typeface="+mn-cs"/>
              </a:rPr>
              <a:t>, Birgit MD</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Maca</a:t>
            </a:r>
            <a:r>
              <a:rPr lang="en-US" sz="1200" kern="1200" dirty="0">
                <a:solidFill>
                  <a:schemeClr val="tx1"/>
                </a:solidFill>
                <a:effectLst/>
                <a:latin typeface="+mn-lt"/>
                <a:ea typeface="+mn-ea"/>
                <a:cs typeface="+mn-cs"/>
              </a:rPr>
              <a:t>, Saskia M. MD</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Vecsei-Marlovits</a:t>
            </a:r>
            <a:r>
              <a:rPr lang="en-US" sz="1200" kern="1200" dirty="0">
                <a:solidFill>
                  <a:schemeClr val="tx1"/>
                </a:solidFill>
                <a:effectLst/>
                <a:latin typeface="+mn-lt"/>
                <a:ea typeface="+mn-ea"/>
                <a:cs typeface="+mn-cs"/>
              </a:rPr>
              <a:t>, Pia V. MD</a:t>
            </a:r>
            <a:r>
              <a:rPr lang="en-US" sz="1200" kern="1200" baseline="300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AAO Preferred Practice Patterns: </a:t>
            </a:r>
          </a:p>
          <a:p>
            <a:endParaRPr lang="en-US" sz="1200" b="0" i="0" u="none" strike="noStrike" kern="1200" baseline="0" dirty="0">
              <a:solidFill>
                <a:schemeClr val="tx1"/>
              </a:solidFill>
              <a:latin typeface="+mn-lt"/>
              <a:ea typeface="+mn-ea"/>
              <a:cs typeface="+mn-cs"/>
            </a:endParaRPr>
          </a:p>
          <a:p>
            <a:r>
              <a:rPr lang="en-US" dirty="0"/>
              <a:t>https://www.aao.org/preferred-practice-pattern/age-related-macular-degeneration-ppp-2015</a:t>
            </a:r>
          </a:p>
          <a:p>
            <a:endParaRPr lang="en-US" dirty="0"/>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2045ED-C6B0-4505-8B0D-7F3D73605CF3}" type="slidenum">
              <a:rPr lang="en-US" smtClean="0"/>
              <a:t>8</a:t>
            </a:fld>
            <a:endParaRPr lang="en-US"/>
          </a:p>
        </p:txBody>
      </p:sp>
    </p:spTree>
    <p:extLst>
      <p:ext uri="{BB962C8B-B14F-4D97-AF65-F5344CB8AC3E}">
        <p14:creationId xmlns:p14="http://schemas.microsoft.com/office/powerpoint/2010/main" val="4191694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Provide the audience with an overview/introduction to FSH. </a:t>
            </a:r>
          </a:p>
          <a:p>
            <a:endParaRPr lang="en-US" b="0" u="none" dirty="0"/>
          </a:p>
          <a:p>
            <a:r>
              <a:rPr lang="en-US" b="1" u="sng" dirty="0"/>
              <a:t>Key Message:</a:t>
            </a:r>
          </a:p>
          <a:p>
            <a:r>
              <a:rPr lang="en-US" dirty="0"/>
              <a:t>ForeseeHome is the only at-home monitoring device that has level one evidence</a:t>
            </a:r>
          </a:p>
          <a:p>
            <a:r>
              <a:rPr lang="en-US" dirty="0"/>
              <a:t>ForeseeHome is the only at-home monitoring deices that is Medicare covered</a:t>
            </a:r>
          </a:p>
          <a:p>
            <a:r>
              <a:rPr lang="en-US" dirty="0"/>
              <a:t>The community is growing-we have over 700 prescribers and 4,700 patients actively testing</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5E30F71-E2D1-FD4C-894B-FC1631B1F79A}" type="slidenum">
              <a:rPr lang="en-US" smtClean="0"/>
              <a:t>10</a:t>
            </a:fld>
            <a:endParaRPr lang="en-US"/>
          </a:p>
        </p:txBody>
      </p:sp>
    </p:spTree>
    <p:extLst>
      <p:ext uri="{BB962C8B-B14F-4D97-AF65-F5344CB8AC3E}">
        <p14:creationId xmlns:p14="http://schemas.microsoft.com/office/powerpoint/2010/main" val="1873722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Help the audience identify the ideal patient so that they can know which patients in their practice are good candidates.</a:t>
            </a:r>
          </a:p>
          <a:p>
            <a:endParaRPr lang="en-US" b="1" u="sng" dirty="0"/>
          </a:p>
          <a:p>
            <a:r>
              <a:rPr lang="en-US" b="1" u="sng" dirty="0"/>
              <a:t>Key Message:</a:t>
            </a:r>
          </a:p>
          <a:p>
            <a:r>
              <a:rPr lang="en-US" dirty="0"/>
              <a:t>Patients who are ≥20/60 BCVA and have intermediate AMD are qualified candidates for FSH</a:t>
            </a:r>
          </a:p>
          <a:p>
            <a:r>
              <a:rPr lang="en-US" dirty="0"/>
              <a:t>Patients who are taking an AREDS nutritional supplement may be a good candidate for FSH </a:t>
            </a:r>
          </a:p>
          <a:p>
            <a:endParaRPr lang="en-US" dirty="0"/>
          </a:p>
        </p:txBody>
      </p:sp>
      <p:sp>
        <p:nvSpPr>
          <p:cNvPr id="4" name="Slide Number Placeholder 3"/>
          <p:cNvSpPr>
            <a:spLocks noGrp="1"/>
          </p:cNvSpPr>
          <p:nvPr>
            <p:ph type="sldNum" sz="quarter" idx="10"/>
          </p:nvPr>
        </p:nvSpPr>
        <p:spPr/>
        <p:txBody>
          <a:bodyPr/>
          <a:lstStyle/>
          <a:p>
            <a:fld id="{85E30F71-E2D1-FD4C-894B-FC1631B1F79A}" type="slidenum">
              <a:rPr lang="en-US" smtClean="0"/>
              <a:t>11</a:t>
            </a:fld>
            <a:endParaRPr lang="en-US"/>
          </a:p>
        </p:txBody>
      </p:sp>
    </p:spTree>
    <p:extLst>
      <p:ext uri="{BB962C8B-B14F-4D97-AF65-F5344CB8AC3E}">
        <p14:creationId xmlns:p14="http://schemas.microsoft.com/office/powerpoint/2010/main" val="3584763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9DFD6-FFFD-8C48-88E8-11824D1E3B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8B7938-7E7A-5942-896C-B6DFBE26A5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AF8D2675-0CAD-B643-AF52-7FE4C66141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E94171-3D27-9445-BA5E-94476A5D2F43}"/>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1745430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179B2-ED33-F74E-83AE-BCF460C1EE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8142F29-8F7E-A347-99F9-AACDD0BCE1A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E0FD895-FD41-FE43-83AE-3D3CC180E5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031B8B-345E-A249-8B18-A89E8583D93C}"/>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405378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E4B939-1715-3643-8608-49A7DEA33B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F63AB2-7E3C-504B-845B-4A705091069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F9CFA9B-1465-4649-960A-BCC984FB0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9AD04B-1B3D-794E-A3B4-E3D5048AA5C9}"/>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1101714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60A515E-1994-7645-9B27-29BE2577A67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a:off x="5856" y="0"/>
            <a:ext cx="12186144" cy="6858000"/>
          </a:xfrm>
          <a:prstGeom prst="rect">
            <a:avLst/>
          </a:prstGeom>
        </p:spPr>
      </p:pic>
      <p:sp>
        <p:nvSpPr>
          <p:cNvPr id="6" name="Rectangle 5">
            <a:extLst>
              <a:ext uri="{FF2B5EF4-FFF2-40B4-BE49-F238E27FC236}">
                <a16:creationId xmlns:a16="http://schemas.microsoft.com/office/drawing/2014/main" id="{64E9B604-3861-7245-B17E-52852C8CCA0C}"/>
              </a:ext>
            </a:extLst>
          </p:cNvPr>
          <p:cNvSpPr/>
          <p:nvPr userDrawn="1"/>
        </p:nvSpPr>
        <p:spPr>
          <a:xfrm>
            <a:off x="0" y="1"/>
            <a:ext cx="12186144" cy="6858000"/>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F2F5F9B-18AD-C049-971B-F34AFF88493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02080" y="-2868961"/>
            <a:ext cx="14577102" cy="8549619"/>
          </a:xfrm>
          <a:prstGeom prst="rect">
            <a:avLst/>
          </a:prstGeom>
        </p:spPr>
      </p:pic>
      <p:pic>
        <p:nvPicPr>
          <p:cNvPr id="8" name="Picture 7">
            <a:extLst>
              <a:ext uri="{FF2B5EF4-FFF2-40B4-BE49-F238E27FC236}">
                <a16:creationId xmlns:a16="http://schemas.microsoft.com/office/drawing/2014/main" id="{749A01A0-15BC-A342-A8FC-33458403FBD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38200" y="6176962"/>
            <a:ext cx="1932878" cy="373142"/>
          </a:xfrm>
          <a:prstGeom prst="rect">
            <a:avLst/>
          </a:prstGeom>
        </p:spPr>
      </p:pic>
      <p:sp>
        <p:nvSpPr>
          <p:cNvPr id="12" name="Title 11"/>
          <p:cNvSpPr>
            <a:spLocks noGrp="1"/>
          </p:cNvSpPr>
          <p:nvPr>
            <p:ph type="title"/>
          </p:nvPr>
        </p:nvSpPr>
        <p:spPr>
          <a:xfrm>
            <a:off x="2011680" y="3667007"/>
            <a:ext cx="9342120" cy="2127328"/>
          </a:xfrm>
        </p:spPr>
        <p:txBody>
          <a:bodyPr anchor="ctr"/>
          <a:lstStyle>
            <a:lvl1pPr>
              <a:defRPr b="1">
                <a:solidFill>
                  <a:schemeClr val="bg1"/>
                </a:solidFill>
              </a:defRPr>
            </a:lvl1pPr>
          </a:lstStyle>
          <a:p>
            <a:r>
              <a:rPr lang="en-US" dirty="0"/>
              <a:t>Click to edit Master title style</a:t>
            </a:r>
          </a:p>
        </p:txBody>
      </p:sp>
      <p:pic>
        <p:nvPicPr>
          <p:cNvPr id="9" name="Picture 8">
            <a:extLst>
              <a:ext uri="{FF2B5EF4-FFF2-40B4-BE49-F238E27FC236}">
                <a16:creationId xmlns:a16="http://schemas.microsoft.com/office/drawing/2014/main" id="{7BD63F8E-CC16-C141-8ECF-295CC2FAA56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50597" y="3630807"/>
            <a:ext cx="1461083" cy="2163528"/>
          </a:xfrm>
          <a:prstGeom prst="rect">
            <a:avLst/>
          </a:prstGeom>
        </p:spPr>
      </p:pic>
    </p:spTree>
    <p:extLst>
      <p:ext uri="{BB962C8B-B14F-4D97-AF65-F5344CB8AC3E}">
        <p14:creationId xmlns:p14="http://schemas.microsoft.com/office/powerpoint/2010/main" val="33029179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880776-3E05-FD4A-9C14-E62EADF6132D}"/>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B245E9-180A-3C42-8396-7D5145DCFDC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53683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AD0D2-4849-264E-9014-004A4E64F468}"/>
              </a:ext>
            </a:extLst>
          </p:cNvPr>
          <p:cNvSpPr>
            <a:spLocks noGrp="1"/>
          </p:cNvSpPr>
          <p:nvPr>
            <p:ph type="title" hasCustomPrompt="1"/>
          </p:nvPr>
        </p:nvSpPr>
        <p:spPr/>
        <p:txBody>
          <a:bodyPr/>
          <a:lstStyle>
            <a:lvl1pPr>
              <a:defRPr sz="3200" b="1">
                <a:solidFill>
                  <a:schemeClr val="accent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332CF7E-31EE-4A4D-AA75-9BD08B59EE72}"/>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0B38A3EA-E54C-754C-90EF-87DF263786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00EF42-AA93-9048-8D0D-46FEC7E963F6}"/>
              </a:ext>
            </a:extLst>
          </p:cNvPr>
          <p:cNvSpPr>
            <a:spLocks noGrp="1"/>
          </p:cNvSpPr>
          <p:nvPr>
            <p:ph type="sldNum" sz="quarter" idx="12"/>
          </p:nvPr>
        </p:nvSpPr>
        <p:spPr>
          <a:xfrm>
            <a:off x="8610600" y="6356349"/>
            <a:ext cx="2743200" cy="365125"/>
          </a:xfrm>
        </p:spPr>
        <p:txBody>
          <a:bodyPr/>
          <a:lstStyle>
            <a:lvl1pPr>
              <a:defRPr b="1">
                <a:solidFill>
                  <a:schemeClr val="accent2"/>
                </a:solidFill>
              </a:defRPr>
            </a:lvl1pPr>
          </a:lstStyle>
          <a:p>
            <a:fld id="{9FD32D9D-5A5C-DA49-82D0-CD01CE9A95C8}" type="slidenum">
              <a:rPr lang="en-US" smtClean="0"/>
              <a:pPr/>
              <a:t>‹#›</a:t>
            </a:fld>
            <a:endParaRPr lang="en-US" dirty="0"/>
          </a:p>
        </p:txBody>
      </p:sp>
    </p:spTree>
    <p:extLst>
      <p:ext uri="{BB962C8B-B14F-4D97-AF65-F5344CB8AC3E}">
        <p14:creationId xmlns:p14="http://schemas.microsoft.com/office/powerpoint/2010/main" val="1368231317"/>
      </p:ext>
    </p:extLst>
  </p:cSld>
  <p:clrMapOvr>
    <a:masterClrMapping/>
  </p:clrMapOvr>
  <p:extLst>
    <p:ext uri="{DCECCB84-F9BA-43D5-87BE-67443E8EF086}">
      <p15:sldGuideLst xmlns:p15="http://schemas.microsoft.com/office/powerpoint/2012/main">
        <p15:guide id="1" orient="horz" pos="3816">
          <p15:clr>
            <a:srgbClr val="FBAE40"/>
          </p15:clr>
        </p15:guide>
        <p15:guide id="2" orient="horz" pos="412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7C7A7-8DCD-2443-A958-708A7CC2036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464D80-F217-D941-873E-E3DD6FC4F9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a:extLst>
              <a:ext uri="{FF2B5EF4-FFF2-40B4-BE49-F238E27FC236}">
                <a16:creationId xmlns:a16="http://schemas.microsoft.com/office/drawing/2014/main" id="{996A7099-6FF5-4345-91CF-AB2CFDE1C4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0E49E0-DA14-6B4A-9A01-E60219CDB83B}"/>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4063847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A0C2B-0568-8445-91D0-2D2FFE06EF7B}"/>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C06645B-271A-3A46-A811-6E811B8B249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A271B8E-5701-7449-B245-F5189DF94A5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75629569-DD48-B445-9AB6-BBB8D65B3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A009AF-5978-704F-90F7-FC51143B1E28}"/>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73947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DAF94-6457-AF4B-9FD1-DC49BBDEFB71}"/>
              </a:ext>
            </a:extLst>
          </p:cNvPr>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CB88C09C-E679-624A-AF07-B658970CF9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C756C88-BD22-9241-A9B0-D43D00B5FEF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542A53-6ED2-CA43-963C-9049955420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7C6E885-6899-A848-95E8-5E497716847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5AF32885-7A82-C14D-8B5F-81A66CBD4A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46A5BA1-85CD-2241-A245-B340D701018C}"/>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1240564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78242-0E9A-4C40-8EF9-9B326DC9E8C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0EA2DC39-E7D2-AE42-BF8D-F1CF7FEDE4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C3B52B-CB9F-854C-9C7A-D3C423CB6241}"/>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822310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E22D745-C887-5346-BFB7-E4F84E9C20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FF1106-C2AD-9D49-A7D0-941F4A846988}"/>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2663843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C3704-2A5D-9849-9D57-BF9DB86100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5911AE-0B5E-024D-8F6D-6CDFFF898E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CC4597-8216-D448-94E4-F482105DEE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a:extLst>
              <a:ext uri="{FF2B5EF4-FFF2-40B4-BE49-F238E27FC236}">
                <a16:creationId xmlns:a16="http://schemas.microsoft.com/office/drawing/2014/main" id="{0D37C5F7-89E4-B648-BF4F-A7C0CDD035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B1360D-E8FF-B347-A12D-0A50A1F38538}"/>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1152383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6F4D5-A40C-AE47-AF12-BBD0F0DCF9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06EF25D-4F67-7E47-AC28-0FE58DF070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C50225-52A1-8749-AB77-4BF5CD18F9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a:extLst>
              <a:ext uri="{FF2B5EF4-FFF2-40B4-BE49-F238E27FC236}">
                <a16:creationId xmlns:a16="http://schemas.microsoft.com/office/drawing/2014/main" id="{596A637D-D3AE-434B-86E9-E9EB1F1706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87C7CD-6C58-BB4C-AD61-078CCC3974F0}"/>
              </a:ext>
            </a:extLst>
          </p:cNvPr>
          <p:cNvSpPr>
            <a:spLocks noGrp="1"/>
          </p:cNvSpPr>
          <p:nvPr>
            <p:ph type="sldNum" sz="quarter" idx="12"/>
          </p:nvPr>
        </p:nvSpPr>
        <p:spPr/>
        <p:txBody>
          <a:bodyPr/>
          <a:lstStyle/>
          <a:p>
            <a:fld id="{9FD32D9D-5A5C-DA49-82D0-CD01CE9A95C8}" type="slidenum">
              <a:rPr lang="en-US" smtClean="0"/>
              <a:t>‹#›</a:t>
            </a:fld>
            <a:endParaRPr lang="en-US"/>
          </a:p>
        </p:txBody>
      </p:sp>
    </p:spTree>
    <p:extLst>
      <p:ext uri="{BB962C8B-B14F-4D97-AF65-F5344CB8AC3E}">
        <p14:creationId xmlns:p14="http://schemas.microsoft.com/office/powerpoint/2010/main" val="1503574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F752D8-0281-F044-8CD8-520D84B13709}"/>
              </a:ext>
            </a:extLst>
          </p:cNvPr>
          <p:cNvPicPr>
            <a:picLocks noChangeAspect="1"/>
          </p:cNvPicPr>
          <p:nvPr userDrawn="1"/>
        </p:nvPicPr>
        <p:blipFill rotWithShape="1">
          <a:blip r:embed="rId15" cstate="screen">
            <a:alphaModFix amt="20000"/>
            <a:extLst>
              <a:ext uri="{28A0092B-C50C-407E-A947-70E740481C1C}">
                <a14:useLocalDpi xmlns:a14="http://schemas.microsoft.com/office/drawing/2010/main"/>
              </a:ext>
            </a:extLst>
          </a:blip>
          <a:srcRect/>
          <a:stretch/>
        </p:blipFill>
        <p:spPr>
          <a:xfrm>
            <a:off x="0" y="2152212"/>
            <a:ext cx="12192000" cy="4705788"/>
          </a:xfrm>
          <a:prstGeom prst="rect">
            <a:avLst/>
          </a:prstGeom>
        </p:spPr>
      </p:pic>
      <p:sp>
        <p:nvSpPr>
          <p:cNvPr id="2" name="Title Placeholder 1">
            <a:extLst>
              <a:ext uri="{FF2B5EF4-FFF2-40B4-BE49-F238E27FC236}">
                <a16:creationId xmlns:a16="http://schemas.microsoft.com/office/drawing/2014/main" id="{39893FB0-4FBC-B149-90BE-73DCAE48EA57}"/>
              </a:ext>
            </a:extLst>
          </p:cNvPr>
          <p:cNvSpPr>
            <a:spLocks noGrp="1"/>
          </p:cNvSpPr>
          <p:nvPr>
            <p:ph type="title"/>
          </p:nvPr>
        </p:nvSpPr>
        <p:spPr>
          <a:xfrm>
            <a:off x="838200" y="457200"/>
            <a:ext cx="10515600" cy="1325563"/>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E021BD9B-8ECA-AE49-95AF-6BE5C138812F}"/>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1F2512BA-C5E4-6B40-B77B-FEC8E84E77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800">
                <a:solidFill>
                  <a:schemeClr val="accent6">
                    <a:lumMod val="25000"/>
                  </a:schemeClr>
                </a:solidFill>
              </a:defRPr>
            </a:lvl1pPr>
          </a:lstStyle>
          <a:p>
            <a:endParaRPr lang="en-US"/>
          </a:p>
        </p:txBody>
      </p:sp>
      <p:sp>
        <p:nvSpPr>
          <p:cNvPr id="6" name="Slide Number Placeholder 5">
            <a:extLst>
              <a:ext uri="{FF2B5EF4-FFF2-40B4-BE49-F238E27FC236}">
                <a16:creationId xmlns:a16="http://schemas.microsoft.com/office/drawing/2014/main" id="{16A4DCA5-2497-1240-9BAD-7A4474129B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1">
                <a:solidFill>
                  <a:schemeClr val="accent2"/>
                </a:solidFill>
              </a:defRPr>
            </a:lvl1pPr>
          </a:lstStyle>
          <a:p>
            <a:fld id="{9FD32D9D-5A5C-DA49-82D0-CD01CE9A95C8}" type="slidenum">
              <a:rPr lang="en-US" smtClean="0"/>
              <a:pPr/>
              <a:t>‹#›</a:t>
            </a:fld>
            <a:endParaRPr lang="en-US" dirty="0"/>
          </a:p>
        </p:txBody>
      </p:sp>
      <p:grpSp>
        <p:nvGrpSpPr>
          <p:cNvPr id="85" name="Group 84"/>
          <p:cNvGrpSpPr/>
          <p:nvPr userDrawn="1"/>
        </p:nvGrpSpPr>
        <p:grpSpPr>
          <a:xfrm>
            <a:off x="838200" y="6175666"/>
            <a:ext cx="1932878" cy="375736"/>
            <a:chOff x="1658938" y="3224213"/>
            <a:chExt cx="6737350" cy="1309687"/>
          </a:xfrm>
        </p:grpSpPr>
        <p:sp>
          <p:nvSpPr>
            <p:cNvPr id="86" name="Freeform 1"/>
            <p:cNvSpPr>
              <a:spLocks noChangeArrowheads="1"/>
            </p:cNvSpPr>
            <p:nvPr/>
          </p:nvSpPr>
          <p:spPr bwMode="auto">
            <a:xfrm>
              <a:off x="5270500" y="3224213"/>
              <a:ext cx="609600" cy="806450"/>
            </a:xfrm>
            <a:custGeom>
              <a:avLst/>
              <a:gdLst>
                <a:gd name="T0" fmla="*/ 1455 w 1693"/>
                <a:gd name="T1" fmla="*/ 122 h 2241"/>
                <a:gd name="T2" fmla="*/ 1455 w 1693"/>
                <a:gd name="T3" fmla="*/ 986 h 2241"/>
                <a:gd name="T4" fmla="*/ 240 w 1693"/>
                <a:gd name="T5" fmla="*/ 986 h 2241"/>
                <a:gd name="T6" fmla="*/ 240 w 1693"/>
                <a:gd name="T7" fmla="*/ 122 h 2241"/>
                <a:gd name="T8" fmla="*/ 121 w 1693"/>
                <a:gd name="T9" fmla="*/ 0 h 2241"/>
                <a:gd name="T10" fmla="*/ 0 w 1693"/>
                <a:gd name="T11" fmla="*/ 122 h 2241"/>
                <a:gd name="T12" fmla="*/ 0 w 1693"/>
                <a:gd name="T13" fmla="*/ 2118 h 2241"/>
                <a:gd name="T14" fmla="*/ 121 w 1693"/>
                <a:gd name="T15" fmla="*/ 2240 h 2241"/>
                <a:gd name="T16" fmla="*/ 240 w 1693"/>
                <a:gd name="T17" fmla="*/ 2118 h 2241"/>
                <a:gd name="T18" fmla="*/ 240 w 1693"/>
                <a:gd name="T19" fmla="*/ 1213 h 2241"/>
                <a:gd name="T20" fmla="*/ 1452 w 1693"/>
                <a:gd name="T21" fmla="*/ 1213 h 2241"/>
                <a:gd name="T22" fmla="*/ 1452 w 1693"/>
                <a:gd name="T23" fmla="*/ 2118 h 2241"/>
                <a:gd name="T24" fmla="*/ 1573 w 1693"/>
                <a:gd name="T25" fmla="*/ 2240 h 2241"/>
                <a:gd name="T26" fmla="*/ 1692 w 1693"/>
                <a:gd name="T27" fmla="*/ 2118 h 2241"/>
                <a:gd name="T28" fmla="*/ 1692 w 1693"/>
                <a:gd name="T29" fmla="*/ 122 h 2241"/>
                <a:gd name="T30" fmla="*/ 1576 w 1693"/>
                <a:gd name="T31" fmla="*/ 0 h 2241"/>
                <a:gd name="T32" fmla="*/ 1455 w 1693"/>
                <a:gd name="T33" fmla="*/ 122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3" h="2241">
                  <a:moveTo>
                    <a:pt x="1455" y="122"/>
                  </a:moveTo>
                  <a:lnTo>
                    <a:pt x="1455" y="986"/>
                  </a:lnTo>
                  <a:lnTo>
                    <a:pt x="240" y="986"/>
                  </a:lnTo>
                  <a:lnTo>
                    <a:pt x="240" y="122"/>
                  </a:lnTo>
                  <a:cubicBezTo>
                    <a:pt x="240" y="54"/>
                    <a:pt x="186" y="0"/>
                    <a:pt x="121" y="0"/>
                  </a:cubicBezTo>
                  <a:cubicBezTo>
                    <a:pt x="56" y="0"/>
                    <a:pt x="0" y="56"/>
                    <a:pt x="0" y="122"/>
                  </a:cubicBezTo>
                  <a:lnTo>
                    <a:pt x="0" y="2118"/>
                  </a:lnTo>
                  <a:cubicBezTo>
                    <a:pt x="0" y="2184"/>
                    <a:pt x="56" y="2240"/>
                    <a:pt x="121" y="2240"/>
                  </a:cubicBezTo>
                  <a:cubicBezTo>
                    <a:pt x="186" y="2240"/>
                    <a:pt x="240" y="2184"/>
                    <a:pt x="240" y="2118"/>
                  </a:cubicBezTo>
                  <a:lnTo>
                    <a:pt x="240" y="1213"/>
                  </a:lnTo>
                  <a:lnTo>
                    <a:pt x="1452" y="1213"/>
                  </a:lnTo>
                  <a:lnTo>
                    <a:pt x="1452" y="2118"/>
                  </a:lnTo>
                  <a:cubicBezTo>
                    <a:pt x="1452" y="2184"/>
                    <a:pt x="1508" y="2240"/>
                    <a:pt x="1573" y="2240"/>
                  </a:cubicBezTo>
                  <a:cubicBezTo>
                    <a:pt x="1639" y="2240"/>
                    <a:pt x="1692" y="2184"/>
                    <a:pt x="1692" y="2118"/>
                  </a:cubicBezTo>
                  <a:lnTo>
                    <a:pt x="1692" y="122"/>
                  </a:lnTo>
                  <a:cubicBezTo>
                    <a:pt x="1692" y="54"/>
                    <a:pt x="1641" y="0"/>
                    <a:pt x="1576" y="0"/>
                  </a:cubicBezTo>
                  <a:cubicBezTo>
                    <a:pt x="1510" y="0"/>
                    <a:pt x="1455" y="56"/>
                    <a:pt x="1455" y="12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7" name="Freeform 2"/>
            <p:cNvSpPr>
              <a:spLocks noChangeArrowheads="1"/>
            </p:cNvSpPr>
            <p:nvPr/>
          </p:nvSpPr>
          <p:spPr bwMode="auto">
            <a:xfrm>
              <a:off x="6745288" y="3224213"/>
              <a:ext cx="752475" cy="808037"/>
            </a:xfrm>
            <a:custGeom>
              <a:avLst/>
              <a:gdLst>
                <a:gd name="T0" fmla="*/ 1862 w 2092"/>
                <a:gd name="T1" fmla="*/ 72 h 2245"/>
                <a:gd name="T2" fmla="*/ 1044 w 2092"/>
                <a:gd name="T3" fmla="*/ 1876 h 2245"/>
                <a:gd name="T4" fmla="*/ 223 w 2092"/>
                <a:gd name="T5" fmla="*/ 75 h 2245"/>
                <a:gd name="T6" fmla="*/ 116 w 2092"/>
                <a:gd name="T7" fmla="*/ 0 h 2245"/>
                <a:gd name="T8" fmla="*/ 0 w 2092"/>
                <a:gd name="T9" fmla="*/ 117 h 2245"/>
                <a:gd name="T10" fmla="*/ 0 w 2092"/>
                <a:gd name="T11" fmla="*/ 2123 h 2245"/>
                <a:gd name="T12" fmla="*/ 116 w 2092"/>
                <a:gd name="T13" fmla="*/ 2242 h 2245"/>
                <a:gd name="T14" fmla="*/ 235 w 2092"/>
                <a:gd name="T15" fmla="*/ 2123 h 2245"/>
                <a:gd name="T16" fmla="*/ 235 w 2092"/>
                <a:gd name="T17" fmla="*/ 625 h 2245"/>
                <a:gd name="T18" fmla="*/ 941 w 2092"/>
                <a:gd name="T19" fmla="*/ 2179 h 2245"/>
                <a:gd name="T20" fmla="*/ 1046 w 2092"/>
                <a:gd name="T21" fmla="*/ 2244 h 2245"/>
                <a:gd name="T22" fmla="*/ 1151 w 2092"/>
                <a:gd name="T23" fmla="*/ 2179 h 2245"/>
                <a:gd name="T24" fmla="*/ 1858 w 2092"/>
                <a:gd name="T25" fmla="*/ 618 h 2245"/>
                <a:gd name="T26" fmla="*/ 1858 w 2092"/>
                <a:gd name="T27" fmla="*/ 2127 h 2245"/>
                <a:gd name="T28" fmla="*/ 1974 w 2092"/>
                <a:gd name="T29" fmla="*/ 2244 h 2245"/>
                <a:gd name="T30" fmla="*/ 2091 w 2092"/>
                <a:gd name="T31" fmla="*/ 2127 h 2245"/>
                <a:gd name="T32" fmla="*/ 2091 w 2092"/>
                <a:gd name="T33" fmla="*/ 121 h 2245"/>
                <a:gd name="T34" fmla="*/ 1969 w 2092"/>
                <a:gd name="T35" fmla="*/ 2 h 2245"/>
                <a:gd name="T36" fmla="*/ 1862 w 2092"/>
                <a:gd name="T37" fmla="*/ 72 h 2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2" h="2245">
                  <a:moveTo>
                    <a:pt x="1862" y="72"/>
                  </a:moveTo>
                  <a:lnTo>
                    <a:pt x="1044" y="1876"/>
                  </a:lnTo>
                  <a:lnTo>
                    <a:pt x="223" y="75"/>
                  </a:lnTo>
                  <a:cubicBezTo>
                    <a:pt x="202" y="28"/>
                    <a:pt x="163" y="0"/>
                    <a:pt x="116" y="0"/>
                  </a:cubicBezTo>
                  <a:cubicBezTo>
                    <a:pt x="53" y="0"/>
                    <a:pt x="0" y="51"/>
                    <a:pt x="0" y="117"/>
                  </a:cubicBezTo>
                  <a:lnTo>
                    <a:pt x="0" y="2123"/>
                  </a:lnTo>
                  <a:cubicBezTo>
                    <a:pt x="0" y="2188"/>
                    <a:pt x="53" y="2242"/>
                    <a:pt x="116" y="2242"/>
                  </a:cubicBezTo>
                  <a:cubicBezTo>
                    <a:pt x="179" y="2242"/>
                    <a:pt x="235" y="2186"/>
                    <a:pt x="235" y="2123"/>
                  </a:cubicBezTo>
                  <a:lnTo>
                    <a:pt x="235" y="625"/>
                  </a:lnTo>
                  <a:lnTo>
                    <a:pt x="941" y="2179"/>
                  </a:lnTo>
                  <a:cubicBezTo>
                    <a:pt x="960" y="2221"/>
                    <a:pt x="995" y="2244"/>
                    <a:pt x="1046" y="2244"/>
                  </a:cubicBezTo>
                  <a:cubicBezTo>
                    <a:pt x="1093" y="2244"/>
                    <a:pt x="1133" y="2218"/>
                    <a:pt x="1151" y="2179"/>
                  </a:cubicBezTo>
                  <a:cubicBezTo>
                    <a:pt x="1156" y="2167"/>
                    <a:pt x="1655" y="1042"/>
                    <a:pt x="1858" y="618"/>
                  </a:cubicBezTo>
                  <a:lnTo>
                    <a:pt x="1858" y="2127"/>
                  </a:lnTo>
                  <a:cubicBezTo>
                    <a:pt x="1858" y="2190"/>
                    <a:pt x="1909" y="2244"/>
                    <a:pt x="1974" y="2244"/>
                  </a:cubicBezTo>
                  <a:cubicBezTo>
                    <a:pt x="2037" y="2244"/>
                    <a:pt x="2091" y="2193"/>
                    <a:pt x="2091" y="2127"/>
                  </a:cubicBezTo>
                  <a:lnTo>
                    <a:pt x="2091" y="121"/>
                  </a:lnTo>
                  <a:cubicBezTo>
                    <a:pt x="2086" y="56"/>
                    <a:pt x="2032" y="2"/>
                    <a:pt x="1969" y="2"/>
                  </a:cubicBezTo>
                  <a:cubicBezTo>
                    <a:pt x="1923" y="2"/>
                    <a:pt x="1881" y="30"/>
                    <a:pt x="1862" y="7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8" name="Freeform 3"/>
            <p:cNvSpPr>
              <a:spLocks noChangeArrowheads="1"/>
            </p:cNvSpPr>
            <p:nvPr/>
          </p:nvSpPr>
          <p:spPr bwMode="auto">
            <a:xfrm>
              <a:off x="7594600" y="3233738"/>
              <a:ext cx="549275" cy="785812"/>
            </a:xfrm>
            <a:custGeom>
              <a:avLst/>
              <a:gdLst>
                <a:gd name="T0" fmla="*/ 240 w 1526"/>
                <a:gd name="T1" fmla="*/ 1960 h 2185"/>
                <a:gd name="T2" fmla="*/ 240 w 1526"/>
                <a:gd name="T3" fmla="*/ 1159 h 2185"/>
                <a:gd name="T4" fmla="*/ 870 w 1526"/>
                <a:gd name="T5" fmla="*/ 1159 h 2185"/>
                <a:gd name="T6" fmla="*/ 982 w 1526"/>
                <a:gd name="T7" fmla="*/ 1047 h 2185"/>
                <a:gd name="T8" fmla="*/ 870 w 1526"/>
                <a:gd name="T9" fmla="*/ 935 h 2185"/>
                <a:gd name="T10" fmla="*/ 240 w 1526"/>
                <a:gd name="T11" fmla="*/ 935 h 2185"/>
                <a:gd name="T12" fmla="*/ 240 w 1526"/>
                <a:gd name="T13" fmla="*/ 224 h 2185"/>
                <a:gd name="T14" fmla="*/ 1364 w 1526"/>
                <a:gd name="T15" fmla="*/ 224 h 2185"/>
                <a:gd name="T16" fmla="*/ 1481 w 1526"/>
                <a:gd name="T17" fmla="*/ 112 h 2185"/>
                <a:gd name="T18" fmla="*/ 1364 w 1526"/>
                <a:gd name="T19" fmla="*/ 0 h 2185"/>
                <a:gd name="T20" fmla="*/ 121 w 1526"/>
                <a:gd name="T21" fmla="*/ 0 h 2185"/>
                <a:gd name="T22" fmla="*/ 0 w 1526"/>
                <a:gd name="T23" fmla="*/ 119 h 2185"/>
                <a:gd name="T24" fmla="*/ 0 w 1526"/>
                <a:gd name="T25" fmla="*/ 2062 h 2185"/>
                <a:gd name="T26" fmla="*/ 121 w 1526"/>
                <a:gd name="T27" fmla="*/ 2184 h 2185"/>
                <a:gd name="T28" fmla="*/ 1413 w 1526"/>
                <a:gd name="T29" fmla="*/ 2184 h 2185"/>
                <a:gd name="T30" fmla="*/ 1525 w 1526"/>
                <a:gd name="T31" fmla="*/ 2072 h 2185"/>
                <a:gd name="T32" fmla="*/ 1413 w 1526"/>
                <a:gd name="T33" fmla="*/ 1960 h 2185"/>
                <a:gd name="T34" fmla="*/ 240 w 1526"/>
                <a:gd name="T35" fmla="*/ 1960 h 2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6" h="2185">
                  <a:moveTo>
                    <a:pt x="240" y="1960"/>
                  </a:moveTo>
                  <a:lnTo>
                    <a:pt x="240" y="1159"/>
                  </a:lnTo>
                  <a:lnTo>
                    <a:pt x="870" y="1159"/>
                  </a:lnTo>
                  <a:cubicBezTo>
                    <a:pt x="933" y="1159"/>
                    <a:pt x="982" y="1110"/>
                    <a:pt x="982" y="1047"/>
                  </a:cubicBezTo>
                  <a:cubicBezTo>
                    <a:pt x="982" y="984"/>
                    <a:pt x="933" y="935"/>
                    <a:pt x="870" y="935"/>
                  </a:cubicBezTo>
                  <a:lnTo>
                    <a:pt x="240" y="935"/>
                  </a:lnTo>
                  <a:lnTo>
                    <a:pt x="240" y="224"/>
                  </a:lnTo>
                  <a:lnTo>
                    <a:pt x="1364" y="224"/>
                  </a:lnTo>
                  <a:cubicBezTo>
                    <a:pt x="1429" y="224"/>
                    <a:pt x="1481" y="175"/>
                    <a:pt x="1481" y="112"/>
                  </a:cubicBezTo>
                  <a:cubicBezTo>
                    <a:pt x="1481" y="49"/>
                    <a:pt x="1429" y="0"/>
                    <a:pt x="1364" y="0"/>
                  </a:cubicBezTo>
                  <a:lnTo>
                    <a:pt x="121" y="0"/>
                  </a:lnTo>
                  <a:cubicBezTo>
                    <a:pt x="54" y="0"/>
                    <a:pt x="0" y="54"/>
                    <a:pt x="0" y="119"/>
                  </a:cubicBezTo>
                  <a:lnTo>
                    <a:pt x="0" y="2062"/>
                  </a:lnTo>
                  <a:cubicBezTo>
                    <a:pt x="0" y="2128"/>
                    <a:pt x="56" y="2184"/>
                    <a:pt x="121" y="2184"/>
                  </a:cubicBezTo>
                  <a:lnTo>
                    <a:pt x="1413" y="2184"/>
                  </a:lnTo>
                  <a:cubicBezTo>
                    <a:pt x="1476" y="2184"/>
                    <a:pt x="1525" y="2135"/>
                    <a:pt x="1525" y="2072"/>
                  </a:cubicBezTo>
                  <a:cubicBezTo>
                    <a:pt x="1525" y="2011"/>
                    <a:pt x="1476" y="1960"/>
                    <a:pt x="1413" y="1960"/>
                  </a:cubicBezTo>
                  <a:lnTo>
                    <a:pt x="240" y="196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9" name="Freeform 4"/>
            <p:cNvSpPr>
              <a:spLocks noChangeArrowheads="1"/>
            </p:cNvSpPr>
            <p:nvPr/>
          </p:nvSpPr>
          <p:spPr bwMode="auto">
            <a:xfrm>
              <a:off x="1658938" y="4171950"/>
              <a:ext cx="260350" cy="284163"/>
            </a:xfrm>
            <a:custGeom>
              <a:avLst/>
              <a:gdLst>
                <a:gd name="T0" fmla="*/ 662 w 724"/>
                <a:gd name="T1" fmla="*/ 787 h 788"/>
                <a:gd name="T2" fmla="*/ 608 w 724"/>
                <a:gd name="T3" fmla="*/ 752 h 788"/>
                <a:gd name="T4" fmla="*/ 536 w 724"/>
                <a:gd name="T5" fmla="*/ 589 h 788"/>
                <a:gd name="T6" fmla="*/ 182 w 724"/>
                <a:gd name="T7" fmla="*/ 589 h 788"/>
                <a:gd name="T8" fmla="*/ 109 w 724"/>
                <a:gd name="T9" fmla="*/ 752 h 788"/>
                <a:gd name="T10" fmla="*/ 56 w 724"/>
                <a:gd name="T11" fmla="*/ 787 h 788"/>
                <a:gd name="T12" fmla="*/ 32 w 724"/>
                <a:gd name="T13" fmla="*/ 783 h 788"/>
                <a:gd name="T14" fmla="*/ 0 w 724"/>
                <a:gd name="T15" fmla="*/ 729 h 788"/>
                <a:gd name="T16" fmla="*/ 4 w 724"/>
                <a:gd name="T17" fmla="*/ 704 h 788"/>
                <a:gd name="T18" fmla="*/ 308 w 724"/>
                <a:gd name="T19" fmla="*/ 35 h 788"/>
                <a:gd name="T20" fmla="*/ 361 w 724"/>
                <a:gd name="T21" fmla="*/ 0 h 788"/>
                <a:gd name="T22" fmla="*/ 415 w 724"/>
                <a:gd name="T23" fmla="*/ 35 h 788"/>
                <a:gd name="T24" fmla="*/ 718 w 724"/>
                <a:gd name="T25" fmla="*/ 704 h 788"/>
                <a:gd name="T26" fmla="*/ 723 w 724"/>
                <a:gd name="T27" fmla="*/ 727 h 788"/>
                <a:gd name="T28" fmla="*/ 685 w 724"/>
                <a:gd name="T29" fmla="*/ 783 h 788"/>
                <a:gd name="T30" fmla="*/ 662 w 724"/>
                <a:gd name="T31" fmla="*/ 787 h 788"/>
                <a:gd name="T32" fmla="*/ 359 w 724"/>
                <a:gd name="T33" fmla="*/ 193 h 788"/>
                <a:gd name="T34" fmla="*/ 228 w 724"/>
                <a:gd name="T35" fmla="*/ 484 h 788"/>
                <a:gd name="T36" fmla="*/ 489 w 724"/>
                <a:gd name="T37" fmla="*/ 484 h 788"/>
                <a:gd name="T38" fmla="*/ 359 w 724"/>
                <a:gd name="T39" fmla="*/ 19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4" h="788">
                  <a:moveTo>
                    <a:pt x="662" y="787"/>
                  </a:moveTo>
                  <a:cubicBezTo>
                    <a:pt x="641" y="787"/>
                    <a:pt x="618" y="776"/>
                    <a:pt x="608" y="752"/>
                  </a:cubicBezTo>
                  <a:lnTo>
                    <a:pt x="536" y="589"/>
                  </a:lnTo>
                  <a:lnTo>
                    <a:pt x="182" y="589"/>
                  </a:lnTo>
                  <a:lnTo>
                    <a:pt x="109" y="752"/>
                  </a:lnTo>
                  <a:cubicBezTo>
                    <a:pt x="100" y="773"/>
                    <a:pt x="77" y="787"/>
                    <a:pt x="56" y="787"/>
                  </a:cubicBezTo>
                  <a:cubicBezTo>
                    <a:pt x="49" y="787"/>
                    <a:pt x="42" y="787"/>
                    <a:pt x="32" y="783"/>
                  </a:cubicBezTo>
                  <a:cubicBezTo>
                    <a:pt x="11" y="773"/>
                    <a:pt x="0" y="752"/>
                    <a:pt x="0" y="729"/>
                  </a:cubicBezTo>
                  <a:cubicBezTo>
                    <a:pt x="0" y="722"/>
                    <a:pt x="0" y="713"/>
                    <a:pt x="4" y="704"/>
                  </a:cubicBezTo>
                  <a:lnTo>
                    <a:pt x="308" y="35"/>
                  </a:lnTo>
                  <a:cubicBezTo>
                    <a:pt x="317" y="16"/>
                    <a:pt x="338" y="0"/>
                    <a:pt x="361" y="0"/>
                  </a:cubicBezTo>
                  <a:cubicBezTo>
                    <a:pt x="384" y="0"/>
                    <a:pt x="405" y="14"/>
                    <a:pt x="415" y="35"/>
                  </a:cubicBezTo>
                  <a:lnTo>
                    <a:pt x="718" y="704"/>
                  </a:lnTo>
                  <a:cubicBezTo>
                    <a:pt x="720" y="711"/>
                    <a:pt x="723" y="720"/>
                    <a:pt x="723" y="727"/>
                  </a:cubicBezTo>
                  <a:cubicBezTo>
                    <a:pt x="718" y="752"/>
                    <a:pt x="706" y="773"/>
                    <a:pt x="685" y="783"/>
                  </a:cubicBezTo>
                  <a:cubicBezTo>
                    <a:pt x="678" y="785"/>
                    <a:pt x="669" y="787"/>
                    <a:pt x="662" y="787"/>
                  </a:cubicBezTo>
                  <a:close/>
                  <a:moveTo>
                    <a:pt x="359" y="193"/>
                  </a:moveTo>
                  <a:lnTo>
                    <a:pt x="228" y="484"/>
                  </a:lnTo>
                  <a:lnTo>
                    <a:pt x="489" y="484"/>
                  </a:lnTo>
                  <a:lnTo>
                    <a:pt x="359" y="193"/>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0" name="Freeform 5"/>
            <p:cNvSpPr>
              <a:spLocks noChangeArrowheads="1"/>
            </p:cNvSpPr>
            <p:nvPr/>
          </p:nvSpPr>
          <p:spPr bwMode="auto">
            <a:xfrm>
              <a:off x="1952625" y="4173538"/>
              <a:ext cx="274638" cy="282575"/>
            </a:xfrm>
            <a:custGeom>
              <a:avLst/>
              <a:gdLst>
                <a:gd name="T0" fmla="*/ 646 w 765"/>
                <a:gd name="T1" fmla="*/ 727 h 786"/>
                <a:gd name="T2" fmla="*/ 646 w 765"/>
                <a:gd name="T3" fmla="*/ 301 h 786"/>
                <a:gd name="T4" fmla="*/ 431 w 765"/>
                <a:gd name="T5" fmla="*/ 753 h 786"/>
                <a:gd name="T6" fmla="*/ 382 w 765"/>
                <a:gd name="T7" fmla="*/ 783 h 786"/>
                <a:gd name="T8" fmla="*/ 331 w 765"/>
                <a:gd name="T9" fmla="*/ 750 h 786"/>
                <a:gd name="T10" fmla="*/ 116 w 765"/>
                <a:gd name="T11" fmla="*/ 301 h 786"/>
                <a:gd name="T12" fmla="*/ 116 w 765"/>
                <a:gd name="T13" fmla="*/ 725 h 786"/>
                <a:gd name="T14" fmla="*/ 58 w 765"/>
                <a:gd name="T15" fmla="*/ 783 h 786"/>
                <a:gd name="T16" fmla="*/ 0 w 765"/>
                <a:gd name="T17" fmla="*/ 725 h 786"/>
                <a:gd name="T18" fmla="*/ 0 w 765"/>
                <a:gd name="T19" fmla="*/ 58 h 786"/>
                <a:gd name="T20" fmla="*/ 58 w 765"/>
                <a:gd name="T21" fmla="*/ 0 h 786"/>
                <a:gd name="T22" fmla="*/ 112 w 765"/>
                <a:gd name="T23" fmla="*/ 37 h 786"/>
                <a:gd name="T24" fmla="*/ 382 w 765"/>
                <a:gd name="T25" fmla="*/ 604 h 786"/>
                <a:gd name="T26" fmla="*/ 650 w 765"/>
                <a:gd name="T27" fmla="*/ 35 h 786"/>
                <a:gd name="T28" fmla="*/ 704 w 765"/>
                <a:gd name="T29" fmla="*/ 0 h 786"/>
                <a:gd name="T30" fmla="*/ 762 w 765"/>
                <a:gd name="T31" fmla="*/ 58 h 786"/>
                <a:gd name="T32" fmla="*/ 762 w 765"/>
                <a:gd name="T33" fmla="*/ 730 h 786"/>
                <a:gd name="T34" fmla="*/ 704 w 765"/>
                <a:gd name="T35" fmla="*/ 785 h 786"/>
                <a:gd name="T36" fmla="*/ 646 w 765"/>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5" h="786">
                  <a:moveTo>
                    <a:pt x="646" y="727"/>
                  </a:moveTo>
                  <a:lnTo>
                    <a:pt x="646" y="301"/>
                  </a:lnTo>
                  <a:cubicBezTo>
                    <a:pt x="508" y="580"/>
                    <a:pt x="431" y="753"/>
                    <a:pt x="431" y="753"/>
                  </a:cubicBezTo>
                  <a:cubicBezTo>
                    <a:pt x="422" y="774"/>
                    <a:pt x="403" y="783"/>
                    <a:pt x="382" y="783"/>
                  </a:cubicBezTo>
                  <a:cubicBezTo>
                    <a:pt x="359" y="783"/>
                    <a:pt x="342" y="774"/>
                    <a:pt x="331" y="750"/>
                  </a:cubicBezTo>
                  <a:lnTo>
                    <a:pt x="116" y="301"/>
                  </a:lnTo>
                  <a:lnTo>
                    <a:pt x="116" y="725"/>
                  </a:lnTo>
                  <a:cubicBezTo>
                    <a:pt x="116" y="757"/>
                    <a:pt x="91" y="783"/>
                    <a:pt x="58" y="783"/>
                  </a:cubicBezTo>
                  <a:cubicBezTo>
                    <a:pt x="25" y="783"/>
                    <a:pt x="0" y="757"/>
                    <a:pt x="0" y="725"/>
                  </a:cubicBezTo>
                  <a:lnTo>
                    <a:pt x="0" y="58"/>
                  </a:lnTo>
                  <a:cubicBezTo>
                    <a:pt x="0" y="26"/>
                    <a:pt x="25" y="0"/>
                    <a:pt x="58" y="0"/>
                  </a:cubicBezTo>
                  <a:cubicBezTo>
                    <a:pt x="84" y="0"/>
                    <a:pt x="102" y="16"/>
                    <a:pt x="112" y="37"/>
                  </a:cubicBezTo>
                  <a:lnTo>
                    <a:pt x="382" y="604"/>
                  </a:lnTo>
                  <a:lnTo>
                    <a:pt x="650" y="35"/>
                  </a:lnTo>
                  <a:cubicBezTo>
                    <a:pt x="660" y="14"/>
                    <a:pt x="678" y="0"/>
                    <a:pt x="704" y="0"/>
                  </a:cubicBezTo>
                  <a:cubicBezTo>
                    <a:pt x="736" y="0"/>
                    <a:pt x="762" y="26"/>
                    <a:pt x="762" y="58"/>
                  </a:cubicBezTo>
                  <a:lnTo>
                    <a:pt x="762" y="730"/>
                  </a:lnTo>
                  <a:cubicBezTo>
                    <a:pt x="764"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1" name="Freeform 6"/>
            <p:cNvSpPr>
              <a:spLocks noChangeArrowheads="1"/>
            </p:cNvSpPr>
            <p:nvPr/>
          </p:nvSpPr>
          <p:spPr bwMode="auto">
            <a:xfrm>
              <a:off x="2298700" y="4176713"/>
              <a:ext cx="233363" cy="276225"/>
            </a:xfrm>
            <a:custGeom>
              <a:avLst/>
              <a:gdLst>
                <a:gd name="T0" fmla="*/ 63 w 649"/>
                <a:gd name="T1" fmla="*/ 767 h 768"/>
                <a:gd name="T2" fmla="*/ 0 w 649"/>
                <a:gd name="T3" fmla="*/ 704 h 768"/>
                <a:gd name="T4" fmla="*/ 0 w 649"/>
                <a:gd name="T5" fmla="*/ 61 h 768"/>
                <a:gd name="T6" fmla="*/ 63 w 649"/>
                <a:gd name="T7" fmla="*/ 0 h 768"/>
                <a:gd name="T8" fmla="*/ 268 w 649"/>
                <a:gd name="T9" fmla="*/ 0 h 768"/>
                <a:gd name="T10" fmla="*/ 648 w 649"/>
                <a:gd name="T11" fmla="*/ 385 h 768"/>
                <a:gd name="T12" fmla="*/ 268 w 649"/>
                <a:gd name="T13" fmla="*/ 767 h 768"/>
                <a:gd name="T14" fmla="*/ 63 w 649"/>
                <a:gd name="T15" fmla="*/ 767 h 768"/>
                <a:gd name="T16" fmla="*/ 124 w 649"/>
                <a:gd name="T17" fmla="*/ 114 h 768"/>
                <a:gd name="T18" fmla="*/ 124 w 649"/>
                <a:gd name="T19" fmla="*/ 655 h 768"/>
                <a:gd name="T20" fmla="*/ 261 w 649"/>
                <a:gd name="T21" fmla="*/ 655 h 768"/>
                <a:gd name="T22" fmla="*/ 525 w 649"/>
                <a:gd name="T23" fmla="*/ 385 h 768"/>
                <a:gd name="T24" fmla="*/ 261 w 649"/>
                <a:gd name="T25" fmla="*/ 114 h 768"/>
                <a:gd name="T26" fmla="*/ 124 w 649"/>
                <a:gd name="T27" fmla="*/ 11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9" h="768">
                  <a:moveTo>
                    <a:pt x="63" y="767"/>
                  </a:moveTo>
                  <a:cubicBezTo>
                    <a:pt x="28" y="767"/>
                    <a:pt x="0" y="739"/>
                    <a:pt x="0" y="704"/>
                  </a:cubicBezTo>
                  <a:lnTo>
                    <a:pt x="0" y="61"/>
                  </a:lnTo>
                  <a:cubicBezTo>
                    <a:pt x="0" y="26"/>
                    <a:pt x="28" y="0"/>
                    <a:pt x="63" y="0"/>
                  </a:cubicBezTo>
                  <a:lnTo>
                    <a:pt x="268" y="0"/>
                  </a:lnTo>
                  <a:cubicBezTo>
                    <a:pt x="502" y="0"/>
                    <a:pt x="648" y="173"/>
                    <a:pt x="648" y="385"/>
                  </a:cubicBezTo>
                  <a:cubicBezTo>
                    <a:pt x="648" y="597"/>
                    <a:pt x="499" y="767"/>
                    <a:pt x="268" y="767"/>
                  </a:cubicBezTo>
                  <a:lnTo>
                    <a:pt x="63" y="767"/>
                  </a:lnTo>
                  <a:close/>
                  <a:moveTo>
                    <a:pt x="124" y="114"/>
                  </a:moveTo>
                  <a:lnTo>
                    <a:pt x="124" y="655"/>
                  </a:lnTo>
                  <a:lnTo>
                    <a:pt x="261" y="655"/>
                  </a:lnTo>
                  <a:cubicBezTo>
                    <a:pt x="432" y="655"/>
                    <a:pt x="525" y="541"/>
                    <a:pt x="525" y="385"/>
                  </a:cubicBezTo>
                  <a:cubicBezTo>
                    <a:pt x="525" y="229"/>
                    <a:pt x="429" y="114"/>
                    <a:pt x="261" y="114"/>
                  </a:cubicBezTo>
                  <a:lnTo>
                    <a:pt x="124"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2" name="Freeform 7"/>
            <p:cNvSpPr>
              <a:spLocks noChangeArrowheads="1"/>
            </p:cNvSpPr>
            <p:nvPr/>
          </p:nvSpPr>
          <p:spPr bwMode="auto">
            <a:xfrm>
              <a:off x="2678113" y="4173538"/>
              <a:ext cx="274637" cy="282575"/>
            </a:xfrm>
            <a:custGeom>
              <a:avLst/>
              <a:gdLst>
                <a:gd name="T0" fmla="*/ 646 w 764"/>
                <a:gd name="T1" fmla="*/ 727 h 786"/>
                <a:gd name="T2" fmla="*/ 646 w 764"/>
                <a:gd name="T3" fmla="*/ 301 h 786"/>
                <a:gd name="T4" fmla="*/ 432 w 764"/>
                <a:gd name="T5" fmla="*/ 753 h 786"/>
                <a:gd name="T6" fmla="*/ 383 w 764"/>
                <a:gd name="T7" fmla="*/ 783 h 786"/>
                <a:gd name="T8" fmla="*/ 331 w 764"/>
                <a:gd name="T9" fmla="*/ 750 h 786"/>
                <a:gd name="T10" fmla="*/ 117 w 764"/>
                <a:gd name="T11" fmla="*/ 301 h 786"/>
                <a:gd name="T12" fmla="*/ 117 w 764"/>
                <a:gd name="T13" fmla="*/ 725 h 786"/>
                <a:gd name="T14" fmla="*/ 59 w 764"/>
                <a:gd name="T15" fmla="*/ 783 h 786"/>
                <a:gd name="T16" fmla="*/ 0 w 764"/>
                <a:gd name="T17" fmla="*/ 725 h 786"/>
                <a:gd name="T18" fmla="*/ 0 w 764"/>
                <a:gd name="T19" fmla="*/ 58 h 786"/>
                <a:gd name="T20" fmla="*/ 59 w 764"/>
                <a:gd name="T21" fmla="*/ 0 h 786"/>
                <a:gd name="T22" fmla="*/ 112 w 764"/>
                <a:gd name="T23" fmla="*/ 37 h 786"/>
                <a:gd name="T24" fmla="*/ 383 w 764"/>
                <a:gd name="T25" fmla="*/ 604 h 786"/>
                <a:gd name="T26" fmla="*/ 651 w 764"/>
                <a:gd name="T27" fmla="*/ 35 h 786"/>
                <a:gd name="T28" fmla="*/ 704 w 764"/>
                <a:gd name="T29" fmla="*/ 0 h 786"/>
                <a:gd name="T30" fmla="*/ 763 w 764"/>
                <a:gd name="T31" fmla="*/ 58 h 786"/>
                <a:gd name="T32" fmla="*/ 763 w 764"/>
                <a:gd name="T33" fmla="*/ 730 h 786"/>
                <a:gd name="T34" fmla="*/ 704 w 764"/>
                <a:gd name="T35" fmla="*/ 785 h 786"/>
                <a:gd name="T36" fmla="*/ 646 w 764"/>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4" h="786">
                  <a:moveTo>
                    <a:pt x="646" y="727"/>
                  </a:moveTo>
                  <a:lnTo>
                    <a:pt x="646" y="301"/>
                  </a:lnTo>
                  <a:cubicBezTo>
                    <a:pt x="509" y="580"/>
                    <a:pt x="432" y="753"/>
                    <a:pt x="432" y="753"/>
                  </a:cubicBezTo>
                  <a:cubicBezTo>
                    <a:pt x="422" y="774"/>
                    <a:pt x="404" y="783"/>
                    <a:pt x="383" y="783"/>
                  </a:cubicBezTo>
                  <a:cubicBezTo>
                    <a:pt x="359" y="783"/>
                    <a:pt x="343" y="774"/>
                    <a:pt x="331" y="750"/>
                  </a:cubicBezTo>
                  <a:lnTo>
                    <a:pt x="117" y="301"/>
                  </a:lnTo>
                  <a:lnTo>
                    <a:pt x="117" y="725"/>
                  </a:lnTo>
                  <a:cubicBezTo>
                    <a:pt x="117" y="757"/>
                    <a:pt x="91" y="783"/>
                    <a:pt x="59" y="783"/>
                  </a:cubicBezTo>
                  <a:cubicBezTo>
                    <a:pt x="26" y="783"/>
                    <a:pt x="0" y="757"/>
                    <a:pt x="0" y="725"/>
                  </a:cubicBezTo>
                  <a:lnTo>
                    <a:pt x="0" y="58"/>
                  </a:lnTo>
                  <a:cubicBezTo>
                    <a:pt x="0" y="26"/>
                    <a:pt x="26" y="0"/>
                    <a:pt x="59" y="0"/>
                  </a:cubicBezTo>
                  <a:cubicBezTo>
                    <a:pt x="84" y="0"/>
                    <a:pt x="103" y="16"/>
                    <a:pt x="112" y="37"/>
                  </a:cubicBezTo>
                  <a:lnTo>
                    <a:pt x="383" y="604"/>
                  </a:lnTo>
                  <a:lnTo>
                    <a:pt x="651" y="35"/>
                  </a:lnTo>
                  <a:cubicBezTo>
                    <a:pt x="660" y="14"/>
                    <a:pt x="679" y="0"/>
                    <a:pt x="704" y="0"/>
                  </a:cubicBezTo>
                  <a:cubicBezTo>
                    <a:pt x="737" y="0"/>
                    <a:pt x="763" y="26"/>
                    <a:pt x="763" y="58"/>
                  </a:cubicBezTo>
                  <a:lnTo>
                    <a:pt x="763" y="730"/>
                  </a:lnTo>
                  <a:cubicBezTo>
                    <a:pt x="763"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3" name="Freeform 8"/>
            <p:cNvSpPr>
              <a:spLocks noChangeArrowheads="1"/>
            </p:cNvSpPr>
            <p:nvPr/>
          </p:nvSpPr>
          <p:spPr bwMode="auto">
            <a:xfrm>
              <a:off x="29987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7" y="427"/>
                    <a:pt x="415" y="353"/>
                    <a:pt x="415" y="264"/>
                  </a:cubicBezTo>
                  <a:cubicBezTo>
                    <a:pt x="415" y="176"/>
                    <a:pt x="354"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4" name="Freeform 9"/>
            <p:cNvSpPr>
              <a:spLocks noChangeArrowheads="1"/>
            </p:cNvSpPr>
            <p:nvPr/>
          </p:nvSpPr>
          <p:spPr bwMode="auto">
            <a:xfrm>
              <a:off x="3219450" y="4267200"/>
              <a:ext cx="176213" cy="188913"/>
            </a:xfrm>
            <a:custGeom>
              <a:avLst/>
              <a:gdLst>
                <a:gd name="T0" fmla="*/ 373 w 488"/>
                <a:gd name="T1" fmla="*/ 467 h 523"/>
                <a:gd name="T2" fmla="*/ 373 w 488"/>
                <a:gd name="T3" fmla="*/ 229 h 523"/>
                <a:gd name="T4" fmla="*/ 243 w 488"/>
                <a:gd name="T5" fmla="*/ 101 h 523"/>
                <a:gd name="T6" fmla="*/ 112 w 488"/>
                <a:gd name="T7" fmla="*/ 229 h 523"/>
                <a:gd name="T8" fmla="*/ 112 w 488"/>
                <a:gd name="T9" fmla="*/ 467 h 523"/>
                <a:gd name="T10" fmla="*/ 56 w 488"/>
                <a:gd name="T11" fmla="*/ 522 h 523"/>
                <a:gd name="T12" fmla="*/ 0 w 488"/>
                <a:gd name="T13" fmla="*/ 467 h 523"/>
                <a:gd name="T14" fmla="*/ 0 w 488"/>
                <a:gd name="T15" fmla="*/ 240 h 523"/>
                <a:gd name="T16" fmla="*/ 243 w 488"/>
                <a:gd name="T17" fmla="*/ 0 h 523"/>
                <a:gd name="T18" fmla="*/ 485 w 488"/>
                <a:gd name="T19" fmla="*/ 240 h 523"/>
                <a:gd name="T20" fmla="*/ 485 w 488"/>
                <a:gd name="T21" fmla="*/ 467 h 523"/>
                <a:gd name="T22" fmla="*/ 429 w 488"/>
                <a:gd name="T23" fmla="*/ 522 h 523"/>
                <a:gd name="T24" fmla="*/ 373 w 488"/>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8" h="523">
                  <a:moveTo>
                    <a:pt x="373" y="467"/>
                  </a:moveTo>
                  <a:lnTo>
                    <a:pt x="373" y="229"/>
                  </a:lnTo>
                  <a:cubicBezTo>
                    <a:pt x="373" y="156"/>
                    <a:pt x="319" y="101"/>
                    <a:pt x="243" y="101"/>
                  </a:cubicBezTo>
                  <a:cubicBezTo>
                    <a:pt x="166" y="101"/>
                    <a:pt x="112" y="156"/>
                    <a:pt x="112" y="229"/>
                  </a:cubicBezTo>
                  <a:lnTo>
                    <a:pt x="112" y="467"/>
                  </a:lnTo>
                  <a:cubicBezTo>
                    <a:pt x="112" y="497"/>
                    <a:pt x="86" y="522"/>
                    <a:pt x="56" y="522"/>
                  </a:cubicBezTo>
                  <a:cubicBezTo>
                    <a:pt x="26" y="522"/>
                    <a:pt x="0" y="497"/>
                    <a:pt x="0" y="467"/>
                  </a:cubicBezTo>
                  <a:lnTo>
                    <a:pt x="0" y="240"/>
                  </a:lnTo>
                  <a:cubicBezTo>
                    <a:pt x="0" y="108"/>
                    <a:pt x="107" y="0"/>
                    <a:pt x="243" y="0"/>
                  </a:cubicBezTo>
                  <a:cubicBezTo>
                    <a:pt x="378" y="0"/>
                    <a:pt x="485" y="108"/>
                    <a:pt x="485" y="240"/>
                  </a:cubicBezTo>
                  <a:lnTo>
                    <a:pt x="485" y="467"/>
                  </a:lnTo>
                  <a:cubicBezTo>
                    <a:pt x="487" y="499"/>
                    <a:pt x="462"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5" name="Freeform 10"/>
            <p:cNvSpPr>
              <a:spLocks noChangeArrowheads="1"/>
            </p:cNvSpPr>
            <p:nvPr/>
          </p:nvSpPr>
          <p:spPr bwMode="auto">
            <a:xfrm>
              <a:off x="3440113"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6" y="126"/>
                    <a:pt x="63" y="126"/>
                  </a:cubicBezTo>
                  <a:cubicBezTo>
                    <a:pt x="28" y="126"/>
                    <a:pt x="0" y="98"/>
                    <a:pt x="0" y="63"/>
                  </a:cubicBezTo>
                  <a:close/>
                  <a:moveTo>
                    <a:pt x="7" y="714"/>
                  </a:moveTo>
                  <a:lnTo>
                    <a:pt x="7" y="308"/>
                  </a:lnTo>
                  <a:cubicBezTo>
                    <a:pt x="7" y="278"/>
                    <a:pt x="30" y="252"/>
                    <a:pt x="63" y="252"/>
                  </a:cubicBezTo>
                  <a:cubicBezTo>
                    <a:pt x="93" y="252"/>
                    <a:pt x="119" y="278"/>
                    <a:pt x="119" y="308"/>
                  </a:cubicBezTo>
                  <a:lnTo>
                    <a:pt x="119" y="714"/>
                  </a:lnTo>
                  <a:cubicBezTo>
                    <a:pt x="119" y="746"/>
                    <a:pt x="93" y="769"/>
                    <a:pt x="63" y="769"/>
                  </a:cubicBezTo>
                  <a:cubicBezTo>
                    <a:pt x="33"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6" name="Freeform 11"/>
            <p:cNvSpPr>
              <a:spLocks noChangeArrowheads="1"/>
            </p:cNvSpPr>
            <p:nvPr/>
          </p:nvSpPr>
          <p:spPr bwMode="auto">
            <a:xfrm>
              <a:off x="3511550" y="4192588"/>
              <a:ext cx="139700" cy="263525"/>
            </a:xfrm>
            <a:custGeom>
              <a:avLst/>
              <a:gdLst>
                <a:gd name="T0" fmla="*/ 242 w 386"/>
                <a:gd name="T1" fmla="*/ 315 h 730"/>
                <a:gd name="T2" fmla="*/ 242 w 386"/>
                <a:gd name="T3" fmla="*/ 674 h 730"/>
                <a:gd name="T4" fmla="*/ 187 w 386"/>
                <a:gd name="T5" fmla="*/ 729 h 730"/>
                <a:gd name="T6" fmla="*/ 131 w 386"/>
                <a:gd name="T7" fmla="*/ 674 h 730"/>
                <a:gd name="T8" fmla="*/ 131 w 386"/>
                <a:gd name="T9" fmla="*/ 315 h 730"/>
                <a:gd name="T10" fmla="*/ 47 w 386"/>
                <a:gd name="T11" fmla="*/ 315 h 730"/>
                <a:gd name="T12" fmla="*/ 0 w 386"/>
                <a:gd name="T13" fmla="*/ 268 h 730"/>
                <a:gd name="T14" fmla="*/ 47 w 386"/>
                <a:gd name="T15" fmla="*/ 221 h 730"/>
                <a:gd name="T16" fmla="*/ 131 w 386"/>
                <a:gd name="T17" fmla="*/ 221 h 730"/>
                <a:gd name="T18" fmla="*/ 131 w 386"/>
                <a:gd name="T19" fmla="*/ 56 h 730"/>
                <a:gd name="T20" fmla="*/ 187 w 386"/>
                <a:gd name="T21" fmla="*/ 0 h 730"/>
                <a:gd name="T22" fmla="*/ 242 w 386"/>
                <a:gd name="T23" fmla="*/ 56 h 730"/>
                <a:gd name="T24" fmla="*/ 242 w 386"/>
                <a:gd name="T25" fmla="*/ 221 h 730"/>
                <a:gd name="T26" fmla="*/ 338 w 386"/>
                <a:gd name="T27" fmla="*/ 221 h 730"/>
                <a:gd name="T28" fmla="*/ 385 w 386"/>
                <a:gd name="T29" fmla="*/ 268 h 730"/>
                <a:gd name="T30" fmla="*/ 338 w 386"/>
                <a:gd name="T31" fmla="*/ 315 h 730"/>
                <a:gd name="T32" fmla="*/ 242 w 386"/>
                <a:gd name="T33" fmla="*/ 315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730">
                  <a:moveTo>
                    <a:pt x="242" y="315"/>
                  </a:moveTo>
                  <a:lnTo>
                    <a:pt x="242" y="674"/>
                  </a:lnTo>
                  <a:cubicBezTo>
                    <a:pt x="242" y="704"/>
                    <a:pt x="217" y="729"/>
                    <a:pt x="187" y="729"/>
                  </a:cubicBezTo>
                  <a:cubicBezTo>
                    <a:pt x="156" y="729"/>
                    <a:pt x="131" y="706"/>
                    <a:pt x="131" y="674"/>
                  </a:cubicBezTo>
                  <a:lnTo>
                    <a:pt x="131" y="315"/>
                  </a:lnTo>
                  <a:lnTo>
                    <a:pt x="47" y="315"/>
                  </a:lnTo>
                  <a:cubicBezTo>
                    <a:pt x="21" y="315"/>
                    <a:pt x="0" y="294"/>
                    <a:pt x="0" y="268"/>
                  </a:cubicBezTo>
                  <a:cubicBezTo>
                    <a:pt x="0" y="242"/>
                    <a:pt x="21" y="221"/>
                    <a:pt x="47" y="221"/>
                  </a:cubicBezTo>
                  <a:lnTo>
                    <a:pt x="131" y="221"/>
                  </a:lnTo>
                  <a:lnTo>
                    <a:pt x="131" y="56"/>
                  </a:lnTo>
                  <a:cubicBezTo>
                    <a:pt x="131" y="25"/>
                    <a:pt x="156" y="0"/>
                    <a:pt x="187" y="0"/>
                  </a:cubicBezTo>
                  <a:cubicBezTo>
                    <a:pt x="217" y="0"/>
                    <a:pt x="242" y="23"/>
                    <a:pt x="242" y="56"/>
                  </a:cubicBezTo>
                  <a:lnTo>
                    <a:pt x="242" y="221"/>
                  </a:lnTo>
                  <a:lnTo>
                    <a:pt x="338" y="221"/>
                  </a:lnTo>
                  <a:cubicBezTo>
                    <a:pt x="364" y="221"/>
                    <a:pt x="385" y="242"/>
                    <a:pt x="385" y="268"/>
                  </a:cubicBezTo>
                  <a:cubicBezTo>
                    <a:pt x="385" y="294"/>
                    <a:pt x="364" y="315"/>
                    <a:pt x="338" y="315"/>
                  </a:cubicBezTo>
                  <a:lnTo>
                    <a:pt x="242" y="315"/>
                  </a:ln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7" name="Freeform 12"/>
            <p:cNvSpPr>
              <a:spLocks noChangeArrowheads="1"/>
            </p:cNvSpPr>
            <p:nvPr/>
          </p:nvSpPr>
          <p:spPr bwMode="auto">
            <a:xfrm>
              <a:off x="36591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6" y="427"/>
                    <a:pt x="415" y="353"/>
                    <a:pt x="415" y="264"/>
                  </a:cubicBezTo>
                  <a:cubicBezTo>
                    <a:pt x="415" y="176"/>
                    <a:pt x="356"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8" name="Freeform 13"/>
            <p:cNvSpPr>
              <a:spLocks noChangeArrowheads="1"/>
            </p:cNvSpPr>
            <p:nvPr/>
          </p:nvSpPr>
          <p:spPr bwMode="auto">
            <a:xfrm>
              <a:off x="3886200"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5"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7"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9" name="Freeform 14"/>
            <p:cNvSpPr>
              <a:spLocks noChangeArrowheads="1"/>
            </p:cNvSpPr>
            <p:nvPr/>
          </p:nvSpPr>
          <p:spPr bwMode="auto">
            <a:xfrm>
              <a:off x="4027488"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8" y="126"/>
                    <a:pt x="63" y="126"/>
                  </a:cubicBezTo>
                  <a:cubicBezTo>
                    <a:pt x="28" y="126"/>
                    <a:pt x="0" y="98"/>
                    <a:pt x="0" y="63"/>
                  </a:cubicBezTo>
                  <a:close/>
                  <a:moveTo>
                    <a:pt x="7" y="714"/>
                  </a:moveTo>
                  <a:lnTo>
                    <a:pt x="7" y="308"/>
                  </a:lnTo>
                  <a:cubicBezTo>
                    <a:pt x="7" y="278"/>
                    <a:pt x="30" y="252"/>
                    <a:pt x="63" y="252"/>
                  </a:cubicBezTo>
                  <a:cubicBezTo>
                    <a:pt x="95" y="252"/>
                    <a:pt x="119" y="278"/>
                    <a:pt x="119" y="308"/>
                  </a:cubicBezTo>
                  <a:lnTo>
                    <a:pt x="119" y="714"/>
                  </a:lnTo>
                  <a:cubicBezTo>
                    <a:pt x="121" y="746"/>
                    <a:pt x="95" y="769"/>
                    <a:pt x="63" y="769"/>
                  </a:cubicBezTo>
                  <a:cubicBezTo>
                    <a:pt x="32"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0" name="Freeform 15"/>
            <p:cNvSpPr>
              <a:spLocks noChangeArrowheads="1"/>
            </p:cNvSpPr>
            <p:nvPr/>
          </p:nvSpPr>
          <p:spPr bwMode="auto">
            <a:xfrm>
              <a:off x="4117975" y="4267200"/>
              <a:ext cx="174625" cy="188913"/>
            </a:xfrm>
            <a:custGeom>
              <a:avLst/>
              <a:gdLst>
                <a:gd name="T0" fmla="*/ 373 w 486"/>
                <a:gd name="T1" fmla="*/ 467 h 523"/>
                <a:gd name="T2" fmla="*/ 373 w 486"/>
                <a:gd name="T3" fmla="*/ 229 h 523"/>
                <a:gd name="T4" fmla="*/ 242 w 486"/>
                <a:gd name="T5" fmla="*/ 101 h 523"/>
                <a:gd name="T6" fmla="*/ 112 w 486"/>
                <a:gd name="T7" fmla="*/ 229 h 523"/>
                <a:gd name="T8" fmla="*/ 112 w 486"/>
                <a:gd name="T9" fmla="*/ 467 h 523"/>
                <a:gd name="T10" fmla="*/ 56 w 486"/>
                <a:gd name="T11" fmla="*/ 522 h 523"/>
                <a:gd name="T12" fmla="*/ 0 w 486"/>
                <a:gd name="T13" fmla="*/ 467 h 523"/>
                <a:gd name="T14" fmla="*/ 0 w 486"/>
                <a:gd name="T15" fmla="*/ 240 h 523"/>
                <a:gd name="T16" fmla="*/ 242 w 486"/>
                <a:gd name="T17" fmla="*/ 0 h 523"/>
                <a:gd name="T18" fmla="*/ 485 w 486"/>
                <a:gd name="T19" fmla="*/ 240 h 523"/>
                <a:gd name="T20" fmla="*/ 485 w 486"/>
                <a:gd name="T21" fmla="*/ 467 h 523"/>
                <a:gd name="T22" fmla="*/ 429 w 486"/>
                <a:gd name="T23" fmla="*/ 522 h 523"/>
                <a:gd name="T24" fmla="*/ 373 w 486"/>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523">
                  <a:moveTo>
                    <a:pt x="373" y="467"/>
                  </a:moveTo>
                  <a:lnTo>
                    <a:pt x="373" y="229"/>
                  </a:lnTo>
                  <a:cubicBezTo>
                    <a:pt x="373" y="156"/>
                    <a:pt x="319" y="101"/>
                    <a:pt x="242" y="101"/>
                  </a:cubicBezTo>
                  <a:cubicBezTo>
                    <a:pt x="165" y="101"/>
                    <a:pt x="112" y="156"/>
                    <a:pt x="112" y="229"/>
                  </a:cubicBezTo>
                  <a:lnTo>
                    <a:pt x="112" y="467"/>
                  </a:lnTo>
                  <a:cubicBezTo>
                    <a:pt x="112" y="497"/>
                    <a:pt x="86" y="522"/>
                    <a:pt x="56" y="522"/>
                  </a:cubicBezTo>
                  <a:cubicBezTo>
                    <a:pt x="26" y="522"/>
                    <a:pt x="0" y="497"/>
                    <a:pt x="0" y="467"/>
                  </a:cubicBezTo>
                  <a:lnTo>
                    <a:pt x="0" y="240"/>
                  </a:lnTo>
                  <a:cubicBezTo>
                    <a:pt x="0" y="108"/>
                    <a:pt x="107" y="0"/>
                    <a:pt x="242" y="0"/>
                  </a:cubicBezTo>
                  <a:cubicBezTo>
                    <a:pt x="378" y="0"/>
                    <a:pt x="485" y="108"/>
                    <a:pt x="485" y="240"/>
                  </a:cubicBezTo>
                  <a:lnTo>
                    <a:pt x="485" y="467"/>
                  </a:lnTo>
                  <a:cubicBezTo>
                    <a:pt x="485" y="499"/>
                    <a:pt x="461"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1" name="Freeform 16"/>
            <p:cNvSpPr>
              <a:spLocks noChangeArrowheads="1"/>
            </p:cNvSpPr>
            <p:nvPr/>
          </p:nvSpPr>
          <p:spPr bwMode="auto">
            <a:xfrm>
              <a:off x="4324350" y="4267200"/>
              <a:ext cx="192088" cy="266700"/>
            </a:xfrm>
            <a:custGeom>
              <a:avLst/>
              <a:gdLst>
                <a:gd name="T0" fmla="*/ 72 w 532"/>
                <a:gd name="T1" fmla="*/ 707 h 740"/>
                <a:gd name="T2" fmla="*/ 42 w 532"/>
                <a:gd name="T3" fmla="*/ 665 h 740"/>
                <a:gd name="T4" fmla="*/ 44 w 532"/>
                <a:gd name="T5" fmla="*/ 646 h 740"/>
                <a:gd name="T6" fmla="*/ 51 w 532"/>
                <a:gd name="T7" fmla="*/ 634 h 740"/>
                <a:gd name="T8" fmla="*/ 86 w 532"/>
                <a:gd name="T9" fmla="*/ 616 h 740"/>
                <a:gd name="T10" fmla="*/ 102 w 532"/>
                <a:gd name="T11" fmla="*/ 618 h 740"/>
                <a:gd name="T12" fmla="*/ 252 w 532"/>
                <a:gd name="T13" fmla="*/ 641 h 740"/>
                <a:gd name="T14" fmla="*/ 417 w 532"/>
                <a:gd name="T15" fmla="*/ 483 h 740"/>
                <a:gd name="T16" fmla="*/ 417 w 532"/>
                <a:gd name="T17" fmla="*/ 429 h 740"/>
                <a:gd name="T18" fmla="*/ 254 w 532"/>
                <a:gd name="T19" fmla="*/ 520 h 740"/>
                <a:gd name="T20" fmla="*/ 0 w 532"/>
                <a:gd name="T21" fmla="*/ 259 h 740"/>
                <a:gd name="T22" fmla="*/ 254 w 532"/>
                <a:gd name="T23" fmla="*/ 0 h 740"/>
                <a:gd name="T24" fmla="*/ 415 w 532"/>
                <a:gd name="T25" fmla="*/ 87 h 740"/>
                <a:gd name="T26" fmla="*/ 415 w 532"/>
                <a:gd name="T27" fmla="*/ 61 h 740"/>
                <a:gd name="T28" fmla="*/ 471 w 532"/>
                <a:gd name="T29" fmla="*/ 5 h 740"/>
                <a:gd name="T30" fmla="*/ 527 w 532"/>
                <a:gd name="T31" fmla="*/ 61 h 740"/>
                <a:gd name="T32" fmla="*/ 527 w 532"/>
                <a:gd name="T33" fmla="*/ 474 h 740"/>
                <a:gd name="T34" fmla="*/ 254 w 532"/>
                <a:gd name="T35" fmla="*/ 739 h 740"/>
                <a:gd name="T36" fmla="*/ 72 w 532"/>
                <a:gd name="T37" fmla="*/ 707 h 740"/>
                <a:gd name="T38" fmla="*/ 116 w 532"/>
                <a:gd name="T39" fmla="*/ 259 h 740"/>
                <a:gd name="T40" fmla="*/ 268 w 532"/>
                <a:gd name="T41" fmla="*/ 420 h 740"/>
                <a:gd name="T42" fmla="*/ 419 w 532"/>
                <a:gd name="T43" fmla="*/ 259 h 740"/>
                <a:gd name="T44" fmla="*/ 268 w 532"/>
                <a:gd name="T45" fmla="*/ 101 h 740"/>
                <a:gd name="T46" fmla="*/ 116 w 532"/>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2" h="740">
                  <a:moveTo>
                    <a:pt x="72" y="707"/>
                  </a:moveTo>
                  <a:cubicBezTo>
                    <a:pt x="53" y="697"/>
                    <a:pt x="42" y="683"/>
                    <a:pt x="42" y="665"/>
                  </a:cubicBezTo>
                  <a:cubicBezTo>
                    <a:pt x="42" y="660"/>
                    <a:pt x="42" y="653"/>
                    <a:pt x="44" y="646"/>
                  </a:cubicBezTo>
                  <a:cubicBezTo>
                    <a:pt x="44" y="641"/>
                    <a:pt x="49" y="639"/>
                    <a:pt x="51" y="634"/>
                  </a:cubicBezTo>
                  <a:cubicBezTo>
                    <a:pt x="60" y="623"/>
                    <a:pt x="72" y="616"/>
                    <a:pt x="86" y="616"/>
                  </a:cubicBezTo>
                  <a:cubicBezTo>
                    <a:pt x="91" y="616"/>
                    <a:pt x="98" y="616"/>
                    <a:pt x="102" y="618"/>
                  </a:cubicBezTo>
                  <a:cubicBezTo>
                    <a:pt x="154" y="634"/>
                    <a:pt x="200" y="641"/>
                    <a:pt x="252" y="641"/>
                  </a:cubicBezTo>
                  <a:cubicBezTo>
                    <a:pt x="366" y="641"/>
                    <a:pt x="417" y="574"/>
                    <a:pt x="417" y="483"/>
                  </a:cubicBezTo>
                  <a:lnTo>
                    <a:pt x="417" y="429"/>
                  </a:lnTo>
                  <a:cubicBezTo>
                    <a:pt x="394" y="476"/>
                    <a:pt x="328" y="520"/>
                    <a:pt x="254" y="520"/>
                  </a:cubicBezTo>
                  <a:cubicBezTo>
                    <a:pt x="116" y="520"/>
                    <a:pt x="0" y="415"/>
                    <a:pt x="0" y="259"/>
                  </a:cubicBezTo>
                  <a:cubicBezTo>
                    <a:pt x="0" y="112"/>
                    <a:pt x="112" y="0"/>
                    <a:pt x="254" y="0"/>
                  </a:cubicBezTo>
                  <a:cubicBezTo>
                    <a:pt x="331" y="0"/>
                    <a:pt x="384" y="38"/>
                    <a:pt x="415" y="87"/>
                  </a:cubicBezTo>
                  <a:lnTo>
                    <a:pt x="415" y="61"/>
                  </a:lnTo>
                  <a:cubicBezTo>
                    <a:pt x="415" y="31"/>
                    <a:pt x="440" y="5"/>
                    <a:pt x="471" y="5"/>
                  </a:cubicBezTo>
                  <a:cubicBezTo>
                    <a:pt x="501" y="5"/>
                    <a:pt x="527" y="31"/>
                    <a:pt x="527" y="61"/>
                  </a:cubicBezTo>
                  <a:lnTo>
                    <a:pt x="527" y="474"/>
                  </a:lnTo>
                  <a:cubicBezTo>
                    <a:pt x="531" y="620"/>
                    <a:pt x="438" y="739"/>
                    <a:pt x="254" y="739"/>
                  </a:cubicBezTo>
                  <a:cubicBezTo>
                    <a:pt x="182" y="739"/>
                    <a:pt x="128" y="730"/>
                    <a:pt x="72" y="707"/>
                  </a:cubicBezTo>
                  <a:close/>
                  <a:moveTo>
                    <a:pt x="116" y="259"/>
                  </a:moveTo>
                  <a:cubicBezTo>
                    <a:pt x="116" y="350"/>
                    <a:pt x="177" y="420"/>
                    <a:pt x="268" y="420"/>
                  </a:cubicBezTo>
                  <a:cubicBezTo>
                    <a:pt x="359" y="420"/>
                    <a:pt x="419" y="350"/>
                    <a:pt x="419" y="259"/>
                  </a:cubicBezTo>
                  <a:cubicBezTo>
                    <a:pt x="419" y="170"/>
                    <a:pt x="361" y="101"/>
                    <a:pt x="268" y="101"/>
                  </a:cubicBezTo>
                  <a:cubicBezTo>
                    <a:pt x="175" y="101"/>
                    <a:pt x="116" y="170"/>
                    <a:pt x="116"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2" name="Freeform 17"/>
            <p:cNvSpPr>
              <a:spLocks noChangeArrowheads="1"/>
            </p:cNvSpPr>
            <p:nvPr/>
          </p:nvSpPr>
          <p:spPr bwMode="auto">
            <a:xfrm>
              <a:off x="4675188" y="4176713"/>
              <a:ext cx="223837" cy="279400"/>
            </a:xfrm>
            <a:custGeom>
              <a:avLst/>
              <a:gdLst>
                <a:gd name="T0" fmla="*/ 123 w 621"/>
                <a:gd name="T1" fmla="*/ 462 h 777"/>
                <a:gd name="T2" fmla="*/ 123 w 621"/>
                <a:gd name="T3" fmla="*/ 716 h 777"/>
                <a:gd name="T4" fmla="*/ 60 w 621"/>
                <a:gd name="T5" fmla="*/ 776 h 777"/>
                <a:gd name="T6" fmla="*/ 0 w 621"/>
                <a:gd name="T7" fmla="*/ 716 h 777"/>
                <a:gd name="T8" fmla="*/ 0 w 621"/>
                <a:gd name="T9" fmla="*/ 61 h 777"/>
                <a:gd name="T10" fmla="*/ 60 w 621"/>
                <a:gd name="T11" fmla="*/ 0 h 777"/>
                <a:gd name="T12" fmla="*/ 359 w 621"/>
                <a:gd name="T13" fmla="*/ 0 h 777"/>
                <a:gd name="T14" fmla="*/ 620 w 621"/>
                <a:gd name="T15" fmla="*/ 231 h 777"/>
                <a:gd name="T16" fmla="*/ 359 w 621"/>
                <a:gd name="T17" fmla="*/ 462 h 777"/>
                <a:gd name="T18" fmla="*/ 123 w 621"/>
                <a:gd name="T19" fmla="*/ 462 h 777"/>
                <a:gd name="T20" fmla="*/ 123 w 621"/>
                <a:gd name="T21" fmla="*/ 114 h 777"/>
                <a:gd name="T22" fmla="*/ 123 w 621"/>
                <a:gd name="T23" fmla="*/ 348 h 777"/>
                <a:gd name="T24" fmla="*/ 375 w 621"/>
                <a:gd name="T25" fmla="*/ 348 h 777"/>
                <a:gd name="T26" fmla="*/ 494 w 621"/>
                <a:gd name="T27" fmla="*/ 233 h 777"/>
                <a:gd name="T28" fmla="*/ 375 w 621"/>
                <a:gd name="T29" fmla="*/ 114 h 777"/>
                <a:gd name="T30" fmla="*/ 123 w 621"/>
                <a:gd name="T31" fmla="*/ 11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1" h="777">
                  <a:moveTo>
                    <a:pt x="123" y="462"/>
                  </a:moveTo>
                  <a:lnTo>
                    <a:pt x="123" y="716"/>
                  </a:lnTo>
                  <a:cubicBezTo>
                    <a:pt x="123" y="751"/>
                    <a:pt x="95" y="776"/>
                    <a:pt x="60" y="776"/>
                  </a:cubicBezTo>
                  <a:cubicBezTo>
                    <a:pt x="25" y="776"/>
                    <a:pt x="0" y="751"/>
                    <a:pt x="0" y="716"/>
                  </a:cubicBezTo>
                  <a:lnTo>
                    <a:pt x="0" y="61"/>
                  </a:lnTo>
                  <a:cubicBezTo>
                    <a:pt x="0" y="26"/>
                    <a:pt x="25" y="0"/>
                    <a:pt x="60" y="0"/>
                  </a:cubicBezTo>
                  <a:lnTo>
                    <a:pt x="359" y="0"/>
                  </a:lnTo>
                  <a:cubicBezTo>
                    <a:pt x="538" y="0"/>
                    <a:pt x="620" y="110"/>
                    <a:pt x="620" y="231"/>
                  </a:cubicBezTo>
                  <a:cubicBezTo>
                    <a:pt x="617" y="355"/>
                    <a:pt x="536" y="462"/>
                    <a:pt x="359" y="462"/>
                  </a:cubicBezTo>
                  <a:lnTo>
                    <a:pt x="123" y="462"/>
                  </a:lnTo>
                  <a:close/>
                  <a:moveTo>
                    <a:pt x="123" y="114"/>
                  </a:moveTo>
                  <a:lnTo>
                    <a:pt x="123" y="348"/>
                  </a:lnTo>
                  <a:lnTo>
                    <a:pt x="375" y="348"/>
                  </a:lnTo>
                  <a:cubicBezTo>
                    <a:pt x="456" y="348"/>
                    <a:pt x="494" y="292"/>
                    <a:pt x="494" y="233"/>
                  </a:cubicBezTo>
                  <a:cubicBezTo>
                    <a:pt x="494" y="175"/>
                    <a:pt x="454" y="114"/>
                    <a:pt x="375" y="114"/>
                  </a:cubicBezTo>
                  <a:lnTo>
                    <a:pt x="123"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3" name="Freeform 18"/>
            <p:cNvSpPr>
              <a:spLocks noChangeArrowheads="1"/>
            </p:cNvSpPr>
            <p:nvPr/>
          </p:nvSpPr>
          <p:spPr bwMode="auto">
            <a:xfrm>
              <a:off x="4924425"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6"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5"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4" name="Freeform 19"/>
            <p:cNvSpPr>
              <a:spLocks noChangeArrowheads="1"/>
            </p:cNvSpPr>
            <p:nvPr/>
          </p:nvSpPr>
          <p:spPr bwMode="auto">
            <a:xfrm>
              <a:off x="5051425" y="4267200"/>
              <a:ext cx="190500" cy="190500"/>
            </a:xfrm>
            <a:custGeom>
              <a:avLst/>
              <a:gdLst>
                <a:gd name="T0" fmla="*/ 0 w 530"/>
                <a:gd name="T1" fmla="*/ 264 h 528"/>
                <a:gd name="T2" fmla="*/ 263 w 530"/>
                <a:gd name="T3" fmla="*/ 0 h 528"/>
                <a:gd name="T4" fmla="*/ 526 w 530"/>
                <a:gd name="T5" fmla="*/ 264 h 528"/>
                <a:gd name="T6" fmla="*/ 263 w 530"/>
                <a:gd name="T7" fmla="*/ 527 h 528"/>
                <a:gd name="T8" fmla="*/ 0 w 530"/>
                <a:gd name="T9" fmla="*/ 264 h 528"/>
                <a:gd name="T10" fmla="*/ 112 w 530"/>
                <a:gd name="T11" fmla="*/ 264 h 528"/>
                <a:gd name="T12" fmla="*/ 263 w 530"/>
                <a:gd name="T13" fmla="*/ 427 h 528"/>
                <a:gd name="T14" fmla="*/ 414 w 530"/>
                <a:gd name="T15" fmla="*/ 264 h 528"/>
                <a:gd name="T16" fmla="*/ 263 w 530"/>
                <a:gd name="T17" fmla="*/ 101 h 528"/>
                <a:gd name="T18" fmla="*/ 112 w 530"/>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28">
                  <a:moveTo>
                    <a:pt x="0" y="264"/>
                  </a:moveTo>
                  <a:cubicBezTo>
                    <a:pt x="0" y="117"/>
                    <a:pt x="117" y="0"/>
                    <a:pt x="263" y="0"/>
                  </a:cubicBezTo>
                  <a:cubicBezTo>
                    <a:pt x="410" y="0"/>
                    <a:pt x="526" y="117"/>
                    <a:pt x="526" y="264"/>
                  </a:cubicBezTo>
                  <a:cubicBezTo>
                    <a:pt x="529" y="411"/>
                    <a:pt x="410" y="527"/>
                    <a:pt x="263" y="527"/>
                  </a:cubicBezTo>
                  <a:cubicBezTo>
                    <a:pt x="117" y="527"/>
                    <a:pt x="0" y="411"/>
                    <a:pt x="0" y="264"/>
                  </a:cubicBezTo>
                  <a:close/>
                  <a:moveTo>
                    <a:pt x="112" y="264"/>
                  </a:moveTo>
                  <a:cubicBezTo>
                    <a:pt x="112" y="355"/>
                    <a:pt x="172" y="427"/>
                    <a:pt x="263" y="427"/>
                  </a:cubicBezTo>
                  <a:cubicBezTo>
                    <a:pt x="356" y="427"/>
                    <a:pt x="414" y="352"/>
                    <a:pt x="414" y="264"/>
                  </a:cubicBezTo>
                  <a:cubicBezTo>
                    <a:pt x="417" y="175"/>
                    <a:pt x="357"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5" name="Freeform 20"/>
            <p:cNvSpPr>
              <a:spLocks noChangeArrowheads="1"/>
            </p:cNvSpPr>
            <p:nvPr/>
          </p:nvSpPr>
          <p:spPr bwMode="auto">
            <a:xfrm>
              <a:off x="5260975" y="4267200"/>
              <a:ext cx="192088" cy="266700"/>
            </a:xfrm>
            <a:custGeom>
              <a:avLst/>
              <a:gdLst>
                <a:gd name="T0" fmla="*/ 72 w 533"/>
                <a:gd name="T1" fmla="*/ 707 h 740"/>
                <a:gd name="T2" fmla="*/ 42 w 533"/>
                <a:gd name="T3" fmla="*/ 665 h 740"/>
                <a:gd name="T4" fmla="*/ 44 w 533"/>
                <a:gd name="T5" fmla="*/ 646 h 740"/>
                <a:gd name="T6" fmla="*/ 51 w 533"/>
                <a:gd name="T7" fmla="*/ 634 h 740"/>
                <a:gd name="T8" fmla="*/ 86 w 533"/>
                <a:gd name="T9" fmla="*/ 616 h 740"/>
                <a:gd name="T10" fmla="*/ 103 w 533"/>
                <a:gd name="T11" fmla="*/ 618 h 740"/>
                <a:gd name="T12" fmla="*/ 252 w 533"/>
                <a:gd name="T13" fmla="*/ 641 h 740"/>
                <a:gd name="T14" fmla="*/ 417 w 533"/>
                <a:gd name="T15" fmla="*/ 483 h 740"/>
                <a:gd name="T16" fmla="*/ 417 w 533"/>
                <a:gd name="T17" fmla="*/ 429 h 740"/>
                <a:gd name="T18" fmla="*/ 254 w 533"/>
                <a:gd name="T19" fmla="*/ 520 h 740"/>
                <a:gd name="T20" fmla="*/ 0 w 533"/>
                <a:gd name="T21" fmla="*/ 259 h 740"/>
                <a:gd name="T22" fmla="*/ 254 w 533"/>
                <a:gd name="T23" fmla="*/ 0 h 740"/>
                <a:gd name="T24" fmla="*/ 415 w 533"/>
                <a:gd name="T25" fmla="*/ 87 h 740"/>
                <a:gd name="T26" fmla="*/ 415 w 533"/>
                <a:gd name="T27" fmla="*/ 61 h 740"/>
                <a:gd name="T28" fmla="*/ 471 w 533"/>
                <a:gd name="T29" fmla="*/ 5 h 740"/>
                <a:gd name="T30" fmla="*/ 527 w 533"/>
                <a:gd name="T31" fmla="*/ 61 h 740"/>
                <a:gd name="T32" fmla="*/ 527 w 533"/>
                <a:gd name="T33" fmla="*/ 474 h 740"/>
                <a:gd name="T34" fmla="*/ 254 w 533"/>
                <a:gd name="T35" fmla="*/ 739 h 740"/>
                <a:gd name="T36" fmla="*/ 72 w 533"/>
                <a:gd name="T37" fmla="*/ 707 h 740"/>
                <a:gd name="T38" fmla="*/ 117 w 533"/>
                <a:gd name="T39" fmla="*/ 259 h 740"/>
                <a:gd name="T40" fmla="*/ 268 w 533"/>
                <a:gd name="T41" fmla="*/ 420 h 740"/>
                <a:gd name="T42" fmla="*/ 420 w 533"/>
                <a:gd name="T43" fmla="*/ 259 h 740"/>
                <a:gd name="T44" fmla="*/ 268 w 533"/>
                <a:gd name="T45" fmla="*/ 101 h 740"/>
                <a:gd name="T46" fmla="*/ 117 w 533"/>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3" h="740">
                  <a:moveTo>
                    <a:pt x="72" y="707"/>
                  </a:moveTo>
                  <a:cubicBezTo>
                    <a:pt x="54" y="697"/>
                    <a:pt x="42" y="683"/>
                    <a:pt x="42" y="665"/>
                  </a:cubicBezTo>
                  <a:cubicBezTo>
                    <a:pt x="42" y="660"/>
                    <a:pt x="42" y="653"/>
                    <a:pt x="44" y="646"/>
                  </a:cubicBezTo>
                  <a:cubicBezTo>
                    <a:pt x="44" y="641"/>
                    <a:pt x="49" y="639"/>
                    <a:pt x="51" y="634"/>
                  </a:cubicBezTo>
                  <a:cubicBezTo>
                    <a:pt x="58" y="623"/>
                    <a:pt x="72" y="616"/>
                    <a:pt x="86" y="616"/>
                  </a:cubicBezTo>
                  <a:cubicBezTo>
                    <a:pt x="91" y="616"/>
                    <a:pt x="98" y="616"/>
                    <a:pt x="103" y="618"/>
                  </a:cubicBezTo>
                  <a:cubicBezTo>
                    <a:pt x="154" y="634"/>
                    <a:pt x="201" y="641"/>
                    <a:pt x="252" y="641"/>
                  </a:cubicBezTo>
                  <a:cubicBezTo>
                    <a:pt x="366" y="641"/>
                    <a:pt x="417" y="574"/>
                    <a:pt x="417" y="483"/>
                  </a:cubicBezTo>
                  <a:lnTo>
                    <a:pt x="417" y="429"/>
                  </a:lnTo>
                  <a:cubicBezTo>
                    <a:pt x="394" y="476"/>
                    <a:pt x="329" y="520"/>
                    <a:pt x="254" y="520"/>
                  </a:cubicBezTo>
                  <a:cubicBezTo>
                    <a:pt x="117" y="520"/>
                    <a:pt x="0" y="415"/>
                    <a:pt x="0" y="259"/>
                  </a:cubicBezTo>
                  <a:cubicBezTo>
                    <a:pt x="0" y="112"/>
                    <a:pt x="112" y="0"/>
                    <a:pt x="254" y="0"/>
                  </a:cubicBezTo>
                  <a:cubicBezTo>
                    <a:pt x="331" y="0"/>
                    <a:pt x="385" y="38"/>
                    <a:pt x="415" y="87"/>
                  </a:cubicBezTo>
                  <a:lnTo>
                    <a:pt x="415" y="61"/>
                  </a:lnTo>
                  <a:cubicBezTo>
                    <a:pt x="415" y="31"/>
                    <a:pt x="441" y="5"/>
                    <a:pt x="471" y="5"/>
                  </a:cubicBezTo>
                  <a:cubicBezTo>
                    <a:pt x="501" y="5"/>
                    <a:pt x="527" y="31"/>
                    <a:pt x="527" y="61"/>
                  </a:cubicBezTo>
                  <a:lnTo>
                    <a:pt x="527" y="474"/>
                  </a:lnTo>
                  <a:cubicBezTo>
                    <a:pt x="532" y="620"/>
                    <a:pt x="438" y="739"/>
                    <a:pt x="254" y="739"/>
                  </a:cubicBezTo>
                  <a:cubicBezTo>
                    <a:pt x="182" y="739"/>
                    <a:pt x="128" y="730"/>
                    <a:pt x="72" y="707"/>
                  </a:cubicBezTo>
                  <a:close/>
                  <a:moveTo>
                    <a:pt x="117" y="259"/>
                  </a:moveTo>
                  <a:cubicBezTo>
                    <a:pt x="117" y="350"/>
                    <a:pt x="177" y="420"/>
                    <a:pt x="268" y="420"/>
                  </a:cubicBezTo>
                  <a:cubicBezTo>
                    <a:pt x="361" y="420"/>
                    <a:pt x="420" y="350"/>
                    <a:pt x="420" y="259"/>
                  </a:cubicBezTo>
                  <a:cubicBezTo>
                    <a:pt x="420" y="170"/>
                    <a:pt x="359" y="101"/>
                    <a:pt x="268" y="101"/>
                  </a:cubicBezTo>
                  <a:cubicBezTo>
                    <a:pt x="175" y="101"/>
                    <a:pt x="117" y="170"/>
                    <a:pt x="117"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6" name="Freeform 21"/>
            <p:cNvSpPr>
              <a:spLocks noChangeArrowheads="1"/>
            </p:cNvSpPr>
            <p:nvPr/>
          </p:nvSpPr>
          <p:spPr bwMode="auto">
            <a:xfrm>
              <a:off x="5500688" y="4267200"/>
              <a:ext cx="122237" cy="188913"/>
            </a:xfrm>
            <a:custGeom>
              <a:avLst/>
              <a:gdLst>
                <a:gd name="T0" fmla="*/ 111 w 341"/>
                <a:gd name="T1" fmla="*/ 252 h 525"/>
                <a:gd name="T2" fmla="*/ 111 w 341"/>
                <a:gd name="T3" fmla="*/ 469 h 525"/>
                <a:gd name="T4" fmla="*/ 55 w 341"/>
                <a:gd name="T5" fmla="*/ 524 h 525"/>
                <a:gd name="T6" fmla="*/ 0 w 341"/>
                <a:gd name="T7" fmla="*/ 469 h 525"/>
                <a:gd name="T8" fmla="*/ 0 w 341"/>
                <a:gd name="T9" fmla="*/ 63 h 525"/>
                <a:gd name="T10" fmla="*/ 55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1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1" y="252"/>
                  </a:moveTo>
                  <a:lnTo>
                    <a:pt x="111" y="469"/>
                  </a:lnTo>
                  <a:cubicBezTo>
                    <a:pt x="111" y="499"/>
                    <a:pt x="86" y="524"/>
                    <a:pt x="55" y="524"/>
                  </a:cubicBezTo>
                  <a:cubicBezTo>
                    <a:pt x="25" y="524"/>
                    <a:pt x="0" y="499"/>
                    <a:pt x="0" y="469"/>
                  </a:cubicBezTo>
                  <a:lnTo>
                    <a:pt x="0" y="63"/>
                  </a:lnTo>
                  <a:cubicBezTo>
                    <a:pt x="0" y="33"/>
                    <a:pt x="23" y="7"/>
                    <a:pt x="55" y="7"/>
                  </a:cubicBezTo>
                  <a:cubicBezTo>
                    <a:pt x="86" y="7"/>
                    <a:pt x="114" y="33"/>
                    <a:pt x="114" y="63"/>
                  </a:cubicBezTo>
                  <a:lnTo>
                    <a:pt x="114" y="86"/>
                  </a:lnTo>
                  <a:cubicBezTo>
                    <a:pt x="160" y="26"/>
                    <a:pt x="212" y="0"/>
                    <a:pt x="291" y="0"/>
                  </a:cubicBezTo>
                  <a:cubicBezTo>
                    <a:pt x="319" y="0"/>
                    <a:pt x="340" y="21"/>
                    <a:pt x="340" y="49"/>
                  </a:cubicBezTo>
                  <a:cubicBezTo>
                    <a:pt x="340" y="79"/>
                    <a:pt x="317" y="103"/>
                    <a:pt x="289" y="103"/>
                  </a:cubicBezTo>
                  <a:cubicBezTo>
                    <a:pt x="198" y="103"/>
                    <a:pt x="111" y="151"/>
                    <a:pt x="111"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7" name="Freeform 22"/>
            <p:cNvSpPr>
              <a:spLocks noChangeArrowheads="1"/>
            </p:cNvSpPr>
            <p:nvPr/>
          </p:nvSpPr>
          <p:spPr bwMode="auto">
            <a:xfrm>
              <a:off x="5629275" y="4267200"/>
              <a:ext cx="192088" cy="190500"/>
            </a:xfrm>
            <a:custGeom>
              <a:avLst/>
              <a:gdLst>
                <a:gd name="T0" fmla="*/ 527 w 533"/>
                <a:gd name="T1" fmla="*/ 469 h 528"/>
                <a:gd name="T2" fmla="*/ 473 w 533"/>
                <a:gd name="T3" fmla="*/ 522 h 528"/>
                <a:gd name="T4" fmla="*/ 420 w 533"/>
                <a:gd name="T5" fmla="*/ 469 h 528"/>
                <a:gd name="T6" fmla="*/ 420 w 533"/>
                <a:gd name="T7" fmla="*/ 446 h 528"/>
                <a:gd name="T8" fmla="*/ 254 w 533"/>
                <a:gd name="T9" fmla="*/ 527 h 528"/>
                <a:gd name="T10" fmla="*/ 0 w 533"/>
                <a:gd name="T11" fmla="*/ 264 h 528"/>
                <a:gd name="T12" fmla="*/ 266 w 533"/>
                <a:gd name="T13" fmla="*/ 0 h 528"/>
                <a:gd name="T14" fmla="*/ 529 w 533"/>
                <a:gd name="T15" fmla="*/ 264 h 528"/>
                <a:gd name="T16" fmla="*/ 527 w 533"/>
                <a:gd name="T17" fmla="*/ 469 h 528"/>
                <a:gd name="T18" fmla="*/ 114 w 533"/>
                <a:gd name="T19" fmla="*/ 264 h 528"/>
                <a:gd name="T20" fmla="*/ 266 w 533"/>
                <a:gd name="T21" fmla="*/ 427 h 528"/>
                <a:gd name="T22" fmla="*/ 418 w 533"/>
                <a:gd name="T23" fmla="*/ 264 h 528"/>
                <a:gd name="T24" fmla="*/ 266 w 533"/>
                <a:gd name="T25" fmla="*/ 101 h 528"/>
                <a:gd name="T26" fmla="*/ 114 w 533"/>
                <a:gd name="T27"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528">
                  <a:moveTo>
                    <a:pt x="527" y="469"/>
                  </a:moveTo>
                  <a:cubicBezTo>
                    <a:pt x="527" y="499"/>
                    <a:pt x="504" y="522"/>
                    <a:pt x="473" y="522"/>
                  </a:cubicBezTo>
                  <a:cubicBezTo>
                    <a:pt x="443" y="522"/>
                    <a:pt x="420" y="499"/>
                    <a:pt x="420" y="469"/>
                  </a:cubicBezTo>
                  <a:lnTo>
                    <a:pt x="420" y="446"/>
                  </a:lnTo>
                  <a:cubicBezTo>
                    <a:pt x="397" y="485"/>
                    <a:pt x="329" y="527"/>
                    <a:pt x="254" y="527"/>
                  </a:cubicBezTo>
                  <a:cubicBezTo>
                    <a:pt x="114" y="527"/>
                    <a:pt x="0" y="411"/>
                    <a:pt x="0" y="264"/>
                  </a:cubicBezTo>
                  <a:cubicBezTo>
                    <a:pt x="0" y="117"/>
                    <a:pt x="119" y="0"/>
                    <a:pt x="266" y="0"/>
                  </a:cubicBezTo>
                  <a:cubicBezTo>
                    <a:pt x="429" y="0"/>
                    <a:pt x="532" y="122"/>
                    <a:pt x="529" y="264"/>
                  </a:cubicBezTo>
                  <a:lnTo>
                    <a:pt x="527" y="469"/>
                  </a:lnTo>
                  <a:close/>
                  <a:moveTo>
                    <a:pt x="114" y="264"/>
                  </a:moveTo>
                  <a:cubicBezTo>
                    <a:pt x="114" y="355"/>
                    <a:pt x="175" y="427"/>
                    <a:pt x="266" y="427"/>
                  </a:cubicBezTo>
                  <a:cubicBezTo>
                    <a:pt x="359" y="427"/>
                    <a:pt x="418" y="353"/>
                    <a:pt x="418" y="264"/>
                  </a:cubicBezTo>
                  <a:cubicBezTo>
                    <a:pt x="418" y="176"/>
                    <a:pt x="357" y="101"/>
                    <a:pt x="266" y="101"/>
                  </a:cubicBezTo>
                  <a:cubicBezTo>
                    <a:pt x="173" y="101"/>
                    <a:pt x="114" y="175"/>
                    <a:pt x="114"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8" name="Freeform 23"/>
            <p:cNvSpPr>
              <a:spLocks noChangeArrowheads="1"/>
            </p:cNvSpPr>
            <p:nvPr/>
          </p:nvSpPr>
          <p:spPr bwMode="auto">
            <a:xfrm>
              <a:off x="5861050" y="4267200"/>
              <a:ext cx="296863" cy="188913"/>
            </a:xfrm>
            <a:custGeom>
              <a:avLst/>
              <a:gdLst>
                <a:gd name="T0" fmla="*/ 711 w 824"/>
                <a:gd name="T1" fmla="*/ 467 h 523"/>
                <a:gd name="T2" fmla="*/ 711 w 824"/>
                <a:gd name="T3" fmla="*/ 238 h 523"/>
                <a:gd name="T4" fmla="*/ 594 w 824"/>
                <a:gd name="T5" fmla="*/ 101 h 523"/>
                <a:gd name="T6" fmla="*/ 468 w 824"/>
                <a:gd name="T7" fmla="*/ 236 h 523"/>
                <a:gd name="T8" fmla="*/ 468 w 824"/>
                <a:gd name="T9" fmla="*/ 467 h 523"/>
                <a:gd name="T10" fmla="*/ 412 w 824"/>
                <a:gd name="T11" fmla="*/ 522 h 523"/>
                <a:gd name="T12" fmla="*/ 354 w 824"/>
                <a:gd name="T13" fmla="*/ 467 h 523"/>
                <a:gd name="T14" fmla="*/ 354 w 824"/>
                <a:gd name="T15" fmla="*/ 238 h 523"/>
                <a:gd name="T16" fmla="*/ 237 w 824"/>
                <a:gd name="T17" fmla="*/ 101 h 523"/>
                <a:gd name="T18" fmla="*/ 112 w 824"/>
                <a:gd name="T19" fmla="*/ 240 h 523"/>
                <a:gd name="T20" fmla="*/ 112 w 824"/>
                <a:gd name="T21" fmla="*/ 467 h 523"/>
                <a:gd name="T22" fmla="*/ 56 w 824"/>
                <a:gd name="T23" fmla="*/ 522 h 523"/>
                <a:gd name="T24" fmla="*/ 0 w 824"/>
                <a:gd name="T25" fmla="*/ 467 h 523"/>
                <a:gd name="T26" fmla="*/ 0 w 824"/>
                <a:gd name="T27" fmla="*/ 238 h 523"/>
                <a:gd name="T28" fmla="*/ 0 w 824"/>
                <a:gd name="T29" fmla="*/ 63 h 523"/>
                <a:gd name="T30" fmla="*/ 56 w 824"/>
                <a:gd name="T31" fmla="*/ 5 h 523"/>
                <a:gd name="T32" fmla="*/ 112 w 824"/>
                <a:gd name="T33" fmla="*/ 63 h 523"/>
                <a:gd name="T34" fmla="*/ 112 w 824"/>
                <a:gd name="T35" fmla="*/ 87 h 523"/>
                <a:gd name="T36" fmla="*/ 265 w 824"/>
                <a:gd name="T37" fmla="*/ 0 h 523"/>
                <a:gd name="T38" fmla="*/ 433 w 824"/>
                <a:gd name="T39" fmla="*/ 98 h 523"/>
                <a:gd name="T40" fmla="*/ 617 w 824"/>
                <a:gd name="T41" fmla="*/ 0 h 523"/>
                <a:gd name="T42" fmla="*/ 820 w 824"/>
                <a:gd name="T43" fmla="*/ 231 h 523"/>
                <a:gd name="T44" fmla="*/ 820 w 824"/>
                <a:gd name="T45" fmla="*/ 467 h 523"/>
                <a:gd name="T46" fmla="*/ 767 w 824"/>
                <a:gd name="T47" fmla="*/ 522 h 523"/>
                <a:gd name="T48" fmla="*/ 711 w 824"/>
                <a:gd name="T49"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4" h="523">
                  <a:moveTo>
                    <a:pt x="711" y="467"/>
                  </a:moveTo>
                  <a:lnTo>
                    <a:pt x="711" y="238"/>
                  </a:lnTo>
                  <a:cubicBezTo>
                    <a:pt x="711" y="159"/>
                    <a:pt x="676" y="101"/>
                    <a:pt x="594" y="101"/>
                  </a:cubicBezTo>
                  <a:cubicBezTo>
                    <a:pt x="510" y="101"/>
                    <a:pt x="468" y="163"/>
                    <a:pt x="468" y="236"/>
                  </a:cubicBezTo>
                  <a:lnTo>
                    <a:pt x="468" y="467"/>
                  </a:lnTo>
                  <a:cubicBezTo>
                    <a:pt x="468" y="497"/>
                    <a:pt x="445" y="522"/>
                    <a:pt x="412" y="522"/>
                  </a:cubicBezTo>
                  <a:cubicBezTo>
                    <a:pt x="382" y="522"/>
                    <a:pt x="354" y="497"/>
                    <a:pt x="354" y="467"/>
                  </a:cubicBezTo>
                  <a:lnTo>
                    <a:pt x="354" y="238"/>
                  </a:lnTo>
                  <a:cubicBezTo>
                    <a:pt x="354" y="159"/>
                    <a:pt x="319" y="101"/>
                    <a:pt x="237" y="101"/>
                  </a:cubicBezTo>
                  <a:cubicBezTo>
                    <a:pt x="151" y="101"/>
                    <a:pt x="112" y="166"/>
                    <a:pt x="112" y="240"/>
                  </a:cubicBezTo>
                  <a:lnTo>
                    <a:pt x="112" y="467"/>
                  </a:lnTo>
                  <a:cubicBezTo>
                    <a:pt x="112" y="497"/>
                    <a:pt x="87" y="522"/>
                    <a:pt x="56" y="522"/>
                  </a:cubicBezTo>
                  <a:cubicBezTo>
                    <a:pt x="26" y="522"/>
                    <a:pt x="0" y="497"/>
                    <a:pt x="0" y="467"/>
                  </a:cubicBezTo>
                  <a:lnTo>
                    <a:pt x="0" y="238"/>
                  </a:lnTo>
                  <a:lnTo>
                    <a:pt x="0" y="63"/>
                  </a:lnTo>
                  <a:cubicBezTo>
                    <a:pt x="0" y="33"/>
                    <a:pt x="26" y="5"/>
                    <a:pt x="56" y="5"/>
                  </a:cubicBezTo>
                  <a:cubicBezTo>
                    <a:pt x="87" y="5"/>
                    <a:pt x="112" y="31"/>
                    <a:pt x="112" y="63"/>
                  </a:cubicBezTo>
                  <a:lnTo>
                    <a:pt x="112" y="87"/>
                  </a:lnTo>
                  <a:cubicBezTo>
                    <a:pt x="144" y="38"/>
                    <a:pt x="200" y="0"/>
                    <a:pt x="265" y="0"/>
                  </a:cubicBezTo>
                  <a:cubicBezTo>
                    <a:pt x="347" y="0"/>
                    <a:pt x="403" y="40"/>
                    <a:pt x="433" y="98"/>
                  </a:cubicBezTo>
                  <a:cubicBezTo>
                    <a:pt x="466" y="40"/>
                    <a:pt x="538" y="0"/>
                    <a:pt x="617" y="0"/>
                  </a:cubicBezTo>
                  <a:cubicBezTo>
                    <a:pt x="757" y="0"/>
                    <a:pt x="820" y="96"/>
                    <a:pt x="820" y="231"/>
                  </a:cubicBezTo>
                  <a:lnTo>
                    <a:pt x="820" y="467"/>
                  </a:lnTo>
                  <a:cubicBezTo>
                    <a:pt x="823" y="499"/>
                    <a:pt x="797" y="522"/>
                    <a:pt x="767" y="522"/>
                  </a:cubicBezTo>
                  <a:cubicBezTo>
                    <a:pt x="736" y="522"/>
                    <a:pt x="711" y="497"/>
                    <a:pt x="711"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09" name="Freeform 24"/>
            <p:cNvSpPr>
              <a:spLocks noChangeArrowheads="1"/>
            </p:cNvSpPr>
            <p:nvPr/>
          </p:nvSpPr>
          <p:spPr bwMode="auto">
            <a:xfrm>
              <a:off x="1677988" y="3244850"/>
              <a:ext cx="538162" cy="779463"/>
            </a:xfrm>
            <a:custGeom>
              <a:avLst/>
              <a:gdLst>
                <a:gd name="T0" fmla="*/ 257 w 1493"/>
                <a:gd name="T1" fmla="*/ 907 h 2166"/>
                <a:gd name="T2" fmla="*/ 257 w 1493"/>
                <a:gd name="T3" fmla="*/ 238 h 2166"/>
                <a:gd name="T4" fmla="*/ 1373 w 1493"/>
                <a:gd name="T5" fmla="*/ 238 h 2166"/>
                <a:gd name="T6" fmla="*/ 1492 w 1493"/>
                <a:gd name="T7" fmla="*/ 119 h 2166"/>
                <a:gd name="T8" fmla="*/ 1373 w 1493"/>
                <a:gd name="T9" fmla="*/ 0 h 2166"/>
                <a:gd name="T10" fmla="*/ 128 w 1493"/>
                <a:gd name="T11" fmla="*/ 0 h 2166"/>
                <a:gd name="T12" fmla="*/ 0 w 1493"/>
                <a:gd name="T13" fmla="*/ 126 h 2166"/>
                <a:gd name="T14" fmla="*/ 0 w 1493"/>
                <a:gd name="T15" fmla="*/ 2039 h 2166"/>
                <a:gd name="T16" fmla="*/ 128 w 1493"/>
                <a:gd name="T17" fmla="*/ 2165 h 2166"/>
                <a:gd name="T18" fmla="*/ 257 w 1493"/>
                <a:gd name="T19" fmla="*/ 2039 h 2166"/>
                <a:gd name="T20" fmla="*/ 257 w 1493"/>
                <a:gd name="T21" fmla="*/ 1147 h 2166"/>
                <a:gd name="T22" fmla="*/ 893 w 1493"/>
                <a:gd name="T23" fmla="*/ 1147 h 2166"/>
                <a:gd name="T24" fmla="*/ 1010 w 1493"/>
                <a:gd name="T25" fmla="*/ 1028 h 2166"/>
                <a:gd name="T26" fmla="*/ 893 w 1493"/>
                <a:gd name="T27" fmla="*/ 907 h 2166"/>
                <a:gd name="T28" fmla="*/ 257 w 1493"/>
                <a:gd name="T29" fmla="*/ 907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3" h="2166">
                  <a:moveTo>
                    <a:pt x="257" y="907"/>
                  </a:moveTo>
                  <a:lnTo>
                    <a:pt x="257" y="238"/>
                  </a:lnTo>
                  <a:lnTo>
                    <a:pt x="1373" y="238"/>
                  </a:lnTo>
                  <a:cubicBezTo>
                    <a:pt x="1441" y="238"/>
                    <a:pt x="1492" y="186"/>
                    <a:pt x="1492" y="119"/>
                  </a:cubicBezTo>
                  <a:cubicBezTo>
                    <a:pt x="1492" y="51"/>
                    <a:pt x="1441" y="0"/>
                    <a:pt x="1373" y="0"/>
                  </a:cubicBezTo>
                  <a:lnTo>
                    <a:pt x="128" y="0"/>
                  </a:lnTo>
                  <a:cubicBezTo>
                    <a:pt x="58" y="0"/>
                    <a:pt x="0" y="56"/>
                    <a:pt x="0" y="126"/>
                  </a:cubicBezTo>
                  <a:lnTo>
                    <a:pt x="0" y="2039"/>
                  </a:lnTo>
                  <a:cubicBezTo>
                    <a:pt x="0" y="2109"/>
                    <a:pt x="58" y="2165"/>
                    <a:pt x="128" y="2165"/>
                  </a:cubicBezTo>
                  <a:cubicBezTo>
                    <a:pt x="198" y="2165"/>
                    <a:pt x="257" y="2109"/>
                    <a:pt x="257" y="2039"/>
                  </a:cubicBezTo>
                  <a:lnTo>
                    <a:pt x="257" y="1147"/>
                  </a:lnTo>
                  <a:lnTo>
                    <a:pt x="893" y="1147"/>
                  </a:lnTo>
                  <a:cubicBezTo>
                    <a:pt x="958" y="1147"/>
                    <a:pt x="1010" y="1096"/>
                    <a:pt x="1010" y="1028"/>
                  </a:cubicBezTo>
                  <a:cubicBezTo>
                    <a:pt x="1010" y="958"/>
                    <a:pt x="958" y="907"/>
                    <a:pt x="893" y="907"/>
                  </a:cubicBezTo>
                  <a:lnTo>
                    <a:pt x="257" y="907"/>
                  </a:ln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0" name="Freeform 25"/>
            <p:cNvSpPr>
              <a:spLocks noChangeArrowheads="1"/>
            </p:cNvSpPr>
            <p:nvPr/>
          </p:nvSpPr>
          <p:spPr bwMode="auto">
            <a:xfrm>
              <a:off x="2065338" y="3492500"/>
              <a:ext cx="536575" cy="534988"/>
            </a:xfrm>
            <a:custGeom>
              <a:avLst/>
              <a:gdLst>
                <a:gd name="T0" fmla="*/ 0 w 1489"/>
                <a:gd name="T1" fmla="*/ 744 h 1488"/>
                <a:gd name="T2" fmla="*/ 744 w 1489"/>
                <a:gd name="T3" fmla="*/ 1487 h 1488"/>
                <a:gd name="T4" fmla="*/ 1488 w 1489"/>
                <a:gd name="T5" fmla="*/ 744 h 1488"/>
                <a:gd name="T6" fmla="*/ 744 w 1489"/>
                <a:gd name="T7" fmla="*/ 0 h 1488"/>
                <a:gd name="T8" fmla="*/ 0 w 1489"/>
                <a:gd name="T9" fmla="*/ 744 h 1488"/>
                <a:gd name="T10" fmla="*/ 238 w 1489"/>
                <a:gd name="T11" fmla="*/ 744 h 1488"/>
                <a:gd name="T12" fmla="*/ 744 w 1489"/>
                <a:gd name="T13" fmla="*/ 217 h 1488"/>
                <a:gd name="T14" fmla="*/ 1252 w 1489"/>
                <a:gd name="T15" fmla="*/ 744 h 1488"/>
                <a:gd name="T16" fmla="*/ 744 w 1489"/>
                <a:gd name="T17" fmla="*/ 1270 h 1488"/>
                <a:gd name="T18" fmla="*/ 238 w 1489"/>
                <a:gd name="T19" fmla="*/ 744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9" h="1488">
                  <a:moveTo>
                    <a:pt x="0" y="744"/>
                  </a:moveTo>
                  <a:cubicBezTo>
                    <a:pt x="0" y="1153"/>
                    <a:pt x="334" y="1487"/>
                    <a:pt x="744" y="1487"/>
                  </a:cubicBezTo>
                  <a:cubicBezTo>
                    <a:pt x="1154" y="1487"/>
                    <a:pt x="1488" y="1153"/>
                    <a:pt x="1488" y="744"/>
                  </a:cubicBezTo>
                  <a:cubicBezTo>
                    <a:pt x="1488" y="334"/>
                    <a:pt x="1154" y="0"/>
                    <a:pt x="744" y="0"/>
                  </a:cubicBezTo>
                  <a:cubicBezTo>
                    <a:pt x="334" y="0"/>
                    <a:pt x="0" y="334"/>
                    <a:pt x="0" y="744"/>
                  </a:cubicBezTo>
                  <a:close/>
                  <a:moveTo>
                    <a:pt x="238" y="744"/>
                  </a:moveTo>
                  <a:cubicBezTo>
                    <a:pt x="238" y="448"/>
                    <a:pt x="459" y="217"/>
                    <a:pt x="744" y="217"/>
                  </a:cubicBezTo>
                  <a:cubicBezTo>
                    <a:pt x="1028" y="217"/>
                    <a:pt x="1252" y="448"/>
                    <a:pt x="1252" y="744"/>
                  </a:cubicBezTo>
                  <a:cubicBezTo>
                    <a:pt x="1252" y="1039"/>
                    <a:pt x="1028" y="1270"/>
                    <a:pt x="744" y="1270"/>
                  </a:cubicBezTo>
                  <a:cubicBezTo>
                    <a:pt x="462" y="1270"/>
                    <a:pt x="238" y="1039"/>
                    <a:pt x="238" y="744"/>
                  </a:cubicBez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1" name="Freeform 26"/>
            <p:cNvSpPr>
              <a:spLocks noChangeArrowheads="1"/>
            </p:cNvSpPr>
            <p:nvPr/>
          </p:nvSpPr>
          <p:spPr bwMode="auto">
            <a:xfrm>
              <a:off x="2689225" y="3492500"/>
              <a:ext cx="306388" cy="530225"/>
            </a:xfrm>
            <a:custGeom>
              <a:avLst/>
              <a:gdLst>
                <a:gd name="T0" fmla="*/ 235 w 849"/>
                <a:gd name="T1" fmla="*/ 215 h 1474"/>
                <a:gd name="T2" fmla="*/ 235 w 849"/>
                <a:gd name="T3" fmla="*/ 131 h 1474"/>
                <a:gd name="T4" fmla="*/ 116 w 849"/>
                <a:gd name="T5" fmla="*/ 12 h 1474"/>
                <a:gd name="T6" fmla="*/ 0 w 849"/>
                <a:gd name="T7" fmla="*/ 131 h 1474"/>
                <a:gd name="T8" fmla="*/ 0 w 849"/>
                <a:gd name="T9" fmla="*/ 1354 h 1474"/>
                <a:gd name="T10" fmla="*/ 116 w 849"/>
                <a:gd name="T11" fmla="*/ 1473 h 1474"/>
                <a:gd name="T12" fmla="*/ 235 w 849"/>
                <a:gd name="T13" fmla="*/ 1354 h 1474"/>
                <a:gd name="T14" fmla="*/ 235 w 849"/>
                <a:gd name="T15" fmla="*/ 672 h 1474"/>
                <a:gd name="T16" fmla="*/ 741 w 849"/>
                <a:gd name="T17" fmla="*/ 217 h 1474"/>
                <a:gd name="T18" fmla="*/ 848 w 849"/>
                <a:gd name="T19" fmla="*/ 110 h 1474"/>
                <a:gd name="T20" fmla="*/ 741 w 849"/>
                <a:gd name="T21" fmla="*/ 0 h 1474"/>
                <a:gd name="T22" fmla="*/ 235 w 849"/>
                <a:gd name="T23" fmla="*/ 215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9" h="1474">
                  <a:moveTo>
                    <a:pt x="235" y="215"/>
                  </a:moveTo>
                  <a:lnTo>
                    <a:pt x="235" y="131"/>
                  </a:lnTo>
                  <a:cubicBezTo>
                    <a:pt x="235" y="66"/>
                    <a:pt x="181" y="12"/>
                    <a:pt x="116" y="12"/>
                  </a:cubicBezTo>
                  <a:cubicBezTo>
                    <a:pt x="50" y="12"/>
                    <a:pt x="0" y="63"/>
                    <a:pt x="0" y="131"/>
                  </a:cubicBezTo>
                  <a:lnTo>
                    <a:pt x="0" y="1354"/>
                  </a:lnTo>
                  <a:cubicBezTo>
                    <a:pt x="0" y="1421"/>
                    <a:pt x="50" y="1473"/>
                    <a:pt x="116" y="1473"/>
                  </a:cubicBezTo>
                  <a:cubicBezTo>
                    <a:pt x="181" y="1473"/>
                    <a:pt x="235" y="1419"/>
                    <a:pt x="235" y="1354"/>
                  </a:cubicBezTo>
                  <a:lnTo>
                    <a:pt x="235" y="672"/>
                  </a:lnTo>
                  <a:cubicBezTo>
                    <a:pt x="235" y="387"/>
                    <a:pt x="492" y="217"/>
                    <a:pt x="741" y="217"/>
                  </a:cubicBezTo>
                  <a:cubicBezTo>
                    <a:pt x="802" y="217"/>
                    <a:pt x="848" y="171"/>
                    <a:pt x="848" y="110"/>
                  </a:cubicBezTo>
                  <a:cubicBezTo>
                    <a:pt x="848" y="49"/>
                    <a:pt x="802" y="0"/>
                    <a:pt x="741" y="0"/>
                  </a:cubicBezTo>
                  <a:cubicBezTo>
                    <a:pt x="529" y="0"/>
                    <a:pt x="354" y="77"/>
                    <a:pt x="235" y="215"/>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2" name="Freeform 27"/>
            <p:cNvSpPr>
              <a:spLocks noChangeArrowheads="1"/>
            </p:cNvSpPr>
            <p:nvPr/>
          </p:nvSpPr>
          <p:spPr bwMode="auto">
            <a:xfrm>
              <a:off x="3006725" y="3492500"/>
              <a:ext cx="517525" cy="534988"/>
            </a:xfrm>
            <a:custGeom>
              <a:avLst/>
              <a:gdLst>
                <a:gd name="T0" fmla="*/ 0 w 1437"/>
                <a:gd name="T1" fmla="*/ 744 h 1488"/>
                <a:gd name="T2" fmla="*/ 739 w 1437"/>
                <a:gd name="T3" fmla="*/ 1487 h 1488"/>
                <a:gd name="T4" fmla="*/ 1348 w 1437"/>
                <a:gd name="T5" fmla="*/ 1195 h 1488"/>
                <a:gd name="T6" fmla="*/ 1371 w 1437"/>
                <a:gd name="T7" fmla="*/ 1130 h 1488"/>
                <a:gd name="T8" fmla="*/ 1334 w 1437"/>
                <a:gd name="T9" fmla="*/ 1051 h 1488"/>
                <a:gd name="T10" fmla="*/ 1268 w 1437"/>
                <a:gd name="T11" fmla="*/ 1027 h 1488"/>
                <a:gd name="T12" fmla="*/ 1189 w 1437"/>
                <a:gd name="T13" fmla="*/ 1067 h 1488"/>
                <a:gd name="T14" fmla="*/ 744 w 1437"/>
                <a:gd name="T15" fmla="*/ 1279 h 1488"/>
                <a:gd name="T16" fmla="*/ 243 w 1437"/>
                <a:gd name="T17" fmla="*/ 823 h 1488"/>
                <a:gd name="T18" fmla="*/ 1336 w 1437"/>
                <a:gd name="T19" fmla="*/ 823 h 1488"/>
                <a:gd name="T20" fmla="*/ 1434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8" y="1195"/>
                  </a:cubicBezTo>
                  <a:cubicBezTo>
                    <a:pt x="1364" y="1177"/>
                    <a:pt x="1371" y="1151"/>
                    <a:pt x="1371" y="1130"/>
                  </a:cubicBezTo>
                  <a:cubicBezTo>
                    <a:pt x="1371" y="1100"/>
                    <a:pt x="1357" y="1072"/>
                    <a:pt x="1334" y="1051"/>
                  </a:cubicBezTo>
                  <a:cubicBezTo>
                    <a:pt x="1315" y="1034"/>
                    <a:pt x="1289" y="1027"/>
                    <a:pt x="1268" y="1027"/>
                  </a:cubicBezTo>
                  <a:cubicBezTo>
                    <a:pt x="1238" y="1027"/>
                    <a:pt x="1213" y="1041"/>
                    <a:pt x="1189" y="1067"/>
                  </a:cubicBezTo>
                  <a:cubicBezTo>
                    <a:pt x="1056" y="1214"/>
                    <a:pt x="921" y="1279"/>
                    <a:pt x="744" y="1279"/>
                  </a:cubicBezTo>
                  <a:cubicBezTo>
                    <a:pt x="480" y="1279"/>
                    <a:pt x="266" y="1081"/>
                    <a:pt x="243" y="823"/>
                  </a:cubicBezTo>
                  <a:lnTo>
                    <a:pt x="1336" y="823"/>
                  </a:lnTo>
                  <a:cubicBezTo>
                    <a:pt x="1394" y="823"/>
                    <a:pt x="1434" y="786"/>
                    <a:pt x="1434" y="732"/>
                  </a:cubicBezTo>
                  <a:cubicBezTo>
                    <a:pt x="1436" y="320"/>
                    <a:pt x="1124" y="0"/>
                    <a:pt x="725" y="0"/>
                  </a:cubicBezTo>
                  <a:cubicBezTo>
                    <a:pt x="320" y="0"/>
                    <a:pt x="0" y="327"/>
                    <a:pt x="0" y="744"/>
                  </a:cubicBezTo>
                  <a:close/>
                  <a:moveTo>
                    <a:pt x="247" y="627"/>
                  </a:moveTo>
                  <a:cubicBezTo>
                    <a:pt x="285" y="380"/>
                    <a:pt x="478" y="210"/>
                    <a:pt x="723" y="210"/>
                  </a:cubicBezTo>
                  <a:cubicBezTo>
                    <a:pt x="965" y="210"/>
                    <a:pt x="1157"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3" name="Freeform 28"/>
            <p:cNvSpPr>
              <a:spLocks noChangeArrowheads="1"/>
            </p:cNvSpPr>
            <p:nvPr/>
          </p:nvSpPr>
          <p:spPr bwMode="auto">
            <a:xfrm>
              <a:off x="3582988" y="3492500"/>
              <a:ext cx="428625" cy="534988"/>
            </a:xfrm>
            <a:custGeom>
              <a:avLst/>
              <a:gdLst>
                <a:gd name="T0" fmla="*/ 285 w 1190"/>
                <a:gd name="T1" fmla="*/ 387 h 1485"/>
                <a:gd name="T2" fmla="*/ 618 w 1190"/>
                <a:gd name="T3" fmla="*/ 208 h 1485"/>
                <a:gd name="T4" fmla="*/ 1007 w 1190"/>
                <a:gd name="T5" fmla="*/ 317 h 1485"/>
                <a:gd name="T6" fmla="*/ 1059 w 1190"/>
                <a:gd name="T7" fmla="*/ 329 h 1485"/>
                <a:gd name="T8" fmla="*/ 1147 w 1190"/>
                <a:gd name="T9" fmla="*/ 278 h 1485"/>
                <a:gd name="T10" fmla="*/ 1159 w 1190"/>
                <a:gd name="T11" fmla="*/ 229 h 1485"/>
                <a:gd name="T12" fmla="*/ 1110 w 1190"/>
                <a:gd name="T13" fmla="*/ 143 h 1485"/>
                <a:gd name="T14" fmla="*/ 604 w 1190"/>
                <a:gd name="T15" fmla="*/ 0 h 1485"/>
                <a:gd name="T16" fmla="*/ 56 w 1190"/>
                <a:gd name="T17" fmla="*/ 383 h 1485"/>
                <a:gd name="T18" fmla="*/ 513 w 1190"/>
                <a:gd name="T19" fmla="*/ 798 h 1485"/>
                <a:gd name="T20" fmla="*/ 956 w 1190"/>
                <a:gd name="T21" fmla="*/ 1074 h 1485"/>
                <a:gd name="T22" fmla="*/ 590 w 1190"/>
                <a:gd name="T23" fmla="*/ 1281 h 1485"/>
                <a:gd name="T24" fmla="*/ 156 w 1190"/>
                <a:gd name="T25" fmla="*/ 1139 h 1485"/>
                <a:gd name="T26" fmla="*/ 98 w 1190"/>
                <a:gd name="T27" fmla="*/ 1121 h 1485"/>
                <a:gd name="T28" fmla="*/ 19 w 1190"/>
                <a:gd name="T29" fmla="*/ 1163 h 1485"/>
                <a:gd name="T30" fmla="*/ 0 w 1190"/>
                <a:gd name="T31" fmla="*/ 1221 h 1485"/>
                <a:gd name="T32" fmla="*/ 42 w 1190"/>
                <a:gd name="T33" fmla="*/ 1300 h 1485"/>
                <a:gd name="T34" fmla="*/ 599 w 1190"/>
                <a:gd name="T35" fmla="*/ 1484 h 1485"/>
                <a:gd name="T36" fmla="*/ 1189 w 1190"/>
                <a:gd name="T37" fmla="*/ 1069 h 1485"/>
                <a:gd name="T38" fmla="*/ 681 w 1190"/>
                <a:gd name="T39" fmla="*/ 641 h 1485"/>
                <a:gd name="T40" fmla="*/ 285 w 1190"/>
                <a:gd name="T41" fmla="*/ 38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0" h="1485">
                  <a:moveTo>
                    <a:pt x="285" y="387"/>
                  </a:moveTo>
                  <a:cubicBezTo>
                    <a:pt x="285" y="227"/>
                    <a:pt x="518" y="208"/>
                    <a:pt x="618" y="208"/>
                  </a:cubicBezTo>
                  <a:cubicBezTo>
                    <a:pt x="758" y="208"/>
                    <a:pt x="888" y="245"/>
                    <a:pt x="1007" y="317"/>
                  </a:cubicBezTo>
                  <a:cubicBezTo>
                    <a:pt x="1021" y="324"/>
                    <a:pt x="1042" y="329"/>
                    <a:pt x="1059" y="329"/>
                  </a:cubicBezTo>
                  <a:cubicBezTo>
                    <a:pt x="1096" y="329"/>
                    <a:pt x="1131" y="308"/>
                    <a:pt x="1147" y="278"/>
                  </a:cubicBezTo>
                  <a:cubicBezTo>
                    <a:pt x="1154" y="261"/>
                    <a:pt x="1159" y="245"/>
                    <a:pt x="1159" y="229"/>
                  </a:cubicBezTo>
                  <a:cubicBezTo>
                    <a:pt x="1159" y="194"/>
                    <a:pt x="1140" y="161"/>
                    <a:pt x="1110" y="143"/>
                  </a:cubicBezTo>
                  <a:cubicBezTo>
                    <a:pt x="951" y="42"/>
                    <a:pt x="804" y="0"/>
                    <a:pt x="604" y="0"/>
                  </a:cubicBezTo>
                  <a:cubicBezTo>
                    <a:pt x="280" y="0"/>
                    <a:pt x="56" y="157"/>
                    <a:pt x="56" y="383"/>
                  </a:cubicBezTo>
                  <a:cubicBezTo>
                    <a:pt x="56" y="623"/>
                    <a:pt x="273" y="716"/>
                    <a:pt x="513" y="798"/>
                  </a:cubicBezTo>
                  <a:cubicBezTo>
                    <a:pt x="839" y="907"/>
                    <a:pt x="956" y="964"/>
                    <a:pt x="956" y="1074"/>
                  </a:cubicBezTo>
                  <a:cubicBezTo>
                    <a:pt x="956" y="1228"/>
                    <a:pt x="758" y="1281"/>
                    <a:pt x="590" y="1281"/>
                  </a:cubicBezTo>
                  <a:cubicBezTo>
                    <a:pt x="431" y="1281"/>
                    <a:pt x="294" y="1237"/>
                    <a:pt x="156" y="1139"/>
                  </a:cubicBezTo>
                  <a:cubicBezTo>
                    <a:pt x="140" y="1128"/>
                    <a:pt x="121" y="1121"/>
                    <a:pt x="98" y="1121"/>
                  </a:cubicBezTo>
                  <a:cubicBezTo>
                    <a:pt x="65" y="1121"/>
                    <a:pt x="37" y="1135"/>
                    <a:pt x="19" y="1163"/>
                  </a:cubicBezTo>
                  <a:cubicBezTo>
                    <a:pt x="7" y="1179"/>
                    <a:pt x="0" y="1198"/>
                    <a:pt x="0" y="1221"/>
                  </a:cubicBezTo>
                  <a:cubicBezTo>
                    <a:pt x="0" y="1251"/>
                    <a:pt x="16" y="1284"/>
                    <a:pt x="42" y="1300"/>
                  </a:cubicBezTo>
                  <a:cubicBezTo>
                    <a:pt x="203" y="1419"/>
                    <a:pt x="401" y="1484"/>
                    <a:pt x="599" y="1484"/>
                  </a:cubicBezTo>
                  <a:cubicBezTo>
                    <a:pt x="947" y="1484"/>
                    <a:pt x="1189" y="1314"/>
                    <a:pt x="1189" y="1069"/>
                  </a:cubicBezTo>
                  <a:cubicBezTo>
                    <a:pt x="1187" y="854"/>
                    <a:pt x="993" y="744"/>
                    <a:pt x="681" y="641"/>
                  </a:cubicBezTo>
                  <a:cubicBezTo>
                    <a:pt x="373" y="541"/>
                    <a:pt x="285" y="506"/>
                    <a:pt x="285" y="387"/>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4" name="Freeform 29"/>
            <p:cNvSpPr>
              <a:spLocks noChangeArrowheads="1"/>
            </p:cNvSpPr>
            <p:nvPr/>
          </p:nvSpPr>
          <p:spPr bwMode="auto">
            <a:xfrm>
              <a:off x="4078288" y="3492500"/>
              <a:ext cx="517525" cy="534988"/>
            </a:xfrm>
            <a:custGeom>
              <a:avLst/>
              <a:gdLst>
                <a:gd name="T0" fmla="*/ 0 w 1437"/>
                <a:gd name="T1" fmla="*/ 744 h 1488"/>
                <a:gd name="T2" fmla="*/ 739 w 1437"/>
                <a:gd name="T3" fmla="*/ 1487 h 1488"/>
                <a:gd name="T4" fmla="*/ 1347 w 1437"/>
                <a:gd name="T5" fmla="*/ 1195 h 1488"/>
                <a:gd name="T6" fmla="*/ 1371 w 1437"/>
                <a:gd name="T7" fmla="*/ 1130 h 1488"/>
                <a:gd name="T8" fmla="*/ 1333 w 1437"/>
                <a:gd name="T9" fmla="*/ 1051 h 1488"/>
                <a:gd name="T10" fmla="*/ 1268 w 1437"/>
                <a:gd name="T11" fmla="*/ 1027 h 1488"/>
                <a:gd name="T12" fmla="*/ 1189 w 1437"/>
                <a:gd name="T13" fmla="*/ 1067 h 1488"/>
                <a:gd name="T14" fmla="*/ 744 w 1437"/>
                <a:gd name="T15" fmla="*/ 1279 h 1488"/>
                <a:gd name="T16" fmla="*/ 242 w 1437"/>
                <a:gd name="T17" fmla="*/ 823 h 1488"/>
                <a:gd name="T18" fmla="*/ 1338 w 1437"/>
                <a:gd name="T19" fmla="*/ 823 h 1488"/>
                <a:gd name="T20" fmla="*/ 1436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7" y="1195"/>
                  </a:cubicBezTo>
                  <a:cubicBezTo>
                    <a:pt x="1364" y="1177"/>
                    <a:pt x="1371" y="1151"/>
                    <a:pt x="1371" y="1130"/>
                  </a:cubicBezTo>
                  <a:cubicBezTo>
                    <a:pt x="1371" y="1100"/>
                    <a:pt x="1357" y="1072"/>
                    <a:pt x="1333" y="1051"/>
                  </a:cubicBezTo>
                  <a:cubicBezTo>
                    <a:pt x="1315" y="1034"/>
                    <a:pt x="1289" y="1027"/>
                    <a:pt x="1268" y="1027"/>
                  </a:cubicBezTo>
                  <a:cubicBezTo>
                    <a:pt x="1238" y="1027"/>
                    <a:pt x="1212" y="1041"/>
                    <a:pt x="1189" y="1067"/>
                  </a:cubicBezTo>
                  <a:cubicBezTo>
                    <a:pt x="1056" y="1214"/>
                    <a:pt x="921" y="1279"/>
                    <a:pt x="744" y="1279"/>
                  </a:cubicBezTo>
                  <a:cubicBezTo>
                    <a:pt x="480" y="1279"/>
                    <a:pt x="266" y="1081"/>
                    <a:pt x="242" y="823"/>
                  </a:cubicBezTo>
                  <a:lnTo>
                    <a:pt x="1338" y="823"/>
                  </a:lnTo>
                  <a:cubicBezTo>
                    <a:pt x="1396" y="823"/>
                    <a:pt x="1436" y="786"/>
                    <a:pt x="1436" y="732"/>
                  </a:cubicBezTo>
                  <a:cubicBezTo>
                    <a:pt x="1436" y="320"/>
                    <a:pt x="1124" y="0"/>
                    <a:pt x="725" y="0"/>
                  </a:cubicBezTo>
                  <a:cubicBezTo>
                    <a:pt x="319" y="0"/>
                    <a:pt x="0" y="327"/>
                    <a:pt x="0" y="744"/>
                  </a:cubicBezTo>
                  <a:close/>
                  <a:moveTo>
                    <a:pt x="247" y="627"/>
                  </a:moveTo>
                  <a:cubicBezTo>
                    <a:pt x="284" y="380"/>
                    <a:pt x="478" y="210"/>
                    <a:pt x="723" y="210"/>
                  </a:cubicBezTo>
                  <a:cubicBezTo>
                    <a:pt x="967" y="210"/>
                    <a:pt x="1156"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5" name="Freeform 30"/>
            <p:cNvSpPr>
              <a:spLocks noChangeArrowheads="1"/>
            </p:cNvSpPr>
            <p:nvPr/>
          </p:nvSpPr>
          <p:spPr bwMode="auto">
            <a:xfrm>
              <a:off x="4660900" y="3492500"/>
              <a:ext cx="517525" cy="534988"/>
            </a:xfrm>
            <a:custGeom>
              <a:avLst/>
              <a:gdLst>
                <a:gd name="T0" fmla="*/ 0 w 1439"/>
                <a:gd name="T1" fmla="*/ 744 h 1488"/>
                <a:gd name="T2" fmla="*/ 739 w 1439"/>
                <a:gd name="T3" fmla="*/ 1487 h 1488"/>
                <a:gd name="T4" fmla="*/ 1347 w 1439"/>
                <a:gd name="T5" fmla="*/ 1195 h 1488"/>
                <a:gd name="T6" fmla="*/ 1370 w 1439"/>
                <a:gd name="T7" fmla="*/ 1130 h 1488"/>
                <a:gd name="T8" fmla="*/ 1333 w 1439"/>
                <a:gd name="T9" fmla="*/ 1051 h 1488"/>
                <a:gd name="T10" fmla="*/ 1267 w 1439"/>
                <a:gd name="T11" fmla="*/ 1027 h 1488"/>
                <a:gd name="T12" fmla="*/ 1189 w 1439"/>
                <a:gd name="T13" fmla="*/ 1067 h 1488"/>
                <a:gd name="T14" fmla="*/ 744 w 1439"/>
                <a:gd name="T15" fmla="*/ 1279 h 1488"/>
                <a:gd name="T16" fmla="*/ 243 w 1439"/>
                <a:gd name="T17" fmla="*/ 823 h 1488"/>
                <a:gd name="T18" fmla="*/ 1335 w 1439"/>
                <a:gd name="T19" fmla="*/ 823 h 1488"/>
                <a:gd name="T20" fmla="*/ 1433 w 1439"/>
                <a:gd name="T21" fmla="*/ 732 h 1488"/>
                <a:gd name="T22" fmla="*/ 725 w 1439"/>
                <a:gd name="T23" fmla="*/ 0 h 1488"/>
                <a:gd name="T24" fmla="*/ 0 w 1439"/>
                <a:gd name="T25" fmla="*/ 744 h 1488"/>
                <a:gd name="T26" fmla="*/ 250 w 1439"/>
                <a:gd name="T27" fmla="*/ 627 h 1488"/>
                <a:gd name="T28" fmla="*/ 725 w 1439"/>
                <a:gd name="T29" fmla="*/ 210 h 1488"/>
                <a:gd name="T30" fmla="*/ 1196 w 1439"/>
                <a:gd name="T31" fmla="*/ 627 h 1488"/>
                <a:gd name="T32" fmla="*/ 250 w 1439"/>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9" h="1488">
                  <a:moveTo>
                    <a:pt x="0" y="744"/>
                  </a:moveTo>
                  <a:cubicBezTo>
                    <a:pt x="0" y="1160"/>
                    <a:pt x="324" y="1487"/>
                    <a:pt x="739" y="1487"/>
                  </a:cubicBezTo>
                  <a:cubicBezTo>
                    <a:pt x="1012" y="1487"/>
                    <a:pt x="1239" y="1340"/>
                    <a:pt x="1347" y="1195"/>
                  </a:cubicBezTo>
                  <a:cubicBezTo>
                    <a:pt x="1363" y="1177"/>
                    <a:pt x="1370" y="1151"/>
                    <a:pt x="1370" y="1130"/>
                  </a:cubicBezTo>
                  <a:cubicBezTo>
                    <a:pt x="1370" y="1100"/>
                    <a:pt x="1356" y="1072"/>
                    <a:pt x="1333" y="1051"/>
                  </a:cubicBezTo>
                  <a:cubicBezTo>
                    <a:pt x="1314" y="1034"/>
                    <a:pt x="1288" y="1027"/>
                    <a:pt x="1267" y="1027"/>
                  </a:cubicBezTo>
                  <a:cubicBezTo>
                    <a:pt x="1237" y="1027"/>
                    <a:pt x="1213" y="1041"/>
                    <a:pt x="1189" y="1067"/>
                  </a:cubicBezTo>
                  <a:cubicBezTo>
                    <a:pt x="1056" y="1214"/>
                    <a:pt x="921" y="1279"/>
                    <a:pt x="744" y="1279"/>
                  </a:cubicBezTo>
                  <a:cubicBezTo>
                    <a:pt x="480" y="1279"/>
                    <a:pt x="266" y="1081"/>
                    <a:pt x="243" y="823"/>
                  </a:cubicBezTo>
                  <a:lnTo>
                    <a:pt x="1335" y="823"/>
                  </a:lnTo>
                  <a:cubicBezTo>
                    <a:pt x="1393" y="823"/>
                    <a:pt x="1433" y="786"/>
                    <a:pt x="1433" y="732"/>
                  </a:cubicBezTo>
                  <a:cubicBezTo>
                    <a:pt x="1438" y="320"/>
                    <a:pt x="1124" y="0"/>
                    <a:pt x="725" y="0"/>
                  </a:cubicBezTo>
                  <a:cubicBezTo>
                    <a:pt x="320" y="0"/>
                    <a:pt x="0" y="327"/>
                    <a:pt x="0" y="744"/>
                  </a:cubicBezTo>
                  <a:close/>
                  <a:moveTo>
                    <a:pt x="250" y="627"/>
                  </a:moveTo>
                  <a:cubicBezTo>
                    <a:pt x="287" y="380"/>
                    <a:pt x="480" y="210"/>
                    <a:pt x="725" y="210"/>
                  </a:cubicBezTo>
                  <a:cubicBezTo>
                    <a:pt x="968" y="210"/>
                    <a:pt x="1157" y="380"/>
                    <a:pt x="1196" y="627"/>
                  </a:cubicBezTo>
                  <a:lnTo>
                    <a:pt x="250"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6" name="Freeform 31"/>
            <p:cNvSpPr>
              <a:spLocks noChangeArrowheads="1"/>
            </p:cNvSpPr>
            <p:nvPr/>
          </p:nvSpPr>
          <p:spPr bwMode="auto">
            <a:xfrm>
              <a:off x="6170613" y="3540125"/>
              <a:ext cx="258762" cy="258763"/>
            </a:xfrm>
            <a:custGeom>
              <a:avLst/>
              <a:gdLst>
                <a:gd name="T0" fmla="*/ 359 w 719"/>
                <a:gd name="T1" fmla="*/ 0 h 717"/>
                <a:gd name="T2" fmla="*/ 718 w 719"/>
                <a:gd name="T3" fmla="*/ 359 h 717"/>
                <a:gd name="T4" fmla="*/ 359 w 719"/>
                <a:gd name="T5" fmla="*/ 716 h 717"/>
                <a:gd name="T6" fmla="*/ 0 w 719"/>
                <a:gd name="T7" fmla="*/ 359 h 717"/>
                <a:gd name="T8" fmla="*/ 359 w 719"/>
                <a:gd name="T9" fmla="*/ 0 h 717"/>
              </a:gdLst>
              <a:ahLst/>
              <a:cxnLst>
                <a:cxn ang="0">
                  <a:pos x="T0" y="T1"/>
                </a:cxn>
                <a:cxn ang="0">
                  <a:pos x="T2" y="T3"/>
                </a:cxn>
                <a:cxn ang="0">
                  <a:pos x="T4" y="T5"/>
                </a:cxn>
                <a:cxn ang="0">
                  <a:pos x="T6" y="T7"/>
                </a:cxn>
                <a:cxn ang="0">
                  <a:pos x="T8" y="T9"/>
                </a:cxn>
              </a:cxnLst>
              <a:rect l="0" t="0" r="r" b="b"/>
              <a:pathLst>
                <a:path w="719" h="717">
                  <a:moveTo>
                    <a:pt x="359" y="0"/>
                  </a:moveTo>
                  <a:cubicBezTo>
                    <a:pt x="557" y="0"/>
                    <a:pt x="718" y="158"/>
                    <a:pt x="718" y="359"/>
                  </a:cubicBezTo>
                  <a:cubicBezTo>
                    <a:pt x="718" y="557"/>
                    <a:pt x="557" y="716"/>
                    <a:pt x="359" y="716"/>
                  </a:cubicBezTo>
                  <a:cubicBezTo>
                    <a:pt x="161" y="716"/>
                    <a:pt x="0" y="557"/>
                    <a:pt x="0" y="359"/>
                  </a:cubicBezTo>
                  <a:cubicBezTo>
                    <a:pt x="0" y="161"/>
                    <a:pt x="161" y="0"/>
                    <a:pt x="359" y="0"/>
                  </a:cubicBezTo>
                </a:path>
              </a:pathLst>
            </a:custGeom>
            <a:solidFill>
              <a:srgbClr val="F3702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7" name="Freeform 32"/>
            <p:cNvSpPr>
              <a:spLocks noChangeArrowheads="1"/>
            </p:cNvSpPr>
            <p:nvPr/>
          </p:nvSpPr>
          <p:spPr bwMode="auto">
            <a:xfrm>
              <a:off x="6164263" y="3435350"/>
              <a:ext cx="273050" cy="77788"/>
            </a:xfrm>
            <a:custGeom>
              <a:avLst/>
              <a:gdLst>
                <a:gd name="T0" fmla="*/ 756 w 757"/>
                <a:gd name="T1" fmla="*/ 121 h 218"/>
                <a:gd name="T2" fmla="*/ 660 w 757"/>
                <a:gd name="T3" fmla="*/ 217 h 218"/>
                <a:gd name="T4" fmla="*/ 378 w 757"/>
                <a:gd name="T5" fmla="*/ 133 h 218"/>
                <a:gd name="T6" fmla="*/ 96 w 757"/>
                <a:gd name="T7" fmla="*/ 217 h 218"/>
                <a:gd name="T8" fmla="*/ 0 w 757"/>
                <a:gd name="T9" fmla="*/ 121 h 218"/>
                <a:gd name="T10" fmla="*/ 378 w 757"/>
                <a:gd name="T11" fmla="*/ 0 h 218"/>
                <a:gd name="T12" fmla="*/ 756 w 757"/>
                <a:gd name="T13" fmla="*/ 121 h 218"/>
              </a:gdLst>
              <a:ahLst/>
              <a:cxnLst>
                <a:cxn ang="0">
                  <a:pos x="T0" y="T1"/>
                </a:cxn>
                <a:cxn ang="0">
                  <a:pos x="T2" y="T3"/>
                </a:cxn>
                <a:cxn ang="0">
                  <a:pos x="T4" y="T5"/>
                </a:cxn>
                <a:cxn ang="0">
                  <a:pos x="T6" y="T7"/>
                </a:cxn>
                <a:cxn ang="0">
                  <a:pos x="T8" y="T9"/>
                </a:cxn>
                <a:cxn ang="0">
                  <a:pos x="T10" y="T11"/>
                </a:cxn>
                <a:cxn ang="0">
                  <a:pos x="T12" y="T13"/>
                </a:cxn>
              </a:cxnLst>
              <a:rect l="0" t="0" r="r" b="b"/>
              <a:pathLst>
                <a:path w="757" h="218">
                  <a:moveTo>
                    <a:pt x="756" y="121"/>
                  </a:moveTo>
                  <a:lnTo>
                    <a:pt x="660" y="217"/>
                  </a:lnTo>
                  <a:cubicBezTo>
                    <a:pt x="578" y="165"/>
                    <a:pt x="483" y="133"/>
                    <a:pt x="378" y="133"/>
                  </a:cubicBezTo>
                  <a:cubicBezTo>
                    <a:pt x="275" y="133"/>
                    <a:pt x="177" y="163"/>
                    <a:pt x="96" y="217"/>
                  </a:cubicBezTo>
                  <a:lnTo>
                    <a:pt x="0" y="121"/>
                  </a:lnTo>
                  <a:cubicBezTo>
                    <a:pt x="105" y="42"/>
                    <a:pt x="236" y="0"/>
                    <a:pt x="378" y="0"/>
                  </a:cubicBezTo>
                  <a:cubicBezTo>
                    <a:pt x="518" y="0"/>
                    <a:pt x="651" y="44"/>
                    <a:pt x="756" y="121"/>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8" name="Freeform 33"/>
            <p:cNvSpPr>
              <a:spLocks noChangeArrowheads="1"/>
            </p:cNvSpPr>
            <p:nvPr/>
          </p:nvSpPr>
          <p:spPr bwMode="auto">
            <a:xfrm>
              <a:off x="6089650" y="3330575"/>
              <a:ext cx="422275" cy="107950"/>
            </a:xfrm>
            <a:custGeom>
              <a:avLst/>
              <a:gdLst>
                <a:gd name="T0" fmla="*/ 1170 w 1171"/>
                <a:gd name="T1" fmla="*/ 205 h 301"/>
                <a:gd name="T2" fmla="*/ 1075 w 1171"/>
                <a:gd name="T3" fmla="*/ 300 h 301"/>
                <a:gd name="T4" fmla="*/ 585 w 1171"/>
                <a:gd name="T5" fmla="*/ 135 h 301"/>
                <a:gd name="T6" fmla="*/ 95 w 1171"/>
                <a:gd name="T7" fmla="*/ 300 h 301"/>
                <a:gd name="T8" fmla="*/ 0 w 1171"/>
                <a:gd name="T9" fmla="*/ 205 h 301"/>
                <a:gd name="T10" fmla="*/ 585 w 1171"/>
                <a:gd name="T11" fmla="*/ 0 h 301"/>
                <a:gd name="T12" fmla="*/ 1170 w 1171"/>
                <a:gd name="T13" fmla="*/ 205 h 301"/>
              </a:gdLst>
              <a:ahLst/>
              <a:cxnLst>
                <a:cxn ang="0">
                  <a:pos x="T0" y="T1"/>
                </a:cxn>
                <a:cxn ang="0">
                  <a:pos x="T2" y="T3"/>
                </a:cxn>
                <a:cxn ang="0">
                  <a:pos x="T4" y="T5"/>
                </a:cxn>
                <a:cxn ang="0">
                  <a:pos x="T6" y="T7"/>
                </a:cxn>
                <a:cxn ang="0">
                  <a:pos x="T8" y="T9"/>
                </a:cxn>
                <a:cxn ang="0">
                  <a:pos x="T10" y="T11"/>
                </a:cxn>
                <a:cxn ang="0">
                  <a:pos x="T12" y="T13"/>
                </a:cxn>
              </a:cxnLst>
              <a:rect l="0" t="0" r="r" b="b"/>
              <a:pathLst>
                <a:path w="1171" h="301">
                  <a:moveTo>
                    <a:pt x="1170" y="205"/>
                  </a:moveTo>
                  <a:lnTo>
                    <a:pt x="1075" y="300"/>
                  </a:lnTo>
                  <a:cubicBezTo>
                    <a:pt x="939" y="195"/>
                    <a:pt x="769" y="135"/>
                    <a:pt x="585" y="135"/>
                  </a:cubicBezTo>
                  <a:cubicBezTo>
                    <a:pt x="401" y="135"/>
                    <a:pt x="231" y="195"/>
                    <a:pt x="95" y="300"/>
                  </a:cubicBezTo>
                  <a:lnTo>
                    <a:pt x="0" y="205"/>
                  </a:lnTo>
                  <a:cubicBezTo>
                    <a:pt x="158" y="74"/>
                    <a:pt x="364" y="0"/>
                    <a:pt x="585" y="0"/>
                  </a:cubicBezTo>
                  <a:cubicBezTo>
                    <a:pt x="807" y="0"/>
                    <a:pt x="1009" y="76"/>
                    <a:pt x="1170" y="205"/>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19" name="Freeform 34"/>
            <p:cNvSpPr>
              <a:spLocks noChangeArrowheads="1"/>
            </p:cNvSpPr>
            <p:nvPr/>
          </p:nvSpPr>
          <p:spPr bwMode="auto">
            <a:xfrm>
              <a:off x="6013450" y="3225800"/>
              <a:ext cx="571500" cy="138113"/>
            </a:xfrm>
            <a:custGeom>
              <a:avLst/>
              <a:gdLst>
                <a:gd name="T0" fmla="*/ 1586 w 1587"/>
                <a:gd name="T1" fmla="*/ 289 h 383"/>
                <a:gd name="T2" fmla="*/ 1490 w 1587"/>
                <a:gd name="T3" fmla="*/ 382 h 383"/>
                <a:gd name="T4" fmla="*/ 793 w 1587"/>
                <a:gd name="T5" fmla="*/ 133 h 383"/>
                <a:gd name="T6" fmla="*/ 96 w 1587"/>
                <a:gd name="T7" fmla="*/ 382 h 383"/>
                <a:gd name="T8" fmla="*/ 0 w 1587"/>
                <a:gd name="T9" fmla="*/ 289 h 383"/>
                <a:gd name="T10" fmla="*/ 793 w 1587"/>
                <a:gd name="T11" fmla="*/ 0 h 383"/>
                <a:gd name="T12" fmla="*/ 1586 w 1587"/>
                <a:gd name="T13" fmla="*/ 289 h 383"/>
              </a:gdLst>
              <a:ahLst/>
              <a:cxnLst>
                <a:cxn ang="0">
                  <a:pos x="T0" y="T1"/>
                </a:cxn>
                <a:cxn ang="0">
                  <a:pos x="T2" y="T3"/>
                </a:cxn>
                <a:cxn ang="0">
                  <a:pos x="T4" y="T5"/>
                </a:cxn>
                <a:cxn ang="0">
                  <a:pos x="T6" y="T7"/>
                </a:cxn>
                <a:cxn ang="0">
                  <a:pos x="T8" y="T9"/>
                </a:cxn>
                <a:cxn ang="0">
                  <a:pos x="T10" y="T11"/>
                </a:cxn>
                <a:cxn ang="0">
                  <a:pos x="T12" y="T13"/>
                </a:cxn>
              </a:cxnLst>
              <a:rect l="0" t="0" r="r" b="b"/>
              <a:pathLst>
                <a:path w="1587" h="383">
                  <a:moveTo>
                    <a:pt x="1586" y="289"/>
                  </a:moveTo>
                  <a:lnTo>
                    <a:pt x="1490" y="382"/>
                  </a:lnTo>
                  <a:cubicBezTo>
                    <a:pt x="1299" y="226"/>
                    <a:pt x="1056" y="133"/>
                    <a:pt x="793" y="133"/>
                  </a:cubicBezTo>
                  <a:cubicBezTo>
                    <a:pt x="530" y="133"/>
                    <a:pt x="287" y="226"/>
                    <a:pt x="96" y="382"/>
                  </a:cubicBezTo>
                  <a:lnTo>
                    <a:pt x="0" y="289"/>
                  </a:lnTo>
                  <a:cubicBezTo>
                    <a:pt x="215" y="107"/>
                    <a:pt x="490" y="0"/>
                    <a:pt x="793" y="0"/>
                  </a:cubicBezTo>
                  <a:cubicBezTo>
                    <a:pt x="1094" y="0"/>
                    <a:pt x="1371" y="110"/>
                    <a:pt x="1586" y="289"/>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0" name="Freeform 35"/>
            <p:cNvSpPr>
              <a:spLocks noChangeArrowheads="1"/>
            </p:cNvSpPr>
            <p:nvPr/>
          </p:nvSpPr>
          <p:spPr bwMode="auto">
            <a:xfrm>
              <a:off x="5932488" y="3452813"/>
              <a:ext cx="733425" cy="582612"/>
            </a:xfrm>
            <a:custGeom>
              <a:avLst/>
              <a:gdLst>
                <a:gd name="T0" fmla="*/ 1840 w 2039"/>
                <a:gd name="T1" fmla="*/ 0 h 1617"/>
                <a:gd name="T2" fmla="*/ 2038 w 2039"/>
                <a:gd name="T3" fmla="*/ 601 h 1617"/>
                <a:gd name="T4" fmla="*/ 1019 w 2039"/>
                <a:gd name="T5" fmla="*/ 1616 h 1617"/>
                <a:gd name="T6" fmla="*/ 0 w 2039"/>
                <a:gd name="T7" fmla="*/ 601 h 1617"/>
                <a:gd name="T8" fmla="*/ 198 w 2039"/>
                <a:gd name="T9" fmla="*/ 0 h 1617"/>
                <a:gd name="T10" fmla="*/ 408 w 2039"/>
                <a:gd name="T11" fmla="*/ 209 h 1617"/>
                <a:gd name="T12" fmla="*/ 294 w 2039"/>
                <a:gd name="T13" fmla="*/ 601 h 1617"/>
                <a:gd name="T14" fmla="*/ 1021 w 2039"/>
                <a:gd name="T15" fmla="*/ 1327 h 1617"/>
                <a:gd name="T16" fmla="*/ 1749 w 2039"/>
                <a:gd name="T17" fmla="*/ 601 h 1617"/>
                <a:gd name="T18" fmla="*/ 1634 w 2039"/>
                <a:gd name="T19" fmla="*/ 209 h 1617"/>
                <a:gd name="T20" fmla="*/ 1840 w 2039"/>
                <a:gd name="T21" fmla="*/ 0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9" h="1617">
                  <a:moveTo>
                    <a:pt x="1840" y="0"/>
                  </a:moveTo>
                  <a:cubicBezTo>
                    <a:pt x="1963" y="167"/>
                    <a:pt x="2038" y="377"/>
                    <a:pt x="2038" y="601"/>
                  </a:cubicBezTo>
                  <a:cubicBezTo>
                    <a:pt x="2038" y="1162"/>
                    <a:pt x="1581" y="1616"/>
                    <a:pt x="1019" y="1616"/>
                  </a:cubicBezTo>
                  <a:cubicBezTo>
                    <a:pt x="457" y="1616"/>
                    <a:pt x="0" y="1162"/>
                    <a:pt x="0" y="601"/>
                  </a:cubicBezTo>
                  <a:cubicBezTo>
                    <a:pt x="0" y="375"/>
                    <a:pt x="75" y="167"/>
                    <a:pt x="198" y="0"/>
                  </a:cubicBezTo>
                  <a:lnTo>
                    <a:pt x="408" y="209"/>
                  </a:lnTo>
                  <a:cubicBezTo>
                    <a:pt x="334" y="321"/>
                    <a:pt x="294" y="456"/>
                    <a:pt x="294" y="601"/>
                  </a:cubicBezTo>
                  <a:cubicBezTo>
                    <a:pt x="294" y="1002"/>
                    <a:pt x="620" y="1327"/>
                    <a:pt x="1021" y="1327"/>
                  </a:cubicBezTo>
                  <a:cubicBezTo>
                    <a:pt x="1422" y="1327"/>
                    <a:pt x="1749" y="1002"/>
                    <a:pt x="1749" y="601"/>
                  </a:cubicBezTo>
                  <a:cubicBezTo>
                    <a:pt x="1749" y="456"/>
                    <a:pt x="1707" y="321"/>
                    <a:pt x="1634" y="209"/>
                  </a:cubicBezTo>
                  <a:lnTo>
                    <a:pt x="1840" y="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1" name="Freeform 36"/>
            <p:cNvSpPr>
              <a:spLocks noChangeArrowheads="1"/>
            </p:cNvSpPr>
            <p:nvPr/>
          </p:nvSpPr>
          <p:spPr bwMode="auto">
            <a:xfrm>
              <a:off x="8145463" y="3238500"/>
              <a:ext cx="107950" cy="128588"/>
            </a:xfrm>
            <a:custGeom>
              <a:avLst/>
              <a:gdLst>
                <a:gd name="T0" fmla="*/ 262 w 300"/>
                <a:gd name="T1" fmla="*/ 56 h 355"/>
                <a:gd name="T2" fmla="*/ 185 w 300"/>
                <a:gd name="T3" fmla="*/ 56 h 355"/>
                <a:gd name="T4" fmla="*/ 185 w 300"/>
                <a:gd name="T5" fmla="*/ 310 h 355"/>
                <a:gd name="T6" fmla="*/ 175 w 300"/>
                <a:gd name="T7" fmla="*/ 343 h 355"/>
                <a:gd name="T8" fmla="*/ 150 w 300"/>
                <a:gd name="T9" fmla="*/ 354 h 355"/>
                <a:gd name="T10" fmla="*/ 124 w 300"/>
                <a:gd name="T11" fmla="*/ 343 h 355"/>
                <a:gd name="T12" fmla="*/ 115 w 300"/>
                <a:gd name="T13" fmla="*/ 310 h 355"/>
                <a:gd name="T14" fmla="*/ 115 w 300"/>
                <a:gd name="T15" fmla="*/ 56 h 355"/>
                <a:gd name="T16" fmla="*/ 38 w 300"/>
                <a:gd name="T17" fmla="*/ 56 h 355"/>
                <a:gd name="T18" fmla="*/ 10 w 300"/>
                <a:gd name="T19" fmla="*/ 49 h 355"/>
                <a:gd name="T20" fmla="*/ 0 w 300"/>
                <a:gd name="T21" fmla="*/ 28 h 355"/>
                <a:gd name="T22" fmla="*/ 10 w 300"/>
                <a:gd name="T23" fmla="*/ 7 h 355"/>
                <a:gd name="T24" fmla="*/ 35 w 300"/>
                <a:gd name="T25" fmla="*/ 0 h 355"/>
                <a:gd name="T26" fmla="*/ 262 w 300"/>
                <a:gd name="T27" fmla="*/ 0 h 355"/>
                <a:gd name="T28" fmla="*/ 290 w 300"/>
                <a:gd name="T29" fmla="*/ 7 h 355"/>
                <a:gd name="T30" fmla="*/ 299 w 300"/>
                <a:gd name="T31" fmla="*/ 28 h 355"/>
                <a:gd name="T32" fmla="*/ 290 w 300"/>
                <a:gd name="T33" fmla="*/ 49 h 355"/>
                <a:gd name="T34" fmla="*/ 262 w 300"/>
                <a:gd name="T35" fmla="*/ 5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355">
                  <a:moveTo>
                    <a:pt x="262" y="56"/>
                  </a:moveTo>
                  <a:lnTo>
                    <a:pt x="185" y="56"/>
                  </a:lnTo>
                  <a:lnTo>
                    <a:pt x="185" y="310"/>
                  </a:lnTo>
                  <a:cubicBezTo>
                    <a:pt x="185" y="324"/>
                    <a:pt x="182" y="336"/>
                    <a:pt x="175" y="343"/>
                  </a:cubicBezTo>
                  <a:cubicBezTo>
                    <a:pt x="168" y="350"/>
                    <a:pt x="162" y="354"/>
                    <a:pt x="150" y="354"/>
                  </a:cubicBezTo>
                  <a:cubicBezTo>
                    <a:pt x="139" y="354"/>
                    <a:pt x="131" y="350"/>
                    <a:pt x="124" y="343"/>
                  </a:cubicBezTo>
                  <a:cubicBezTo>
                    <a:pt x="117" y="336"/>
                    <a:pt x="115" y="324"/>
                    <a:pt x="115" y="310"/>
                  </a:cubicBezTo>
                  <a:lnTo>
                    <a:pt x="115" y="56"/>
                  </a:lnTo>
                  <a:lnTo>
                    <a:pt x="38" y="56"/>
                  </a:lnTo>
                  <a:cubicBezTo>
                    <a:pt x="26" y="56"/>
                    <a:pt x="17" y="54"/>
                    <a:pt x="10" y="49"/>
                  </a:cubicBezTo>
                  <a:cubicBezTo>
                    <a:pt x="3" y="44"/>
                    <a:pt x="0" y="37"/>
                    <a:pt x="0" y="28"/>
                  </a:cubicBezTo>
                  <a:cubicBezTo>
                    <a:pt x="0" y="19"/>
                    <a:pt x="3" y="12"/>
                    <a:pt x="10" y="7"/>
                  </a:cubicBezTo>
                  <a:cubicBezTo>
                    <a:pt x="17" y="2"/>
                    <a:pt x="24" y="0"/>
                    <a:pt x="35" y="0"/>
                  </a:cubicBezTo>
                  <a:lnTo>
                    <a:pt x="262" y="0"/>
                  </a:lnTo>
                  <a:cubicBezTo>
                    <a:pt x="273" y="0"/>
                    <a:pt x="283" y="2"/>
                    <a:pt x="290" y="7"/>
                  </a:cubicBezTo>
                  <a:cubicBezTo>
                    <a:pt x="297" y="12"/>
                    <a:pt x="299" y="19"/>
                    <a:pt x="299" y="28"/>
                  </a:cubicBezTo>
                  <a:cubicBezTo>
                    <a:pt x="299" y="37"/>
                    <a:pt x="297" y="44"/>
                    <a:pt x="290" y="49"/>
                  </a:cubicBezTo>
                  <a:cubicBezTo>
                    <a:pt x="283" y="54"/>
                    <a:pt x="273" y="56"/>
                    <a:pt x="262" y="5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2" name="Freeform 37"/>
            <p:cNvSpPr>
              <a:spLocks noChangeArrowheads="1"/>
            </p:cNvSpPr>
            <p:nvPr/>
          </p:nvSpPr>
          <p:spPr bwMode="auto">
            <a:xfrm>
              <a:off x="8275638" y="3238500"/>
              <a:ext cx="120650" cy="128588"/>
            </a:xfrm>
            <a:custGeom>
              <a:avLst/>
              <a:gdLst>
                <a:gd name="T0" fmla="*/ 121 w 337"/>
                <a:gd name="T1" fmla="*/ 296 h 358"/>
                <a:gd name="T2" fmla="*/ 65 w 337"/>
                <a:gd name="T3" fmla="*/ 72 h 358"/>
                <a:gd name="T4" fmla="*/ 65 w 337"/>
                <a:gd name="T5" fmla="*/ 315 h 358"/>
                <a:gd name="T6" fmla="*/ 56 w 337"/>
                <a:gd name="T7" fmla="*/ 345 h 358"/>
                <a:gd name="T8" fmla="*/ 33 w 337"/>
                <a:gd name="T9" fmla="*/ 354 h 358"/>
                <a:gd name="T10" fmla="*/ 10 w 337"/>
                <a:gd name="T11" fmla="*/ 345 h 358"/>
                <a:gd name="T12" fmla="*/ 0 w 337"/>
                <a:gd name="T13" fmla="*/ 315 h 358"/>
                <a:gd name="T14" fmla="*/ 0 w 337"/>
                <a:gd name="T15" fmla="*/ 37 h 358"/>
                <a:gd name="T16" fmla="*/ 12 w 337"/>
                <a:gd name="T17" fmla="*/ 7 h 358"/>
                <a:gd name="T18" fmla="*/ 44 w 337"/>
                <a:gd name="T19" fmla="*/ 0 h 358"/>
                <a:gd name="T20" fmla="*/ 65 w 337"/>
                <a:gd name="T21" fmla="*/ 0 h 358"/>
                <a:gd name="T22" fmla="*/ 93 w 337"/>
                <a:gd name="T23" fmla="*/ 5 h 358"/>
                <a:gd name="T24" fmla="*/ 107 w 337"/>
                <a:gd name="T25" fmla="*/ 19 h 358"/>
                <a:gd name="T26" fmla="*/ 117 w 337"/>
                <a:gd name="T27" fmla="*/ 49 h 358"/>
                <a:gd name="T28" fmla="*/ 168 w 337"/>
                <a:gd name="T29" fmla="*/ 240 h 358"/>
                <a:gd name="T30" fmla="*/ 219 w 337"/>
                <a:gd name="T31" fmla="*/ 49 h 358"/>
                <a:gd name="T32" fmla="*/ 229 w 337"/>
                <a:gd name="T33" fmla="*/ 19 h 358"/>
                <a:gd name="T34" fmla="*/ 243 w 337"/>
                <a:gd name="T35" fmla="*/ 5 h 358"/>
                <a:gd name="T36" fmla="*/ 271 w 337"/>
                <a:gd name="T37" fmla="*/ 0 h 358"/>
                <a:gd name="T38" fmla="*/ 292 w 337"/>
                <a:gd name="T39" fmla="*/ 0 h 358"/>
                <a:gd name="T40" fmla="*/ 324 w 337"/>
                <a:gd name="T41" fmla="*/ 7 h 358"/>
                <a:gd name="T42" fmla="*/ 336 w 337"/>
                <a:gd name="T43" fmla="*/ 37 h 358"/>
                <a:gd name="T44" fmla="*/ 336 w 337"/>
                <a:gd name="T45" fmla="*/ 315 h 358"/>
                <a:gd name="T46" fmla="*/ 327 w 337"/>
                <a:gd name="T47" fmla="*/ 345 h 358"/>
                <a:gd name="T48" fmla="*/ 303 w 337"/>
                <a:gd name="T49" fmla="*/ 354 h 358"/>
                <a:gd name="T50" fmla="*/ 280 w 337"/>
                <a:gd name="T51" fmla="*/ 345 h 358"/>
                <a:gd name="T52" fmla="*/ 271 w 337"/>
                <a:gd name="T53" fmla="*/ 315 h 358"/>
                <a:gd name="T54" fmla="*/ 271 w 337"/>
                <a:gd name="T55" fmla="*/ 72 h 358"/>
                <a:gd name="T56" fmla="*/ 215 w 337"/>
                <a:gd name="T57" fmla="*/ 296 h 358"/>
                <a:gd name="T58" fmla="*/ 205 w 337"/>
                <a:gd name="T59" fmla="*/ 329 h 358"/>
                <a:gd name="T60" fmla="*/ 194 w 337"/>
                <a:gd name="T61" fmla="*/ 347 h 358"/>
                <a:gd name="T62" fmla="*/ 168 w 337"/>
                <a:gd name="T63" fmla="*/ 357 h 358"/>
                <a:gd name="T64" fmla="*/ 147 w 337"/>
                <a:gd name="T65" fmla="*/ 352 h 358"/>
                <a:gd name="T66" fmla="*/ 133 w 337"/>
                <a:gd name="T67" fmla="*/ 338 h 358"/>
                <a:gd name="T68" fmla="*/ 126 w 337"/>
                <a:gd name="T69" fmla="*/ 319 h 358"/>
                <a:gd name="T70" fmla="*/ 121 w 337"/>
                <a:gd name="T71" fmla="*/ 29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7" h="358">
                  <a:moveTo>
                    <a:pt x="121" y="296"/>
                  </a:moveTo>
                  <a:lnTo>
                    <a:pt x="65" y="72"/>
                  </a:lnTo>
                  <a:lnTo>
                    <a:pt x="65" y="315"/>
                  </a:lnTo>
                  <a:cubicBezTo>
                    <a:pt x="65" y="329"/>
                    <a:pt x="63" y="338"/>
                    <a:pt x="56" y="345"/>
                  </a:cubicBezTo>
                  <a:cubicBezTo>
                    <a:pt x="49" y="352"/>
                    <a:pt x="43" y="354"/>
                    <a:pt x="33" y="354"/>
                  </a:cubicBezTo>
                  <a:cubicBezTo>
                    <a:pt x="24" y="354"/>
                    <a:pt x="16" y="352"/>
                    <a:pt x="10" y="345"/>
                  </a:cubicBezTo>
                  <a:cubicBezTo>
                    <a:pt x="3" y="338"/>
                    <a:pt x="0" y="329"/>
                    <a:pt x="0" y="315"/>
                  </a:cubicBezTo>
                  <a:lnTo>
                    <a:pt x="0" y="37"/>
                  </a:lnTo>
                  <a:cubicBezTo>
                    <a:pt x="0" y="21"/>
                    <a:pt x="5" y="12"/>
                    <a:pt x="12" y="7"/>
                  </a:cubicBezTo>
                  <a:cubicBezTo>
                    <a:pt x="19" y="2"/>
                    <a:pt x="30" y="0"/>
                    <a:pt x="44" y="0"/>
                  </a:cubicBezTo>
                  <a:lnTo>
                    <a:pt x="65" y="0"/>
                  </a:lnTo>
                  <a:cubicBezTo>
                    <a:pt x="79" y="0"/>
                    <a:pt x="89" y="2"/>
                    <a:pt x="93" y="5"/>
                  </a:cubicBezTo>
                  <a:cubicBezTo>
                    <a:pt x="100" y="7"/>
                    <a:pt x="103" y="12"/>
                    <a:pt x="107" y="19"/>
                  </a:cubicBezTo>
                  <a:cubicBezTo>
                    <a:pt x="112" y="26"/>
                    <a:pt x="114" y="35"/>
                    <a:pt x="117" y="49"/>
                  </a:cubicBezTo>
                  <a:lnTo>
                    <a:pt x="168" y="240"/>
                  </a:lnTo>
                  <a:lnTo>
                    <a:pt x="219" y="49"/>
                  </a:lnTo>
                  <a:cubicBezTo>
                    <a:pt x="224" y="35"/>
                    <a:pt x="227" y="26"/>
                    <a:pt x="229" y="19"/>
                  </a:cubicBezTo>
                  <a:cubicBezTo>
                    <a:pt x="232" y="12"/>
                    <a:pt x="236" y="7"/>
                    <a:pt x="243" y="5"/>
                  </a:cubicBezTo>
                  <a:cubicBezTo>
                    <a:pt x="250" y="2"/>
                    <a:pt x="259" y="0"/>
                    <a:pt x="271" y="0"/>
                  </a:cubicBezTo>
                  <a:lnTo>
                    <a:pt x="292" y="0"/>
                  </a:lnTo>
                  <a:cubicBezTo>
                    <a:pt x="306" y="0"/>
                    <a:pt x="315" y="2"/>
                    <a:pt x="324" y="7"/>
                  </a:cubicBezTo>
                  <a:cubicBezTo>
                    <a:pt x="334" y="12"/>
                    <a:pt x="336" y="23"/>
                    <a:pt x="336" y="37"/>
                  </a:cubicBezTo>
                  <a:lnTo>
                    <a:pt x="336" y="315"/>
                  </a:lnTo>
                  <a:cubicBezTo>
                    <a:pt x="336" y="329"/>
                    <a:pt x="334" y="338"/>
                    <a:pt x="327" y="345"/>
                  </a:cubicBezTo>
                  <a:cubicBezTo>
                    <a:pt x="320" y="352"/>
                    <a:pt x="313" y="354"/>
                    <a:pt x="303" y="354"/>
                  </a:cubicBezTo>
                  <a:cubicBezTo>
                    <a:pt x="294" y="354"/>
                    <a:pt x="287" y="352"/>
                    <a:pt x="280" y="345"/>
                  </a:cubicBezTo>
                  <a:cubicBezTo>
                    <a:pt x="273" y="338"/>
                    <a:pt x="271" y="329"/>
                    <a:pt x="271" y="315"/>
                  </a:cubicBezTo>
                  <a:lnTo>
                    <a:pt x="271" y="72"/>
                  </a:lnTo>
                  <a:lnTo>
                    <a:pt x="215" y="296"/>
                  </a:lnTo>
                  <a:cubicBezTo>
                    <a:pt x="210" y="310"/>
                    <a:pt x="208" y="322"/>
                    <a:pt x="205" y="329"/>
                  </a:cubicBezTo>
                  <a:cubicBezTo>
                    <a:pt x="203" y="336"/>
                    <a:pt x="199" y="342"/>
                    <a:pt x="194" y="347"/>
                  </a:cubicBezTo>
                  <a:cubicBezTo>
                    <a:pt x="190" y="351"/>
                    <a:pt x="180" y="357"/>
                    <a:pt x="168" y="357"/>
                  </a:cubicBezTo>
                  <a:cubicBezTo>
                    <a:pt x="159" y="357"/>
                    <a:pt x="152" y="354"/>
                    <a:pt x="147" y="352"/>
                  </a:cubicBezTo>
                  <a:cubicBezTo>
                    <a:pt x="142" y="347"/>
                    <a:pt x="138" y="343"/>
                    <a:pt x="133" y="338"/>
                  </a:cubicBezTo>
                  <a:cubicBezTo>
                    <a:pt x="128" y="333"/>
                    <a:pt x="128" y="326"/>
                    <a:pt x="126" y="319"/>
                  </a:cubicBezTo>
                  <a:cubicBezTo>
                    <a:pt x="124" y="310"/>
                    <a:pt x="121" y="303"/>
                    <a:pt x="121" y="29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4185038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1.jp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17.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image" Target="../media/image23.emf"/><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emf"/><Relationship Id="rId9" Type="http://schemas.openxmlformats.org/officeDocument/2006/relationships/image" Target="../media/image31.tiff"/></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26.emf"/><Relationship Id="rId5" Type="http://schemas.openxmlformats.org/officeDocument/2006/relationships/image" Target="../media/image23.emf"/><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3.emf"/><Relationship Id="rId7"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27.png"/><Relationship Id="rId4" Type="http://schemas.openxmlformats.org/officeDocument/2006/relationships/image" Target="../media/image26.emf"/><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26.emf"/><Relationship Id="rId4" Type="http://schemas.openxmlformats.org/officeDocument/2006/relationships/image" Target="../media/image23.emf"/><Relationship Id="rId9"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9.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7.png"/><Relationship Id="rId7" Type="http://schemas.openxmlformats.org/officeDocument/2006/relationships/image" Target="../media/image23.emf"/><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51.png"/><Relationship Id="rId11" Type="http://schemas.openxmlformats.org/officeDocument/2006/relationships/image" Target="../media/image46.png"/><Relationship Id="rId5" Type="http://schemas.openxmlformats.org/officeDocument/2006/relationships/image" Target="../media/image26.emf"/><Relationship Id="rId10" Type="http://schemas.openxmlformats.org/officeDocument/2006/relationships/image" Target="../media/image48.png"/><Relationship Id="rId4" Type="http://schemas.openxmlformats.org/officeDocument/2006/relationships/image" Target="../media/image23.emf"/><Relationship Id="rId9"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3.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509690-B89D-4D4D-A69E-A0170B7006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pic>
        <p:nvPicPr>
          <p:cNvPr id="4" name="Picture 3">
            <a:extLst>
              <a:ext uri="{FF2B5EF4-FFF2-40B4-BE49-F238E27FC236}">
                <a16:creationId xmlns:a16="http://schemas.microsoft.com/office/drawing/2014/main" id="{CC64CD98-9F00-D34C-BAB6-A76194B1457D}"/>
              </a:ext>
            </a:extLst>
          </p:cNvPr>
          <p:cNvPicPr>
            <a:picLocks noChangeAspect="1"/>
          </p:cNvPicPr>
          <p:nvPr/>
        </p:nvPicPr>
        <p:blipFill>
          <a:blip r:embed="rId3" cstate="screen">
            <a:alphaModFix amt="46000"/>
            <a:extLst>
              <a:ext uri="{28A0092B-C50C-407E-A947-70E740481C1C}">
                <a14:useLocalDpi xmlns:a14="http://schemas.microsoft.com/office/drawing/2010/main"/>
              </a:ext>
            </a:extLst>
          </a:blip>
          <a:stretch>
            <a:fillRect/>
          </a:stretch>
        </p:blipFill>
        <p:spPr>
          <a:xfrm>
            <a:off x="-716938" y="363734"/>
            <a:ext cx="13451840" cy="7912847"/>
          </a:xfrm>
          <a:prstGeom prst="rect">
            <a:avLst/>
          </a:prstGeom>
        </p:spPr>
      </p:pic>
      <p:pic>
        <p:nvPicPr>
          <p:cNvPr id="5" name="Picture 4">
            <a:extLst>
              <a:ext uri="{FF2B5EF4-FFF2-40B4-BE49-F238E27FC236}">
                <a16:creationId xmlns:a16="http://schemas.microsoft.com/office/drawing/2014/main" id="{B82495C6-28DF-5945-83DB-D208BC1793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807" y="495682"/>
            <a:ext cx="3869523" cy="5729874"/>
          </a:xfrm>
          <a:prstGeom prst="rect">
            <a:avLst/>
          </a:prstGeom>
        </p:spPr>
      </p:pic>
      <p:pic>
        <p:nvPicPr>
          <p:cNvPr id="8" name="Picture 7">
            <a:extLst>
              <a:ext uri="{FF2B5EF4-FFF2-40B4-BE49-F238E27FC236}">
                <a16:creationId xmlns:a16="http://schemas.microsoft.com/office/drawing/2014/main" id="{D95E2880-91CB-A549-858F-E799E3D0F2CE}"/>
              </a:ext>
            </a:extLst>
          </p:cNvPr>
          <p:cNvPicPr>
            <a:picLocks noChangeAspect="1"/>
          </p:cNvPicPr>
          <p:nvPr/>
        </p:nvPicPr>
        <p:blipFill>
          <a:blip r:embed="rId5">
            <a:biLevel thresh="25000"/>
          </a:blip>
          <a:stretch>
            <a:fillRect/>
          </a:stretch>
        </p:blipFill>
        <p:spPr>
          <a:xfrm>
            <a:off x="3838136" y="1004719"/>
            <a:ext cx="5785256" cy="1116844"/>
          </a:xfrm>
          <a:prstGeom prst="rect">
            <a:avLst/>
          </a:prstGeom>
        </p:spPr>
      </p:pic>
      <p:sp>
        <p:nvSpPr>
          <p:cNvPr id="2" name="Title 1">
            <a:extLst>
              <a:ext uri="{FF2B5EF4-FFF2-40B4-BE49-F238E27FC236}">
                <a16:creationId xmlns:a16="http://schemas.microsoft.com/office/drawing/2014/main" id="{EBF13399-312E-AE46-B92A-8EB330913FD7}"/>
              </a:ext>
            </a:extLst>
          </p:cNvPr>
          <p:cNvSpPr>
            <a:spLocks noGrp="1"/>
          </p:cNvSpPr>
          <p:nvPr>
            <p:ph type="ctrTitle"/>
          </p:nvPr>
        </p:nvSpPr>
        <p:spPr>
          <a:xfrm>
            <a:off x="3838136" y="2509547"/>
            <a:ext cx="5576028" cy="1460694"/>
          </a:xfrm>
        </p:spPr>
        <p:txBody>
          <a:bodyPr anchor="t"/>
          <a:lstStyle/>
          <a:p>
            <a:pPr algn="l">
              <a:lnSpc>
                <a:spcPct val="100000"/>
              </a:lnSpc>
              <a:spcBef>
                <a:spcPts val="1200"/>
              </a:spcBef>
              <a:spcAft>
                <a:spcPts val="1200"/>
              </a:spcAft>
            </a:pPr>
            <a:r>
              <a:rPr lang="en-US" sz="2400" dirty="0">
                <a:latin typeface="Century Gothic" charset="0"/>
                <a:ea typeface="Century Gothic" charset="0"/>
                <a:cs typeface="Century Gothic" charset="0"/>
              </a:rPr>
              <a:t>Are we detecting wet AMD early enough to improve outcomes?  </a:t>
            </a:r>
            <a:br>
              <a:rPr lang="en-US" sz="2000" dirty="0">
                <a:latin typeface="Century Gothic" charset="0"/>
                <a:ea typeface="Century Gothic" charset="0"/>
                <a:cs typeface="Century Gothic" charset="0"/>
              </a:rPr>
            </a:br>
            <a:br>
              <a:rPr lang="en-US" sz="2000" dirty="0">
                <a:latin typeface="Century Gothic" charset="0"/>
                <a:ea typeface="Century Gothic" charset="0"/>
                <a:cs typeface="Century Gothic" charset="0"/>
              </a:rPr>
            </a:br>
            <a:endParaRPr lang="en-US" sz="2000" dirty="0">
              <a:latin typeface="Century Gothic" charset="0"/>
              <a:ea typeface="Century Gothic" charset="0"/>
              <a:cs typeface="Century Gothic" charset="0"/>
            </a:endParaRPr>
          </a:p>
        </p:txBody>
      </p:sp>
      <p:sp>
        <p:nvSpPr>
          <p:cNvPr id="10" name="Title 1">
            <a:extLst>
              <a:ext uri="{FF2B5EF4-FFF2-40B4-BE49-F238E27FC236}">
                <a16:creationId xmlns:a16="http://schemas.microsoft.com/office/drawing/2014/main" id="{21F75048-EF61-3C4A-9FE4-CDCF7F383840}"/>
              </a:ext>
            </a:extLst>
          </p:cNvPr>
          <p:cNvSpPr txBox="1">
            <a:spLocks/>
          </p:cNvSpPr>
          <p:nvPr/>
        </p:nvSpPr>
        <p:spPr>
          <a:xfrm>
            <a:off x="3838136" y="3350644"/>
            <a:ext cx="4832528" cy="1460694"/>
          </a:xfrm>
          <a:prstGeom prst="rect">
            <a:avLst/>
          </a:prstGeom>
        </p:spPr>
        <p:txBody>
          <a:bodyPr vert="horz" lIns="0" tIns="0" rIns="0" bIns="0" rtlCol="0" anchor="t" anchorCtr="0">
            <a:no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entury Gothic" charset="0"/>
                <a:ea typeface="Century Gothic" charset="0"/>
                <a:cs typeface="Century Gothic" charset="0"/>
              </a:rPr>
              <a:t>Early detection, challenges, and </a:t>
            </a:r>
            <a:br>
              <a:rPr kumimoji="0" lang="en-US" sz="1800" b="0" i="0" u="none" strike="noStrike" kern="1200" cap="none" spc="0" normalizeH="0" baseline="0" noProof="0" dirty="0">
                <a:ln>
                  <a:noFill/>
                </a:ln>
                <a:solidFill>
                  <a:srgbClr val="FFFFFF"/>
                </a:solidFill>
                <a:effectLst/>
                <a:uLnTx/>
                <a:uFillTx/>
                <a:latin typeface="Century Gothic" charset="0"/>
                <a:ea typeface="Century Gothic" charset="0"/>
                <a:cs typeface="Century Gothic" charset="0"/>
              </a:rPr>
            </a:br>
            <a:r>
              <a:rPr kumimoji="0" lang="en-US" sz="1800" b="0" i="0" u="none" strike="noStrike" kern="1200" cap="none" spc="0" normalizeH="0" baseline="0" noProof="0" dirty="0">
                <a:ln>
                  <a:noFill/>
                </a:ln>
                <a:solidFill>
                  <a:srgbClr val="FFFFFF"/>
                </a:solidFill>
                <a:effectLst/>
                <a:uLnTx/>
                <a:uFillTx/>
                <a:latin typeface="Century Gothic" charset="0"/>
                <a:ea typeface="Century Gothic" charset="0"/>
                <a:cs typeface="Century Gothic" charset="0"/>
              </a:rPr>
              <a:t>the impact on visual acuity</a:t>
            </a:r>
          </a:p>
        </p:txBody>
      </p:sp>
    </p:spTree>
    <p:extLst>
      <p:ext uri="{BB962C8B-B14F-4D97-AF65-F5344CB8AC3E}">
        <p14:creationId xmlns:p14="http://schemas.microsoft.com/office/powerpoint/2010/main" val="1293304333"/>
      </p:ext>
    </p:extLst>
  </p:cSld>
  <p:clrMapOvr>
    <a:masterClrMapping/>
  </p:clrMapOvr>
  <p:transition advClick="0" advTm="5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92C82972-F897-B44B-B9FC-0EBF767EEE78}"/>
              </a:ext>
            </a:extLst>
          </p:cNvPr>
          <p:cNvSpPr/>
          <p:nvPr/>
        </p:nvSpPr>
        <p:spPr>
          <a:xfrm>
            <a:off x="4444618" y="2369136"/>
            <a:ext cx="3029803" cy="30298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E682E2-C078-448A-B67C-2F7309D8E9EA}"/>
              </a:ext>
            </a:extLst>
          </p:cNvPr>
          <p:cNvSpPr>
            <a:spLocks noGrp="1"/>
          </p:cNvSpPr>
          <p:nvPr>
            <p:ph type="title"/>
          </p:nvPr>
        </p:nvSpPr>
        <p:spPr/>
        <p:txBody>
          <a:bodyPr/>
          <a:lstStyle/>
          <a:p>
            <a:r>
              <a:rPr lang="en-US" dirty="0" err="1"/>
              <a:t>ForeseeHome</a:t>
            </a:r>
            <a:r>
              <a:rPr lang="en-US" dirty="0"/>
              <a:t> product overview </a:t>
            </a:r>
          </a:p>
        </p:txBody>
      </p:sp>
      <p:sp>
        <p:nvSpPr>
          <p:cNvPr id="3" name="Slide Number Placeholder 2"/>
          <p:cNvSpPr>
            <a:spLocks noGrp="1"/>
          </p:cNvSpPr>
          <p:nvPr>
            <p:ph type="sldNum" sz="quarter" idx="12"/>
          </p:nvPr>
        </p:nvSpPr>
        <p:spPr/>
        <p:txBody>
          <a:bodyPr/>
          <a:lstStyle/>
          <a:p>
            <a:fld id="{9FD32D9D-5A5C-DA49-82D0-CD01CE9A95C8}" type="slidenum">
              <a:rPr lang="en-US" smtClean="0"/>
              <a:t>10</a:t>
            </a:fld>
            <a:endParaRPr lang="en-US"/>
          </a:p>
        </p:txBody>
      </p:sp>
      <p:grpSp>
        <p:nvGrpSpPr>
          <p:cNvPr id="243" name="Group 242">
            <a:extLst>
              <a:ext uri="{FF2B5EF4-FFF2-40B4-BE49-F238E27FC236}">
                <a16:creationId xmlns:a16="http://schemas.microsoft.com/office/drawing/2014/main" id="{20F4D831-7E9D-6A4C-BB3E-AE4BE3CE2327}"/>
              </a:ext>
            </a:extLst>
          </p:cNvPr>
          <p:cNvGrpSpPr/>
          <p:nvPr/>
        </p:nvGrpSpPr>
        <p:grpSpPr>
          <a:xfrm>
            <a:off x="6724202" y="2078304"/>
            <a:ext cx="4019548" cy="1392797"/>
            <a:chOff x="1935672" y="4710551"/>
            <a:chExt cx="4010917" cy="1491452"/>
          </a:xfrm>
        </p:grpSpPr>
        <p:grpSp>
          <p:nvGrpSpPr>
            <p:cNvPr id="222" name="Group 221">
              <a:extLst>
                <a:ext uri="{FF2B5EF4-FFF2-40B4-BE49-F238E27FC236}">
                  <a16:creationId xmlns:a16="http://schemas.microsoft.com/office/drawing/2014/main" id="{03AD19EA-747F-FE4E-82F6-1F49295178BA}"/>
                </a:ext>
              </a:extLst>
            </p:cNvPr>
            <p:cNvGrpSpPr/>
            <p:nvPr/>
          </p:nvGrpSpPr>
          <p:grpSpPr>
            <a:xfrm>
              <a:off x="1935672" y="4710551"/>
              <a:ext cx="4010917" cy="1491452"/>
              <a:chOff x="1935672" y="4710551"/>
              <a:chExt cx="4010917" cy="1491452"/>
            </a:xfrm>
          </p:grpSpPr>
          <p:sp>
            <p:nvSpPr>
              <p:cNvPr id="35" name="TextBox 34">
                <a:extLst>
                  <a:ext uri="{FF2B5EF4-FFF2-40B4-BE49-F238E27FC236}">
                    <a16:creationId xmlns:a16="http://schemas.microsoft.com/office/drawing/2014/main" id="{333B8F8B-4D12-C44A-9A51-D1E5AB3F0955}"/>
                  </a:ext>
                </a:extLst>
              </p:cNvPr>
              <p:cNvSpPr txBox="1"/>
              <p:nvPr/>
            </p:nvSpPr>
            <p:spPr>
              <a:xfrm>
                <a:off x="3932604" y="4710551"/>
                <a:ext cx="2013985" cy="692113"/>
              </a:xfrm>
              <a:prstGeom prst="rect">
                <a:avLst/>
              </a:prstGeom>
              <a:noFill/>
            </p:spPr>
            <p:txBody>
              <a:bodyPr wrap="square" rtlCol="0">
                <a:spAutoFit/>
              </a:bodyPr>
              <a:lstStyle/>
              <a:p>
                <a:r>
                  <a:rPr lang="en-US" b="1" dirty="0">
                    <a:solidFill>
                      <a:schemeClr val="accent3"/>
                    </a:solidFill>
                  </a:rPr>
                  <a:t>5000+</a:t>
                </a:r>
                <a:r>
                  <a:rPr lang="en-US" b="1" dirty="0">
                    <a:solidFill>
                      <a:schemeClr val="accent1"/>
                    </a:solidFill>
                  </a:rPr>
                  <a:t> </a:t>
                </a:r>
                <a:r>
                  <a:rPr lang="en-US" dirty="0"/>
                  <a:t>actively testing patients </a:t>
                </a:r>
              </a:p>
            </p:txBody>
          </p:sp>
          <p:cxnSp>
            <p:nvCxnSpPr>
              <p:cNvPr id="204" name="Straight Connector 203">
                <a:extLst>
                  <a:ext uri="{FF2B5EF4-FFF2-40B4-BE49-F238E27FC236}">
                    <a16:creationId xmlns:a16="http://schemas.microsoft.com/office/drawing/2014/main" id="{D3E2F662-EC33-A341-9482-651B82320057}"/>
                  </a:ext>
                </a:extLst>
              </p:cNvPr>
              <p:cNvCxnSpPr>
                <a:cxnSpLocks/>
                <a:stCxn id="234" idx="3"/>
              </p:cNvCxnSpPr>
              <p:nvPr/>
            </p:nvCxnSpPr>
            <p:spPr>
              <a:xfrm flipH="1">
                <a:off x="1935672" y="5149865"/>
                <a:ext cx="1782384" cy="105213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34" name="Oval 233">
              <a:extLst>
                <a:ext uri="{FF2B5EF4-FFF2-40B4-BE49-F238E27FC236}">
                  <a16:creationId xmlns:a16="http://schemas.microsoft.com/office/drawing/2014/main" id="{B2A00FD5-21BF-5D4B-B188-F3A7FB51FBD5}"/>
                </a:ext>
              </a:extLst>
            </p:cNvPr>
            <p:cNvSpPr/>
            <p:nvPr/>
          </p:nvSpPr>
          <p:spPr>
            <a:xfrm>
              <a:off x="3700475" y="5047401"/>
              <a:ext cx="120045" cy="120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4" name="Group 243">
            <a:extLst>
              <a:ext uri="{FF2B5EF4-FFF2-40B4-BE49-F238E27FC236}">
                <a16:creationId xmlns:a16="http://schemas.microsoft.com/office/drawing/2014/main" id="{2FAA1A16-F88B-914E-8DA4-72C7EED1DBFC}"/>
              </a:ext>
            </a:extLst>
          </p:cNvPr>
          <p:cNvGrpSpPr/>
          <p:nvPr/>
        </p:nvGrpSpPr>
        <p:grpSpPr>
          <a:xfrm>
            <a:off x="2143698" y="4415150"/>
            <a:ext cx="3057621" cy="1019024"/>
            <a:chOff x="2033345" y="3505419"/>
            <a:chExt cx="3108338" cy="1019024"/>
          </a:xfrm>
        </p:grpSpPr>
        <p:grpSp>
          <p:nvGrpSpPr>
            <p:cNvPr id="223" name="Group 222">
              <a:extLst>
                <a:ext uri="{FF2B5EF4-FFF2-40B4-BE49-F238E27FC236}">
                  <a16:creationId xmlns:a16="http://schemas.microsoft.com/office/drawing/2014/main" id="{B3C04B4F-A83A-9648-BC8F-EA25E60C621D}"/>
                </a:ext>
              </a:extLst>
            </p:cNvPr>
            <p:cNvGrpSpPr/>
            <p:nvPr/>
          </p:nvGrpSpPr>
          <p:grpSpPr>
            <a:xfrm>
              <a:off x="2033345" y="3505419"/>
              <a:ext cx="3108338" cy="1019024"/>
              <a:chOff x="2033345" y="3505419"/>
              <a:chExt cx="3108338" cy="1019024"/>
            </a:xfrm>
          </p:grpSpPr>
          <p:sp>
            <p:nvSpPr>
              <p:cNvPr id="8" name="TextBox 7">
                <a:extLst>
                  <a:ext uri="{FF2B5EF4-FFF2-40B4-BE49-F238E27FC236}">
                    <a16:creationId xmlns:a16="http://schemas.microsoft.com/office/drawing/2014/main" id="{82E18CD2-EC3E-B341-8516-4CA8919A24E4}"/>
                  </a:ext>
                </a:extLst>
              </p:cNvPr>
              <p:cNvSpPr txBox="1"/>
              <p:nvPr/>
            </p:nvSpPr>
            <p:spPr>
              <a:xfrm>
                <a:off x="2033345" y="3878112"/>
                <a:ext cx="1605988" cy="646331"/>
              </a:xfrm>
              <a:prstGeom prst="rect">
                <a:avLst/>
              </a:prstGeom>
              <a:noFill/>
            </p:spPr>
            <p:txBody>
              <a:bodyPr wrap="square" rtlCol="0">
                <a:spAutoFit/>
              </a:bodyPr>
              <a:lstStyle/>
              <a:p>
                <a:r>
                  <a:rPr lang="en-US" b="1" dirty="0">
                    <a:solidFill>
                      <a:schemeClr val="accent3"/>
                    </a:solidFill>
                  </a:rPr>
                  <a:t>590+ </a:t>
                </a:r>
                <a:r>
                  <a:rPr lang="en-US" dirty="0"/>
                  <a:t>active prescribers </a:t>
                </a:r>
              </a:p>
            </p:txBody>
          </p:sp>
          <p:cxnSp>
            <p:nvCxnSpPr>
              <p:cNvPr id="202" name="Straight Connector 201">
                <a:extLst>
                  <a:ext uri="{FF2B5EF4-FFF2-40B4-BE49-F238E27FC236}">
                    <a16:creationId xmlns:a16="http://schemas.microsoft.com/office/drawing/2014/main" id="{9C6F680E-02F5-D846-B8B4-08A146697FD5}"/>
                  </a:ext>
                </a:extLst>
              </p:cNvPr>
              <p:cNvCxnSpPr/>
              <p:nvPr/>
            </p:nvCxnSpPr>
            <p:spPr>
              <a:xfrm flipV="1">
                <a:off x="3581488" y="3505419"/>
                <a:ext cx="1560195" cy="63510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35" name="Oval 234">
              <a:extLst>
                <a:ext uri="{FF2B5EF4-FFF2-40B4-BE49-F238E27FC236}">
                  <a16:creationId xmlns:a16="http://schemas.microsoft.com/office/drawing/2014/main" id="{E5E9607B-DE47-114C-80E8-D42623F06B7B}"/>
                </a:ext>
              </a:extLst>
            </p:cNvPr>
            <p:cNvSpPr/>
            <p:nvPr/>
          </p:nvSpPr>
          <p:spPr>
            <a:xfrm>
              <a:off x="3535695" y="4081233"/>
              <a:ext cx="120045" cy="120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5" name="Group 244">
            <a:extLst>
              <a:ext uri="{FF2B5EF4-FFF2-40B4-BE49-F238E27FC236}">
                <a16:creationId xmlns:a16="http://schemas.microsoft.com/office/drawing/2014/main" id="{73C0E2BB-7189-C449-86D2-08AF5ED254FB}"/>
              </a:ext>
            </a:extLst>
          </p:cNvPr>
          <p:cNvGrpSpPr/>
          <p:nvPr/>
        </p:nvGrpSpPr>
        <p:grpSpPr>
          <a:xfrm>
            <a:off x="2103871" y="3040998"/>
            <a:ext cx="2954670" cy="646331"/>
            <a:chOff x="1869958" y="2811729"/>
            <a:chExt cx="2954670" cy="646331"/>
          </a:xfrm>
        </p:grpSpPr>
        <p:grpSp>
          <p:nvGrpSpPr>
            <p:cNvPr id="224" name="Group 223">
              <a:extLst>
                <a:ext uri="{FF2B5EF4-FFF2-40B4-BE49-F238E27FC236}">
                  <a16:creationId xmlns:a16="http://schemas.microsoft.com/office/drawing/2014/main" id="{E5C7619E-3078-AE4B-9C70-23AC1F48615A}"/>
                </a:ext>
              </a:extLst>
            </p:cNvPr>
            <p:cNvGrpSpPr/>
            <p:nvPr/>
          </p:nvGrpSpPr>
          <p:grpSpPr>
            <a:xfrm>
              <a:off x="1869958" y="2811729"/>
              <a:ext cx="2954670" cy="646331"/>
              <a:chOff x="1869958" y="2811729"/>
              <a:chExt cx="2954670" cy="646331"/>
            </a:xfrm>
          </p:grpSpPr>
          <p:sp>
            <p:nvSpPr>
              <p:cNvPr id="7" name="TextBox 6">
                <a:extLst>
                  <a:ext uri="{FF2B5EF4-FFF2-40B4-BE49-F238E27FC236}">
                    <a16:creationId xmlns:a16="http://schemas.microsoft.com/office/drawing/2014/main" id="{5FB9442E-49E7-F94A-B45B-258A1C061155}"/>
                  </a:ext>
                </a:extLst>
              </p:cNvPr>
              <p:cNvSpPr txBox="1"/>
              <p:nvPr/>
            </p:nvSpPr>
            <p:spPr>
              <a:xfrm>
                <a:off x="1869958" y="2811729"/>
                <a:ext cx="1712523" cy="646331"/>
              </a:xfrm>
              <a:prstGeom prst="rect">
                <a:avLst/>
              </a:prstGeom>
              <a:noFill/>
            </p:spPr>
            <p:txBody>
              <a:bodyPr wrap="square" rtlCol="0">
                <a:spAutoFit/>
              </a:bodyPr>
              <a:lstStyle/>
              <a:p>
                <a:r>
                  <a:rPr lang="en-US" b="1" dirty="0">
                    <a:solidFill>
                      <a:schemeClr val="accent3"/>
                    </a:solidFill>
                  </a:rPr>
                  <a:t>Medicare covered </a:t>
                </a:r>
              </a:p>
            </p:txBody>
          </p:sp>
          <p:cxnSp>
            <p:nvCxnSpPr>
              <p:cNvPr id="200" name="Straight Connector 199">
                <a:extLst>
                  <a:ext uri="{FF2B5EF4-FFF2-40B4-BE49-F238E27FC236}">
                    <a16:creationId xmlns:a16="http://schemas.microsoft.com/office/drawing/2014/main" id="{195C90D4-06BF-0A41-A69B-941F5B84722F}"/>
                  </a:ext>
                </a:extLst>
              </p:cNvPr>
              <p:cNvCxnSpPr/>
              <p:nvPr/>
            </p:nvCxnSpPr>
            <p:spPr>
              <a:xfrm>
                <a:off x="3150539" y="3182117"/>
                <a:ext cx="1674089" cy="22779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36" name="Oval 235">
              <a:extLst>
                <a:ext uri="{FF2B5EF4-FFF2-40B4-BE49-F238E27FC236}">
                  <a16:creationId xmlns:a16="http://schemas.microsoft.com/office/drawing/2014/main" id="{2DB0F263-4CE8-5C42-AC22-D73CF849A9A6}"/>
                </a:ext>
              </a:extLst>
            </p:cNvPr>
            <p:cNvSpPr/>
            <p:nvPr/>
          </p:nvSpPr>
          <p:spPr>
            <a:xfrm>
              <a:off x="3112105" y="3122094"/>
              <a:ext cx="120045" cy="120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6" name="Group 245">
            <a:extLst>
              <a:ext uri="{FF2B5EF4-FFF2-40B4-BE49-F238E27FC236}">
                <a16:creationId xmlns:a16="http://schemas.microsoft.com/office/drawing/2014/main" id="{A89ED2AF-359B-2A4A-AE3B-6770DD19E2F6}"/>
              </a:ext>
            </a:extLst>
          </p:cNvPr>
          <p:cNvGrpSpPr/>
          <p:nvPr/>
        </p:nvGrpSpPr>
        <p:grpSpPr>
          <a:xfrm>
            <a:off x="2321503" y="1264569"/>
            <a:ext cx="2781762" cy="1699302"/>
            <a:chOff x="1967657" y="1509475"/>
            <a:chExt cx="2781762" cy="1699302"/>
          </a:xfrm>
        </p:grpSpPr>
        <p:grpSp>
          <p:nvGrpSpPr>
            <p:cNvPr id="226" name="Group 225">
              <a:extLst>
                <a:ext uri="{FF2B5EF4-FFF2-40B4-BE49-F238E27FC236}">
                  <a16:creationId xmlns:a16="http://schemas.microsoft.com/office/drawing/2014/main" id="{71677692-22E6-FE4C-8A49-C21A68AF841F}"/>
                </a:ext>
              </a:extLst>
            </p:cNvPr>
            <p:cNvGrpSpPr/>
            <p:nvPr/>
          </p:nvGrpSpPr>
          <p:grpSpPr>
            <a:xfrm>
              <a:off x="1967657" y="1509475"/>
              <a:ext cx="2781762" cy="1699302"/>
              <a:chOff x="1967657" y="1509475"/>
              <a:chExt cx="2781762" cy="1699302"/>
            </a:xfrm>
          </p:grpSpPr>
          <p:sp>
            <p:nvSpPr>
              <p:cNvPr id="6" name="TextBox 5">
                <a:extLst>
                  <a:ext uri="{FF2B5EF4-FFF2-40B4-BE49-F238E27FC236}">
                    <a16:creationId xmlns:a16="http://schemas.microsoft.com/office/drawing/2014/main" id="{1AD28BD1-E3E8-984C-B469-FDA2A06A35A6}"/>
                  </a:ext>
                </a:extLst>
              </p:cNvPr>
              <p:cNvSpPr txBox="1"/>
              <p:nvPr/>
            </p:nvSpPr>
            <p:spPr>
              <a:xfrm>
                <a:off x="1967657" y="1509475"/>
                <a:ext cx="2343523" cy="923330"/>
              </a:xfrm>
              <a:prstGeom prst="rect">
                <a:avLst/>
              </a:prstGeom>
              <a:noFill/>
            </p:spPr>
            <p:txBody>
              <a:bodyPr wrap="square" rtlCol="0">
                <a:spAutoFit/>
              </a:bodyPr>
              <a:lstStyle/>
              <a:p>
                <a:r>
                  <a:rPr lang="en-US" dirty="0"/>
                  <a:t>Uses </a:t>
                </a:r>
                <a:r>
                  <a:rPr lang="en-US" b="1" dirty="0">
                    <a:solidFill>
                      <a:schemeClr val="accent3"/>
                    </a:solidFill>
                  </a:rPr>
                  <a:t>Preferential </a:t>
                </a:r>
                <a:r>
                  <a:rPr lang="en-US" b="1" dirty="0" err="1">
                    <a:solidFill>
                      <a:schemeClr val="accent3"/>
                    </a:solidFill>
                  </a:rPr>
                  <a:t>Hyperacuity</a:t>
                </a:r>
                <a:r>
                  <a:rPr lang="en-US" b="1" dirty="0">
                    <a:solidFill>
                      <a:schemeClr val="accent3"/>
                    </a:solidFill>
                  </a:rPr>
                  <a:t> </a:t>
                </a:r>
                <a:r>
                  <a:rPr lang="en-US" b="1" dirty="0" err="1">
                    <a:solidFill>
                      <a:schemeClr val="accent3"/>
                    </a:solidFill>
                  </a:rPr>
                  <a:t>Perimetry</a:t>
                </a:r>
                <a:endParaRPr lang="en-US" dirty="0"/>
              </a:p>
            </p:txBody>
          </p:sp>
          <p:cxnSp>
            <p:nvCxnSpPr>
              <p:cNvPr id="198" name="Straight Connector 197">
                <a:extLst>
                  <a:ext uri="{FF2B5EF4-FFF2-40B4-BE49-F238E27FC236}">
                    <a16:creationId xmlns:a16="http://schemas.microsoft.com/office/drawing/2014/main" id="{A9501728-E936-C44E-8F16-F636DEC79617}"/>
                  </a:ext>
                </a:extLst>
              </p:cNvPr>
              <p:cNvCxnSpPr>
                <a:cxnSpLocks/>
              </p:cNvCxnSpPr>
              <p:nvPr/>
            </p:nvCxnSpPr>
            <p:spPr>
              <a:xfrm>
                <a:off x="3688522" y="2306042"/>
                <a:ext cx="1060897" cy="90273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37" name="Oval 236">
              <a:extLst>
                <a:ext uri="{FF2B5EF4-FFF2-40B4-BE49-F238E27FC236}">
                  <a16:creationId xmlns:a16="http://schemas.microsoft.com/office/drawing/2014/main" id="{940A051A-DDB6-B745-B67F-A8278B37126A}"/>
                </a:ext>
              </a:extLst>
            </p:cNvPr>
            <p:cNvSpPr/>
            <p:nvPr/>
          </p:nvSpPr>
          <p:spPr>
            <a:xfrm>
              <a:off x="3618308" y="2234052"/>
              <a:ext cx="120045" cy="120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a:extLst>
              <a:ext uri="{FF2B5EF4-FFF2-40B4-BE49-F238E27FC236}">
                <a16:creationId xmlns:a16="http://schemas.microsoft.com/office/drawing/2014/main" id="{20F4D831-7E9D-6A4C-BB3E-AE4BE3CE2327}"/>
              </a:ext>
            </a:extLst>
          </p:cNvPr>
          <p:cNvGrpSpPr/>
          <p:nvPr/>
        </p:nvGrpSpPr>
        <p:grpSpPr>
          <a:xfrm>
            <a:off x="6743088" y="3779101"/>
            <a:ext cx="4206897" cy="1559379"/>
            <a:chOff x="981956" y="3707168"/>
            <a:chExt cx="4206897" cy="1559379"/>
          </a:xfrm>
        </p:grpSpPr>
        <p:grpSp>
          <p:nvGrpSpPr>
            <p:cNvPr id="64" name="Group 63">
              <a:extLst>
                <a:ext uri="{FF2B5EF4-FFF2-40B4-BE49-F238E27FC236}">
                  <a16:creationId xmlns:a16="http://schemas.microsoft.com/office/drawing/2014/main" id="{03AD19EA-747F-FE4E-82F6-1F49295178BA}"/>
                </a:ext>
              </a:extLst>
            </p:cNvPr>
            <p:cNvGrpSpPr/>
            <p:nvPr/>
          </p:nvGrpSpPr>
          <p:grpSpPr>
            <a:xfrm>
              <a:off x="981956" y="3707168"/>
              <a:ext cx="4206897" cy="1559379"/>
              <a:chOff x="981956" y="3707168"/>
              <a:chExt cx="4206897" cy="1559379"/>
            </a:xfrm>
          </p:grpSpPr>
          <p:sp>
            <p:nvSpPr>
              <p:cNvPr id="66" name="TextBox 65">
                <a:extLst>
                  <a:ext uri="{FF2B5EF4-FFF2-40B4-BE49-F238E27FC236}">
                    <a16:creationId xmlns:a16="http://schemas.microsoft.com/office/drawing/2014/main" id="{333B8F8B-4D12-C44A-9A51-D1E5AB3F0955}"/>
                  </a:ext>
                </a:extLst>
              </p:cNvPr>
              <p:cNvSpPr txBox="1"/>
              <p:nvPr/>
            </p:nvSpPr>
            <p:spPr>
              <a:xfrm>
                <a:off x="3176766" y="4343217"/>
                <a:ext cx="2012087" cy="923330"/>
              </a:xfrm>
              <a:prstGeom prst="rect">
                <a:avLst/>
              </a:prstGeom>
              <a:noFill/>
            </p:spPr>
            <p:txBody>
              <a:bodyPr wrap="square" rtlCol="0">
                <a:spAutoFit/>
              </a:bodyPr>
              <a:lstStyle/>
              <a:p>
                <a:r>
                  <a:rPr lang="en-US" b="1" dirty="0">
                    <a:solidFill>
                      <a:schemeClr val="accent3"/>
                    </a:solidFill>
                  </a:rPr>
                  <a:t>Proven efficacy </a:t>
                </a:r>
                <a:r>
                  <a:rPr lang="en-US" dirty="0"/>
                  <a:t>with level 1 evidence</a:t>
                </a:r>
              </a:p>
            </p:txBody>
          </p:sp>
          <p:cxnSp>
            <p:nvCxnSpPr>
              <p:cNvPr id="67" name="Straight Connector 66">
                <a:extLst>
                  <a:ext uri="{FF2B5EF4-FFF2-40B4-BE49-F238E27FC236}">
                    <a16:creationId xmlns:a16="http://schemas.microsoft.com/office/drawing/2014/main" id="{D3E2F662-EC33-A341-9482-651B82320057}"/>
                  </a:ext>
                </a:extLst>
              </p:cNvPr>
              <p:cNvCxnSpPr>
                <a:cxnSpLocks/>
                <a:stCxn id="65" idx="6"/>
              </p:cNvCxnSpPr>
              <p:nvPr/>
            </p:nvCxnSpPr>
            <p:spPr>
              <a:xfrm flipH="1" flipV="1">
                <a:off x="981956" y="3707168"/>
                <a:ext cx="2097163" cy="95663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5" name="Oval 64">
              <a:extLst>
                <a:ext uri="{FF2B5EF4-FFF2-40B4-BE49-F238E27FC236}">
                  <a16:creationId xmlns:a16="http://schemas.microsoft.com/office/drawing/2014/main" id="{B2A00FD5-21BF-5D4B-B188-F3A7FB51FBD5}"/>
                </a:ext>
              </a:extLst>
            </p:cNvPr>
            <p:cNvSpPr/>
            <p:nvPr/>
          </p:nvSpPr>
          <p:spPr>
            <a:xfrm>
              <a:off x="2959074" y="4603778"/>
              <a:ext cx="120045" cy="1200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B82495C6-28DF-5945-83DB-D208BC17931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08479" y="1214651"/>
            <a:ext cx="3065092" cy="4538698"/>
          </a:xfrm>
          <a:prstGeom prst="rect">
            <a:avLst/>
          </a:prstGeom>
        </p:spPr>
      </p:pic>
      <p:sp>
        <p:nvSpPr>
          <p:cNvPr id="31" name="TextBox 30">
            <a:extLst>
              <a:ext uri="{FF2B5EF4-FFF2-40B4-BE49-F238E27FC236}">
                <a16:creationId xmlns:a16="http://schemas.microsoft.com/office/drawing/2014/main" id="{4B985BA6-23C5-A343-827E-1E0E1B6E38AD}"/>
              </a:ext>
            </a:extLst>
          </p:cNvPr>
          <p:cNvSpPr txBox="1"/>
          <p:nvPr/>
        </p:nvSpPr>
        <p:spPr>
          <a:xfrm>
            <a:off x="2891849" y="6381701"/>
            <a:ext cx="7908289" cy="215444"/>
          </a:xfrm>
          <a:prstGeom prst="rect">
            <a:avLst/>
          </a:prstGeom>
          <a:noFill/>
        </p:spPr>
        <p:txBody>
          <a:bodyPr wrap="square" rtlCol="0">
            <a:spAutoFit/>
          </a:bodyPr>
          <a:lstStyle/>
          <a:p>
            <a:r>
              <a:rPr lang="en-US" sz="800" b="1" dirty="0"/>
              <a:t>Reference: </a:t>
            </a:r>
            <a:r>
              <a:rPr lang="en-US" sz="800" dirty="0"/>
              <a:t>Data on File. </a:t>
            </a:r>
          </a:p>
        </p:txBody>
      </p:sp>
    </p:spTree>
    <p:extLst>
      <p:ext uri="{BB962C8B-B14F-4D97-AF65-F5344CB8AC3E}">
        <p14:creationId xmlns:p14="http://schemas.microsoft.com/office/powerpoint/2010/main" val="3410962290"/>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500"/>
                                        <p:tgtEl>
                                          <p:spTgt spid="243"/>
                                        </p:tgtEl>
                                      </p:cBhvr>
                                    </p:animEffect>
                                  </p:childTnLst>
                                </p:cTn>
                              </p:par>
                              <p:par>
                                <p:cTn id="8" presetID="10" presetClass="entr" presetSubtype="0" fill="hold" nodeType="withEffect">
                                  <p:stCondLst>
                                    <p:cond delay="0"/>
                                  </p:stCondLst>
                                  <p:childTnLst>
                                    <p:set>
                                      <p:cBhvr>
                                        <p:cTn id="9" dur="1" fill="hold">
                                          <p:stCondLst>
                                            <p:cond delay="0"/>
                                          </p:stCondLst>
                                        </p:cTn>
                                        <p:tgtEl>
                                          <p:spTgt spid="244"/>
                                        </p:tgtEl>
                                        <p:attrNameLst>
                                          <p:attrName>style.visibility</p:attrName>
                                        </p:attrNameLst>
                                      </p:cBhvr>
                                      <p:to>
                                        <p:strVal val="visible"/>
                                      </p:to>
                                    </p:set>
                                    <p:animEffect transition="in" filter="fade">
                                      <p:cBhvr>
                                        <p:cTn id="10" dur="500"/>
                                        <p:tgtEl>
                                          <p:spTgt spid="244"/>
                                        </p:tgtEl>
                                      </p:cBhvr>
                                    </p:animEffect>
                                  </p:childTnLst>
                                </p:cTn>
                              </p:par>
                              <p:par>
                                <p:cTn id="11" presetID="10" presetClass="entr" presetSubtype="0" fill="hold" nodeType="withEffect">
                                  <p:stCondLst>
                                    <p:cond delay="0"/>
                                  </p:stCondLst>
                                  <p:childTnLst>
                                    <p:set>
                                      <p:cBhvr>
                                        <p:cTn id="12" dur="1" fill="hold">
                                          <p:stCondLst>
                                            <p:cond delay="0"/>
                                          </p:stCondLst>
                                        </p:cTn>
                                        <p:tgtEl>
                                          <p:spTgt spid="245"/>
                                        </p:tgtEl>
                                        <p:attrNameLst>
                                          <p:attrName>style.visibility</p:attrName>
                                        </p:attrNameLst>
                                      </p:cBhvr>
                                      <p:to>
                                        <p:strVal val="visible"/>
                                      </p:to>
                                    </p:set>
                                    <p:animEffect transition="in" filter="fade">
                                      <p:cBhvr>
                                        <p:cTn id="13" dur="500"/>
                                        <p:tgtEl>
                                          <p:spTgt spid="245"/>
                                        </p:tgtEl>
                                      </p:cBhvr>
                                    </p:animEffect>
                                  </p:childTnLst>
                                </p:cTn>
                              </p:par>
                              <p:par>
                                <p:cTn id="14" presetID="10" presetClass="entr" presetSubtype="0" fill="hold" nodeType="withEffect">
                                  <p:stCondLst>
                                    <p:cond delay="0"/>
                                  </p:stCondLst>
                                  <p:childTnLst>
                                    <p:set>
                                      <p:cBhvr>
                                        <p:cTn id="15" dur="1" fill="hold">
                                          <p:stCondLst>
                                            <p:cond delay="0"/>
                                          </p:stCondLst>
                                        </p:cTn>
                                        <p:tgtEl>
                                          <p:spTgt spid="246"/>
                                        </p:tgtEl>
                                        <p:attrNameLst>
                                          <p:attrName>style.visibility</p:attrName>
                                        </p:attrNameLst>
                                      </p:cBhvr>
                                      <p:to>
                                        <p:strVal val="visible"/>
                                      </p:to>
                                    </p:set>
                                    <p:animEffect transition="in" filter="fade">
                                      <p:cBhvr>
                                        <p:cTn id="16" dur="500"/>
                                        <p:tgtEl>
                                          <p:spTgt spid="246"/>
                                        </p:tgtEl>
                                      </p:cBhvr>
                                    </p:animEffect>
                                  </p:childTnLst>
                                </p:cTn>
                              </p:par>
                              <p:par>
                                <p:cTn id="17" presetID="10" presetClass="entr" presetSubtype="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098502"/>
            <a:ext cx="9501809" cy="19907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12E79F-7E33-4710-911F-9A8DB9469E17}"/>
              </a:ext>
            </a:extLst>
          </p:cNvPr>
          <p:cNvSpPr>
            <a:spLocks noGrp="1"/>
          </p:cNvSpPr>
          <p:nvPr>
            <p:ph type="title"/>
          </p:nvPr>
        </p:nvSpPr>
        <p:spPr>
          <a:xfrm>
            <a:off x="838199" y="365125"/>
            <a:ext cx="10889513" cy="1325563"/>
          </a:xfrm>
        </p:spPr>
        <p:txBody>
          <a:bodyPr/>
          <a:lstStyle/>
          <a:p>
            <a:r>
              <a:rPr lang="en-US" dirty="0"/>
              <a:t>Eligible patients—unilateral or bilateral </a:t>
            </a:r>
            <a:br>
              <a:rPr lang="en-US" dirty="0"/>
            </a:br>
            <a:r>
              <a:rPr lang="en-US" dirty="0"/>
              <a:t>dry AMD</a:t>
            </a:r>
          </a:p>
        </p:txBody>
      </p:sp>
      <p:sp>
        <p:nvSpPr>
          <p:cNvPr id="14" name="Content Placeholder 13"/>
          <p:cNvSpPr>
            <a:spLocks noGrp="1"/>
          </p:cNvSpPr>
          <p:nvPr>
            <p:ph idx="1"/>
          </p:nvPr>
        </p:nvSpPr>
        <p:spPr>
          <a:xfrm>
            <a:off x="838199" y="1532489"/>
            <a:ext cx="7146851" cy="1839006"/>
          </a:xfrm>
        </p:spPr>
        <p:txBody>
          <a:bodyPr/>
          <a:lstStyle/>
          <a:p>
            <a:pPr marL="292100" indent="-292100" eaLnBrk="0" fontAlgn="base" hangingPunct="0">
              <a:lnSpc>
                <a:spcPct val="95000"/>
              </a:lnSpc>
              <a:spcBef>
                <a:spcPts val="0"/>
              </a:spcBef>
              <a:spcAft>
                <a:spcPts val="600"/>
              </a:spcAft>
              <a:buClr>
                <a:srgbClr val="000000"/>
              </a:buClr>
              <a:buSzPct val="120000"/>
              <a:buFont typeface="Arial"/>
              <a:buChar char="•"/>
              <a:defRPr/>
            </a:pPr>
            <a:r>
              <a:rPr lang="en-US" sz="1800" dirty="0"/>
              <a:t>≥ </a:t>
            </a:r>
            <a:r>
              <a:rPr lang="en-US" sz="1800" kern="0" dirty="0">
                <a:solidFill>
                  <a:srgbClr val="414141"/>
                </a:solidFill>
              </a:rPr>
              <a:t>BCVA 20/60 </a:t>
            </a:r>
          </a:p>
          <a:p>
            <a:pPr marL="0" indent="0" eaLnBrk="0" fontAlgn="base" hangingPunct="0">
              <a:lnSpc>
                <a:spcPct val="95000"/>
              </a:lnSpc>
              <a:spcBef>
                <a:spcPts val="0"/>
              </a:spcBef>
              <a:spcAft>
                <a:spcPts val="600"/>
              </a:spcAft>
              <a:buClr>
                <a:srgbClr val="000000"/>
              </a:buClr>
              <a:buSzPct val="120000"/>
              <a:buNone/>
              <a:defRPr/>
            </a:pPr>
            <a:r>
              <a:rPr lang="en-US" sz="1800" b="1" dirty="0"/>
              <a:t>Intermediate AMD </a:t>
            </a:r>
            <a:endParaRPr lang="en-US" sz="1800" b="1" kern="0" dirty="0">
              <a:solidFill>
                <a:srgbClr val="414141"/>
              </a:solidFill>
            </a:endParaRPr>
          </a:p>
          <a:p>
            <a:pPr eaLnBrk="0" fontAlgn="base" hangingPunct="0">
              <a:lnSpc>
                <a:spcPct val="95000"/>
              </a:lnSpc>
              <a:spcBef>
                <a:spcPts val="0"/>
              </a:spcBef>
              <a:spcAft>
                <a:spcPts val="600"/>
              </a:spcAft>
              <a:buClr>
                <a:srgbClr val="000000"/>
              </a:buClr>
              <a:buSzPct val="120000"/>
              <a:defRPr/>
            </a:pPr>
            <a:r>
              <a:rPr lang="en-US" sz="1800" dirty="0"/>
              <a:t>Intermediate drusen (63 µm -124 µm) in one or both eyes, or</a:t>
            </a:r>
          </a:p>
          <a:p>
            <a:pPr eaLnBrk="0" fontAlgn="base" hangingPunct="0">
              <a:lnSpc>
                <a:spcPct val="95000"/>
              </a:lnSpc>
              <a:spcBef>
                <a:spcPts val="0"/>
              </a:spcBef>
              <a:spcAft>
                <a:spcPts val="600"/>
              </a:spcAft>
              <a:buClr>
                <a:srgbClr val="000000"/>
              </a:buClr>
              <a:buSzPct val="120000"/>
              <a:defRPr/>
            </a:pPr>
            <a:r>
              <a:rPr lang="en-US" sz="1800" kern="0" dirty="0"/>
              <a:t>Large (≥125 µm) druse or pigmentary changes in either eye</a:t>
            </a:r>
          </a:p>
          <a:p>
            <a:pPr marL="292100" indent="-292100">
              <a:spcBef>
                <a:spcPts val="0"/>
              </a:spcBef>
              <a:spcAft>
                <a:spcPts val="600"/>
              </a:spcAft>
            </a:pPr>
            <a:endParaRPr lang="en-US" sz="2000" dirty="0"/>
          </a:p>
          <a:p>
            <a:pPr marL="292100" indent="-292100">
              <a:spcBef>
                <a:spcPts val="0"/>
              </a:spcBef>
              <a:spcAft>
                <a:spcPts val="600"/>
              </a:spcAft>
            </a:pPr>
            <a:endParaRPr lang="en-US" sz="2000" dirty="0"/>
          </a:p>
        </p:txBody>
      </p:sp>
      <p:sp>
        <p:nvSpPr>
          <p:cNvPr id="8" name="Content Placeholder 4"/>
          <p:cNvSpPr txBox="1">
            <a:spLocks/>
          </p:cNvSpPr>
          <p:nvPr/>
        </p:nvSpPr>
        <p:spPr>
          <a:xfrm>
            <a:off x="838200" y="2762077"/>
            <a:ext cx="6880414" cy="1857890"/>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latin typeface="+mj-lt"/>
            </a:endParaRPr>
          </a:p>
        </p:txBody>
      </p:sp>
      <p:sp>
        <p:nvSpPr>
          <p:cNvPr id="9" name="TextBox 8">
            <a:extLst>
              <a:ext uri="{FF2B5EF4-FFF2-40B4-BE49-F238E27FC236}">
                <a16:creationId xmlns:a16="http://schemas.microsoft.com/office/drawing/2014/main" id="{62E15585-C29D-C946-A48F-C8B234B480EF}"/>
              </a:ext>
            </a:extLst>
          </p:cNvPr>
          <p:cNvSpPr txBox="1"/>
          <p:nvPr/>
        </p:nvSpPr>
        <p:spPr>
          <a:xfrm>
            <a:off x="2365756" y="3244095"/>
            <a:ext cx="3603872" cy="326243"/>
          </a:xfrm>
          <a:prstGeom prst="rect">
            <a:avLst/>
          </a:prstGeom>
          <a:noFill/>
        </p:spPr>
        <p:txBody>
          <a:bodyPr wrap="none" rtlCol="0" anchor="t" anchorCtr="0">
            <a:spAutoFit/>
          </a:body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600" b="1" i="0" u="none" strike="noStrike" kern="1200" cap="none" spc="600" normalizeH="0" baseline="0" noProof="0" dirty="0">
                <a:ln>
                  <a:noFill/>
                </a:ln>
                <a:solidFill>
                  <a:schemeClr val="bg1"/>
                </a:solidFill>
                <a:effectLst/>
                <a:uLnTx/>
                <a:uFillTx/>
                <a:ea typeface="Avenir Roman" charset="0"/>
                <a:cs typeface="Avenir Roman" charset="0"/>
              </a:rPr>
              <a:t>PATIENTS MUST HAVE</a:t>
            </a:r>
          </a:p>
        </p:txBody>
      </p:sp>
      <p:sp>
        <p:nvSpPr>
          <p:cNvPr id="10" name="TextBox 9">
            <a:extLst>
              <a:ext uri="{FF2B5EF4-FFF2-40B4-BE49-F238E27FC236}">
                <a16:creationId xmlns:a16="http://schemas.microsoft.com/office/drawing/2014/main" id="{62C8E9AE-6DC2-A64F-B6D1-FD6CB3BDA243}"/>
              </a:ext>
            </a:extLst>
          </p:cNvPr>
          <p:cNvSpPr txBox="1"/>
          <p:nvPr/>
        </p:nvSpPr>
        <p:spPr>
          <a:xfrm>
            <a:off x="896793" y="3724371"/>
            <a:ext cx="1846979" cy="871008"/>
          </a:xfrm>
          <a:prstGeom prst="rect">
            <a:avLst/>
          </a:prstGeom>
          <a:noFill/>
        </p:spPr>
        <p:txBody>
          <a:bodyPr wrap="none" rtlCol="0" anchor="t" anchorCtr="0">
            <a:spAutoFit/>
          </a:bodyPr>
          <a:lstStyle/>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H35.3112</a:t>
            </a:r>
          </a:p>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ea typeface="Avenir Roman" charset="0"/>
                <a:cs typeface="Avenir Roman" charset="0"/>
              </a:rPr>
              <a:t>Dry intermediate</a:t>
            </a:r>
          </a:p>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Right eye</a:t>
            </a:r>
          </a:p>
        </p:txBody>
      </p:sp>
      <p:sp>
        <p:nvSpPr>
          <p:cNvPr id="11" name="TextBox 10">
            <a:extLst>
              <a:ext uri="{FF2B5EF4-FFF2-40B4-BE49-F238E27FC236}">
                <a16:creationId xmlns:a16="http://schemas.microsoft.com/office/drawing/2014/main" id="{32731771-F366-D743-BD62-88706E210F30}"/>
              </a:ext>
            </a:extLst>
          </p:cNvPr>
          <p:cNvSpPr txBox="1"/>
          <p:nvPr/>
        </p:nvSpPr>
        <p:spPr>
          <a:xfrm>
            <a:off x="3244201" y="3724371"/>
            <a:ext cx="1846979" cy="871008"/>
          </a:xfrm>
          <a:prstGeom prst="rect">
            <a:avLst/>
          </a:prstGeom>
          <a:noFill/>
        </p:spPr>
        <p:txBody>
          <a:bodyPr wrap="none" rtlCol="0" anchor="t" anchorCtr="0">
            <a:spAutoFit/>
          </a:bodyPr>
          <a:lstStyle/>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H35.3122</a:t>
            </a:r>
          </a:p>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ea typeface="Avenir Roman" charset="0"/>
                <a:cs typeface="Avenir Roman" charset="0"/>
              </a:rPr>
              <a:t>Dry intermediate</a:t>
            </a:r>
          </a:p>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Left eye</a:t>
            </a:r>
          </a:p>
        </p:txBody>
      </p:sp>
      <p:sp>
        <p:nvSpPr>
          <p:cNvPr id="12" name="TextBox 11">
            <a:extLst>
              <a:ext uri="{FF2B5EF4-FFF2-40B4-BE49-F238E27FC236}">
                <a16:creationId xmlns:a16="http://schemas.microsoft.com/office/drawing/2014/main" id="{D21B0332-7D1F-CC4D-A397-EFD1DA98FB8C}"/>
              </a:ext>
            </a:extLst>
          </p:cNvPr>
          <p:cNvSpPr txBox="1"/>
          <p:nvPr/>
        </p:nvSpPr>
        <p:spPr>
          <a:xfrm>
            <a:off x="5591609" y="3723858"/>
            <a:ext cx="1846979" cy="871008"/>
          </a:xfrm>
          <a:prstGeom prst="rect">
            <a:avLst/>
          </a:prstGeom>
          <a:noFill/>
        </p:spPr>
        <p:txBody>
          <a:bodyPr wrap="none" rtlCol="0" anchor="t" anchorCtr="0">
            <a:spAutoFit/>
          </a:bodyPr>
          <a:lstStyle/>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H35.3132</a:t>
            </a:r>
            <a:endParaRPr kumimoji="0" lang="en-US" sz="1600" b="0" i="0" u="none" strike="noStrike" kern="1200" cap="none" spc="0" normalizeH="0" baseline="0" noProof="0" dirty="0">
              <a:ln>
                <a:noFill/>
              </a:ln>
              <a:solidFill>
                <a:schemeClr val="bg1"/>
              </a:solidFill>
              <a:effectLst/>
              <a:uLnTx/>
              <a:uFillTx/>
              <a:ea typeface="Avenir Roman" charset="0"/>
              <a:cs typeface="Avenir Roman" charset="0"/>
            </a:endParaRPr>
          </a:p>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bg1"/>
                </a:solidFill>
                <a:effectLst/>
                <a:uLnTx/>
                <a:uFillTx/>
                <a:ea typeface="Avenir Roman" charset="0"/>
                <a:cs typeface="Avenir Roman" charset="0"/>
              </a:rPr>
              <a:t>Dry intermediate</a:t>
            </a:r>
          </a:p>
          <a:p>
            <a:pPr marL="0" marR="0" lvl="0" indent="0" algn="ctr" defTabSz="914400" rtl="0" eaLnBrk="1" fontAlgn="auto" latinLnBrk="0" hangingPunct="1">
              <a:lnSpc>
                <a:spcPct val="95000"/>
              </a:lnSpc>
              <a:spcBef>
                <a:spcPts val="0"/>
              </a:spcBef>
              <a:spcAft>
                <a:spcPts val="600"/>
              </a:spcAft>
              <a:buClrTx/>
              <a:buSzTx/>
              <a:buFontTx/>
              <a:buNone/>
              <a:tabLst/>
              <a:defRPr/>
            </a:pPr>
            <a:r>
              <a:rPr kumimoji="0" lang="en-US" sz="1600" b="1" i="0" u="none" strike="noStrike" kern="1200" cap="none" spc="0" normalizeH="0" baseline="0" noProof="0" dirty="0">
                <a:ln>
                  <a:noFill/>
                </a:ln>
                <a:solidFill>
                  <a:schemeClr val="bg1"/>
                </a:solidFill>
                <a:effectLst/>
                <a:uLnTx/>
                <a:uFillTx/>
                <a:ea typeface="Avenir Roman" charset="0"/>
                <a:cs typeface="Avenir Roman" charset="0"/>
              </a:rPr>
              <a:t>Bilateral</a:t>
            </a:r>
          </a:p>
        </p:txBody>
      </p:sp>
      <p:sp>
        <p:nvSpPr>
          <p:cNvPr id="4" name="Slide Number Placeholder 3"/>
          <p:cNvSpPr>
            <a:spLocks noGrp="1"/>
          </p:cNvSpPr>
          <p:nvPr>
            <p:ph type="sldNum" sz="quarter" idx="12"/>
          </p:nvPr>
        </p:nvSpPr>
        <p:spPr/>
        <p:txBody>
          <a:bodyPr/>
          <a:lstStyle/>
          <a:p>
            <a:fld id="{9FD32D9D-5A5C-DA49-82D0-CD01CE9A95C8}" type="slidenum">
              <a:rPr lang="en-US" smtClean="0"/>
              <a:t>11</a:t>
            </a:fld>
            <a:endParaRPr lang="en-US"/>
          </a:p>
        </p:txBody>
      </p:sp>
      <p:grpSp>
        <p:nvGrpSpPr>
          <p:cNvPr id="17" name="Group 16">
            <a:extLst>
              <a:ext uri="{FF2B5EF4-FFF2-40B4-BE49-F238E27FC236}">
                <a16:creationId xmlns:a16="http://schemas.microsoft.com/office/drawing/2014/main" id="{30FBC51E-4BCB-B14C-8503-FE52DB1F7131}"/>
              </a:ext>
            </a:extLst>
          </p:cNvPr>
          <p:cNvGrpSpPr/>
          <p:nvPr/>
        </p:nvGrpSpPr>
        <p:grpSpPr>
          <a:xfrm>
            <a:off x="2511278" y="4714576"/>
            <a:ext cx="3162924" cy="1258260"/>
            <a:chOff x="2511278" y="5177296"/>
            <a:chExt cx="3162924" cy="1258260"/>
          </a:xfrm>
        </p:grpSpPr>
        <p:sp>
          <p:nvSpPr>
            <p:cNvPr id="15" name="Rectangle 14">
              <a:extLst>
                <a:ext uri="{FF2B5EF4-FFF2-40B4-BE49-F238E27FC236}">
                  <a16:creationId xmlns:a16="http://schemas.microsoft.com/office/drawing/2014/main" id="{D1612356-91DF-5D4B-9F2A-597BE6CDE4EA}"/>
                </a:ext>
              </a:extLst>
            </p:cNvPr>
            <p:cNvSpPr/>
            <p:nvPr/>
          </p:nvSpPr>
          <p:spPr>
            <a:xfrm>
              <a:off x="2511278" y="5177296"/>
              <a:ext cx="3162924" cy="12582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419776B3-AAF5-A64C-AE16-D95C1C5D5CF3}"/>
                </a:ext>
              </a:extLst>
            </p:cNvPr>
            <p:cNvSpPr txBox="1"/>
            <p:nvPr/>
          </p:nvSpPr>
          <p:spPr>
            <a:xfrm>
              <a:off x="2511278" y="5221848"/>
              <a:ext cx="3162923" cy="1154162"/>
            </a:xfrm>
            <a:prstGeom prst="rect">
              <a:avLst/>
            </a:prstGeom>
            <a:noFill/>
          </p:spPr>
          <p:txBody>
            <a:bodyPr wrap="square" rtlCol="0">
              <a:spAutoFit/>
            </a:bodyPr>
            <a:lstStyle/>
            <a:p>
              <a:pPr algn="ctr">
                <a:spcAft>
                  <a:spcPts val="600"/>
                </a:spcAft>
              </a:pPr>
              <a:r>
                <a:rPr lang="en-US" sz="1600" b="1" dirty="0">
                  <a:solidFill>
                    <a:schemeClr val="bg1"/>
                  </a:solidFill>
                </a:rPr>
                <a:t>Medicare covered</a:t>
              </a:r>
            </a:p>
            <a:p>
              <a:pPr algn="ctr">
                <a:spcAft>
                  <a:spcPts val="600"/>
                </a:spcAft>
              </a:pPr>
              <a:r>
                <a:rPr lang="en-US" sz="1600" b="1" dirty="0">
                  <a:solidFill>
                    <a:schemeClr val="bg1"/>
                  </a:solidFill>
                </a:rPr>
                <a:t>Patients taking AREDS vitamins are often good candidates for </a:t>
              </a:r>
              <a:r>
                <a:rPr lang="en-US" sz="1600" b="1" dirty="0" err="1">
                  <a:solidFill>
                    <a:schemeClr val="bg1"/>
                  </a:solidFill>
                </a:rPr>
                <a:t>ForeseeHome</a:t>
              </a:r>
              <a:endParaRPr lang="en-US" sz="1600" b="1" dirty="0">
                <a:solidFill>
                  <a:schemeClr val="bg1"/>
                </a:solidFill>
              </a:endParaRPr>
            </a:p>
          </p:txBody>
        </p:sp>
      </p:grpSp>
      <p:pic>
        <p:nvPicPr>
          <p:cNvPr id="13" name="Picture 12">
            <a:extLst>
              <a:ext uri="{FF2B5EF4-FFF2-40B4-BE49-F238E27FC236}">
                <a16:creationId xmlns:a16="http://schemas.microsoft.com/office/drawing/2014/main" id="{FA4D0C73-3496-1C46-9C0C-7E8AEE14F52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39931" y="294858"/>
            <a:ext cx="6541338" cy="6858000"/>
          </a:xfrm>
          <a:prstGeom prst="rect">
            <a:avLst/>
          </a:prstGeom>
        </p:spPr>
      </p:pic>
    </p:spTree>
    <p:extLst>
      <p:ext uri="{BB962C8B-B14F-4D97-AF65-F5344CB8AC3E}">
        <p14:creationId xmlns:p14="http://schemas.microsoft.com/office/powerpoint/2010/main" val="1211790283"/>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a:spLocks noGrp="1"/>
          </p:cNvSpPr>
          <p:nvPr>
            <p:ph type="title"/>
          </p:nvPr>
        </p:nvSpPr>
        <p:spPr/>
        <p:txBody>
          <a:bodyPr>
            <a:noAutofit/>
          </a:bodyPr>
          <a:lstStyle/>
          <a:p>
            <a:r>
              <a:rPr lang="en-US" dirty="0"/>
              <a:t>Preferential Hyperacuity Perimetry delivers accurate, highly sensitive, specific disease detection</a:t>
            </a:r>
          </a:p>
        </p:txBody>
      </p:sp>
      <p:sp>
        <p:nvSpPr>
          <p:cNvPr id="4" name="Slide Number Placeholder 3"/>
          <p:cNvSpPr>
            <a:spLocks noGrp="1"/>
          </p:cNvSpPr>
          <p:nvPr>
            <p:ph type="sldNum" sz="quarter" idx="12"/>
          </p:nvPr>
        </p:nvSpPr>
        <p:spPr/>
        <p:txBody>
          <a:bodyPr/>
          <a:lstStyle/>
          <a:p>
            <a:fld id="{9FD32D9D-5A5C-DA49-82D0-CD01CE9A95C8}" type="slidenum">
              <a:rPr lang="en-US" smtClean="0"/>
              <a:t>12</a:t>
            </a:fld>
            <a:endParaRPr lang="en-US"/>
          </a:p>
        </p:txBody>
      </p:sp>
      <p:grpSp>
        <p:nvGrpSpPr>
          <p:cNvPr id="48" name="Group 47">
            <a:extLst>
              <a:ext uri="{FF2B5EF4-FFF2-40B4-BE49-F238E27FC236}">
                <a16:creationId xmlns:a16="http://schemas.microsoft.com/office/drawing/2014/main" id="{784AB22C-939B-D643-AD5A-AEC43B95FE62}"/>
              </a:ext>
            </a:extLst>
          </p:cNvPr>
          <p:cNvGrpSpPr/>
          <p:nvPr/>
        </p:nvGrpSpPr>
        <p:grpSpPr>
          <a:xfrm>
            <a:off x="6806877" y="3252279"/>
            <a:ext cx="2638411" cy="1614263"/>
            <a:chOff x="5419724" y="3437413"/>
            <a:chExt cx="2198704" cy="1345235"/>
          </a:xfrm>
        </p:grpSpPr>
        <p:sp>
          <p:nvSpPr>
            <p:cNvPr id="50" name="Text Box 38">
              <a:extLst>
                <a:ext uri="{FF2B5EF4-FFF2-40B4-BE49-F238E27FC236}">
                  <a16:creationId xmlns:a16="http://schemas.microsoft.com/office/drawing/2014/main" id="{71EEEBC7-51A4-E540-AA96-1CAEAA58B31F}"/>
                </a:ext>
              </a:extLst>
            </p:cNvPr>
            <p:cNvSpPr txBox="1">
              <a:spLocks noChangeArrowheads="1"/>
            </p:cNvSpPr>
            <p:nvPr/>
          </p:nvSpPr>
          <p:spPr bwMode="auto">
            <a:xfrm>
              <a:off x="5419724" y="4090142"/>
              <a:ext cx="2198704" cy="6925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lvl="0" algn="ctr">
                <a:spcBef>
                  <a:spcPct val="0"/>
                </a:spcBef>
                <a:buNone/>
                <a:defRPr/>
              </a:pPr>
              <a:r>
                <a:rPr lang="en-US" sz="1600" dirty="0">
                  <a:solidFill>
                    <a:schemeClr val="tx1"/>
                  </a:solidFill>
                  <a:latin typeface="+mj-lt"/>
                </a:rPr>
                <a:t>Patient tasked with clicking on location of artificial distortion </a:t>
              </a:r>
              <a:endParaRPr kumimoji="0" lang="en-US" sz="1600" b="0" i="0" u="none" strike="noStrike" kern="1200" cap="none" spc="0" normalizeH="0" baseline="0" noProof="0" dirty="0">
                <a:ln>
                  <a:noFill/>
                </a:ln>
                <a:solidFill>
                  <a:schemeClr val="tx1"/>
                </a:solidFill>
                <a:effectLst/>
                <a:uLnTx/>
                <a:uFillTx/>
                <a:latin typeface="+mj-lt"/>
              </a:endParaRPr>
            </a:p>
          </p:txBody>
        </p:sp>
        <p:sp>
          <p:nvSpPr>
            <p:cNvPr id="51" name="Triangle 50">
              <a:extLst>
                <a:ext uri="{FF2B5EF4-FFF2-40B4-BE49-F238E27FC236}">
                  <a16:creationId xmlns:a16="http://schemas.microsoft.com/office/drawing/2014/main" id="{67DCBBA6-328D-BE4F-BA1A-E4162AD4D036}"/>
                </a:ext>
              </a:extLst>
            </p:cNvPr>
            <p:cNvSpPr/>
            <p:nvPr/>
          </p:nvSpPr>
          <p:spPr>
            <a:xfrm>
              <a:off x="6180751" y="3437413"/>
              <a:ext cx="441684" cy="608984"/>
            </a:xfrm>
            <a:prstGeom prst="triangl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Rectangle 2">
            <a:extLst>
              <a:ext uri="{FF2B5EF4-FFF2-40B4-BE49-F238E27FC236}">
                <a16:creationId xmlns:a16="http://schemas.microsoft.com/office/drawing/2014/main" id="{E602B010-DA00-DD46-9957-6C7E82E78DFC}"/>
              </a:ext>
            </a:extLst>
          </p:cNvPr>
          <p:cNvSpPr>
            <a:spLocks noChangeArrowheads="1"/>
          </p:cNvSpPr>
          <p:nvPr/>
        </p:nvSpPr>
        <p:spPr bwMode="auto">
          <a:xfrm>
            <a:off x="3115040"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3" name="Rectangle 3">
            <a:extLst>
              <a:ext uri="{FF2B5EF4-FFF2-40B4-BE49-F238E27FC236}">
                <a16:creationId xmlns:a16="http://schemas.microsoft.com/office/drawing/2014/main" id="{AA71A938-1CDC-8C4B-8399-0EC3341D91DA}"/>
              </a:ext>
            </a:extLst>
          </p:cNvPr>
          <p:cNvSpPr>
            <a:spLocks noChangeArrowheads="1"/>
          </p:cNvSpPr>
          <p:nvPr/>
        </p:nvSpPr>
        <p:spPr bwMode="auto">
          <a:xfrm>
            <a:off x="3323932"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4" name="Rectangle 6">
            <a:extLst>
              <a:ext uri="{FF2B5EF4-FFF2-40B4-BE49-F238E27FC236}">
                <a16:creationId xmlns:a16="http://schemas.microsoft.com/office/drawing/2014/main" id="{7CA020B1-3CB3-0742-8575-C2D1F3E150A2}"/>
              </a:ext>
            </a:extLst>
          </p:cNvPr>
          <p:cNvSpPr>
            <a:spLocks noChangeArrowheads="1"/>
          </p:cNvSpPr>
          <p:nvPr/>
        </p:nvSpPr>
        <p:spPr bwMode="auto">
          <a:xfrm>
            <a:off x="3950608"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5" name="Rectangle 7">
            <a:extLst>
              <a:ext uri="{FF2B5EF4-FFF2-40B4-BE49-F238E27FC236}">
                <a16:creationId xmlns:a16="http://schemas.microsoft.com/office/drawing/2014/main" id="{592E6F1A-E967-0B40-A679-F7CBDCFB252C}"/>
              </a:ext>
            </a:extLst>
          </p:cNvPr>
          <p:cNvSpPr>
            <a:spLocks noChangeArrowheads="1"/>
          </p:cNvSpPr>
          <p:nvPr/>
        </p:nvSpPr>
        <p:spPr bwMode="auto">
          <a:xfrm>
            <a:off x="4159500"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6" name="Rectangle 5">
            <a:extLst>
              <a:ext uri="{FF2B5EF4-FFF2-40B4-BE49-F238E27FC236}">
                <a16:creationId xmlns:a16="http://schemas.microsoft.com/office/drawing/2014/main" id="{FBB46D25-47D4-F544-B2A2-1C9E391BDFC7}"/>
              </a:ext>
            </a:extLst>
          </p:cNvPr>
          <p:cNvSpPr>
            <a:spLocks noChangeArrowheads="1"/>
          </p:cNvSpPr>
          <p:nvPr/>
        </p:nvSpPr>
        <p:spPr bwMode="auto">
          <a:xfrm>
            <a:off x="3741716"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7" name="Rectangle 8">
            <a:extLst>
              <a:ext uri="{FF2B5EF4-FFF2-40B4-BE49-F238E27FC236}">
                <a16:creationId xmlns:a16="http://schemas.microsoft.com/office/drawing/2014/main" id="{A4D84CB7-51E7-D74B-9548-6B42002D847F}"/>
              </a:ext>
            </a:extLst>
          </p:cNvPr>
          <p:cNvSpPr>
            <a:spLocks noChangeArrowheads="1"/>
          </p:cNvSpPr>
          <p:nvPr/>
        </p:nvSpPr>
        <p:spPr bwMode="auto">
          <a:xfrm>
            <a:off x="4368392"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8" name="Rectangle 4">
            <a:extLst>
              <a:ext uri="{FF2B5EF4-FFF2-40B4-BE49-F238E27FC236}">
                <a16:creationId xmlns:a16="http://schemas.microsoft.com/office/drawing/2014/main" id="{2838E27F-AF1D-C84B-8E70-DF7090BDCBE2}"/>
              </a:ext>
            </a:extLst>
          </p:cNvPr>
          <p:cNvSpPr>
            <a:spLocks noChangeArrowheads="1"/>
          </p:cNvSpPr>
          <p:nvPr/>
        </p:nvSpPr>
        <p:spPr bwMode="auto">
          <a:xfrm>
            <a:off x="3532824" y="317199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59" name="Rectangle 9">
            <a:extLst>
              <a:ext uri="{FF2B5EF4-FFF2-40B4-BE49-F238E27FC236}">
                <a16:creationId xmlns:a16="http://schemas.microsoft.com/office/drawing/2014/main" id="{2ADA03C6-0889-CC4C-BCFE-43AC0F672F79}"/>
              </a:ext>
            </a:extLst>
          </p:cNvPr>
          <p:cNvSpPr>
            <a:spLocks noChangeArrowheads="1"/>
          </p:cNvSpPr>
          <p:nvPr/>
        </p:nvSpPr>
        <p:spPr bwMode="auto">
          <a:xfrm>
            <a:off x="4577284" y="3167762"/>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0" name="Rectangle 10">
            <a:extLst>
              <a:ext uri="{FF2B5EF4-FFF2-40B4-BE49-F238E27FC236}">
                <a16:creationId xmlns:a16="http://schemas.microsoft.com/office/drawing/2014/main" id="{F2E0E8A5-5671-3945-A1F4-0014C338C782}"/>
              </a:ext>
            </a:extLst>
          </p:cNvPr>
          <p:cNvSpPr>
            <a:spLocks noChangeArrowheads="1"/>
          </p:cNvSpPr>
          <p:nvPr/>
        </p:nvSpPr>
        <p:spPr bwMode="auto">
          <a:xfrm>
            <a:off x="4786176"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1" name="Rectangle 11">
            <a:extLst>
              <a:ext uri="{FF2B5EF4-FFF2-40B4-BE49-F238E27FC236}">
                <a16:creationId xmlns:a16="http://schemas.microsoft.com/office/drawing/2014/main" id="{7D5374E0-1F81-E843-B0D4-98A7BBD6DF28}"/>
              </a:ext>
            </a:extLst>
          </p:cNvPr>
          <p:cNvSpPr>
            <a:spLocks noChangeArrowheads="1"/>
          </p:cNvSpPr>
          <p:nvPr/>
        </p:nvSpPr>
        <p:spPr bwMode="auto">
          <a:xfrm>
            <a:off x="4995068"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2" name="Rectangle 12">
            <a:extLst>
              <a:ext uri="{FF2B5EF4-FFF2-40B4-BE49-F238E27FC236}">
                <a16:creationId xmlns:a16="http://schemas.microsoft.com/office/drawing/2014/main" id="{51E75E9A-44B7-BB44-AADC-DBE77D1148B2}"/>
              </a:ext>
            </a:extLst>
          </p:cNvPr>
          <p:cNvSpPr>
            <a:spLocks noChangeArrowheads="1"/>
          </p:cNvSpPr>
          <p:nvPr/>
        </p:nvSpPr>
        <p:spPr bwMode="auto">
          <a:xfrm>
            <a:off x="5203960"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3" name="Rectangle 13">
            <a:extLst>
              <a:ext uri="{FF2B5EF4-FFF2-40B4-BE49-F238E27FC236}">
                <a16:creationId xmlns:a16="http://schemas.microsoft.com/office/drawing/2014/main" id="{A8A3A1A6-AA59-644C-82E0-132D7B40922A}"/>
              </a:ext>
            </a:extLst>
          </p:cNvPr>
          <p:cNvSpPr>
            <a:spLocks noChangeArrowheads="1"/>
          </p:cNvSpPr>
          <p:nvPr/>
        </p:nvSpPr>
        <p:spPr bwMode="auto">
          <a:xfrm>
            <a:off x="5412852"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4" name="Rectangle 14">
            <a:extLst>
              <a:ext uri="{FF2B5EF4-FFF2-40B4-BE49-F238E27FC236}">
                <a16:creationId xmlns:a16="http://schemas.microsoft.com/office/drawing/2014/main" id="{2CFA6722-2BD3-114F-9E7B-FD87E6E1AB3C}"/>
              </a:ext>
            </a:extLst>
          </p:cNvPr>
          <p:cNvSpPr>
            <a:spLocks noChangeArrowheads="1"/>
          </p:cNvSpPr>
          <p:nvPr/>
        </p:nvSpPr>
        <p:spPr bwMode="auto">
          <a:xfrm>
            <a:off x="5621744"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5" name="Rectangle 15">
            <a:extLst>
              <a:ext uri="{FF2B5EF4-FFF2-40B4-BE49-F238E27FC236}">
                <a16:creationId xmlns:a16="http://schemas.microsoft.com/office/drawing/2014/main" id="{D27800A8-413C-8E4E-AB21-B20899DF4F6D}"/>
              </a:ext>
            </a:extLst>
          </p:cNvPr>
          <p:cNvSpPr>
            <a:spLocks noChangeArrowheads="1"/>
          </p:cNvSpPr>
          <p:nvPr/>
        </p:nvSpPr>
        <p:spPr bwMode="auto">
          <a:xfrm>
            <a:off x="5830636"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6" name="Rectangle 16">
            <a:extLst>
              <a:ext uri="{FF2B5EF4-FFF2-40B4-BE49-F238E27FC236}">
                <a16:creationId xmlns:a16="http://schemas.microsoft.com/office/drawing/2014/main" id="{C8522536-35AE-E04C-BD59-D9B0CEA50363}"/>
              </a:ext>
            </a:extLst>
          </p:cNvPr>
          <p:cNvSpPr>
            <a:spLocks noChangeArrowheads="1"/>
          </p:cNvSpPr>
          <p:nvPr/>
        </p:nvSpPr>
        <p:spPr bwMode="auto">
          <a:xfrm>
            <a:off x="6039528"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7" name="Rectangle 17">
            <a:extLst>
              <a:ext uri="{FF2B5EF4-FFF2-40B4-BE49-F238E27FC236}">
                <a16:creationId xmlns:a16="http://schemas.microsoft.com/office/drawing/2014/main" id="{5F9F87BF-CEBB-A947-868C-9CA8A1409FB0}"/>
              </a:ext>
            </a:extLst>
          </p:cNvPr>
          <p:cNvSpPr>
            <a:spLocks noChangeArrowheads="1"/>
          </p:cNvSpPr>
          <p:nvPr/>
        </p:nvSpPr>
        <p:spPr bwMode="auto">
          <a:xfrm>
            <a:off x="6248420"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8" name="Rectangle 18">
            <a:extLst>
              <a:ext uri="{FF2B5EF4-FFF2-40B4-BE49-F238E27FC236}">
                <a16:creationId xmlns:a16="http://schemas.microsoft.com/office/drawing/2014/main" id="{0D91DD1B-6DAD-CD41-A0E0-36E1CAD6F415}"/>
              </a:ext>
            </a:extLst>
          </p:cNvPr>
          <p:cNvSpPr>
            <a:spLocks noChangeArrowheads="1"/>
          </p:cNvSpPr>
          <p:nvPr/>
        </p:nvSpPr>
        <p:spPr bwMode="auto">
          <a:xfrm>
            <a:off x="6457312"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69" name="Rectangle 19">
            <a:extLst>
              <a:ext uri="{FF2B5EF4-FFF2-40B4-BE49-F238E27FC236}">
                <a16:creationId xmlns:a16="http://schemas.microsoft.com/office/drawing/2014/main" id="{9A03CC25-0DD7-6D4E-B25F-6362EEA27EC7}"/>
              </a:ext>
            </a:extLst>
          </p:cNvPr>
          <p:cNvSpPr>
            <a:spLocks noChangeArrowheads="1"/>
          </p:cNvSpPr>
          <p:nvPr/>
        </p:nvSpPr>
        <p:spPr bwMode="auto">
          <a:xfrm>
            <a:off x="6666204"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0" name="Rectangle 20">
            <a:extLst>
              <a:ext uri="{FF2B5EF4-FFF2-40B4-BE49-F238E27FC236}">
                <a16:creationId xmlns:a16="http://schemas.microsoft.com/office/drawing/2014/main" id="{672383DF-0B81-BD4B-A3F3-F84B96640A52}"/>
              </a:ext>
            </a:extLst>
          </p:cNvPr>
          <p:cNvSpPr>
            <a:spLocks noChangeArrowheads="1"/>
          </p:cNvSpPr>
          <p:nvPr/>
        </p:nvSpPr>
        <p:spPr bwMode="auto">
          <a:xfrm>
            <a:off x="6875096"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1" name="Rectangle 21">
            <a:extLst>
              <a:ext uri="{FF2B5EF4-FFF2-40B4-BE49-F238E27FC236}">
                <a16:creationId xmlns:a16="http://schemas.microsoft.com/office/drawing/2014/main" id="{40B5DCED-BE30-E14C-A305-C922C1368EA2}"/>
              </a:ext>
            </a:extLst>
          </p:cNvPr>
          <p:cNvSpPr>
            <a:spLocks noChangeArrowheads="1"/>
          </p:cNvSpPr>
          <p:nvPr/>
        </p:nvSpPr>
        <p:spPr bwMode="auto">
          <a:xfrm>
            <a:off x="7083988"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2" name="Rectangle 22">
            <a:extLst>
              <a:ext uri="{FF2B5EF4-FFF2-40B4-BE49-F238E27FC236}">
                <a16:creationId xmlns:a16="http://schemas.microsoft.com/office/drawing/2014/main" id="{239971E3-179F-AE48-B655-26091941E374}"/>
              </a:ext>
            </a:extLst>
          </p:cNvPr>
          <p:cNvSpPr>
            <a:spLocks noChangeArrowheads="1"/>
          </p:cNvSpPr>
          <p:nvPr/>
        </p:nvSpPr>
        <p:spPr bwMode="auto">
          <a:xfrm>
            <a:off x="7292880"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3" name="Rectangle 23">
            <a:extLst>
              <a:ext uri="{FF2B5EF4-FFF2-40B4-BE49-F238E27FC236}">
                <a16:creationId xmlns:a16="http://schemas.microsoft.com/office/drawing/2014/main" id="{8605410D-37DD-9F44-B0E4-8A03D088CC52}"/>
              </a:ext>
            </a:extLst>
          </p:cNvPr>
          <p:cNvSpPr>
            <a:spLocks noChangeArrowheads="1"/>
          </p:cNvSpPr>
          <p:nvPr/>
        </p:nvSpPr>
        <p:spPr bwMode="auto">
          <a:xfrm>
            <a:off x="7501772" y="311414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4" name="Rectangle 24">
            <a:extLst>
              <a:ext uri="{FF2B5EF4-FFF2-40B4-BE49-F238E27FC236}">
                <a16:creationId xmlns:a16="http://schemas.microsoft.com/office/drawing/2014/main" id="{FC07BA1C-3DAB-9B4C-B48E-65BDE1A6E8F2}"/>
              </a:ext>
            </a:extLst>
          </p:cNvPr>
          <p:cNvSpPr>
            <a:spLocks noChangeArrowheads="1"/>
          </p:cNvSpPr>
          <p:nvPr/>
        </p:nvSpPr>
        <p:spPr bwMode="auto">
          <a:xfrm>
            <a:off x="7710664" y="305699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5" name="Rectangle 25">
            <a:extLst>
              <a:ext uri="{FF2B5EF4-FFF2-40B4-BE49-F238E27FC236}">
                <a16:creationId xmlns:a16="http://schemas.microsoft.com/office/drawing/2014/main" id="{DD7ADD09-4F8F-2245-9B7C-CD242909A18F}"/>
              </a:ext>
            </a:extLst>
          </p:cNvPr>
          <p:cNvSpPr>
            <a:spLocks noChangeArrowheads="1"/>
          </p:cNvSpPr>
          <p:nvPr/>
        </p:nvSpPr>
        <p:spPr bwMode="auto">
          <a:xfrm>
            <a:off x="7919556" y="299984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6" name="Rectangle 26">
            <a:extLst>
              <a:ext uri="{FF2B5EF4-FFF2-40B4-BE49-F238E27FC236}">
                <a16:creationId xmlns:a16="http://schemas.microsoft.com/office/drawing/2014/main" id="{8407DA60-C6A8-464A-A2B9-0D2E13C0A9CC}"/>
              </a:ext>
            </a:extLst>
          </p:cNvPr>
          <p:cNvSpPr>
            <a:spLocks noChangeArrowheads="1"/>
          </p:cNvSpPr>
          <p:nvPr/>
        </p:nvSpPr>
        <p:spPr bwMode="auto">
          <a:xfrm>
            <a:off x="8128448" y="305699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7" name="Rectangle 27">
            <a:extLst>
              <a:ext uri="{FF2B5EF4-FFF2-40B4-BE49-F238E27FC236}">
                <a16:creationId xmlns:a16="http://schemas.microsoft.com/office/drawing/2014/main" id="{1395B565-3C08-DC47-ABDF-12B32CE2A3B7}"/>
              </a:ext>
            </a:extLst>
          </p:cNvPr>
          <p:cNvSpPr>
            <a:spLocks noChangeArrowheads="1"/>
          </p:cNvSpPr>
          <p:nvPr/>
        </p:nvSpPr>
        <p:spPr bwMode="auto">
          <a:xfrm>
            <a:off x="8337340" y="311414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8" name="Rectangle 28">
            <a:extLst>
              <a:ext uri="{FF2B5EF4-FFF2-40B4-BE49-F238E27FC236}">
                <a16:creationId xmlns:a16="http://schemas.microsoft.com/office/drawing/2014/main" id="{D64CD357-8BDB-7C45-A53C-C45B020F4F94}"/>
              </a:ext>
            </a:extLst>
          </p:cNvPr>
          <p:cNvSpPr>
            <a:spLocks noChangeArrowheads="1"/>
          </p:cNvSpPr>
          <p:nvPr/>
        </p:nvSpPr>
        <p:spPr bwMode="auto">
          <a:xfrm>
            <a:off x="8546232"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79" name="Rectangle 29">
            <a:extLst>
              <a:ext uri="{FF2B5EF4-FFF2-40B4-BE49-F238E27FC236}">
                <a16:creationId xmlns:a16="http://schemas.microsoft.com/office/drawing/2014/main" id="{A6A94FCB-6FCD-5242-B1F5-752984C1C47B}"/>
              </a:ext>
            </a:extLst>
          </p:cNvPr>
          <p:cNvSpPr>
            <a:spLocks noChangeArrowheads="1"/>
          </p:cNvSpPr>
          <p:nvPr/>
        </p:nvSpPr>
        <p:spPr bwMode="auto">
          <a:xfrm>
            <a:off x="8755124"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0" name="Rectangle 30">
            <a:extLst>
              <a:ext uri="{FF2B5EF4-FFF2-40B4-BE49-F238E27FC236}">
                <a16:creationId xmlns:a16="http://schemas.microsoft.com/office/drawing/2014/main" id="{E1A4E920-5C93-9340-9201-9B6DA5860800}"/>
              </a:ext>
            </a:extLst>
          </p:cNvPr>
          <p:cNvSpPr>
            <a:spLocks noChangeArrowheads="1"/>
          </p:cNvSpPr>
          <p:nvPr/>
        </p:nvSpPr>
        <p:spPr bwMode="auto">
          <a:xfrm>
            <a:off x="8964016"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1" name="Rectangle 32">
            <a:extLst>
              <a:ext uri="{FF2B5EF4-FFF2-40B4-BE49-F238E27FC236}">
                <a16:creationId xmlns:a16="http://schemas.microsoft.com/office/drawing/2014/main" id="{19DBA3B0-446C-8C4D-B4A2-0BDE3DF1BCA6}"/>
              </a:ext>
            </a:extLst>
          </p:cNvPr>
          <p:cNvSpPr>
            <a:spLocks noChangeArrowheads="1"/>
          </p:cNvSpPr>
          <p:nvPr/>
        </p:nvSpPr>
        <p:spPr bwMode="auto">
          <a:xfrm>
            <a:off x="9381785"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2" name="Rectangle 33">
            <a:extLst>
              <a:ext uri="{FF2B5EF4-FFF2-40B4-BE49-F238E27FC236}">
                <a16:creationId xmlns:a16="http://schemas.microsoft.com/office/drawing/2014/main" id="{F769A1C7-2EC2-394D-82F7-2C0A33C41C22}"/>
              </a:ext>
            </a:extLst>
          </p:cNvPr>
          <p:cNvSpPr>
            <a:spLocks noChangeArrowheads="1"/>
          </p:cNvSpPr>
          <p:nvPr/>
        </p:nvSpPr>
        <p:spPr bwMode="auto">
          <a:xfrm>
            <a:off x="9172908" y="3170584"/>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3" name="Rectangle 34">
            <a:extLst>
              <a:ext uri="{FF2B5EF4-FFF2-40B4-BE49-F238E27FC236}">
                <a16:creationId xmlns:a16="http://schemas.microsoft.com/office/drawing/2014/main" id="{74174FD9-B0B8-4C4B-BA65-757A1B0D5379}"/>
              </a:ext>
            </a:extLst>
          </p:cNvPr>
          <p:cNvSpPr>
            <a:spLocks noChangeArrowheads="1"/>
          </p:cNvSpPr>
          <p:nvPr/>
        </p:nvSpPr>
        <p:spPr bwMode="auto">
          <a:xfrm>
            <a:off x="2697256"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84" name="Rectangle 35">
            <a:extLst>
              <a:ext uri="{FF2B5EF4-FFF2-40B4-BE49-F238E27FC236}">
                <a16:creationId xmlns:a16="http://schemas.microsoft.com/office/drawing/2014/main" id="{8A359DE7-EF15-D94F-B550-329D5845A832}"/>
              </a:ext>
            </a:extLst>
          </p:cNvPr>
          <p:cNvSpPr>
            <a:spLocks noChangeArrowheads="1"/>
          </p:cNvSpPr>
          <p:nvPr/>
        </p:nvSpPr>
        <p:spPr bwMode="auto">
          <a:xfrm>
            <a:off x="2906148" y="3169876"/>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grpSp>
        <p:nvGrpSpPr>
          <p:cNvPr id="85" name="Group 84">
            <a:extLst>
              <a:ext uri="{FF2B5EF4-FFF2-40B4-BE49-F238E27FC236}">
                <a16:creationId xmlns:a16="http://schemas.microsoft.com/office/drawing/2014/main" id="{70A11CC8-DA48-054C-A075-184D3B1EF49B}"/>
              </a:ext>
            </a:extLst>
          </p:cNvPr>
          <p:cNvGrpSpPr/>
          <p:nvPr/>
        </p:nvGrpSpPr>
        <p:grpSpPr>
          <a:xfrm>
            <a:off x="3484685" y="3482996"/>
            <a:ext cx="1428750" cy="693183"/>
            <a:chOff x="1435076" y="3731832"/>
            <a:chExt cx="1428750" cy="693183"/>
          </a:xfrm>
        </p:grpSpPr>
        <p:sp>
          <p:nvSpPr>
            <p:cNvPr id="86" name="Text Box 40">
              <a:extLst>
                <a:ext uri="{FF2B5EF4-FFF2-40B4-BE49-F238E27FC236}">
                  <a16:creationId xmlns:a16="http://schemas.microsoft.com/office/drawing/2014/main" id="{C11C0A2A-B106-9145-93C1-210F4DA0262B}"/>
                </a:ext>
              </a:extLst>
            </p:cNvPr>
            <p:cNvSpPr txBox="1">
              <a:spLocks noChangeArrowheads="1"/>
            </p:cNvSpPr>
            <p:nvPr/>
          </p:nvSpPr>
          <p:spPr bwMode="auto">
            <a:xfrm>
              <a:off x="1435076" y="4086877"/>
              <a:ext cx="14287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Arial" panose="020B0604020202020204" pitchFamily="34" charset="0"/>
                </a:rPr>
                <a:t>CNV lesion</a:t>
              </a:r>
            </a:p>
          </p:txBody>
        </p:sp>
        <p:sp>
          <p:nvSpPr>
            <p:cNvPr id="87" name="Freeform 86">
              <a:extLst>
                <a:ext uri="{FF2B5EF4-FFF2-40B4-BE49-F238E27FC236}">
                  <a16:creationId xmlns:a16="http://schemas.microsoft.com/office/drawing/2014/main" id="{2A7CE08E-F012-AF44-A815-7D6BFF4B6436}"/>
                </a:ext>
              </a:extLst>
            </p:cNvPr>
            <p:cNvSpPr/>
            <p:nvPr/>
          </p:nvSpPr>
          <p:spPr>
            <a:xfrm>
              <a:off x="1589827" y="3731832"/>
              <a:ext cx="1115611" cy="313794"/>
            </a:xfrm>
            <a:custGeom>
              <a:avLst/>
              <a:gdLst>
                <a:gd name="connsiteX0" fmla="*/ 557805 w 1115611"/>
                <a:gd name="connsiteY0" fmla="*/ 0 h 281404"/>
                <a:gd name="connsiteX1" fmla="*/ 1091678 w 1115611"/>
                <a:gd name="connsiteY1" fmla="*/ 243570 h 281404"/>
                <a:gd name="connsiteX2" fmla="*/ 1115611 w 1115611"/>
                <a:gd name="connsiteY2" fmla="*/ 281404 h 281404"/>
                <a:gd name="connsiteX3" fmla="*/ 0 w 1115611"/>
                <a:gd name="connsiteY3" fmla="*/ 281404 h 281404"/>
                <a:gd name="connsiteX4" fmla="*/ 23932 w 1115611"/>
                <a:gd name="connsiteY4" fmla="*/ 243570 h 281404"/>
                <a:gd name="connsiteX5" fmla="*/ 557805 w 1115611"/>
                <a:gd name="connsiteY5" fmla="*/ 0 h 28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611" h="281404">
                  <a:moveTo>
                    <a:pt x="557805" y="0"/>
                  </a:moveTo>
                  <a:cubicBezTo>
                    <a:pt x="780041" y="0"/>
                    <a:pt x="975978" y="96617"/>
                    <a:pt x="1091678" y="243570"/>
                  </a:cubicBezTo>
                  <a:lnTo>
                    <a:pt x="1115611" y="281404"/>
                  </a:lnTo>
                  <a:lnTo>
                    <a:pt x="0" y="281404"/>
                  </a:lnTo>
                  <a:lnTo>
                    <a:pt x="23932" y="243570"/>
                  </a:lnTo>
                  <a:cubicBezTo>
                    <a:pt x="139633" y="96617"/>
                    <a:pt x="335570" y="0"/>
                    <a:pt x="557805" y="0"/>
                  </a:cubicBezTo>
                  <a:close/>
                </a:path>
              </a:pathLst>
            </a:cu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 name="Group 87">
              <a:extLst>
                <a:ext uri="{FF2B5EF4-FFF2-40B4-BE49-F238E27FC236}">
                  <a16:creationId xmlns:a16="http://schemas.microsoft.com/office/drawing/2014/main" id="{0DAE79F8-339C-E848-A6F3-778C1E5609DD}"/>
                </a:ext>
              </a:extLst>
            </p:cNvPr>
            <p:cNvGrpSpPr/>
            <p:nvPr/>
          </p:nvGrpSpPr>
          <p:grpSpPr>
            <a:xfrm>
              <a:off x="1817945" y="3857566"/>
              <a:ext cx="659377" cy="288985"/>
              <a:chOff x="3147147" y="3054291"/>
              <a:chExt cx="659377" cy="288985"/>
            </a:xfrm>
          </p:grpSpPr>
          <p:sp>
            <p:nvSpPr>
              <p:cNvPr id="89" name="Block Arc 88">
                <a:extLst>
                  <a:ext uri="{FF2B5EF4-FFF2-40B4-BE49-F238E27FC236}">
                    <a16:creationId xmlns:a16="http://schemas.microsoft.com/office/drawing/2014/main" id="{EE7B9F73-0266-744C-A404-9814DA8BE2B3}"/>
                  </a:ext>
                </a:extLst>
              </p:cNvPr>
              <p:cNvSpPr/>
              <p:nvPr/>
            </p:nvSpPr>
            <p:spPr>
              <a:xfrm>
                <a:off x="3147147"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0" name="Block Arc 89">
                <a:extLst>
                  <a:ext uri="{FF2B5EF4-FFF2-40B4-BE49-F238E27FC236}">
                    <a16:creationId xmlns:a16="http://schemas.microsoft.com/office/drawing/2014/main" id="{485CE1FE-C1E0-1849-A742-FFB1CC8AD472}"/>
                  </a:ext>
                </a:extLst>
              </p:cNvPr>
              <p:cNvSpPr/>
              <p:nvPr/>
            </p:nvSpPr>
            <p:spPr>
              <a:xfrm>
                <a:off x="3372854"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1" name="Block Arc 90">
                <a:extLst>
                  <a:ext uri="{FF2B5EF4-FFF2-40B4-BE49-F238E27FC236}">
                    <a16:creationId xmlns:a16="http://schemas.microsoft.com/office/drawing/2014/main" id="{F3734334-3B6C-4D4D-A20E-8468130CCD94}"/>
                  </a:ext>
                </a:extLst>
              </p:cNvPr>
              <p:cNvSpPr/>
              <p:nvPr/>
            </p:nvSpPr>
            <p:spPr>
              <a:xfrm>
                <a:off x="3598561"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2" name="Block Arc 91">
                <a:extLst>
                  <a:ext uri="{FF2B5EF4-FFF2-40B4-BE49-F238E27FC236}">
                    <a16:creationId xmlns:a16="http://schemas.microsoft.com/office/drawing/2014/main" id="{A2909CB3-CC57-F44F-B1D9-C2751133F637}"/>
                  </a:ext>
                </a:extLst>
              </p:cNvPr>
              <p:cNvSpPr/>
              <p:nvPr/>
            </p:nvSpPr>
            <p:spPr>
              <a:xfrm>
                <a:off x="3256474" y="3054291"/>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3" name="Block Arc 92">
                <a:extLst>
                  <a:ext uri="{FF2B5EF4-FFF2-40B4-BE49-F238E27FC236}">
                    <a16:creationId xmlns:a16="http://schemas.microsoft.com/office/drawing/2014/main" id="{5DDB261E-219C-1849-9751-E0DF8A67E7A3}"/>
                  </a:ext>
                </a:extLst>
              </p:cNvPr>
              <p:cNvSpPr/>
              <p:nvPr/>
            </p:nvSpPr>
            <p:spPr>
              <a:xfrm>
                <a:off x="3493755" y="3054291"/>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
        <p:nvSpPr>
          <p:cNvPr id="2" name="Oval 1">
            <a:extLst>
              <a:ext uri="{FF2B5EF4-FFF2-40B4-BE49-F238E27FC236}">
                <a16:creationId xmlns:a16="http://schemas.microsoft.com/office/drawing/2014/main" id="{6679416B-CDE7-0249-A739-63AE8B9D6766}"/>
              </a:ext>
            </a:extLst>
          </p:cNvPr>
          <p:cNvSpPr/>
          <p:nvPr/>
        </p:nvSpPr>
        <p:spPr>
          <a:xfrm>
            <a:off x="5899072" y="4276110"/>
            <a:ext cx="309489" cy="3094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70746310-2C8C-BA40-9802-FF13EEE90D51}"/>
              </a:ext>
            </a:extLst>
          </p:cNvPr>
          <p:cNvSpPr txBox="1"/>
          <p:nvPr/>
        </p:nvSpPr>
        <p:spPr>
          <a:xfrm>
            <a:off x="2891849" y="6381701"/>
            <a:ext cx="7908289" cy="215444"/>
          </a:xfrm>
          <a:prstGeom prst="rect">
            <a:avLst/>
          </a:prstGeom>
          <a:noFill/>
        </p:spPr>
        <p:txBody>
          <a:bodyPr wrap="square" rtlCol="0">
            <a:spAutoFit/>
          </a:bodyPr>
          <a:lstStyle/>
          <a:p>
            <a:r>
              <a:rPr lang="en-US" sz="800" b="1" dirty="0"/>
              <a:t>Reference: </a:t>
            </a:r>
            <a:r>
              <a:rPr lang="en-US" sz="800" dirty="0"/>
              <a:t>Data on File. </a:t>
            </a:r>
          </a:p>
        </p:txBody>
      </p:sp>
      <p:grpSp>
        <p:nvGrpSpPr>
          <p:cNvPr id="11" name="Group 10">
            <a:extLst>
              <a:ext uri="{FF2B5EF4-FFF2-40B4-BE49-F238E27FC236}">
                <a16:creationId xmlns:a16="http://schemas.microsoft.com/office/drawing/2014/main" id="{DC5C6BCE-B1B6-E643-A892-8C7CC2ECB460}"/>
              </a:ext>
            </a:extLst>
          </p:cNvPr>
          <p:cNvGrpSpPr/>
          <p:nvPr/>
        </p:nvGrpSpPr>
        <p:grpSpPr>
          <a:xfrm>
            <a:off x="1513425" y="2372137"/>
            <a:ext cx="1092123" cy="702676"/>
            <a:chOff x="1513425" y="2372137"/>
            <a:chExt cx="1092123" cy="702676"/>
          </a:xfrm>
        </p:grpSpPr>
        <p:sp>
          <p:nvSpPr>
            <p:cNvPr id="3" name="Rectangle 2"/>
            <p:cNvSpPr/>
            <p:nvPr/>
          </p:nvSpPr>
          <p:spPr>
            <a:xfrm>
              <a:off x="1513425" y="2372137"/>
              <a:ext cx="798617" cy="338554"/>
            </a:xfrm>
            <a:prstGeom prst="rect">
              <a:avLst/>
            </a:prstGeom>
          </p:spPr>
          <p:txBody>
            <a:bodyPr wrap="none">
              <a:spAutoFit/>
            </a:bodyPr>
            <a:lstStyle/>
            <a:p>
              <a:r>
                <a:rPr lang="en-US" sz="1600" dirty="0">
                  <a:solidFill>
                    <a:srgbClr val="000000"/>
                  </a:solidFill>
                  <a:latin typeface="Century Gothic" charset="0"/>
                  <a:ea typeface="Century Gothic" charset="0"/>
                  <a:cs typeface="Century Gothic" charset="0"/>
                </a:rPr>
                <a:t>Stimuli</a:t>
              </a:r>
            </a:p>
          </p:txBody>
        </p:sp>
        <p:cxnSp>
          <p:nvCxnSpPr>
            <p:cNvPr id="6" name="Straight Arrow Connector 5">
              <a:extLst>
                <a:ext uri="{FF2B5EF4-FFF2-40B4-BE49-F238E27FC236}">
                  <a16:creationId xmlns:a16="http://schemas.microsoft.com/office/drawing/2014/main" id="{A6D26894-F114-8A40-B378-09CB4E6DCB3A}"/>
                </a:ext>
              </a:extLst>
            </p:cNvPr>
            <p:cNvCxnSpPr/>
            <p:nvPr/>
          </p:nvCxnSpPr>
          <p:spPr>
            <a:xfrm>
              <a:off x="2182761" y="2700549"/>
              <a:ext cx="422787" cy="374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EF71CD71-D33E-7840-9FE5-39D0B2063FC4}"/>
              </a:ext>
            </a:extLst>
          </p:cNvPr>
          <p:cNvGrpSpPr/>
          <p:nvPr/>
        </p:nvGrpSpPr>
        <p:grpSpPr>
          <a:xfrm>
            <a:off x="3817189" y="4562516"/>
            <a:ext cx="2047168" cy="463070"/>
            <a:chOff x="3817189" y="4562516"/>
            <a:chExt cx="2047168" cy="463070"/>
          </a:xfrm>
        </p:grpSpPr>
        <p:sp>
          <p:nvSpPr>
            <p:cNvPr id="94" name="Rectangle 93">
              <a:extLst>
                <a:ext uri="{FF2B5EF4-FFF2-40B4-BE49-F238E27FC236}">
                  <a16:creationId xmlns:a16="http://schemas.microsoft.com/office/drawing/2014/main" id="{16B2F8E9-0BC0-8944-B37F-05E5372CAD69}"/>
                </a:ext>
              </a:extLst>
            </p:cNvPr>
            <p:cNvSpPr/>
            <p:nvPr/>
          </p:nvSpPr>
          <p:spPr>
            <a:xfrm>
              <a:off x="3817189" y="4687032"/>
              <a:ext cx="1691489" cy="338554"/>
            </a:xfrm>
            <a:prstGeom prst="rect">
              <a:avLst/>
            </a:prstGeom>
          </p:spPr>
          <p:txBody>
            <a:bodyPr wrap="none">
              <a:spAutoFit/>
            </a:bodyPr>
            <a:lstStyle/>
            <a:p>
              <a:r>
                <a:rPr lang="en-US" sz="1600" dirty="0"/>
                <a:t>Central fixation</a:t>
              </a:r>
            </a:p>
          </p:txBody>
        </p:sp>
        <p:cxnSp>
          <p:nvCxnSpPr>
            <p:cNvPr id="8" name="Straight Arrow Connector 7">
              <a:extLst>
                <a:ext uri="{FF2B5EF4-FFF2-40B4-BE49-F238E27FC236}">
                  <a16:creationId xmlns:a16="http://schemas.microsoft.com/office/drawing/2014/main" id="{DC641A9E-D112-4248-A2CE-10DDD752C4FE}"/>
                </a:ext>
              </a:extLst>
            </p:cNvPr>
            <p:cNvCxnSpPr>
              <a:cxnSpLocks/>
            </p:cNvCxnSpPr>
            <p:nvPr/>
          </p:nvCxnSpPr>
          <p:spPr>
            <a:xfrm flipV="1">
              <a:off x="5520188" y="4562516"/>
              <a:ext cx="344169" cy="2259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DAF12265-8862-6F41-BCA0-25E9DC008938}"/>
              </a:ext>
            </a:extLst>
          </p:cNvPr>
          <p:cNvGrpSpPr/>
          <p:nvPr/>
        </p:nvGrpSpPr>
        <p:grpSpPr>
          <a:xfrm>
            <a:off x="-3482" y="5679283"/>
            <a:ext cx="12192000" cy="1197864"/>
            <a:chOff x="0" y="5379268"/>
            <a:chExt cx="12192000" cy="1197864"/>
          </a:xfrm>
        </p:grpSpPr>
        <p:pic>
          <p:nvPicPr>
            <p:cNvPr id="96" name="Picture 95">
              <a:extLst>
                <a:ext uri="{FF2B5EF4-FFF2-40B4-BE49-F238E27FC236}">
                  <a16:creationId xmlns:a16="http://schemas.microsoft.com/office/drawing/2014/main" id="{17D1B42E-621B-AB40-A1F0-4D3384C451F9}"/>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flipH="1">
              <a:off x="0" y="5379268"/>
              <a:ext cx="12192000" cy="1197864"/>
            </a:xfrm>
            <a:prstGeom prst="rect">
              <a:avLst/>
            </a:prstGeom>
          </p:spPr>
        </p:pic>
        <p:sp>
          <p:nvSpPr>
            <p:cNvPr id="97" name="TextBox 96">
              <a:extLst>
                <a:ext uri="{FF2B5EF4-FFF2-40B4-BE49-F238E27FC236}">
                  <a16:creationId xmlns:a16="http://schemas.microsoft.com/office/drawing/2014/main" id="{25296C37-3841-1643-AE63-359EEE50543C}"/>
                </a:ext>
              </a:extLst>
            </p:cNvPr>
            <p:cNvSpPr txBox="1"/>
            <p:nvPr/>
          </p:nvSpPr>
          <p:spPr>
            <a:xfrm>
              <a:off x="838200" y="5689558"/>
              <a:ext cx="10515600" cy="646331"/>
            </a:xfrm>
            <a:prstGeom prst="rect">
              <a:avLst/>
            </a:prstGeom>
            <a:noFill/>
          </p:spPr>
          <p:txBody>
            <a:bodyPr wrap="square" rtlCol="0" anchor="ctr">
              <a:spAutoFit/>
            </a:bodyPr>
            <a:lstStyle/>
            <a:p>
              <a:pPr algn="ctr" defTabSz="1219170">
                <a:spcBef>
                  <a:spcPct val="0"/>
                </a:spcBef>
              </a:pPr>
              <a:r>
                <a:rPr lang="en-US" dirty="0">
                  <a:solidFill>
                    <a:schemeClr val="bg1"/>
                  </a:solidFill>
                </a:rPr>
                <a:t>When the distortion caused by CNV is larger than the artificial distortion, the patient </a:t>
              </a:r>
              <a:br>
                <a:rPr lang="en-US" dirty="0">
                  <a:solidFill>
                    <a:schemeClr val="bg1"/>
                  </a:solidFill>
                </a:rPr>
              </a:br>
              <a:r>
                <a:rPr lang="en-US" dirty="0">
                  <a:solidFill>
                    <a:schemeClr val="bg1"/>
                  </a:solidFill>
                </a:rPr>
                <a:t>will preferentially pick this spot of pathological distortion.</a:t>
              </a:r>
            </a:p>
          </p:txBody>
        </p:sp>
      </p:grpSp>
    </p:spTree>
    <p:extLst>
      <p:ext uri="{BB962C8B-B14F-4D97-AF65-F5344CB8AC3E}">
        <p14:creationId xmlns:p14="http://schemas.microsoft.com/office/powerpoint/2010/main" val="2094370984"/>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dissolve">
                                      <p:cBhvr>
                                        <p:cTn id="7" dur="500"/>
                                        <p:tgtEl>
                                          <p:spTgt spid="85"/>
                                        </p:tgtEl>
                                      </p:cBhvr>
                                    </p:animEffect>
                                  </p:childTnLst>
                                </p:cTn>
                              </p:par>
                            </p:childTnLst>
                          </p:cTn>
                        </p:par>
                        <p:par>
                          <p:cTn id="8" fill="hold">
                            <p:stCondLst>
                              <p:cond delay="500"/>
                            </p:stCondLst>
                            <p:childTnLst>
                              <p:par>
                                <p:cTn id="9" presetID="42" presetClass="path" presetSubtype="0" accel="50000" decel="50000" fill="hold" grpId="0" nodeType="afterEffect">
                                  <p:stCondLst>
                                    <p:cond delay="0"/>
                                  </p:stCondLst>
                                  <p:childTnLst>
                                    <p:animMotion origin="layout" path="M -4.16667E-6 2.59259E-6 L -4.16667E-6 -0.07292 " pathEditMode="relative" rAng="0" ptsTypes="AA">
                                      <p:cBhvr>
                                        <p:cTn id="10" dur="2000" fill="hold"/>
                                        <p:tgtEl>
                                          <p:spTgt spid="55"/>
                                        </p:tgtEl>
                                        <p:attrNameLst>
                                          <p:attrName>ppt_x</p:attrName>
                                          <p:attrName>ppt_y</p:attrName>
                                        </p:attrNameLst>
                                      </p:cBhvr>
                                      <p:rCtr x="0" y="-3657"/>
                                    </p:animMotion>
                                  </p:childTnLst>
                                </p:cTn>
                              </p:par>
                              <p:par>
                                <p:cTn id="11" presetID="10" presetClass="exit" presetSubtype="0" fill="hold" nodeType="with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42" presetClass="path" presetSubtype="0" accel="50000" decel="50000" fill="hold" grpId="0" nodeType="withEffect">
                                  <p:stCondLst>
                                    <p:cond delay="0"/>
                                  </p:stCondLst>
                                  <p:childTnLst>
                                    <p:animMotion origin="layout" path="M 3.125E-6 2.59259E-6 L 3.125E-6 -0.0507 " pathEditMode="relative" rAng="0" ptsTypes="AA">
                                      <p:cBhvr>
                                        <p:cTn id="18" dur="2000" fill="hold"/>
                                        <p:tgtEl>
                                          <p:spTgt spid="54"/>
                                        </p:tgtEl>
                                        <p:attrNameLst>
                                          <p:attrName>ppt_x</p:attrName>
                                          <p:attrName>ppt_y</p:attrName>
                                        </p:attrNameLst>
                                      </p:cBhvr>
                                      <p:rCtr x="0" y="-2546"/>
                                    </p:animMotion>
                                  </p:childTnLst>
                                </p:cTn>
                              </p:par>
                              <p:par>
                                <p:cTn id="19" presetID="42" presetClass="path" presetSubtype="0" accel="50000" decel="50000" fill="hold" grpId="0" nodeType="withEffect">
                                  <p:stCondLst>
                                    <p:cond delay="0"/>
                                  </p:stCondLst>
                                  <p:childTnLst>
                                    <p:animMotion origin="layout" path="M -1.66667E-6 2.59259E-6 L -1.66667E-6 -0.0507 " pathEditMode="relative" rAng="0" ptsTypes="AA">
                                      <p:cBhvr>
                                        <p:cTn id="20" dur="2000" fill="hold"/>
                                        <p:tgtEl>
                                          <p:spTgt spid="57"/>
                                        </p:tgtEl>
                                        <p:attrNameLst>
                                          <p:attrName>ppt_x</p:attrName>
                                          <p:attrName>ppt_y</p:attrName>
                                        </p:attrNameLst>
                                      </p:cBhvr>
                                      <p:rCtr x="0" y="-2546"/>
                                    </p:animMotion>
                                  </p:childTnLst>
                                </p:cTn>
                              </p:par>
                              <p:par>
                                <p:cTn id="21" presetID="42" presetClass="path" presetSubtype="0" accel="50000" decel="50000" fill="hold" grpId="0" nodeType="withEffect">
                                  <p:stCondLst>
                                    <p:cond delay="0"/>
                                  </p:stCondLst>
                                  <p:childTnLst>
                                    <p:animMotion origin="layout" path="M 1.04167E-6 -4.44444E-6 L 1.04167E-6 -0.02384 " pathEditMode="relative" rAng="0" ptsTypes="AA">
                                      <p:cBhvr>
                                        <p:cTn id="22" dur="2000" fill="hold"/>
                                        <p:tgtEl>
                                          <p:spTgt spid="59"/>
                                        </p:tgtEl>
                                        <p:attrNameLst>
                                          <p:attrName>ppt_x</p:attrName>
                                          <p:attrName>ppt_y</p:attrName>
                                        </p:attrNameLst>
                                      </p:cBhvr>
                                      <p:rCtr x="0" y="-1204"/>
                                    </p:animMotion>
                                  </p:childTnLst>
                                </p:cTn>
                              </p:par>
                              <p:par>
                                <p:cTn id="23" presetID="42" presetClass="path" presetSubtype="0" accel="50000" decel="50000" fill="hold" grpId="0" nodeType="withEffect">
                                  <p:stCondLst>
                                    <p:cond delay="0"/>
                                  </p:stCondLst>
                                  <p:childTnLst>
                                    <p:animMotion origin="layout" path="M 6.25E-7 2.59259E-6 L 6.25E-7 -0.02431 " pathEditMode="relative" rAng="0" ptsTypes="AA">
                                      <p:cBhvr>
                                        <p:cTn id="24" dur="2000" fill="hold"/>
                                        <p:tgtEl>
                                          <p:spTgt spid="56"/>
                                        </p:tgtEl>
                                        <p:attrNameLst>
                                          <p:attrName>ppt_x</p:attrName>
                                          <p:attrName>ppt_y</p:attrName>
                                        </p:attrNameLst>
                                      </p:cBhvr>
                                      <p:rCtr x="0" y="-1227"/>
                                    </p:animMotion>
                                  </p:childTnLst>
                                </p:cTn>
                              </p:par>
                              <p:par>
                                <p:cTn id="25" presetID="10" presetClass="exit" presetSubtype="0" fill="hold" nodeType="withEffect">
                                  <p:stCondLst>
                                    <p:cond delay="0"/>
                                  </p:stCondLst>
                                  <p:childTnLst>
                                    <p:animEffect transition="out" filter="fade">
                                      <p:cBhvr>
                                        <p:cTn id="26" dur="500"/>
                                        <p:tgtEl>
                                          <p:spTgt spid="48"/>
                                        </p:tgtEl>
                                      </p:cBhvr>
                                    </p:animEffect>
                                    <p:set>
                                      <p:cBhvr>
                                        <p:cTn id="27" dur="1" fill="hold">
                                          <p:stCondLst>
                                            <p:cond delay="499"/>
                                          </p:stCondLst>
                                        </p:cTn>
                                        <p:tgtEl>
                                          <p:spTgt spid="4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ppt_x"/>
                                          </p:val>
                                        </p:tav>
                                        <p:tav tm="100000">
                                          <p:val>
                                            <p:strVal val="#ppt_x"/>
                                          </p:val>
                                        </p:tav>
                                      </p:tavLst>
                                    </p:anim>
                                    <p:anim calcmode="lin" valueType="num">
                                      <p:cBhvr additive="base">
                                        <p:cTn id="33"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Picture 104">
            <a:extLst>
              <a:ext uri="{FF2B5EF4-FFF2-40B4-BE49-F238E27FC236}">
                <a16:creationId xmlns:a16="http://schemas.microsoft.com/office/drawing/2014/main" id="{E1F05432-2432-BB40-8046-AE25DBB85D38}"/>
              </a:ext>
            </a:extLst>
          </p:cNvPr>
          <p:cNvPicPr>
            <a:picLocks noChangeAspect="1"/>
          </p:cNvPicPr>
          <p:nvPr/>
        </p:nvPicPr>
        <p:blipFill rotWithShape="1">
          <a:blip r:embed="rId3" cstate="print">
            <a:alphaModFix/>
            <a:extLst>
              <a:ext uri="{28A0092B-C50C-407E-A947-70E740481C1C}">
                <a14:useLocalDpi xmlns:a14="http://schemas.microsoft.com/office/drawing/2010/main"/>
              </a:ext>
            </a:extLst>
          </a:blip>
          <a:srcRect/>
          <a:stretch/>
        </p:blipFill>
        <p:spPr>
          <a:xfrm flipH="1">
            <a:off x="4115882" y="1188925"/>
            <a:ext cx="4771882" cy="4709791"/>
          </a:xfrm>
          <a:prstGeom prst="ellipse">
            <a:avLst/>
          </a:prstGeom>
          <a:solidFill>
            <a:schemeClr val="bg2"/>
          </a:solidFill>
        </p:spPr>
      </p:pic>
      <p:sp>
        <p:nvSpPr>
          <p:cNvPr id="106" name="Text Box 97">
            <a:extLst>
              <a:ext uri="{FF2B5EF4-FFF2-40B4-BE49-F238E27FC236}">
                <a16:creationId xmlns:a16="http://schemas.microsoft.com/office/drawing/2014/main" id="{2BAF8FA3-AA89-0440-BD2C-AEF405841F36}"/>
              </a:ext>
            </a:extLst>
          </p:cNvPr>
          <p:cNvSpPr txBox="1">
            <a:spLocks noChangeArrowheads="1"/>
          </p:cNvSpPr>
          <p:nvPr/>
        </p:nvSpPr>
        <p:spPr bwMode="auto">
          <a:xfrm>
            <a:off x="771940" y="1227437"/>
            <a:ext cx="3548270" cy="1742015"/>
          </a:xfrm>
          <a:prstGeom prst="rect">
            <a:avLst/>
          </a:prstGeom>
          <a:noFill/>
          <a:ln w="9525">
            <a:noFill/>
            <a:miter lim="800000"/>
            <a:headEnd/>
            <a:tailEnd/>
          </a:ln>
        </p:spPr>
        <p:txBody>
          <a:bodyPr wrap="square">
            <a:spAutoFit/>
          </a:bodyPr>
          <a:lstStyle/>
          <a:p>
            <a:pPr>
              <a:spcBef>
                <a:spcPct val="20000"/>
              </a:spcBef>
              <a:spcAft>
                <a:spcPts val="1200"/>
              </a:spcAft>
              <a:tabLst>
                <a:tab pos="4843463" algn="l"/>
              </a:tabLst>
            </a:pPr>
            <a:r>
              <a:rPr lang="en-US" dirty="0">
                <a:cs typeface="Times New Roman" pitchFamily="18" charset="0"/>
              </a:rPr>
              <a:t>Total of 500 data points </a:t>
            </a:r>
            <a:br>
              <a:rPr lang="en-US" dirty="0">
                <a:cs typeface="Times New Roman" pitchFamily="18" charset="0"/>
              </a:rPr>
            </a:br>
            <a:r>
              <a:rPr lang="en-US" dirty="0">
                <a:cs typeface="Times New Roman" pitchFamily="18" charset="0"/>
              </a:rPr>
              <a:t>tested 3 to 5 times each</a:t>
            </a:r>
          </a:p>
          <a:p>
            <a:pPr>
              <a:spcBef>
                <a:spcPct val="20000"/>
              </a:spcBef>
              <a:tabLst>
                <a:tab pos="4843463" algn="l"/>
              </a:tabLst>
            </a:pPr>
            <a:r>
              <a:rPr lang="en-US" dirty="0">
                <a:solidFill>
                  <a:srgbClr val="000000"/>
                </a:solidFill>
              </a:rPr>
              <a:t>Stimuli are presented </a:t>
            </a:r>
            <a:br>
              <a:rPr lang="en-US" dirty="0">
                <a:solidFill>
                  <a:srgbClr val="000000"/>
                </a:solidFill>
              </a:rPr>
            </a:br>
            <a:r>
              <a:rPr lang="en-US" dirty="0">
                <a:solidFill>
                  <a:srgbClr val="000000"/>
                </a:solidFill>
              </a:rPr>
              <a:t>on screen for 160 </a:t>
            </a:r>
            <a:r>
              <a:rPr lang="en-US" dirty="0" err="1">
                <a:solidFill>
                  <a:srgbClr val="000000"/>
                </a:solidFill>
              </a:rPr>
              <a:t>ms</a:t>
            </a:r>
            <a:r>
              <a:rPr lang="en-US" dirty="0">
                <a:solidFill>
                  <a:srgbClr val="000000"/>
                </a:solidFill>
              </a:rPr>
              <a:t> </a:t>
            </a:r>
            <a:endParaRPr lang="en-US" dirty="0">
              <a:cs typeface="Times New Roman" pitchFamily="18" charset="0"/>
            </a:endParaRPr>
          </a:p>
          <a:p>
            <a:pPr>
              <a:spcBef>
                <a:spcPct val="20000"/>
              </a:spcBef>
              <a:tabLst>
                <a:tab pos="4843463" algn="l"/>
              </a:tabLst>
            </a:pPr>
            <a:endParaRPr lang="en-US" dirty="0">
              <a:cs typeface="Times New Roman" pitchFamily="18" charset="0"/>
            </a:endParaRPr>
          </a:p>
        </p:txBody>
      </p:sp>
      <p:sp>
        <p:nvSpPr>
          <p:cNvPr id="107" name="Text Box 97">
            <a:extLst>
              <a:ext uri="{FF2B5EF4-FFF2-40B4-BE49-F238E27FC236}">
                <a16:creationId xmlns:a16="http://schemas.microsoft.com/office/drawing/2014/main" id="{5650B90D-667D-2D4A-94C9-ACC23BF0F708}"/>
              </a:ext>
            </a:extLst>
          </p:cNvPr>
          <p:cNvSpPr txBox="1">
            <a:spLocks noChangeArrowheads="1"/>
          </p:cNvSpPr>
          <p:nvPr/>
        </p:nvSpPr>
        <p:spPr bwMode="auto">
          <a:xfrm>
            <a:off x="8942805" y="2003037"/>
            <a:ext cx="1697330" cy="341632"/>
          </a:xfrm>
          <a:prstGeom prst="rect">
            <a:avLst/>
          </a:prstGeom>
          <a:noFill/>
          <a:ln w="9525">
            <a:noFill/>
            <a:miter lim="800000"/>
            <a:headEnd/>
            <a:tailEnd/>
          </a:ln>
        </p:spPr>
        <p:txBody>
          <a:bodyPr wrap="square">
            <a:spAutoFit/>
          </a:bodyPr>
          <a:lstStyle/>
          <a:p>
            <a:pPr>
              <a:lnSpc>
                <a:spcPct val="90000"/>
              </a:lnSpc>
              <a:spcBef>
                <a:spcPct val="20000"/>
              </a:spcBef>
            </a:pPr>
            <a:r>
              <a:rPr lang="en-US" b="1" dirty="0">
                <a:solidFill>
                  <a:schemeClr val="accent1"/>
                </a:solidFill>
                <a:cs typeface="Times New Roman" pitchFamily="18" charset="0"/>
              </a:rPr>
              <a:t>Optic disk</a:t>
            </a:r>
          </a:p>
        </p:txBody>
      </p:sp>
      <p:cxnSp>
        <p:nvCxnSpPr>
          <p:cNvPr id="108" name="Straight Connector 107">
            <a:extLst>
              <a:ext uri="{FF2B5EF4-FFF2-40B4-BE49-F238E27FC236}">
                <a16:creationId xmlns:a16="http://schemas.microsoft.com/office/drawing/2014/main" id="{7747E5BC-EEC1-3C4A-A80E-E558010AD5BA}"/>
              </a:ext>
            </a:extLst>
          </p:cNvPr>
          <p:cNvCxnSpPr>
            <a:cxnSpLocks/>
          </p:cNvCxnSpPr>
          <p:nvPr/>
        </p:nvCxnSpPr>
        <p:spPr>
          <a:xfrm flipH="1">
            <a:off x="8234865" y="2370914"/>
            <a:ext cx="1115475" cy="80132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9" name="Text Box 97">
            <a:extLst>
              <a:ext uri="{FF2B5EF4-FFF2-40B4-BE49-F238E27FC236}">
                <a16:creationId xmlns:a16="http://schemas.microsoft.com/office/drawing/2014/main" id="{D45C1FAF-77C5-DD44-9273-94CD2CDF8BF8}"/>
              </a:ext>
            </a:extLst>
          </p:cNvPr>
          <p:cNvSpPr txBox="1">
            <a:spLocks noChangeArrowheads="1"/>
          </p:cNvSpPr>
          <p:nvPr/>
        </p:nvSpPr>
        <p:spPr bwMode="auto">
          <a:xfrm>
            <a:off x="2364423" y="4517378"/>
            <a:ext cx="1377845" cy="341632"/>
          </a:xfrm>
          <a:prstGeom prst="rect">
            <a:avLst/>
          </a:prstGeom>
          <a:noFill/>
          <a:ln w="9525">
            <a:noFill/>
            <a:miter lim="800000"/>
            <a:headEnd/>
            <a:tailEnd/>
          </a:ln>
        </p:spPr>
        <p:txBody>
          <a:bodyPr wrap="square">
            <a:spAutoFit/>
          </a:bodyPr>
          <a:lstStyle/>
          <a:p>
            <a:pPr>
              <a:lnSpc>
                <a:spcPct val="90000"/>
              </a:lnSpc>
              <a:spcBef>
                <a:spcPct val="20000"/>
              </a:spcBef>
            </a:pPr>
            <a:r>
              <a:rPr lang="en-US" b="1" dirty="0">
                <a:solidFill>
                  <a:schemeClr val="accent1"/>
                </a:solidFill>
                <a:cs typeface="Times New Roman" pitchFamily="18" charset="0"/>
              </a:rPr>
              <a:t>Macula</a:t>
            </a:r>
          </a:p>
        </p:txBody>
      </p:sp>
      <p:cxnSp>
        <p:nvCxnSpPr>
          <p:cNvPr id="110" name="Straight Connector 109">
            <a:extLst>
              <a:ext uri="{FF2B5EF4-FFF2-40B4-BE49-F238E27FC236}">
                <a16:creationId xmlns:a16="http://schemas.microsoft.com/office/drawing/2014/main" id="{4634AF13-59D2-434E-A9C9-D1E918ACC955}"/>
              </a:ext>
            </a:extLst>
          </p:cNvPr>
          <p:cNvCxnSpPr>
            <a:cxnSpLocks/>
          </p:cNvCxnSpPr>
          <p:nvPr/>
        </p:nvCxnSpPr>
        <p:spPr>
          <a:xfrm flipV="1">
            <a:off x="3381490" y="3635487"/>
            <a:ext cx="2960198" cy="102989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38200" y="457200"/>
            <a:ext cx="10515600" cy="563043"/>
          </a:xfrm>
        </p:spPr>
        <p:txBody>
          <a:bodyPr/>
          <a:lstStyle/>
          <a:p>
            <a:r>
              <a:rPr lang="en-US" dirty="0"/>
              <a:t>The </a:t>
            </a:r>
            <a:r>
              <a:rPr lang="en-US" dirty="0" err="1"/>
              <a:t>ForeseeHome</a:t>
            </a:r>
            <a:r>
              <a:rPr lang="en-US" dirty="0"/>
              <a:t> test</a:t>
            </a:r>
          </a:p>
        </p:txBody>
      </p:sp>
      <p:sp>
        <p:nvSpPr>
          <p:cNvPr id="3" name="Slide Number Placeholder 2"/>
          <p:cNvSpPr>
            <a:spLocks noGrp="1"/>
          </p:cNvSpPr>
          <p:nvPr>
            <p:ph type="sldNum" sz="quarter" idx="12"/>
          </p:nvPr>
        </p:nvSpPr>
        <p:spPr/>
        <p:txBody>
          <a:bodyPr/>
          <a:lstStyle/>
          <a:p>
            <a:fld id="{9FD32D9D-5A5C-DA49-82D0-CD01CE9A95C8}" type="slidenum">
              <a:rPr lang="en-US" smtClean="0"/>
              <a:t>13</a:t>
            </a:fld>
            <a:endParaRPr lang="en-US"/>
          </a:p>
        </p:txBody>
      </p:sp>
      <p:grpSp>
        <p:nvGrpSpPr>
          <p:cNvPr id="100" name="Group 99"/>
          <p:cNvGrpSpPr>
            <a:grpSpLocks/>
          </p:cNvGrpSpPr>
          <p:nvPr/>
        </p:nvGrpSpPr>
        <p:grpSpPr bwMode="auto">
          <a:xfrm>
            <a:off x="7729574" y="3309746"/>
            <a:ext cx="3298826" cy="923926"/>
            <a:chOff x="3867" y="2406"/>
            <a:chExt cx="2078" cy="582"/>
          </a:xfrm>
        </p:grpSpPr>
        <p:grpSp>
          <p:nvGrpSpPr>
            <p:cNvPr id="101" name="Group 100"/>
            <p:cNvGrpSpPr>
              <a:grpSpLocks/>
            </p:cNvGrpSpPr>
            <p:nvPr/>
          </p:nvGrpSpPr>
          <p:grpSpPr bwMode="auto">
            <a:xfrm>
              <a:off x="3867" y="2570"/>
              <a:ext cx="1070" cy="93"/>
              <a:chOff x="3867" y="2570"/>
              <a:chExt cx="1070" cy="93"/>
            </a:xfrm>
          </p:grpSpPr>
          <p:sp>
            <p:nvSpPr>
              <p:cNvPr id="103" name="Line 101"/>
              <p:cNvSpPr>
                <a:spLocks noChangeShapeType="1"/>
              </p:cNvSpPr>
              <p:nvPr/>
            </p:nvSpPr>
            <p:spPr bwMode="auto">
              <a:xfrm>
                <a:off x="3867" y="2570"/>
                <a:ext cx="1070" cy="13"/>
              </a:xfrm>
              <a:prstGeom prst="line">
                <a:avLst/>
              </a:prstGeom>
              <a:noFill/>
              <a:ln w="12700">
                <a:solidFill>
                  <a:schemeClr val="accent1"/>
                </a:solidFill>
                <a:round/>
                <a:headEnd/>
                <a:tailEnd/>
              </a:ln>
            </p:spPr>
            <p:txBody>
              <a:bodyPr/>
              <a:lstStyle/>
              <a:p>
                <a:pPr algn="ctr"/>
                <a:endParaRPr lang="en-US" sz="1400" dirty="0">
                  <a:solidFill>
                    <a:prstClr val="black"/>
                  </a:solidFill>
                </a:endParaRPr>
              </a:p>
            </p:txBody>
          </p:sp>
          <p:sp>
            <p:nvSpPr>
              <p:cNvPr id="104" name="Line 102"/>
              <p:cNvSpPr>
                <a:spLocks noChangeShapeType="1"/>
              </p:cNvSpPr>
              <p:nvPr/>
            </p:nvSpPr>
            <p:spPr bwMode="auto">
              <a:xfrm flipV="1">
                <a:off x="3867" y="2580"/>
                <a:ext cx="1039" cy="83"/>
              </a:xfrm>
              <a:prstGeom prst="line">
                <a:avLst/>
              </a:prstGeom>
              <a:noFill/>
              <a:ln w="12700">
                <a:solidFill>
                  <a:schemeClr val="accent1"/>
                </a:solidFill>
                <a:round/>
                <a:headEnd/>
                <a:tailEnd/>
              </a:ln>
            </p:spPr>
            <p:txBody>
              <a:bodyPr/>
              <a:lstStyle/>
              <a:p>
                <a:pPr algn="ctr"/>
                <a:endParaRPr lang="en-US" sz="1400">
                  <a:solidFill>
                    <a:prstClr val="black"/>
                  </a:solidFill>
                </a:endParaRPr>
              </a:p>
            </p:txBody>
          </p:sp>
        </p:grpSp>
        <p:sp>
          <p:nvSpPr>
            <p:cNvPr id="102" name="Text Box 103"/>
            <p:cNvSpPr txBox="1">
              <a:spLocks noChangeArrowheads="1"/>
            </p:cNvSpPr>
            <p:nvPr/>
          </p:nvSpPr>
          <p:spPr bwMode="auto">
            <a:xfrm>
              <a:off x="4505" y="2406"/>
              <a:ext cx="1440" cy="582"/>
            </a:xfrm>
            <a:prstGeom prst="rect">
              <a:avLst/>
            </a:prstGeom>
            <a:noFill/>
            <a:ln w="9525">
              <a:noFill/>
              <a:miter lim="800000"/>
              <a:headEnd/>
              <a:tailEnd/>
            </a:ln>
          </p:spPr>
          <p:txBody>
            <a:bodyPr>
              <a:spAutoFit/>
            </a:bodyPr>
            <a:lstStyle/>
            <a:p>
              <a:pPr algn="ctr">
                <a:spcBef>
                  <a:spcPct val="20000"/>
                </a:spcBef>
              </a:pPr>
              <a:r>
                <a:rPr lang="en-US" b="1" dirty="0">
                  <a:solidFill>
                    <a:schemeClr val="accent1"/>
                  </a:solidFill>
                  <a:cs typeface="Times New Roman" pitchFamily="18" charset="0"/>
                </a:rPr>
                <a:t>0.75</a:t>
              </a:r>
              <a:r>
                <a:rPr lang="en-US" b="1" dirty="0">
                  <a:solidFill>
                    <a:schemeClr val="accent1"/>
                  </a:solidFill>
                </a:rPr>
                <a:t>°</a:t>
              </a:r>
              <a:br>
                <a:rPr lang="en-US" b="1" dirty="0">
                  <a:solidFill>
                    <a:schemeClr val="accent1"/>
                  </a:solidFill>
                </a:rPr>
              </a:br>
              <a:r>
                <a:rPr lang="en-US" b="1" dirty="0">
                  <a:solidFill>
                    <a:schemeClr val="accent1"/>
                  </a:solidFill>
                  <a:cs typeface="Times New Roman" pitchFamily="18" charset="0"/>
                </a:rPr>
                <a:t>resolution</a:t>
              </a:r>
            </a:p>
            <a:p>
              <a:pPr algn="ctr"/>
              <a:endParaRPr lang="en-US" b="1" dirty="0">
                <a:solidFill>
                  <a:schemeClr val="accent1"/>
                </a:solidFill>
                <a:cs typeface="Times New Roman" pitchFamily="18" charset="0"/>
              </a:endParaRPr>
            </a:p>
          </p:txBody>
        </p:sp>
      </p:grpSp>
      <p:sp>
        <p:nvSpPr>
          <p:cNvPr id="189" name="Freeform 188">
            <a:extLst>
              <a:ext uri="{FF2B5EF4-FFF2-40B4-BE49-F238E27FC236}">
                <a16:creationId xmlns:a16="http://schemas.microsoft.com/office/drawing/2014/main" id="{DAEF580E-9556-2748-8360-E10B26CF5EA0}"/>
              </a:ext>
            </a:extLst>
          </p:cNvPr>
          <p:cNvSpPr>
            <a:spLocks noChangeArrowheads="1"/>
          </p:cNvSpPr>
          <p:nvPr/>
        </p:nvSpPr>
        <p:spPr bwMode="auto">
          <a:xfrm>
            <a:off x="5342280" y="2456455"/>
            <a:ext cx="2254582" cy="113737"/>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0" name="Freeform 189">
            <a:extLst>
              <a:ext uri="{FF2B5EF4-FFF2-40B4-BE49-F238E27FC236}">
                <a16:creationId xmlns:a16="http://schemas.microsoft.com/office/drawing/2014/main" id="{7D620948-E4BE-1E46-A772-BE1CD03963FE}"/>
              </a:ext>
            </a:extLst>
          </p:cNvPr>
          <p:cNvSpPr>
            <a:spLocks noChangeArrowheads="1"/>
          </p:cNvSpPr>
          <p:nvPr/>
        </p:nvSpPr>
        <p:spPr bwMode="auto">
          <a:xfrm>
            <a:off x="5342280" y="2573871"/>
            <a:ext cx="2254582" cy="112597"/>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2" name="Freeform 191">
            <a:extLst>
              <a:ext uri="{FF2B5EF4-FFF2-40B4-BE49-F238E27FC236}">
                <a16:creationId xmlns:a16="http://schemas.microsoft.com/office/drawing/2014/main" id="{413D01AA-829C-674D-9186-838083B33923}"/>
              </a:ext>
            </a:extLst>
          </p:cNvPr>
          <p:cNvSpPr>
            <a:spLocks noChangeArrowheads="1"/>
          </p:cNvSpPr>
          <p:nvPr/>
        </p:nvSpPr>
        <p:spPr bwMode="auto">
          <a:xfrm>
            <a:off x="5342280" y="2676468"/>
            <a:ext cx="2254582" cy="125137"/>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3" name="Freeform 192">
            <a:extLst>
              <a:ext uri="{FF2B5EF4-FFF2-40B4-BE49-F238E27FC236}">
                <a16:creationId xmlns:a16="http://schemas.microsoft.com/office/drawing/2014/main" id="{34892EF8-F1E5-9C47-8F6A-E4D0CAE15B05}"/>
              </a:ext>
            </a:extLst>
          </p:cNvPr>
          <p:cNvSpPr>
            <a:spLocks noChangeArrowheads="1"/>
          </p:cNvSpPr>
          <p:nvPr/>
        </p:nvSpPr>
        <p:spPr bwMode="auto">
          <a:xfrm>
            <a:off x="5342280" y="2792743"/>
            <a:ext cx="2254582" cy="12399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4" name="Freeform 193">
            <a:extLst>
              <a:ext uri="{FF2B5EF4-FFF2-40B4-BE49-F238E27FC236}">
                <a16:creationId xmlns:a16="http://schemas.microsoft.com/office/drawing/2014/main" id="{C87A436A-FB2E-D24E-8151-818B2FC583F1}"/>
              </a:ext>
            </a:extLst>
          </p:cNvPr>
          <p:cNvSpPr>
            <a:spLocks noChangeArrowheads="1"/>
          </p:cNvSpPr>
          <p:nvPr/>
        </p:nvSpPr>
        <p:spPr bwMode="auto">
          <a:xfrm>
            <a:off x="5342280" y="2883940"/>
            <a:ext cx="2254582" cy="149076"/>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5" name="Freeform 194">
            <a:extLst>
              <a:ext uri="{FF2B5EF4-FFF2-40B4-BE49-F238E27FC236}">
                <a16:creationId xmlns:a16="http://schemas.microsoft.com/office/drawing/2014/main" id="{99B0DD5F-5713-9947-9BEB-C0DE2CD4E6D3}"/>
              </a:ext>
            </a:extLst>
          </p:cNvPr>
          <p:cNvSpPr>
            <a:spLocks noChangeArrowheads="1"/>
          </p:cNvSpPr>
          <p:nvPr/>
        </p:nvSpPr>
        <p:spPr bwMode="auto">
          <a:xfrm>
            <a:off x="5342280" y="2991096"/>
            <a:ext cx="2254582" cy="157056"/>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6" name="Freeform 195">
            <a:extLst>
              <a:ext uri="{FF2B5EF4-FFF2-40B4-BE49-F238E27FC236}">
                <a16:creationId xmlns:a16="http://schemas.microsoft.com/office/drawing/2014/main" id="{DCA89D85-B8AF-844C-9B4B-22A4FD068D75}"/>
              </a:ext>
            </a:extLst>
          </p:cNvPr>
          <p:cNvSpPr>
            <a:spLocks noChangeArrowheads="1"/>
          </p:cNvSpPr>
          <p:nvPr/>
        </p:nvSpPr>
        <p:spPr bwMode="auto">
          <a:xfrm>
            <a:off x="5342280" y="3081153"/>
            <a:ext cx="2254582" cy="182135"/>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7" name="Freeform 196">
            <a:extLst>
              <a:ext uri="{FF2B5EF4-FFF2-40B4-BE49-F238E27FC236}">
                <a16:creationId xmlns:a16="http://schemas.microsoft.com/office/drawing/2014/main" id="{A0BDBAEA-83D0-B045-84C3-D3778471C975}"/>
              </a:ext>
            </a:extLst>
          </p:cNvPr>
          <p:cNvSpPr>
            <a:spLocks noChangeArrowheads="1"/>
          </p:cNvSpPr>
          <p:nvPr/>
        </p:nvSpPr>
        <p:spPr bwMode="auto">
          <a:xfrm>
            <a:off x="5342280" y="3194009"/>
            <a:ext cx="2254582" cy="185555"/>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8" name="Freeform 197">
            <a:extLst>
              <a:ext uri="{FF2B5EF4-FFF2-40B4-BE49-F238E27FC236}">
                <a16:creationId xmlns:a16="http://schemas.microsoft.com/office/drawing/2014/main" id="{0499DCA5-19F8-D94B-A505-993FBA98831E}"/>
              </a:ext>
            </a:extLst>
          </p:cNvPr>
          <p:cNvSpPr>
            <a:spLocks noChangeArrowheads="1"/>
          </p:cNvSpPr>
          <p:nvPr/>
        </p:nvSpPr>
        <p:spPr bwMode="auto">
          <a:xfrm>
            <a:off x="5342280" y="3309145"/>
            <a:ext cx="2254582" cy="185555"/>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199" name="Freeform 198">
            <a:extLst>
              <a:ext uri="{FF2B5EF4-FFF2-40B4-BE49-F238E27FC236}">
                <a16:creationId xmlns:a16="http://schemas.microsoft.com/office/drawing/2014/main" id="{5F36DAC5-CF1D-E040-A36F-07DCF12143B4}"/>
              </a:ext>
            </a:extLst>
          </p:cNvPr>
          <p:cNvSpPr>
            <a:spLocks noChangeArrowheads="1"/>
          </p:cNvSpPr>
          <p:nvPr/>
        </p:nvSpPr>
        <p:spPr bwMode="auto">
          <a:xfrm>
            <a:off x="5342280" y="3436820"/>
            <a:ext cx="2254582" cy="174156"/>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0" name="Freeform 199">
            <a:extLst>
              <a:ext uri="{FF2B5EF4-FFF2-40B4-BE49-F238E27FC236}">
                <a16:creationId xmlns:a16="http://schemas.microsoft.com/office/drawing/2014/main" id="{88696B9D-9425-8947-A833-0440594EB7FF}"/>
              </a:ext>
            </a:extLst>
          </p:cNvPr>
          <p:cNvSpPr>
            <a:spLocks noChangeArrowheads="1"/>
          </p:cNvSpPr>
          <p:nvPr/>
        </p:nvSpPr>
        <p:spPr bwMode="auto">
          <a:xfrm>
            <a:off x="5342280" y="3563356"/>
            <a:ext cx="2254582" cy="162755"/>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1" name="Freeform 200">
            <a:extLst>
              <a:ext uri="{FF2B5EF4-FFF2-40B4-BE49-F238E27FC236}">
                <a16:creationId xmlns:a16="http://schemas.microsoft.com/office/drawing/2014/main" id="{8CDA84B1-BEEA-2144-B12A-4AA30B7EAFE3}"/>
              </a:ext>
            </a:extLst>
          </p:cNvPr>
          <p:cNvSpPr>
            <a:spLocks noChangeArrowheads="1"/>
          </p:cNvSpPr>
          <p:nvPr/>
        </p:nvSpPr>
        <p:spPr bwMode="auto">
          <a:xfrm>
            <a:off x="5342280" y="3680771"/>
            <a:ext cx="2254582" cy="160476"/>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2" name="Freeform 201">
            <a:extLst>
              <a:ext uri="{FF2B5EF4-FFF2-40B4-BE49-F238E27FC236}">
                <a16:creationId xmlns:a16="http://schemas.microsoft.com/office/drawing/2014/main" id="{6AEBC9C0-9E0A-7F44-A1B1-F219103CE5C3}"/>
              </a:ext>
            </a:extLst>
          </p:cNvPr>
          <p:cNvSpPr>
            <a:spLocks noChangeArrowheads="1"/>
          </p:cNvSpPr>
          <p:nvPr/>
        </p:nvSpPr>
        <p:spPr bwMode="auto">
          <a:xfrm>
            <a:off x="5342280" y="3754869"/>
            <a:ext cx="2254582" cy="20265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3" name="Freeform 202">
            <a:extLst>
              <a:ext uri="{FF2B5EF4-FFF2-40B4-BE49-F238E27FC236}">
                <a16:creationId xmlns:a16="http://schemas.microsoft.com/office/drawing/2014/main" id="{1154ABB6-1644-554B-8FF4-385937888068}"/>
              </a:ext>
            </a:extLst>
          </p:cNvPr>
          <p:cNvSpPr>
            <a:spLocks noChangeArrowheads="1"/>
          </p:cNvSpPr>
          <p:nvPr/>
        </p:nvSpPr>
        <p:spPr bwMode="auto">
          <a:xfrm>
            <a:off x="5342280" y="3908764"/>
            <a:ext cx="2254582" cy="163896"/>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4" name="Freeform 203">
            <a:extLst>
              <a:ext uri="{FF2B5EF4-FFF2-40B4-BE49-F238E27FC236}">
                <a16:creationId xmlns:a16="http://schemas.microsoft.com/office/drawing/2014/main" id="{3DC7E3CC-20F3-C443-BC27-F2F3927E862D}"/>
              </a:ext>
            </a:extLst>
          </p:cNvPr>
          <p:cNvSpPr>
            <a:spLocks noChangeArrowheads="1"/>
          </p:cNvSpPr>
          <p:nvPr/>
        </p:nvSpPr>
        <p:spPr bwMode="auto">
          <a:xfrm>
            <a:off x="5342280" y="4034159"/>
            <a:ext cx="2254582" cy="154775"/>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5" name="Freeform 204">
            <a:extLst>
              <a:ext uri="{FF2B5EF4-FFF2-40B4-BE49-F238E27FC236}">
                <a16:creationId xmlns:a16="http://schemas.microsoft.com/office/drawing/2014/main" id="{CC9EDBCC-3933-034B-8D3E-822DCC3AF05D}"/>
              </a:ext>
            </a:extLst>
          </p:cNvPr>
          <p:cNvSpPr>
            <a:spLocks noChangeArrowheads="1"/>
          </p:cNvSpPr>
          <p:nvPr/>
        </p:nvSpPr>
        <p:spPr bwMode="auto">
          <a:xfrm>
            <a:off x="5342280" y="4150435"/>
            <a:ext cx="2254582" cy="153636"/>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6" name="Freeform 205">
            <a:extLst>
              <a:ext uri="{FF2B5EF4-FFF2-40B4-BE49-F238E27FC236}">
                <a16:creationId xmlns:a16="http://schemas.microsoft.com/office/drawing/2014/main" id="{B0243444-EA62-6F49-9FF7-D0ABD40DA477}"/>
              </a:ext>
            </a:extLst>
          </p:cNvPr>
          <p:cNvSpPr>
            <a:spLocks noChangeArrowheads="1"/>
          </p:cNvSpPr>
          <p:nvPr/>
        </p:nvSpPr>
        <p:spPr bwMode="auto">
          <a:xfrm>
            <a:off x="5342280" y="4265572"/>
            <a:ext cx="2254582" cy="153636"/>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7" name="Freeform 206">
            <a:extLst>
              <a:ext uri="{FF2B5EF4-FFF2-40B4-BE49-F238E27FC236}">
                <a16:creationId xmlns:a16="http://schemas.microsoft.com/office/drawing/2014/main" id="{EAF6B605-71AD-9142-90DA-8CA3B6289FFE}"/>
              </a:ext>
            </a:extLst>
          </p:cNvPr>
          <p:cNvSpPr>
            <a:spLocks noChangeArrowheads="1"/>
          </p:cNvSpPr>
          <p:nvPr/>
        </p:nvSpPr>
        <p:spPr bwMode="auto">
          <a:xfrm>
            <a:off x="5342280" y="4390967"/>
            <a:ext cx="2254582" cy="144516"/>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8" name="Freeform 207">
            <a:extLst>
              <a:ext uri="{FF2B5EF4-FFF2-40B4-BE49-F238E27FC236}">
                <a16:creationId xmlns:a16="http://schemas.microsoft.com/office/drawing/2014/main" id="{789250E7-502A-ED4D-88E2-A404EA03C156}"/>
              </a:ext>
            </a:extLst>
          </p:cNvPr>
          <p:cNvSpPr>
            <a:spLocks noChangeArrowheads="1"/>
          </p:cNvSpPr>
          <p:nvPr/>
        </p:nvSpPr>
        <p:spPr bwMode="auto">
          <a:xfrm>
            <a:off x="5342280" y="4506103"/>
            <a:ext cx="2254582" cy="144517"/>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09" name="Freeform 208">
            <a:extLst>
              <a:ext uri="{FF2B5EF4-FFF2-40B4-BE49-F238E27FC236}">
                <a16:creationId xmlns:a16="http://schemas.microsoft.com/office/drawing/2014/main" id="{9A696F00-552C-AA4C-B051-FCE7A8CE3A77}"/>
              </a:ext>
            </a:extLst>
          </p:cNvPr>
          <p:cNvSpPr>
            <a:spLocks noChangeArrowheads="1"/>
          </p:cNvSpPr>
          <p:nvPr/>
        </p:nvSpPr>
        <p:spPr bwMode="auto">
          <a:xfrm>
            <a:off x="5342280" y="4630359"/>
            <a:ext cx="2254582" cy="135396"/>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1" name="Freeform 210">
            <a:extLst>
              <a:ext uri="{FF2B5EF4-FFF2-40B4-BE49-F238E27FC236}">
                <a16:creationId xmlns:a16="http://schemas.microsoft.com/office/drawing/2014/main" id="{A5945718-E9E5-B447-BB99-5B796303B4A7}"/>
              </a:ext>
            </a:extLst>
          </p:cNvPr>
          <p:cNvSpPr>
            <a:spLocks noChangeArrowheads="1"/>
          </p:cNvSpPr>
          <p:nvPr/>
        </p:nvSpPr>
        <p:spPr bwMode="auto">
          <a:xfrm rot="16200000">
            <a:off x="4224875" y="3581596"/>
            <a:ext cx="2254582" cy="113737"/>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2" name="Freeform 211">
            <a:extLst>
              <a:ext uri="{FF2B5EF4-FFF2-40B4-BE49-F238E27FC236}">
                <a16:creationId xmlns:a16="http://schemas.microsoft.com/office/drawing/2014/main" id="{1EA7612F-A68B-424C-905F-12D5679B2B27}"/>
              </a:ext>
            </a:extLst>
          </p:cNvPr>
          <p:cNvSpPr>
            <a:spLocks noChangeArrowheads="1"/>
          </p:cNvSpPr>
          <p:nvPr/>
        </p:nvSpPr>
        <p:spPr bwMode="auto">
          <a:xfrm rot="16200000">
            <a:off x="4341721" y="3582166"/>
            <a:ext cx="2254582" cy="112597"/>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3" name="Freeform 212">
            <a:extLst>
              <a:ext uri="{FF2B5EF4-FFF2-40B4-BE49-F238E27FC236}">
                <a16:creationId xmlns:a16="http://schemas.microsoft.com/office/drawing/2014/main" id="{50E395EC-3A20-8744-8C4A-027022BBDDE1}"/>
              </a:ext>
            </a:extLst>
          </p:cNvPr>
          <p:cNvSpPr>
            <a:spLocks noChangeArrowheads="1"/>
          </p:cNvSpPr>
          <p:nvPr/>
        </p:nvSpPr>
        <p:spPr bwMode="auto">
          <a:xfrm rot="16200000">
            <a:off x="4450587" y="3575896"/>
            <a:ext cx="2254582" cy="125137"/>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4" name="Freeform 213">
            <a:extLst>
              <a:ext uri="{FF2B5EF4-FFF2-40B4-BE49-F238E27FC236}">
                <a16:creationId xmlns:a16="http://schemas.microsoft.com/office/drawing/2014/main" id="{80A203D1-8420-7C45-906C-A5CD8BDAA7CE}"/>
              </a:ext>
            </a:extLst>
          </p:cNvPr>
          <p:cNvSpPr>
            <a:spLocks noChangeArrowheads="1"/>
          </p:cNvSpPr>
          <p:nvPr/>
        </p:nvSpPr>
        <p:spPr bwMode="auto">
          <a:xfrm rot="16200000">
            <a:off x="4566293" y="3576467"/>
            <a:ext cx="2254582" cy="12399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5" name="Freeform 214">
            <a:extLst>
              <a:ext uri="{FF2B5EF4-FFF2-40B4-BE49-F238E27FC236}">
                <a16:creationId xmlns:a16="http://schemas.microsoft.com/office/drawing/2014/main" id="{950CC4B4-A6D8-F343-B174-6EABAA2A66E4}"/>
              </a:ext>
            </a:extLst>
          </p:cNvPr>
          <p:cNvSpPr>
            <a:spLocks noChangeArrowheads="1"/>
          </p:cNvSpPr>
          <p:nvPr/>
        </p:nvSpPr>
        <p:spPr bwMode="auto">
          <a:xfrm rot="16200000">
            <a:off x="4670029" y="3563927"/>
            <a:ext cx="2254582" cy="149076"/>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6" name="Freeform 215">
            <a:extLst>
              <a:ext uri="{FF2B5EF4-FFF2-40B4-BE49-F238E27FC236}">
                <a16:creationId xmlns:a16="http://schemas.microsoft.com/office/drawing/2014/main" id="{318492AF-DBDE-254D-8274-4DA52BCE2BA0}"/>
              </a:ext>
            </a:extLst>
          </p:cNvPr>
          <p:cNvSpPr>
            <a:spLocks noChangeArrowheads="1"/>
          </p:cNvSpPr>
          <p:nvPr/>
        </p:nvSpPr>
        <p:spPr bwMode="auto">
          <a:xfrm rot="16200000">
            <a:off x="4781175" y="3559937"/>
            <a:ext cx="2254582" cy="157056"/>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7" name="Freeform 216">
            <a:extLst>
              <a:ext uri="{FF2B5EF4-FFF2-40B4-BE49-F238E27FC236}">
                <a16:creationId xmlns:a16="http://schemas.microsoft.com/office/drawing/2014/main" id="{DEEC7966-63FB-5442-99DF-4058BE4C576A}"/>
              </a:ext>
            </a:extLst>
          </p:cNvPr>
          <p:cNvSpPr>
            <a:spLocks noChangeArrowheads="1"/>
          </p:cNvSpPr>
          <p:nvPr/>
        </p:nvSpPr>
        <p:spPr bwMode="auto">
          <a:xfrm rot="16200000">
            <a:off x="4883771" y="3547397"/>
            <a:ext cx="2254582" cy="182135"/>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8" name="Freeform 217">
            <a:extLst>
              <a:ext uri="{FF2B5EF4-FFF2-40B4-BE49-F238E27FC236}">
                <a16:creationId xmlns:a16="http://schemas.microsoft.com/office/drawing/2014/main" id="{67A66DF4-10F6-184F-9A4E-28D14A731660}"/>
              </a:ext>
            </a:extLst>
          </p:cNvPr>
          <p:cNvSpPr>
            <a:spLocks noChangeArrowheads="1"/>
          </p:cNvSpPr>
          <p:nvPr/>
        </p:nvSpPr>
        <p:spPr bwMode="auto">
          <a:xfrm rot="16200000">
            <a:off x="4998338" y="3545688"/>
            <a:ext cx="2254582" cy="185555"/>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19" name="Freeform 218">
            <a:extLst>
              <a:ext uri="{FF2B5EF4-FFF2-40B4-BE49-F238E27FC236}">
                <a16:creationId xmlns:a16="http://schemas.microsoft.com/office/drawing/2014/main" id="{10CB31C0-B663-6B43-AD4A-F5737D332C9A}"/>
              </a:ext>
            </a:extLst>
          </p:cNvPr>
          <p:cNvSpPr>
            <a:spLocks noChangeArrowheads="1"/>
          </p:cNvSpPr>
          <p:nvPr/>
        </p:nvSpPr>
        <p:spPr bwMode="auto">
          <a:xfrm rot="16200000">
            <a:off x="5113474" y="3545687"/>
            <a:ext cx="2254582" cy="185555"/>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0" name="Freeform 219">
            <a:extLst>
              <a:ext uri="{FF2B5EF4-FFF2-40B4-BE49-F238E27FC236}">
                <a16:creationId xmlns:a16="http://schemas.microsoft.com/office/drawing/2014/main" id="{2454B820-BE57-4E46-82B5-F10D717466F3}"/>
              </a:ext>
            </a:extLst>
          </p:cNvPr>
          <p:cNvSpPr>
            <a:spLocks noChangeArrowheads="1"/>
          </p:cNvSpPr>
          <p:nvPr/>
        </p:nvSpPr>
        <p:spPr bwMode="auto">
          <a:xfrm rot="16200000">
            <a:off x="5235449" y="3551387"/>
            <a:ext cx="2254582" cy="174156"/>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1" name="Freeform 220">
            <a:extLst>
              <a:ext uri="{FF2B5EF4-FFF2-40B4-BE49-F238E27FC236}">
                <a16:creationId xmlns:a16="http://schemas.microsoft.com/office/drawing/2014/main" id="{FEAC4111-47C5-8747-A38C-BE22A8E17DD9}"/>
              </a:ext>
            </a:extLst>
          </p:cNvPr>
          <p:cNvSpPr>
            <a:spLocks noChangeArrowheads="1"/>
          </p:cNvSpPr>
          <p:nvPr/>
        </p:nvSpPr>
        <p:spPr bwMode="auto">
          <a:xfrm rot="16200000">
            <a:off x="5356285" y="3557088"/>
            <a:ext cx="2254582" cy="162755"/>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2" name="Freeform 221">
            <a:extLst>
              <a:ext uri="{FF2B5EF4-FFF2-40B4-BE49-F238E27FC236}">
                <a16:creationId xmlns:a16="http://schemas.microsoft.com/office/drawing/2014/main" id="{FDB4C24F-3730-6E49-9E78-C52EF9E55730}"/>
              </a:ext>
            </a:extLst>
          </p:cNvPr>
          <p:cNvSpPr>
            <a:spLocks noChangeArrowheads="1"/>
          </p:cNvSpPr>
          <p:nvPr/>
        </p:nvSpPr>
        <p:spPr bwMode="auto">
          <a:xfrm rot="16200000">
            <a:off x="5472560" y="3558227"/>
            <a:ext cx="2254582" cy="160476"/>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3" name="Freeform 222">
            <a:extLst>
              <a:ext uri="{FF2B5EF4-FFF2-40B4-BE49-F238E27FC236}">
                <a16:creationId xmlns:a16="http://schemas.microsoft.com/office/drawing/2014/main" id="{F430F15B-4B50-844A-AD7B-6FE603F4C6CB}"/>
              </a:ext>
            </a:extLst>
          </p:cNvPr>
          <p:cNvSpPr>
            <a:spLocks noChangeArrowheads="1"/>
          </p:cNvSpPr>
          <p:nvPr/>
        </p:nvSpPr>
        <p:spPr bwMode="auto">
          <a:xfrm rot="16200000">
            <a:off x="5567747" y="3537138"/>
            <a:ext cx="2254582" cy="20265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4" name="Freeform 223">
            <a:extLst>
              <a:ext uri="{FF2B5EF4-FFF2-40B4-BE49-F238E27FC236}">
                <a16:creationId xmlns:a16="http://schemas.microsoft.com/office/drawing/2014/main" id="{35B2948B-79A7-DB46-A1DC-862DB826F204}"/>
              </a:ext>
            </a:extLst>
          </p:cNvPr>
          <p:cNvSpPr>
            <a:spLocks noChangeArrowheads="1"/>
          </p:cNvSpPr>
          <p:nvPr/>
        </p:nvSpPr>
        <p:spPr bwMode="auto">
          <a:xfrm rot="16200000">
            <a:off x="5702263" y="3556517"/>
            <a:ext cx="2254582" cy="163896"/>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5" name="Freeform 224">
            <a:extLst>
              <a:ext uri="{FF2B5EF4-FFF2-40B4-BE49-F238E27FC236}">
                <a16:creationId xmlns:a16="http://schemas.microsoft.com/office/drawing/2014/main" id="{ADDE2014-3D84-514B-B06A-762BB5D47A21}"/>
              </a:ext>
            </a:extLst>
          </p:cNvPr>
          <p:cNvSpPr>
            <a:spLocks noChangeArrowheads="1"/>
          </p:cNvSpPr>
          <p:nvPr/>
        </p:nvSpPr>
        <p:spPr bwMode="auto">
          <a:xfrm rot="16200000">
            <a:off x="5823098" y="3561077"/>
            <a:ext cx="2254582" cy="154775"/>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6" name="Freeform 225">
            <a:extLst>
              <a:ext uri="{FF2B5EF4-FFF2-40B4-BE49-F238E27FC236}">
                <a16:creationId xmlns:a16="http://schemas.microsoft.com/office/drawing/2014/main" id="{91047F5C-2C78-364B-A7B5-59038BB8E726}"/>
              </a:ext>
            </a:extLst>
          </p:cNvPr>
          <p:cNvSpPr>
            <a:spLocks noChangeArrowheads="1"/>
          </p:cNvSpPr>
          <p:nvPr/>
        </p:nvSpPr>
        <p:spPr bwMode="auto">
          <a:xfrm rot="16200000">
            <a:off x="5938804" y="3561647"/>
            <a:ext cx="2254582" cy="153636"/>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7" name="Freeform 226">
            <a:extLst>
              <a:ext uri="{FF2B5EF4-FFF2-40B4-BE49-F238E27FC236}">
                <a16:creationId xmlns:a16="http://schemas.microsoft.com/office/drawing/2014/main" id="{8D1BAE5E-DB6B-8A47-9667-42B95CFBC2BB}"/>
              </a:ext>
            </a:extLst>
          </p:cNvPr>
          <p:cNvSpPr>
            <a:spLocks noChangeArrowheads="1"/>
          </p:cNvSpPr>
          <p:nvPr/>
        </p:nvSpPr>
        <p:spPr bwMode="auto">
          <a:xfrm rot="16200000">
            <a:off x="6053940" y="3561647"/>
            <a:ext cx="2254582" cy="153636"/>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8" name="Freeform 227">
            <a:extLst>
              <a:ext uri="{FF2B5EF4-FFF2-40B4-BE49-F238E27FC236}">
                <a16:creationId xmlns:a16="http://schemas.microsoft.com/office/drawing/2014/main" id="{08E66EBF-9D89-B14A-BB2B-293080E3A07C}"/>
              </a:ext>
            </a:extLst>
          </p:cNvPr>
          <p:cNvSpPr>
            <a:spLocks noChangeArrowheads="1"/>
          </p:cNvSpPr>
          <p:nvPr/>
        </p:nvSpPr>
        <p:spPr bwMode="auto">
          <a:xfrm rot="16200000">
            <a:off x="6174776" y="3566207"/>
            <a:ext cx="2254582" cy="144516"/>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29" name="Freeform 228">
            <a:extLst>
              <a:ext uri="{FF2B5EF4-FFF2-40B4-BE49-F238E27FC236}">
                <a16:creationId xmlns:a16="http://schemas.microsoft.com/office/drawing/2014/main" id="{380F2763-090E-5B44-8B70-28856A301E13}"/>
              </a:ext>
            </a:extLst>
          </p:cNvPr>
          <p:cNvSpPr>
            <a:spLocks noChangeArrowheads="1"/>
          </p:cNvSpPr>
          <p:nvPr/>
        </p:nvSpPr>
        <p:spPr bwMode="auto">
          <a:xfrm rot="16200000">
            <a:off x="6289912" y="3566207"/>
            <a:ext cx="2254582" cy="144517"/>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0" name="Freeform 229">
            <a:extLst>
              <a:ext uri="{FF2B5EF4-FFF2-40B4-BE49-F238E27FC236}">
                <a16:creationId xmlns:a16="http://schemas.microsoft.com/office/drawing/2014/main" id="{CE2FABA3-6886-0940-8EB3-016248AE3FF5}"/>
              </a:ext>
            </a:extLst>
          </p:cNvPr>
          <p:cNvSpPr>
            <a:spLocks noChangeArrowheads="1"/>
          </p:cNvSpPr>
          <p:nvPr/>
        </p:nvSpPr>
        <p:spPr bwMode="auto">
          <a:xfrm rot="16200000">
            <a:off x="6409608" y="3570767"/>
            <a:ext cx="2254582" cy="135396"/>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grpSp>
        <p:nvGrpSpPr>
          <p:cNvPr id="5" name="Group 4">
            <a:extLst>
              <a:ext uri="{FF2B5EF4-FFF2-40B4-BE49-F238E27FC236}">
                <a16:creationId xmlns:a16="http://schemas.microsoft.com/office/drawing/2014/main" id="{3A1BD451-6F70-B14F-86A6-F85B691343F5}"/>
              </a:ext>
            </a:extLst>
          </p:cNvPr>
          <p:cNvGrpSpPr/>
          <p:nvPr/>
        </p:nvGrpSpPr>
        <p:grpSpPr>
          <a:xfrm>
            <a:off x="5285621" y="2446546"/>
            <a:ext cx="2327322" cy="2319209"/>
            <a:chOff x="-712761" y="2459595"/>
            <a:chExt cx="2327322" cy="2319209"/>
          </a:xfrm>
          <a:solidFill>
            <a:schemeClr val="bg1"/>
          </a:solidFill>
        </p:grpSpPr>
        <p:grpSp>
          <p:nvGrpSpPr>
            <p:cNvPr id="233" name="Group 232">
              <a:extLst>
                <a:ext uri="{FF2B5EF4-FFF2-40B4-BE49-F238E27FC236}">
                  <a16:creationId xmlns:a16="http://schemas.microsoft.com/office/drawing/2014/main" id="{C7DE538E-7CB2-B54F-9671-04219E7ADE22}"/>
                </a:ext>
              </a:extLst>
            </p:cNvPr>
            <p:cNvGrpSpPr/>
            <p:nvPr/>
          </p:nvGrpSpPr>
          <p:grpSpPr>
            <a:xfrm rot="16200000">
              <a:off x="-685402" y="2496863"/>
              <a:ext cx="2254582" cy="2309300"/>
              <a:chOff x="1774825" y="1619250"/>
              <a:chExt cx="3139715" cy="3215915"/>
            </a:xfrm>
            <a:grpFill/>
          </p:grpSpPr>
          <p:sp>
            <p:nvSpPr>
              <p:cNvPr id="234" name="Freeform 233">
                <a:extLst>
                  <a:ext uri="{FF2B5EF4-FFF2-40B4-BE49-F238E27FC236}">
                    <a16:creationId xmlns:a16="http://schemas.microsoft.com/office/drawing/2014/main" id="{15E14C08-5174-0743-821B-C4EC72604E5D}"/>
                  </a:ext>
                </a:extLst>
              </p:cNvPr>
              <p:cNvSpPr>
                <a:spLocks noChangeArrowheads="1"/>
              </p:cNvSpPr>
              <p:nvPr/>
            </p:nvSpPr>
            <p:spPr bwMode="auto">
              <a:xfrm>
                <a:off x="1774825" y="1619250"/>
                <a:ext cx="3139715" cy="158390"/>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5" name="Freeform 234">
                <a:extLst>
                  <a:ext uri="{FF2B5EF4-FFF2-40B4-BE49-F238E27FC236}">
                    <a16:creationId xmlns:a16="http://schemas.microsoft.com/office/drawing/2014/main" id="{402B0CC4-6116-6A42-8DC9-EDA1F6707192}"/>
                  </a:ext>
                </a:extLst>
              </p:cNvPr>
              <p:cNvSpPr>
                <a:spLocks noChangeArrowheads="1"/>
              </p:cNvSpPr>
              <p:nvPr/>
            </p:nvSpPr>
            <p:spPr bwMode="auto">
              <a:xfrm>
                <a:off x="1774825" y="1782763"/>
                <a:ext cx="3139715" cy="156802"/>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6" name="Freeform 235">
                <a:extLst>
                  <a:ext uri="{FF2B5EF4-FFF2-40B4-BE49-F238E27FC236}">
                    <a16:creationId xmlns:a16="http://schemas.microsoft.com/office/drawing/2014/main" id="{77B4F331-FB3C-4644-A57B-1238A49ADE39}"/>
                  </a:ext>
                </a:extLst>
              </p:cNvPr>
              <p:cNvSpPr>
                <a:spLocks noChangeArrowheads="1"/>
              </p:cNvSpPr>
              <p:nvPr/>
            </p:nvSpPr>
            <p:spPr bwMode="auto">
              <a:xfrm>
                <a:off x="1774825" y="1925638"/>
                <a:ext cx="3139715" cy="174265"/>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7" name="Freeform 236">
                <a:extLst>
                  <a:ext uri="{FF2B5EF4-FFF2-40B4-BE49-F238E27FC236}">
                    <a16:creationId xmlns:a16="http://schemas.microsoft.com/office/drawing/2014/main" id="{573402B6-4C66-F949-8434-F456C6A3268A}"/>
                  </a:ext>
                </a:extLst>
              </p:cNvPr>
              <p:cNvSpPr>
                <a:spLocks noChangeArrowheads="1"/>
              </p:cNvSpPr>
              <p:nvPr/>
            </p:nvSpPr>
            <p:spPr bwMode="auto">
              <a:xfrm>
                <a:off x="1774825" y="2087563"/>
                <a:ext cx="3139715" cy="17267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8" name="Freeform 237">
                <a:extLst>
                  <a:ext uri="{FF2B5EF4-FFF2-40B4-BE49-F238E27FC236}">
                    <a16:creationId xmlns:a16="http://schemas.microsoft.com/office/drawing/2014/main" id="{022D1A1E-78F0-A549-BC06-883EB2153C67}"/>
                  </a:ext>
                </a:extLst>
              </p:cNvPr>
              <p:cNvSpPr>
                <a:spLocks noChangeArrowheads="1"/>
              </p:cNvSpPr>
              <p:nvPr/>
            </p:nvSpPr>
            <p:spPr bwMode="auto">
              <a:xfrm>
                <a:off x="1774825" y="2214563"/>
                <a:ext cx="3139715" cy="207602"/>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39" name="Freeform 238">
                <a:extLst>
                  <a:ext uri="{FF2B5EF4-FFF2-40B4-BE49-F238E27FC236}">
                    <a16:creationId xmlns:a16="http://schemas.microsoft.com/office/drawing/2014/main" id="{5BA226F8-BFA2-3045-ACC6-B317EDE72A73}"/>
                  </a:ext>
                </a:extLst>
              </p:cNvPr>
              <p:cNvSpPr>
                <a:spLocks noChangeArrowheads="1"/>
              </p:cNvSpPr>
              <p:nvPr/>
            </p:nvSpPr>
            <p:spPr bwMode="auto">
              <a:xfrm>
                <a:off x="1774825" y="2363788"/>
                <a:ext cx="3139715" cy="218715"/>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0" name="Freeform 239">
                <a:extLst>
                  <a:ext uri="{FF2B5EF4-FFF2-40B4-BE49-F238E27FC236}">
                    <a16:creationId xmlns:a16="http://schemas.microsoft.com/office/drawing/2014/main" id="{F691A7FE-15A5-C84D-886F-342080CFB2BF}"/>
                  </a:ext>
                </a:extLst>
              </p:cNvPr>
              <p:cNvSpPr>
                <a:spLocks noChangeArrowheads="1"/>
              </p:cNvSpPr>
              <p:nvPr/>
            </p:nvSpPr>
            <p:spPr bwMode="auto">
              <a:xfrm>
                <a:off x="1774825" y="2489200"/>
                <a:ext cx="3139715" cy="253640"/>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1" name="Freeform 240">
                <a:extLst>
                  <a:ext uri="{FF2B5EF4-FFF2-40B4-BE49-F238E27FC236}">
                    <a16:creationId xmlns:a16="http://schemas.microsoft.com/office/drawing/2014/main" id="{C77F61A6-75A4-1F45-8477-78630F604195}"/>
                  </a:ext>
                </a:extLst>
              </p:cNvPr>
              <p:cNvSpPr>
                <a:spLocks noChangeArrowheads="1"/>
              </p:cNvSpPr>
              <p:nvPr/>
            </p:nvSpPr>
            <p:spPr bwMode="auto">
              <a:xfrm>
                <a:off x="1774825" y="2646363"/>
                <a:ext cx="3139715" cy="258402"/>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2" name="Freeform 241">
                <a:extLst>
                  <a:ext uri="{FF2B5EF4-FFF2-40B4-BE49-F238E27FC236}">
                    <a16:creationId xmlns:a16="http://schemas.microsoft.com/office/drawing/2014/main" id="{D0DBA2F3-BEC2-2944-B763-6255A8FBC117}"/>
                  </a:ext>
                </a:extLst>
              </p:cNvPr>
              <p:cNvSpPr>
                <a:spLocks noChangeArrowheads="1"/>
              </p:cNvSpPr>
              <p:nvPr/>
            </p:nvSpPr>
            <p:spPr bwMode="auto">
              <a:xfrm>
                <a:off x="1774825" y="2806700"/>
                <a:ext cx="3139715" cy="258403"/>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3" name="Freeform 242">
                <a:extLst>
                  <a:ext uri="{FF2B5EF4-FFF2-40B4-BE49-F238E27FC236}">
                    <a16:creationId xmlns:a16="http://schemas.microsoft.com/office/drawing/2014/main" id="{41CF6FB1-85A7-534F-98EC-B10867A4F70A}"/>
                  </a:ext>
                </a:extLst>
              </p:cNvPr>
              <p:cNvSpPr>
                <a:spLocks noChangeArrowheads="1"/>
              </p:cNvSpPr>
              <p:nvPr/>
            </p:nvSpPr>
            <p:spPr bwMode="auto">
              <a:xfrm>
                <a:off x="1774825" y="2984499"/>
                <a:ext cx="3139715" cy="242528"/>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4" name="Freeform 243">
                <a:extLst>
                  <a:ext uri="{FF2B5EF4-FFF2-40B4-BE49-F238E27FC236}">
                    <a16:creationId xmlns:a16="http://schemas.microsoft.com/office/drawing/2014/main" id="{9E55F852-54DA-424C-923C-FA4049C1C2B4}"/>
                  </a:ext>
                </a:extLst>
              </p:cNvPr>
              <p:cNvSpPr>
                <a:spLocks noChangeArrowheads="1"/>
              </p:cNvSpPr>
              <p:nvPr/>
            </p:nvSpPr>
            <p:spPr bwMode="auto">
              <a:xfrm>
                <a:off x="1774825" y="3160713"/>
                <a:ext cx="3139715" cy="226651"/>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5" name="Freeform 244">
                <a:extLst>
                  <a:ext uri="{FF2B5EF4-FFF2-40B4-BE49-F238E27FC236}">
                    <a16:creationId xmlns:a16="http://schemas.microsoft.com/office/drawing/2014/main" id="{89492584-511F-4948-A40E-02103A47932E}"/>
                  </a:ext>
                </a:extLst>
              </p:cNvPr>
              <p:cNvSpPr>
                <a:spLocks noChangeArrowheads="1"/>
              </p:cNvSpPr>
              <p:nvPr/>
            </p:nvSpPr>
            <p:spPr bwMode="auto">
              <a:xfrm>
                <a:off x="1774825" y="3324224"/>
                <a:ext cx="3139715" cy="223478"/>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6" name="Freeform 245">
                <a:extLst>
                  <a:ext uri="{FF2B5EF4-FFF2-40B4-BE49-F238E27FC236}">
                    <a16:creationId xmlns:a16="http://schemas.microsoft.com/office/drawing/2014/main" id="{EA550E9E-A68F-9A4A-95F6-6354F999B59A}"/>
                  </a:ext>
                </a:extLst>
              </p:cNvPr>
              <p:cNvSpPr>
                <a:spLocks noChangeArrowheads="1"/>
              </p:cNvSpPr>
              <p:nvPr/>
            </p:nvSpPr>
            <p:spPr bwMode="auto">
              <a:xfrm>
                <a:off x="1774825" y="3427412"/>
                <a:ext cx="3139715" cy="28221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7" name="Freeform 246">
                <a:extLst>
                  <a:ext uri="{FF2B5EF4-FFF2-40B4-BE49-F238E27FC236}">
                    <a16:creationId xmlns:a16="http://schemas.microsoft.com/office/drawing/2014/main" id="{0A431063-2AA8-D647-834D-CC6FCA8701E5}"/>
                  </a:ext>
                </a:extLst>
              </p:cNvPr>
              <p:cNvSpPr>
                <a:spLocks noChangeArrowheads="1"/>
              </p:cNvSpPr>
              <p:nvPr/>
            </p:nvSpPr>
            <p:spPr bwMode="auto">
              <a:xfrm>
                <a:off x="1774825" y="3641725"/>
                <a:ext cx="3139715" cy="228240"/>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8" name="Freeform 247">
                <a:extLst>
                  <a:ext uri="{FF2B5EF4-FFF2-40B4-BE49-F238E27FC236}">
                    <a16:creationId xmlns:a16="http://schemas.microsoft.com/office/drawing/2014/main" id="{B8A12517-C25A-6748-96B8-F32F887C9AFC}"/>
                  </a:ext>
                </a:extLst>
              </p:cNvPr>
              <p:cNvSpPr>
                <a:spLocks noChangeArrowheads="1"/>
              </p:cNvSpPr>
              <p:nvPr/>
            </p:nvSpPr>
            <p:spPr bwMode="auto">
              <a:xfrm>
                <a:off x="1774825" y="3816350"/>
                <a:ext cx="3139715" cy="215539"/>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49" name="Freeform 248">
                <a:extLst>
                  <a:ext uri="{FF2B5EF4-FFF2-40B4-BE49-F238E27FC236}">
                    <a16:creationId xmlns:a16="http://schemas.microsoft.com/office/drawing/2014/main" id="{209294B0-0DCD-CC4E-BE30-5AF18E340EE2}"/>
                  </a:ext>
                </a:extLst>
              </p:cNvPr>
              <p:cNvSpPr>
                <a:spLocks noChangeArrowheads="1"/>
              </p:cNvSpPr>
              <p:nvPr/>
            </p:nvSpPr>
            <p:spPr bwMode="auto">
              <a:xfrm>
                <a:off x="1774825" y="3978275"/>
                <a:ext cx="3139715" cy="213953"/>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0" name="Freeform 249">
                <a:extLst>
                  <a:ext uri="{FF2B5EF4-FFF2-40B4-BE49-F238E27FC236}">
                    <a16:creationId xmlns:a16="http://schemas.microsoft.com/office/drawing/2014/main" id="{45D26184-C5A6-1141-AC04-B0153C314DA2}"/>
                  </a:ext>
                </a:extLst>
              </p:cNvPr>
              <p:cNvSpPr>
                <a:spLocks noChangeArrowheads="1"/>
              </p:cNvSpPr>
              <p:nvPr/>
            </p:nvSpPr>
            <p:spPr bwMode="auto">
              <a:xfrm>
                <a:off x="1774825" y="4138613"/>
                <a:ext cx="3139715" cy="213952"/>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1" name="Freeform 250">
                <a:extLst>
                  <a:ext uri="{FF2B5EF4-FFF2-40B4-BE49-F238E27FC236}">
                    <a16:creationId xmlns:a16="http://schemas.microsoft.com/office/drawing/2014/main" id="{3E607316-CA59-D24D-A535-DB5B741DD981}"/>
                  </a:ext>
                </a:extLst>
              </p:cNvPr>
              <p:cNvSpPr>
                <a:spLocks noChangeArrowheads="1"/>
              </p:cNvSpPr>
              <p:nvPr/>
            </p:nvSpPr>
            <p:spPr bwMode="auto">
              <a:xfrm>
                <a:off x="1774825" y="4313238"/>
                <a:ext cx="3139715" cy="201252"/>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2" name="Freeform 251">
                <a:extLst>
                  <a:ext uri="{FF2B5EF4-FFF2-40B4-BE49-F238E27FC236}">
                    <a16:creationId xmlns:a16="http://schemas.microsoft.com/office/drawing/2014/main" id="{76C7C14C-570C-344B-A429-DA0C810B1ED9}"/>
                  </a:ext>
                </a:extLst>
              </p:cNvPr>
              <p:cNvSpPr>
                <a:spLocks noChangeArrowheads="1"/>
              </p:cNvSpPr>
              <p:nvPr/>
            </p:nvSpPr>
            <p:spPr bwMode="auto">
              <a:xfrm>
                <a:off x="1774825" y="4473575"/>
                <a:ext cx="3139715" cy="201253"/>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3" name="Freeform 252">
                <a:extLst>
                  <a:ext uri="{FF2B5EF4-FFF2-40B4-BE49-F238E27FC236}">
                    <a16:creationId xmlns:a16="http://schemas.microsoft.com/office/drawing/2014/main" id="{E84B5B90-C99E-AF49-BCC1-033BF0081A90}"/>
                  </a:ext>
                </a:extLst>
              </p:cNvPr>
              <p:cNvSpPr>
                <a:spLocks noChangeArrowheads="1"/>
              </p:cNvSpPr>
              <p:nvPr/>
            </p:nvSpPr>
            <p:spPr bwMode="auto">
              <a:xfrm>
                <a:off x="1774825" y="4646613"/>
                <a:ext cx="3139715" cy="188552"/>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grpSp>
        <p:grpSp>
          <p:nvGrpSpPr>
            <p:cNvPr id="254" name="Group 253">
              <a:extLst>
                <a:ext uri="{FF2B5EF4-FFF2-40B4-BE49-F238E27FC236}">
                  <a16:creationId xmlns:a16="http://schemas.microsoft.com/office/drawing/2014/main" id="{6ECBFF1B-EAC9-7E4D-B5D9-39B8EAB86A82}"/>
                </a:ext>
              </a:extLst>
            </p:cNvPr>
            <p:cNvGrpSpPr/>
            <p:nvPr/>
          </p:nvGrpSpPr>
          <p:grpSpPr>
            <a:xfrm>
              <a:off x="-640021" y="2459595"/>
              <a:ext cx="2254582" cy="2309300"/>
              <a:chOff x="1774825" y="1619250"/>
              <a:chExt cx="3139715" cy="3215915"/>
            </a:xfrm>
            <a:grpFill/>
          </p:grpSpPr>
          <p:sp>
            <p:nvSpPr>
              <p:cNvPr id="255" name="Freeform 254">
                <a:extLst>
                  <a:ext uri="{FF2B5EF4-FFF2-40B4-BE49-F238E27FC236}">
                    <a16:creationId xmlns:a16="http://schemas.microsoft.com/office/drawing/2014/main" id="{63D96483-BF56-C140-8450-150AC87D2656}"/>
                  </a:ext>
                </a:extLst>
              </p:cNvPr>
              <p:cNvSpPr>
                <a:spLocks noChangeArrowheads="1"/>
              </p:cNvSpPr>
              <p:nvPr/>
            </p:nvSpPr>
            <p:spPr bwMode="auto">
              <a:xfrm>
                <a:off x="1774825" y="1619250"/>
                <a:ext cx="3139715" cy="158390"/>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6" name="Freeform 255">
                <a:extLst>
                  <a:ext uri="{FF2B5EF4-FFF2-40B4-BE49-F238E27FC236}">
                    <a16:creationId xmlns:a16="http://schemas.microsoft.com/office/drawing/2014/main" id="{11EED5D0-2FE6-ED4A-A690-A8A8A0693D39}"/>
                  </a:ext>
                </a:extLst>
              </p:cNvPr>
              <p:cNvSpPr>
                <a:spLocks noChangeArrowheads="1"/>
              </p:cNvSpPr>
              <p:nvPr/>
            </p:nvSpPr>
            <p:spPr bwMode="auto">
              <a:xfrm>
                <a:off x="1774825" y="1782763"/>
                <a:ext cx="3139715" cy="156802"/>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7" name="Freeform 256">
                <a:extLst>
                  <a:ext uri="{FF2B5EF4-FFF2-40B4-BE49-F238E27FC236}">
                    <a16:creationId xmlns:a16="http://schemas.microsoft.com/office/drawing/2014/main" id="{D0D7A237-5CA2-B84D-ADD6-88E1EB5531C0}"/>
                  </a:ext>
                </a:extLst>
              </p:cNvPr>
              <p:cNvSpPr>
                <a:spLocks noChangeArrowheads="1"/>
              </p:cNvSpPr>
              <p:nvPr/>
            </p:nvSpPr>
            <p:spPr bwMode="auto">
              <a:xfrm>
                <a:off x="1774825" y="1925638"/>
                <a:ext cx="3139715" cy="174265"/>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8" name="Freeform 257">
                <a:extLst>
                  <a:ext uri="{FF2B5EF4-FFF2-40B4-BE49-F238E27FC236}">
                    <a16:creationId xmlns:a16="http://schemas.microsoft.com/office/drawing/2014/main" id="{C06D7BA6-DB33-9B44-AC9A-C709DE1D9C53}"/>
                  </a:ext>
                </a:extLst>
              </p:cNvPr>
              <p:cNvSpPr>
                <a:spLocks noChangeArrowheads="1"/>
              </p:cNvSpPr>
              <p:nvPr/>
            </p:nvSpPr>
            <p:spPr bwMode="auto">
              <a:xfrm>
                <a:off x="1774825" y="2087563"/>
                <a:ext cx="3139715" cy="17267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59" name="Freeform 258">
                <a:extLst>
                  <a:ext uri="{FF2B5EF4-FFF2-40B4-BE49-F238E27FC236}">
                    <a16:creationId xmlns:a16="http://schemas.microsoft.com/office/drawing/2014/main" id="{06482D9C-372F-8849-BCF3-32ECCDD439CB}"/>
                  </a:ext>
                </a:extLst>
              </p:cNvPr>
              <p:cNvSpPr>
                <a:spLocks noChangeArrowheads="1"/>
              </p:cNvSpPr>
              <p:nvPr/>
            </p:nvSpPr>
            <p:spPr bwMode="auto">
              <a:xfrm>
                <a:off x="1774825" y="2214563"/>
                <a:ext cx="3139715" cy="207602"/>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0" name="Freeform 259">
                <a:extLst>
                  <a:ext uri="{FF2B5EF4-FFF2-40B4-BE49-F238E27FC236}">
                    <a16:creationId xmlns:a16="http://schemas.microsoft.com/office/drawing/2014/main" id="{E6A75CE6-12AF-714F-8FD9-A7E7F7A010B7}"/>
                  </a:ext>
                </a:extLst>
              </p:cNvPr>
              <p:cNvSpPr>
                <a:spLocks noChangeArrowheads="1"/>
              </p:cNvSpPr>
              <p:nvPr/>
            </p:nvSpPr>
            <p:spPr bwMode="auto">
              <a:xfrm>
                <a:off x="1774825" y="2363788"/>
                <a:ext cx="3139715" cy="218715"/>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1" name="Freeform 260">
                <a:extLst>
                  <a:ext uri="{FF2B5EF4-FFF2-40B4-BE49-F238E27FC236}">
                    <a16:creationId xmlns:a16="http://schemas.microsoft.com/office/drawing/2014/main" id="{ABB2943B-65A1-4D47-8F5F-415ABABDD868}"/>
                  </a:ext>
                </a:extLst>
              </p:cNvPr>
              <p:cNvSpPr>
                <a:spLocks noChangeArrowheads="1"/>
              </p:cNvSpPr>
              <p:nvPr/>
            </p:nvSpPr>
            <p:spPr bwMode="auto">
              <a:xfrm>
                <a:off x="1774825" y="2489200"/>
                <a:ext cx="3139715" cy="253640"/>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2" name="Freeform 261">
                <a:extLst>
                  <a:ext uri="{FF2B5EF4-FFF2-40B4-BE49-F238E27FC236}">
                    <a16:creationId xmlns:a16="http://schemas.microsoft.com/office/drawing/2014/main" id="{949E32EC-3B98-3E4B-90D2-C37E531CDE2F}"/>
                  </a:ext>
                </a:extLst>
              </p:cNvPr>
              <p:cNvSpPr>
                <a:spLocks noChangeArrowheads="1"/>
              </p:cNvSpPr>
              <p:nvPr/>
            </p:nvSpPr>
            <p:spPr bwMode="auto">
              <a:xfrm>
                <a:off x="1774825" y="2646363"/>
                <a:ext cx="3139715" cy="258402"/>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3" name="Freeform 262">
                <a:extLst>
                  <a:ext uri="{FF2B5EF4-FFF2-40B4-BE49-F238E27FC236}">
                    <a16:creationId xmlns:a16="http://schemas.microsoft.com/office/drawing/2014/main" id="{8BBD94FA-2CCA-F643-A702-742DF792A0DC}"/>
                  </a:ext>
                </a:extLst>
              </p:cNvPr>
              <p:cNvSpPr>
                <a:spLocks noChangeArrowheads="1"/>
              </p:cNvSpPr>
              <p:nvPr/>
            </p:nvSpPr>
            <p:spPr bwMode="auto">
              <a:xfrm>
                <a:off x="1774825" y="2806700"/>
                <a:ext cx="3139715" cy="258403"/>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4" name="Freeform 263">
                <a:extLst>
                  <a:ext uri="{FF2B5EF4-FFF2-40B4-BE49-F238E27FC236}">
                    <a16:creationId xmlns:a16="http://schemas.microsoft.com/office/drawing/2014/main" id="{B7CF9297-529C-A042-8659-1DBFB4876F5B}"/>
                  </a:ext>
                </a:extLst>
              </p:cNvPr>
              <p:cNvSpPr>
                <a:spLocks noChangeArrowheads="1"/>
              </p:cNvSpPr>
              <p:nvPr/>
            </p:nvSpPr>
            <p:spPr bwMode="auto">
              <a:xfrm>
                <a:off x="1774825" y="2984499"/>
                <a:ext cx="3139715" cy="242528"/>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5" name="Freeform 264">
                <a:extLst>
                  <a:ext uri="{FF2B5EF4-FFF2-40B4-BE49-F238E27FC236}">
                    <a16:creationId xmlns:a16="http://schemas.microsoft.com/office/drawing/2014/main" id="{CDCB9D67-0D49-1041-9814-562FB9779E4A}"/>
                  </a:ext>
                </a:extLst>
              </p:cNvPr>
              <p:cNvSpPr>
                <a:spLocks noChangeArrowheads="1"/>
              </p:cNvSpPr>
              <p:nvPr/>
            </p:nvSpPr>
            <p:spPr bwMode="auto">
              <a:xfrm>
                <a:off x="1774825" y="3160713"/>
                <a:ext cx="3139715" cy="226651"/>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6" name="Freeform 265">
                <a:extLst>
                  <a:ext uri="{FF2B5EF4-FFF2-40B4-BE49-F238E27FC236}">
                    <a16:creationId xmlns:a16="http://schemas.microsoft.com/office/drawing/2014/main" id="{CD89C586-CB9B-574F-BABB-81492FB2C0CE}"/>
                  </a:ext>
                </a:extLst>
              </p:cNvPr>
              <p:cNvSpPr>
                <a:spLocks noChangeArrowheads="1"/>
              </p:cNvSpPr>
              <p:nvPr/>
            </p:nvSpPr>
            <p:spPr bwMode="auto">
              <a:xfrm>
                <a:off x="1774825" y="3324224"/>
                <a:ext cx="3139715" cy="223478"/>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7" name="Freeform 266">
                <a:extLst>
                  <a:ext uri="{FF2B5EF4-FFF2-40B4-BE49-F238E27FC236}">
                    <a16:creationId xmlns:a16="http://schemas.microsoft.com/office/drawing/2014/main" id="{4733F03F-8B9D-E044-813C-5239252794F4}"/>
                  </a:ext>
                </a:extLst>
              </p:cNvPr>
              <p:cNvSpPr>
                <a:spLocks noChangeArrowheads="1"/>
              </p:cNvSpPr>
              <p:nvPr/>
            </p:nvSpPr>
            <p:spPr bwMode="auto">
              <a:xfrm>
                <a:off x="1774825" y="3427412"/>
                <a:ext cx="3139715" cy="28221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8" name="Freeform 267">
                <a:extLst>
                  <a:ext uri="{FF2B5EF4-FFF2-40B4-BE49-F238E27FC236}">
                    <a16:creationId xmlns:a16="http://schemas.microsoft.com/office/drawing/2014/main" id="{EA71D756-3995-3541-A5CE-96BE375893C0}"/>
                  </a:ext>
                </a:extLst>
              </p:cNvPr>
              <p:cNvSpPr>
                <a:spLocks noChangeArrowheads="1"/>
              </p:cNvSpPr>
              <p:nvPr/>
            </p:nvSpPr>
            <p:spPr bwMode="auto">
              <a:xfrm>
                <a:off x="1774825" y="3641725"/>
                <a:ext cx="3139715" cy="228240"/>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69" name="Freeform 268">
                <a:extLst>
                  <a:ext uri="{FF2B5EF4-FFF2-40B4-BE49-F238E27FC236}">
                    <a16:creationId xmlns:a16="http://schemas.microsoft.com/office/drawing/2014/main" id="{E23546A8-E6EB-0B40-AB0F-1587E331FDD2}"/>
                  </a:ext>
                </a:extLst>
              </p:cNvPr>
              <p:cNvSpPr>
                <a:spLocks noChangeArrowheads="1"/>
              </p:cNvSpPr>
              <p:nvPr/>
            </p:nvSpPr>
            <p:spPr bwMode="auto">
              <a:xfrm>
                <a:off x="1774825" y="3816350"/>
                <a:ext cx="3139715" cy="215539"/>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70" name="Freeform 269">
                <a:extLst>
                  <a:ext uri="{FF2B5EF4-FFF2-40B4-BE49-F238E27FC236}">
                    <a16:creationId xmlns:a16="http://schemas.microsoft.com/office/drawing/2014/main" id="{B4B58816-551B-E543-B4CB-D84582566470}"/>
                  </a:ext>
                </a:extLst>
              </p:cNvPr>
              <p:cNvSpPr>
                <a:spLocks noChangeArrowheads="1"/>
              </p:cNvSpPr>
              <p:nvPr/>
            </p:nvSpPr>
            <p:spPr bwMode="auto">
              <a:xfrm>
                <a:off x="1774825" y="3978275"/>
                <a:ext cx="3139715" cy="213953"/>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71" name="Freeform 270">
                <a:extLst>
                  <a:ext uri="{FF2B5EF4-FFF2-40B4-BE49-F238E27FC236}">
                    <a16:creationId xmlns:a16="http://schemas.microsoft.com/office/drawing/2014/main" id="{0DBA190D-1726-5747-898F-BDD510129CB0}"/>
                  </a:ext>
                </a:extLst>
              </p:cNvPr>
              <p:cNvSpPr>
                <a:spLocks noChangeArrowheads="1"/>
              </p:cNvSpPr>
              <p:nvPr/>
            </p:nvSpPr>
            <p:spPr bwMode="auto">
              <a:xfrm>
                <a:off x="1774825" y="4138613"/>
                <a:ext cx="3139715" cy="213952"/>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72" name="Freeform 271">
                <a:extLst>
                  <a:ext uri="{FF2B5EF4-FFF2-40B4-BE49-F238E27FC236}">
                    <a16:creationId xmlns:a16="http://schemas.microsoft.com/office/drawing/2014/main" id="{401AD3B8-B241-6242-8807-8BBF9E6294AB}"/>
                  </a:ext>
                </a:extLst>
              </p:cNvPr>
              <p:cNvSpPr>
                <a:spLocks noChangeArrowheads="1"/>
              </p:cNvSpPr>
              <p:nvPr/>
            </p:nvSpPr>
            <p:spPr bwMode="auto">
              <a:xfrm>
                <a:off x="1774825" y="4313238"/>
                <a:ext cx="3139715" cy="201252"/>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73" name="Freeform 272">
                <a:extLst>
                  <a:ext uri="{FF2B5EF4-FFF2-40B4-BE49-F238E27FC236}">
                    <a16:creationId xmlns:a16="http://schemas.microsoft.com/office/drawing/2014/main" id="{B9909C3A-7778-9D46-A53F-09B920D820BF}"/>
                  </a:ext>
                </a:extLst>
              </p:cNvPr>
              <p:cNvSpPr>
                <a:spLocks noChangeArrowheads="1"/>
              </p:cNvSpPr>
              <p:nvPr/>
            </p:nvSpPr>
            <p:spPr bwMode="auto">
              <a:xfrm>
                <a:off x="1774825" y="4473575"/>
                <a:ext cx="3139715" cy="201253"/>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sp>
            <p:nvSpPr>
              <p:cNvPr id="274" name="Freeform 273">
                <a:extLst>
                  <a:ext uri="{FF2B5EF4-FFF2-40B4-BE49-F238E27FC236}">
                    <a16:creationId xmlns:a16="http://schemas.microsoft.com/office/drawing/2014/main" id="{DCC319CB-D3B0-1C41-9707-D468222FDB43}"/>
                  </a:ext>
                </a:extLst>
              </p:cNvPr>
              <p:cNvSpPr>
                <a:spLocks noChangeArrowheads="1"/>
              </p:cNvSpPr>
              <p:nvPr/>
            </p:nvSpPr>
            <p:spPr bwMode="auto">
              <a:xfrm>
                <a:off x="1774825" y="4646613"/>
                <a:ext cx="3139715" cy="188552"/>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a:p>
            </p:txBody>
          </p:sp>
        </p:grpSp>
      </p:grpSp>
      <p:grpSp>
        <p:nvGrpSpPr>
          <p:cNvPr id="7" name="Group 6">
            <a:extLst>
              <a:ext uri="{FF2B5EF4-FFF2-40B4-BE49-F238E27FC236}">
                <a16:creationId xmlns:a16="http://schemas.microsoft.com/office/drawing/2014/main" id="{65E14CB0-3105-1144-A450-431FF2E6C865}"/>
              </a:ext>
            </a:extLst>
          </p:cNvPr>
          <p:cNvGrpSpPr/>
          <p:nvPr/>
        </p:nvGrpSpPr>
        <p:grpSpPr>
          <a:xfrm>
            <a:off x="830722" y="2526550"/>
            <a:ext cx="4379286" cy="2193349"/>
            <a:chOff x="407871" y="2501154"/>
            <a:chExt cx="4379286" cy="2193349"/>
          </a:xfrm>
        </p:grpSpPr>
        <p:sp>
          <p:nvSpPr>
            <p:cNvPr id="97" name="Text Box 97"/>
            <p:cNvSpPr txBox="1">
              <a:spLocks noChangeArrowheads="1"/>
            </p:cNvSpPr>
            <p:nvPr/>
          </p:nvSpPr>
          <p:spPr bwMode="auto">
            <a:xfrm>
              <a:off x="407871" y="3226790"/>
              <a:ext cx="3369650" cy="646331"/>
            </a:xfrm>
            <a:prstGeom prst="rect">
              <a:avLst/>
            </a:prstGeom>
            <a:noFill/>
            <a:ln w="9525">
              <a:noFill/>
              <a:miter lim="800000"/>
              <a:headEnd/>
              <a:tailEnd/>
            </a:ln>
          </p:spPr>
          <p:txBody>
            <a:bodyPr wrap="square">
              <a:spAutoFit/>
            </a:bodyPr>
            <a:lstStyle/>
            <a:p>
              <a:pPr algn="ctr">
                <a:spcBef>
                  <a:spcPct val="20000"/>
                </a:spcBef>
              </a:pPr>
              <a:r>
                <a:rPr lang="en-US" b="1" dirty="0">
                  <a:solidFill>
                    <a:schemeClr val="accent1"/>
                  </a:solidFill>
                  <a:cs typeface="Times New Roman" pitchFamily="18" charset="0"/>
                </a:rPr>
                <a:t>Visual field – central 14</a:t>
              </a:r>
              <a:r>
                <a:rPr lang="en-US" b="1" baseline="30000" dirty="0">
                  <a:solidFill>
                    <a:schemeClr val="accent1"/>
                  </a:solidFill>
                </a:rPr>
                <a:t>0</a:t>
              </a:r>
              <a:r>
                <a:rPr lang="en-US" b="1" dirty="0">
                  <a:solidFill>
                    <a:schemeClr val="accent1"/>
                  </a:solidFill>
                  <a:cs typeface="Times New Roman" pitchFamily="18" charset="0"/>
                </a:rPr>
                <a:t> (4200 microns)</a:t>
              </a:r>
            </a:p>
          </p:txBody>
        </p:sp>
        <p:grpSp>
          <p:nvGrpSpPr>
            <p:cNvPr id="6" name="Group 5">
              <a:extLst>
                <a:ext uri="{FF2B5EF4-FFF2-40B4-BE49-F238E27FC236}">
                  <a16:creationId xmlns:a16="http://schemas.microsoft.com/office/drawing/2014/main" id="{F8FBE56C-086D-FA41-ABDF-D8020B7BD72B}"/>
                </a:ext>
              </a:extLst>
            </p:cNvPr>
            <p:cNvGrpSpPr/>
            <p:nvPr/>
          </p:nvGrpSpPr>
          <p:grpSpPr>
            <a:xfrm rot="16200000">
              <a:off x="3045024" y="2952370"/>
              <a:ext cx="2193349" cy="1290917"/>
              <a:chOff x="36236" y="3134768"/>
              <a:chExt cx="2193349" cy="1290917"/>
            </a:xfrm>
          </p:grpSpPr>
          <p:sp>
            <p:nvSpPr>
              <p:cNvPr id="96" name="Line 96"/>
              <p:cNvSpPr>
                <a:spLocks noChangeShapeType="1"/>
              </p:cNvSpPr>
              <p:nvPr/>
            </p:nvSpPr>
            <p:spPr bwMode="auto">
              <a:xfrm flipV="1">
                <a:off x="36236" y="3138820"/>
                <a:ext cx="1166674" cy="1237963"/>
              </a:xfrm>
              <a:prstGeom prst="line">
                <a:avLst/>
              </a:prstGeom>
              <a:noFill/>
              <a:ln w="12700">
                <a:solidFill>
                  <a:schemeClr val="accent1"/>
                </a:solidFill>
                <a:round/>
                <a:headEnd/>
                <a:tailEnd/>
              </a:ln>
            </p:spPr>
            <p:txBody>
              <a:bodyPr/>
              <a:lstStyle/>
              <a:p>
                <a:pPr algn="ctr"/>
                <a:endParaRPr lang="en-US" sz="1400" dirty="0">
                  <a:solidFill>
                    <a:prstClr val="black"/>
                  </a:solidFill>
                </a:endParaRPr>
              </a:p>
            </p:txBody>
          </p:sp>
          <p:sp>
            <p:nvSpPr>
              <p:cNvPr id="98" name="Line 98"/>
              <p:cNvSpPr>
                <a:spLocks noChangeShapeType="1"/>
              </p:cNvSpPr>
              <p:nvPr/>
            </p:nvSpPr>
            <p:spPr bwMode="auto">
              <a:xfrm>
                <a:off x="1200884" y="3134768"/>
                <a:ext cx="1028701" cy="1290917"/>
              </a:xfrm>
              <a:prstGeom prst="line">
                <a:avLst/>
              </a:prstGeom>
              <a:noFill/>
              <a:ln w="12700">
                <a:solidFill>
                  <a:schemeClr val="accent1"/>
                </a:solidFill>
                <a:round/>
                <a:headEnd/>
                <a:tailEnd/>
              </a:ln>
            </p:spPr>
            <p:txBody>
              <a:bodyPr/>
              <a:lstStyle/>
              <a:p>
                <a:pPr algn="ctr"/>
                <a:endParaRPr lang="en-US" sz="1400" dirty="0">
                  <a:solidFill>
                    <a:prstClr val="black"/>
                  </a:solidFill>
                </a:endParaRPr>
              </a:p>
            </p:txBody>
          </p:sp>
        </p:grpSp>
      </p:grpSp>
    </p:spTree>
    <p:extLst>
      <p:ext uri="{BB962C8B-B14F-4D97-AF65-F5344CB8AC3E}">
        <p14:creationId xmlns:p14="http://schemas.microsoft.com/office/powerpoint/2010/main" val="436602628"/>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1"/>
                                        </p:tgtEl>
                                        <p:attrNameLst>
                                          <p:attrName>style.visibility</p:attrName>
                                        </p:attrNameLst>
                                      </p:cBhvr>
                                      <p:to>
                                        <p:strVal val="visible"/>
                                      </p:to>
                                    </p:set>
                                  </p:childTnLst>
                                </p:cTn>
                              </p:par>
                            </p:childTnLst>
                          </p:cTn>
                        </p:par>
                        <p:par>
                          <p:cTn id="7" fill="hold">
                            <p:stCondLst>
                              <p:cond delay="0"/>
                            </p:stCondLst>
                            <p:childTnLst>
                              <p:par>
                                <p:cTn id="8" presetID="10" presetClass="exit" presetSubtype="0" fill="hold" grpId="1" nodeType="afterEffect">
                                  <p:stCondLst>
                                    <p:cond delay="0"/>
                                  </p:stCondLst>
                                  <p:childTnLst>
                                    <p:animEffect transition="out" filter="fade">
                                      <p:cBhvr>
                                        <p:cTn id="9" dur="750"/>
                                        <p:tgtEl>
                                          <p:spTgt spid="201"/>
                                        </p:tgtEl>
                                      </p:cBhvr>
                                    </p:animEffect>
                                    <p:set>
                                      <p:cBhvr>
                                        <p:cTn id="10" dur="1" fill="hold">
                                          <p:stCondLst>
                                            <p:cond delay="749"/>
                                          </p:stCondLst>
                                        </p:cTn>
                                        <p:tgtEl>
                                          <p:spTgt spid="201"/>
                                        </p:tgtEl>
                                        <p:attrNameLst>
                                          <p:attrName>style.visibility</p:attrName>
                                        </p:attrNameLst>
                                      </p:cBhvr>
                                      <p:to>
                                        <p:strVal val="hidden"/>
                                      </p:to>
                                    </p:set>
                                  </p:childTnLst>
                                </p:cTn>
                              </p:par>
                            </p:childTnLst>
                          </p:cTn>
                        </p:par>
                        <p:par>
                          <p:cTn id="11" fill="hold">
                            <p:stCondLst>
                              <p:cond delay="750"/>
                            </p:stCondLst>
                            <p:childTnLst>
                              <p:par>
                                <p:cTn id="12" presetID="1" presetClass="entr" presetSubtype="0" fill="hold" grpId="0" nodeType="afterEffect">
                                  <p:stCondLst>
                                    <p:cond delay="0"/>
                                  </p:stCondLst>
                                  <p:childTnLst>
                                    <p:set>
                                      <p:cBhvr>
                                        <p:cTn id="13" dur="1" fill="hold">
                                          <p:stCondLst>
                                            <p:cond delay="0"/>
                                          </p:stCondLst>
                                        </p:cTn>
                                        <p:tgtEl>
                                          <p:spTgt spid="205"/>
                                        </p:tgtEl>
                                        <p:attrNameLst>
                                          <p:attrName>style.visibility</p:attrName>
                                        </p:attrNameLst>
                                      </p:cBhvr>
                                      <p:to>
                                        <p:strVal val="visible"/>
                                      </p:to>
                                    </p:set>
                                  </p:childTnLst>
                                </p:cTn>
                              </p:par>
                            </p:childTnLst>
                          </p:cTn>
                        </p:par>
                        <p:par>
                          <p:cTn id="14" fill="hold">
                            <p:stCondLst>
                              <p:cond delay="750"/>
                            </p:stCondLst>
                            <p:childTnLst>
                              <p:par>
                                <p:cTn id="15" presetID="10" presetClass="exit" presetSubtype="0" fill="hold" grpId="1" nodeType="afterEffect">
                                  <p:stCondLst>
                                    <p:cond delay="0"/>
                                  </p:stCondLst>
                                  <p:childTnLst>
                                    <p:animEffect transition="out" filter="fade">
                                      <p:cBhvr>
                                        <p:cTn id="16" dur="750"/>
                                        <p:tgtEl>
                                          <p:spTgt spid="205"/>
                                        </p:tgtEl>
                                      </p:cBhvr>
                                    </p:animEffect>
                                    <p:set>
                                      <p:cBhvr>
                                        <p:cTn id="17" dur="1" fill="hold">
                                          <p:stCondLst>
                                            <p:cond delay="749"/>
                                          </p:stCondLst>
                                        </p:cTn>
                                        <p:tgtEl>
                                          <p:spTgt spid="205"/>
                                        </p:tgtEl>
                                        <p:attrNameLst>
                                          <p:attrName>style.visibility</p:attrName>
                                        </p:attrNameLst>
                                      </p:cBhvr>
                                      <p:to>
                                        <p:strVal val="hidden"/>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189"/>
                                        </p:tgtEl>
                                        <p:attrNameLst>
                                          <p:attrName>style.visibility</p:attrName>
                                        </p:attrNameLst>
                                      </p:cBhvr>
                                      <p:to>
                                        <p:strVal val="visible"/>
                                      </p:to>
                                    </p:set>
                                  </p:childTnLst>
                                </p:cTn>
                              </p:par>
                            </p:childTnLst>
                          </p:cTn>
                        </p:par>
                        <p:par>
                          <p:cTn id="21" fill="hold">
                            <p:stCondLst>
                              <p:cond delay="1500"/>
                            </p:stCondLst>
                            <p:childTnLst>
                              <p:par>
                                <p:cTn id="22" presetID="10" presetClass="exit" presetSubtype="0" fill="hold" grpId="1" nodeType="afterEffect">
                                  <p:stCondLst>
                                    <p:cond delay="0"/>
                                  </p:stCondLst>
                                  <p:childTnLst>
                                    <p:animEffect transition="out" filter="fade">
                                      <p:cBhvr>
                                        <p:cTn id="23" dur="750"/>
                                        <p:tgtEl>
                                          <p:spTgt spid="189"/>
                                        </p:tgtEl>
                                      </p:cBhvr>
                                    </p:animEffect>
                                    <p:set>
                                      <p:cBhvr>
                                        <p:cTn id="24" dur="1" fill="hold">
                                          <p:stCondLst>
                                            <p:cond delay="749"/>
                                          </p:stCondLst>
                                        </p:cTn>
                                        <p:tgtEl>
                                          <p:spTgt spid="189"/>
                                        </p:tgtEl>
                                        <p:attrNameLst>
                                          <p:attrName>style.visibility</p:attrName>
                                        </p:attrNameLst>
                                      </p:cBhvr>
                                      <p:to>
                                        <p:strVal val="hidden"/>
                                      </p:to>
                                    </p:set>
                                  </p:childTnLst>
                                </p:cTn>
                              </p:par>
                            </p:childTnLst>
                          </p:cTn>
                        </p:par>
                        <p:par>
                          <p:cTn id="25" fill="hold">
                            <p:stCondLst>
                              <p:cond delay="2250"/>
                            </p:stCondLst>
                            <p:childTnLst>
                              <p:par>
                                <p:cTn id="26" presetID="1" presetClass="entr" presetSubtype="0" fill="hold" grpId="0" nodeType="afterEffect">
                                  <p:stCondLst>
                                    <p:cond delay="0"/>
                                  </p:stCondLst>
                                  <p:childTnLst>
                                    <p:set>
                                      <p:cBhvr>
                                        <p:cTn id="27" dur="1" fill="hold">
                                          <p:stCondLst>
                                            <p:cond delay="0"/>
                                          </p:stCondLst>
                                        </p:cTn>
                                        <p:tgtEl>
                                          <p:spTgt spid="197"/>
                                        </p:tgtEl>
                                        <p:attrNameLst>
                                          <p:attrName>style.visibility</p:attrName>
                                        </p:attrNameLst>
                                      </p:cBhvr>
                                      <p:to>
                                        <p:strVal val="visible"/>
                                      </p:to>
                                    </p:set>
                                  </p:childTnLst>
                                </p:cTn>
                              </p:par>
                            </p:childTnLst>
                          </p:cTn>
                        </p:par>
                        <p:par>
                          <p:cTn id="28" fill="hold">
                            <p:stCondLst>
                              <p:cond delay="2250"/>
                            </p:stCondLst>
                            <p:childTnLst>
                              <p:par>
                                <p:cTn id="29" presetID="10" presetClass="exit" presetSubtype="0" fill="hold" grpId="1" nodeType="afterEffect">
                                  <p:stCondLst>
                                    <p:cond delay="0"/>
                                  </p:stCondLst>
                                  <p:childTnLst>
                                    <p:animEffect transition="out" filter="fade">
                                      <p:cBhvr>
                                        <p:cTn id="30" dur="750"/>
                                        <p:tgtEl>
                                          <p:spTgt spid="197"/>
                                        </p:tgtEl>
                                      </p:cBhvr>
                                    </p:animEffect>
                                    <p:set>
                                      <p:cBhvr>
                                        <p:cTn id="31" dur="1" fill="hold">
                                          <p:stCondLst>
                                            <p:cond delay="749"/>
                                          </p:stCondLst>
                                        </p:cTn>
                                        <p:tgtEl>
                                          <p:spTgt spid="197"/>
                                        </p:tgtEl>
                                        <p:attrNameLst>
                                          <p:attrName>style.visibility</p:attrName>
                                        </p:attrNameLst>
                                      </p:cBhvr>
                                      <p:to>
                                        <p:strVal val="hidden"/>
                                      </p:to>
                                    </p:set>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06"/>
                                        </p:tgtEl>
                                        <p:attrNameLst>
                                          <p:attrName>style.visibility</p:attrName>
                                        </p:attrNameLst>
                                      </p:cBhvr>
                                      <p:to>
                                        <p:strVal val="visible"/>
                                      </p:to>
                                    </p:set>
                                  </p:childTnLst>
                                </p:cTn>
                              </p:par>
                            </p:childTnLst>
                          </p:cTn>
                        </p:par>
                        <p:par>
                          <p:cTn id="35" fill="hold">
                            <p:stCondLst>
                              <p:cond delay="3000"/>
                            </p:stCondLst>
                            <p:childTnLst>
                              <p:par>
                                <p:cTn id="36" presetID="10" presetClass="exit" presetSubtype="0" fill="hold" grpId="1" nodeType="afterEffect">
                                  <p:stCondLst>
                                    <p:cond delay="0"/>
                                  </p:stCondLst>
                                  <p:childTnLst>
                                    <p:animEffect transition="out" filter="fade">
                                      <p:cBhvr>
                                        <p:cTn id="37" dur="750"/>
                                        <p:tgtEl>
                                          <p:spTgt spid="206"/>
                                        </p:tgtEl>
                                      </p:cBhvr>
                                    </p:animEffect>
                                    <p:set>
                                      <p:cBhvr>
                                        <p:cTn id="38" dur="1" fill="hold">
                                          <p:stCondLst>
                                            <p:cond delay="749"/>
                                          </p:stCondLst>
                                        </p:cTn>
                                        <p:tgtEl>
                                          <p:spTgt spid="206"/>
                                        </p:tgtEl>
                                        <p:attrNameLst>
                                          <p:attrName>style.visibility</p:attrName>
                                        </p:attrNameLst>
                                      </p:cBhvr>
                                      <p:to>
                                        <p:strVal val="hidden"/>
                                      </p:to>
                                    </p:set>
                                  </p:childTnLst>
                                </p:cTn>
                              </p:par>
                            </p:childTnLst>
                          </p:cTn>
                        </p:par>
                        <p:par>
                          <p:cTn id="39" fill="hold">
                            <p:stCondLst>
                              <p:cond delay="3750"/>
                            </p:stCondLst>
                            <p:childTnLst>
                              <p:par>
                                <p:cTn id="40" presetID="1"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childTnLst>
                                </p:cTn>
                              </p:par>
                            </p:childTnLst>
                          </p:cTn>
                        </p:par>
                        <p:par>
                          <p:cTn id="42" fill="hold">
                            <p:stCondLst>
                              <p:cond delay="3750"/>
                            </p:stCondLst>
                            <p:childTnLst>
                              <p:par>
                                <p:cTn id="43" presetID="10" presetClass="exit" presetSubtype="0" fill="hold" grpId="1" nodeType="afterEffect">
                                  <p:stCondLst>
                                    <p:cond delay="0"/>
                                  </p:stCondLst>
                                  <p:childTnLst>
                                    <p:animEffect transition="out" filter="fade">
                                      <p:cBhvr>
                                        <p:cTn id="44" dur="750"/>
                                        <p:tgtEl>
                                          <p:spTgt spid="202"/>
                                        </p:tgtEl>
                                      </p:cBhvr>
                                    </p:animEffect>
                                    <p:set>
                                      <p:cBhvr>
                                        <p:cTn id="45" dur="1" fill="hold">
                                          <p:stCondLst>
                                            <p:cond delay="749"/>
                                          </p:stCondLst>
                                        </p:cTn>
                                        <p:tgtEl>
                                          <p:spTgt spid="202"/>
                                        </p:tgtEl>
                                        <p:attrNameLst>
                                          <p:attrName>style.visibility</p:attrName>
                                        </p:attrNameLst>
                                      </p:cBhvr>
                                      <p:to>
                                        <p:strVal val="hidden"/>
                                      </p:to>
                                    </p:se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219"/>
                                        </p:tgtEl>
                                        <p:attrNameLst>
                                          <p:attrName>style.visibility</p:attrName>
                                        </p:attrNameLst>
                                      </p:cBhvr>
                                      <p:to>
                                        <p:strVal val="visible"/>
                                      </p:to>
                                    </p:set>
                                  </p:childTnLst>
                                </p:cTn>
                              </p:par>
                            </p:childTnLst>
                          </p:cTn>
                        </p:par>
                        <p:par>
                          <p:cTn id="49" fill="hold">
                            <p:stCondLst>
                              <p:cond delay="4500"/>
                            </p:stCondLst>
                            <p:childTnLst>
                              <p:par>
                                <p:cTn id="50" presetID="10" presetClass="exit" presetSubtype="0" fill="hold" grpId="1" nodeType="afterEffect">
                                  <p:stCondLst>
                                    <p:cond delay="0"/>
                                  </p:stCondLst>
                                  <p:childTnLst>
                                    <p:animEffect transition="out" filter="fade">
                                      <p:cBhvr>
                                        <p:cTn id="51" dur="750"/>
                                        <p:tgtEl>
                                          <p:spTgt spid="219"/>
                                        </p:tgtEl>
                                      </p:cBhvr>
                                    </p:animEffect>
                                    <p:set>
                                      <p:cBhvr>
                                        <p:cTn id="52" dur="1" fill="hold">
                                          <p:stCondLst>
                                            <p:cond delay="749"/>
                                          </p:stCondLst>
                                        </p:cTn>
                                        <p:tgtEl>
                                          <p:spTgt spid="219"/>
                                        </p:tgtEl>
                                        <p:attrNameLst>
                                          <p:attrName>style.visibility</p:attrName>
                                        </p:attrNameLst>
                                      </p:cBhvr>
                                      <p:to>
                                        <p:strVal val="hidden"/>
                                      </p:to>
                                    </p:set>
                                  </p:childTnLst>
                                </p:cTn>
                              </p:par>
                            </p:childTnLst>
                          </p:cTn>
                        </p:par>
                        <p:par>
                          <p:cTn id="53" fill="hold">
                            <p:stCondLst>
                              <p:cond delay="5250"/>
                            </p:stCondLst>
                            <p:childTnLst>
                              <p:par>
                                <p:cTn id="54" presetID="1" presetClass="entr" presetSubtype="0" fill="hold" grpId="0" nodeType="afterEffect">
                                  <p:stCondLst>
                                    <p:cond delay="0"/>
                                  </p:stCondLst>
                                  <p:childTnLst>
                                    <p:set>
                                      <p:cBhvr>
                                        <p:cTn id="55" dur="1" fill="hold">
                                          <p:stCondLst>
                                            <p:cond delay="0"/>
                                          </p:stCondLst>
                                        </p:cTn>
                                        <p:tgtEl>
                                          <p:spTgt spid="190"/>
                                        </p:tgtEl>
                                        <p:attrNameLst>
                                          <p:attrName>style.visibility</p:attrName>
                                        </p:attrNameLst>
                                      </p:cBhvr>
                                      <p:to>
                                        <p:strVal val="visible"/>
                                      </p:to>
                                    </p:set>
                                  </p:childTnLst>
                                </p:cTn>
                              </p:par>
                            </p:childTnLst>
                          </p:cTn>
                        </p:par>
                        <p:par>
                          <p:cTn id="56" fill="hold">
                            <p:stCondLst>
                              <p:cond delay="5250"/>
                            </p:stCondLst>
                            <p:childTnLst>
                              <p:par>
                                <p:cTn id="57" presetID="10" presetClass="exit" presetSubtype="0" fill="hold" grpId="1" nodeType="afterEffect">
                                  <p:stCondLst>
                                    <p:cond delay="0"/>
                                  </p:stCondLst>
                                  <p:childTnLst>
                                    <p:animEffect transition="out" filter="fade">
                                      <p:cBhvr>
                                        <p:cTn id="58" dur="750"/>
                                        <p:tgtEl>
                                          <p:spTgt spid="190"/>
                                        </p:tgtEl>
                                      </p:cBhvr>
                                    </p:animEffect>
                                    <p:set>
                                      <p:cBhvr>
                                        <p:cTn id="59" dur="1" fill="hold">
                                          <p:stCondLst>
                                            <p:cond delay="749"/>
                                          </p:stCondLst>
                                        </p:cTn>
                                        <p:tgtEl>
                                          <p:spTgt spid="190"/>
                                        </p:tgtEl>
                                        <p:attrNameLst>
                                          <p:attrName>style.visibility</p:attrName>
                                        </p:attrNameLst>
                                      </p:cBhvr>
                                      <p:to>
                                        <p:strVal val="hidden"/>
                                      </p:to>
                                    </p:set>
                                  </p:childTnLst>
                                </p:cTn>
                              </p:par>
                            </p:childTnLst>
                          </p:cTn>
                        </p:par>
                        <p:par>
                          <p:cTn id="60" fill="hold">
                            <p:stCondLst>
                              <p:cond delay="6000"/>
                            </p:stCondLst>
                            <p:childTnLst>
                              <p:par>
                                <p:cTn id="61" presetID="1" presetClass="entr" presetSubtype="0" fill="hold" grpId="0" nodeType="afterEffect">
                                  <p:stCondLst>
                                    <p:cond delay="0"/>
                                  </p:stCondLst>
                                  <p:childTnLst>
                                    <p:set>
                                      <p:cBhvr>
                                        <p:cTn id="62" dur="1" fill="hold">
                                          <p:stCondLst>
                                            <p:cond delay="0"/>
                                          </p:stCondLst>
                                        </p:cTn>
                                        <p:tgtEl>
                                          <p:spTgt spid="192"/>
                                        </p:tgtEl>
                                        <p:attrNameLst>
                                          <p:attrName>style.visibility</p:attrName>
                                        </p:attrNameLst>
                                      </p:cBhvr>
                                      <p:to>
                                        <p:strVal val="visible"/>
                                      </p:to>
                                    </p:set>
                                  </p:childTnLst>
                                </p:cTn>
                              </p:par>
                            </p:childTnLst>
                          </p:cTn>
                        </p:par>
                        <p:par>
                          <p:cTn id="63" fill="hold">
                            <p:stCondLst>
                              <p:cond delay="6000"/>
                            </p:stCondLst>
                            <p:childTnLst>
                              <p:par>
                                <p:cTn id="64" presetID="10" presetClass="exit" presetSubtype="0" fill="hold" grpId="1" nodeType="afterEffect">
                                  <p:stCondLst>
                                    <p:cond delay="0"/>
                                  </p:stCondLst>
                                  <p:childTnLst>
                                    <p:animEffect transition="out" filter="fade">
                                      <p:cBhvr>
                                        <p:cTn id="65" dur="750"/>
                                        <p:tgtEl>
                                          <p:spTgt spid="192"/>
                                        </p:tgtEl>
                                      </p:cBhvr>
                                    </p:animEffect>
                                    <p:set>
                                      <p:cBhvr>
                                        <p:cTn id="66" dur="1" fill="hold">
                                          <p:stCondLst>
                                            <p:cond delay="749"/>
                                          </p:stCondLst>
                                        </p:cTn>
                                        <p:tgtEl>
                                          <p:spTgt spid="192"/>
                                        </p:tgtEl>
                                        <p:attrNameLst>
                                          <p:attrName>style.visibility</p:attrName>
                                        </p:attrNameLst>
                                      </p:cBhvr>
                                      <p:to>
                                        <p:strVal val="hidden"/>
                                      </p:to>
                                    </p:set>
                                  </p:childTnLst>
                                </p:cTn>
                              </p:par>
                            </p:childTnLst>
                          </p:cTn>
                        </p:par>
                        <p:par>
                          <p:cTn id="67" fill="hold">
                            <p:stCondLst>
                              <p:cond delay="6750"/>
                            </p:stCondLst>
                            <p:childTnLst>
                              <p:par>
                                <p:cTn id="68" presetID="1" presetClass="entr" presetSubtype="0" fill="hold" grpId="0" nodeType="afterEffect">
                                  <p:stCondLst>
                                    <p:cond delay="0"/>
                                  </p:stCondLst>
                                  <p:childTnLst>
                                    <p:set>
                                      <p:cBhvr>
                                        <p:cTn id="69" dur="1" fill="hold">
                                          <p:stCondLst>
                                            <p:cond delay="0"/>
                                          </p:stCondLst>
                                        </p:cTn>
                                        <p:tgtEl>
                                          <p:spTgt spid="195"/>
                                        </p:tgtEl>
                                        <p:attrNameLst>
                                          <p:attrName>style.visibility</p:attrName>
                                        </p:attrNameLst>
                                      </p:cBhvr>
                                      <p:to>
                                        <p:strVal val="visible"/>
                                      </p:to>
                                    </p:set>
                                  </p:childTnLst>
                                </p:cTn>
                              </p:par>
                            </p:childTnLst>
                          </p:cTn>
                        </p:par>
                        <p:par>
                          <p:cTn id="70" fill="hold">
                            <p:stCondLst>
                              <p:cond delay="6750"/>
                            </p:stCondLst>
                            <p:childTnLst>
                              <p:par>
                                <p:cTn id="71" presetID="10" presetClass="exit" presetSubtype="0" fill="hold" grpId="1" nodeType="afterEffect">
                                  <p:stCondLst>
                                    <p:cond delay="0"/>
                                  </p:stCondLst>
                                  <p:childTnLst>
                                    <p:animEffect transition="out" filter="fade">
                                      <p:cBhvr>
                                        <p:cTn id="72" dur="80"/>
                                        <p:tgtEl>
                                          <p:spTgt spid="195"/>
                                        </p:tgtEl>
                                      </p:cBhvr>
                                    </p:animEffect>
                                    <p:set>
                                      <p:cBhvr>
                                        <p:cTn id="73" dur="1" fill="hold">
                                          <p:stCondLst>
                                            <p:cond delay="79"/>
                                          </p:stCondLst>
                                        </p:cTn>
                                        <p:tgtEl>
                                          <p:spTgt spid="195"/>
                                        </p:tgtEl>
                                        <p:attrNameLst>
                                          <p:attrName>style.visibility</p:attrName>
                                        </p:attrNameLst>
                                      </p:cBhvr>
                                      <p:to>
                                        <p:strVal val="hidden"/>
                                      </p:to>
                                    </p:set>
                                  </p:childTnLst>
                                </p:cTn>
                              </p:par>
                            </p:childTnLst>
                          </p:cTn>
                        </p:par>
                        <p:par>
                          <p:cTn id="74" fill="hold">
                            <p:stCondLst>
                              <p:cond delay="6830"/>
                            </p:stCondLst>
                            <p:childTnLst>
                              <p:par>
                                <p:cTn id="75" presetID="1" presetClass="entr" presetSubtype="0" fill="hold" grpId="0" nodeType="afterEffect">
                                  <p:stCondLst>
                                    <p:cond delay="0"/>
                                  </p:stCondLst>
                                  <p:childTnLst>
                                    <p:set>
                                      <p:cBhvr>
                                        <p:cTn id="76" dur="1" fill="hold">
                                          <p:stCondLst>
                                            <p:cond delay="0"/>
                                          </p:stCondLst>
                                        </p:cTn>
                                        <p:tgtEl>
                                          <p:spTgt spid="194"/>
                                        </p:tgtEl>
                                        <p:attrNameLst>
                                          <p:attrName>style.visibility</p:attrName>
                                        </p:attrNameLst>
                                      </p:cBhvr>
                                      <p:to>
                                        <p:strVal val="visible"/>
                                      </p:to>
                                    </p:set>
                                  </p:childTnLst>
                                </p:cTn>
                              </p:par>
                            </p:childTnLst>
                          </p:cTn>
                        </p:par>
                        <p:par>
                          <p:cTn id="77" fill="hold">
                            <p:stCondLst>
                              <p:cond delay="6830"/>
                            </p:stCondLst>
                            <p:childTnLst>
                              <p:par>
                                <p:cTn id="78" presetID="10" presetClass="exit" presetSubtype="0" fill="hold" grpId="1" nodeType="afterEffect">
                                  <p:stCondLst>
                                    <p:cond delay="0"/>
                                  </p:stCondLst>
                                  <p:childTnLst>
                                    <p:animEffect transition="out" filter="fade">
                                      <p:cBhvr>
                                        <p:cTn id="79" dur="80"/>
                                        <p:tgtEl>
                                          <p:spTgt spid="194"/>
                                        </p:tgtEl>
                                      </p:cBhvr>
                                    </p:animEffect>
                                    <p:set>
                                      <p:cBhvr>
                                        <p:cTn id="80" dur="1" fill="hold">
                                          <p:stCondLst>
                                            <p:cond delay="79"/>
                                          </p:stCondLst>
                                        </p:cTn>
                                        <p:tgtEl>
                                          <p:spTgt spid="194"/>
                                        </p:tgtEl>
                                        <p:attrNameLst>
                                          <p:attrName>style.visibility</p:attrName>
                                        </p:attrNameLst>
                                      </p:cBhvr>
                                      <p:to>
                                        <p:strVal val="hidden"/>
                                      </p:to>
                                    </p:set>
                                  </p:childTnLst>
                                </p:cTn>
                              </p:par>
                            </p:childTnLst>
                          </p:cTn>
                        </p:par>
                        <p:par>
                          <p:cTn id="81" fill="hold">
                            <p:stCondLst>
                              <p:cond delay="6910"/>
                            </p:stCondLst>
                            <p:childTnLst>
                              <p:par>
                                <p:cTn id="82" presetID="1" presetClass="entr" presetSubtype="0" fill="hold" grpId="0" nodeType="afterEffect">
                                  <p:stCondLst>
                                    <p:cond delay="0"/>
                                  </p:stCondLst>
                                  <p:childTnLst>
                                    <p:set>
                                      <p:cBhvr>
                                        <p:cTn id="83" dur="1" fill="hold">
                                          <p:stCondLst>
                                            <p:cond delay="0"/>
                                          </p:stCondLst>
                                        </p:cTn>
                                        <p:tgtEl>
                                          <p:spTgt spid="196"/>
                                        </p:tgtEl>
                                        <p:attrNameLst>
                                          <p:attrName>style.visibility</p:attrName>
                                        </p:attrNameLst>
                                      </p:cBhvr>
                                      <p:to>
                                        <p:strVal val="visible"/>
                                      </p:to>
                                    </p:set>
                                  </p:childTnLst>
                                </p:cTn>
                              </p:par>
                            </p:childTnLst>
                          </p:cTn>
                        </p:par>
                        <p:par>
                          <p:cTn id="84" fill="hold">
                            <p:stCondLst>
                              <p:cond delay="6910"/>
                            </p:stCondLst>
                            <p:childTnLst>
                              <p:par>
                                <p:cTn id="85" presetID="10" presetClass="exit" presetSubtype="0" fill="hold" grpId="1" nodeType="afterEffect">
                                  <p:stCondLst>
                                    <p:cond delay="0"/>
                                  </p:stCondLst>
                                  <p:childTnLst>
                                    <p:animEffect transition="out" filter="fade">
                                      <p:cBhvr>
                                        <p:cTn id="86" dur="80"/>
                                        <p:tgtEl>
                                          <p:spTgt spid="196"/>
                                        </p:tgtEl>
                                      </p:cBhvr>
                                    </p:animEffect>
                                    <p:set>
                                      <p:cBhvr>
                                        <p:cTn id="87" dur="1" fill="hold">
                                          <p:stCondLst>
                                            <p:cond delay="79"/>
                                          </p:stCondLst>
                                        </p:cTn>
                                        <p:tgtEl>
                                          <p:spTgt spid="196"/>
                                        </p:tgtEl>
                                        <p:attrNameLst>
                                          <p:attrName>style.visibility</p:attrName>
                                        </p:attrNameLst>
                                      </p:cBhvr>
                                      <p:to>
                                        <p:strVal val="hidden"/>
                                      </p:to>
                                    </p:set>
                                  </p:childTnLst>
                                </p:cTn>
                              </p:par>
                            </p:childTnLst>
                          </p:cTn>
                        </p:par>
                        <p:par>
                          <p:cTn id="88" fill="hold">
                            <p:stCondLst>
                              <p:cond delay="6990"/>
                            </p:stCondLst>
                            <p:childTnLst>
                              <p:par>
                                <p:cTn id="89" presetID="1" presetClass="entr" presetSubtype="0" fill="hold" grpId="0" nodeType="afterEffect">
                                  <p:stCondLst>
                                    <p:cond delay="0"/>
                                  </p:stCondLst>
                                  <p:childTnLst>
                                    <p:set>
                                      <p:cBhvr>
                                        <p:cTn id="90" dur="1" fill="hold">
                                          <p:stCondLst>
                                            <p:cond delay="0"/>
                                          </p:stCondLst>
                                        </p:cTn>
                                        <p:tgtEl>
                                          <p:spTgt spid="198"/>
                                        </p:tgtEl>
                                        <p:attrNameLst>
                                          <p:attrName>style.visibility</p:attrName>
                                        </p:attrNameLst>
                                      </p:cBhvr>
                                      <p:to>
                                        <p:strVal val="visible"/>
                                      </p:to>
                                    </p:set>
                                  </p:childTnLst>
                                </p:cTn>
                              </p:par>
                            </p:childTnLst>
                          </p:cTn>
                        </p:par>
                        <p:par>
                          <p:cTn id="91" fill="hold">
                            <p:stCondLst>
                              <p:cond delay="6990"/>
                            </p:stCondLst>
                            <p:childTnLst>
                              <p:par>
                                <p:cTn id="92" presetID="10" presetClass="exit" presetSubtype="0" fill="hold" grpId="1" nodeType="afterEffect">
                                  <p:stCondLst>
                                    <p:cond delay="0"/>
                                  </p:stCondLst>
                                  <p:childTnLst>
                                    <p:animEffect transition="out" filter="fade">
                                      <p:cBhvr>
                                        <p:cTn id="93" dur="80"/>
                                        <p:tgtEl>
                                          <p:spTgt spid="198"/>
                                        </p:tgtEl>
                                      </p:cBhvr>
                                    </p:animEffect>
                                    <p:set>
                                      <p:cBhvr>
                                        <p:cTn id="94" dur="1" fill="hold">
                                          <p:stCondLst>
                                            <p:cond delay="79"/>
                                          </p:stCondLst>
                                        </p:cTn>
                                        <p:tgtEl>
                                          <p:spTgt spid="198"/>
                                        </p:tgtEl>
                                        <p:attrNameLst>
                                          <p:attrName>style.visibility</p:attrName>
                                        </p:attrNameLst>
                                      </p:cBhvr>
                                      <p:to>
                                        <p:strVal val="hidden"/>
                                      </p:to>
                                    </p:set>
                                  </p:childTnLst>
                                </p:cTn>
                              </p:par>
                            </p:childTnLst>
                          </p:cTn>
                        </p:par>
                        <p:par>
                          <p:cTn id="95" fill="hold">
                            <p:stCondLst>
                              <p:cond delay="7070"/>
                            </p:stCondLst>
                            <p:childTnLst>
                              <p:par>
                                <p:cTn id="96" presetID="1" presetClass="entr" presetSubtype="0" fill="hold" grpId="0" nodeType="afterEffect">
                                  <p:stCondLst>
                                    <p:cond delay="0"/>
                                  </p:stCondLst>
                                  <p:childTnLst>
                                    <p:set>
                                      <p:cBhvr>
                                        <p:cTn id="97" dur="1" fill="hold">
                                          <p:stCondLst>
                                            <p:cond delay="0"/>
                                          </p:stCondLst>
                                        </p:cTn>
                                        <p:tgtEl>
                                          <p:spTgt spid="199"/>
                                        </p:tgtEl>
                                        <p:attrNameLst>
                                          <p:attrName>style.visibility</p:attrName>
                                        </p:attrNameLst>
                                      </p:cBhvr>
                                      <p:to>
                                        <p:strVal val="visible"/>
                                      </p:to>
                                    </p:set>
                                  </p:childTnLst>
                                </p:cTn>
                              </p:par>
                            </p:childTnLst>
                          </p:cTn>
                        </p:par>
                        <p:par>
                          <p:cTn id="98" fill="hold">
                            <p:stCondLst>
                              <p:cond delay="7070"/>
                            </p:stCondLst>
                            <p:childTnLst>
                              <p:par>
                                <p:cTn id="99" presetID="10" presetClass="exit" presetSubtype="0" fill="hold" grpId="1" nodeType="afterEffect">
                                  <p:stCondLst>
                                    <p:cond delay="0"/>
                                  </p:stCondLst>
                                  <p:childTnLst>
                                    <p:animEffect transition="out" filter="fade">
                                      <p:cBhvr>
                                        <p:cTn id="100" dur="80"/>
                                        <p:tgtEl>
                                          <p:spTgt spid="199"/>
                                        </p:tgtEl>
                                      </p:cBhvr>
                                    </p:animEffect>
                                    <p:set>
                                      <p:cBhvr>
                                        <p:cTn id="101" dur="1" fill="hold">
                                          <p:stCondLst>
                                            <p:cond delay="79"/>
                                          </p:stCondLst>
                                        </p:cTn>
                                        <p:tgtEl>
                                          <p:spTgt spid="199"/>
                                        </p:tgtEl>
                                        <p:attrNameLst>
                                          <p:attrName>style.visibility</p:attrName>
                                        </p:attrNameLst>
                                      </p:cBhvr>
                                      <p:to>
                                        <p:strVal val="hidden"/>
                                      </p:to>
                                    </p:set>
                                  </p:childTnLst>
                                </p:cTn>
                              </p:par>
                            </p:childTnLst>
                          </p:cTn>
                        </p:par>
                        <p:par>
                          <p:cTn id="102" fill="hold">
                            <p:stCondLst>
                              <p:cond delay="7150"/>
                            </p:stCondLst>
                            <p:childTnLst>
                              <p:par>
                                <p:cTn id="103" presetID="1" presetClass="entr" presetSubtype="0" fill="hold" grpId="0" nodeType="afterEffect">
                                  <p:stCondLst>
                                    <p:cond delay="0"/>
                                  </p:stCondLst>
                                  <p:childTnLst>
                                    <p:set>
                                      <p:cBhvr>
                                        <p:cTn id="104" dur="1" fill="hold">
                                          <p:stCondLst>
                                            <p:cond delay="0"/>
                                          </p:stCondLst>
                                        </p:cTn>
                                        <p:tgtEl>
                                          <p:spTgt spid="200"/>
                                        </p:tgtEl>
                                        <p:attrNameLst>
                                          <p:attrName>style.visibility</p:attrName>
                                        </p:attrNameLst>
                                      </p:cBhvr>
                                      <p:to>
                                        <p:strVal val="visible"/>
                                      </p:to>
                                    </p:set>
                                  </p:childTnLst>
                                </p:cTn>
                              </p:par>
                            </p:childTnLst>
                          </p:cTn>
                        </p:par>
                        <p:par>
                          <p:cTn id="105" fill="hold">
                            <p:stCondLst>
                              <p:cond delay="7150"/>
                            </p:stCondLst>
                            <p:childTnLst>
                              <p:par>
                                <p:cTn id="106" presetID="10" presetClass="exit" presetSubtype="0" fill="hold" grpId="1" nodeType="afterEffect">
                                  <p:stCondLst>
                                    <p:cond delay="0"/>
                                  </p:stCondLst>
                                  <p:childTnLst>
                                    <p:animEffect transition="out" filter="fade">
                                      <p:cBhvr>
                                        <p:cTn id="107" dur="80"/>
                                        <p:tgtEl>
                                          <p:spTgt spid="200"/>
                                        </p:tgtEl>
                                      </p:cBhvr>
                                    </p:animEffect>
                                    <p:set>
                                      <p:cBhvr>
                                        <p:cTn id="108" dur="1" fill="hold">
                                          <p:stCondLst>
                                            <p:cond delay="79"/>
                                          </p:stCondLst>
                                        </p:cTn>
                                        <p:tgtEl>
                                          <p:spTgt spid="200"/>
                                        </p:tgtEl>
                                        <p:attrNameLst>
                                          <p:attrName>style.visibility</p:attrName>
                                        </p:attrNameLst>
                                      </p:cBhvr>
                                      <p:to>
                                        <p:strVal val="hidden"/>
                                      </p:to>
                                    </p:set>
                                  </p:childTnLst>
                                </p:cTn>
                              </p:par>
                            </p:childTnLst>
                          </p:cTn>
                        </p:par>
                        <p:par>
                          <p:cTn id="109" fill="hold">
                            <p:stCondLst>
                              <p:cond delay="7230"/>
                            </p:stCondLst>
                            <p:childTnLst>
                              <p:par>
                                <p:cTn id="110" presetID="1" presetClass="entr" presetSubtype="0" fill="hold" grpId="0" nodeType="afterEffect">
                                  <p:stCondLst>
                                    <p:cond delay="0"/>
                                  </p:stCondLst>
                                  <p:childTnLst>
                                    <p:set>
                                      <p:cBhvr>
                                        <p:cTn id="111" dur="1" fill="hold">
                                          <p:stCondLst>
                                            <p:cond delay="0"/>
                                          </p:stCondLst>
                                        </p:cTn>
                                        <p:tgtEl>
                                          <p:spTgt spid="203"/>
                                        </p:tgtEl>
                                        <p:attrNameLst>
                                          <p:attrName>style.visibility</p:attrName>
                                        </p:attrNameLst>
                                      </p:cBhvr>
                                      <p:to>
                                        <p:strVal val="visible"/>
                                      </p:to>
                                    </p:set>
                                  </p:childTnLst>
                                </p:cTn>
                              </p:par>
                            </p:childTnLst>
                          </p:cTn>
                        </p:par>
                        <p:par>
                          <p:cTn id="112" fill="hold">
                            <p:stCondLst>
                              <p:cond delay="7230"/>
                            </p:stCondLst>
                            <p:childTnLst>
                              <p:par>
                                <p:cTn id="113" presetID="10" presetClass="exit" presetSubtype="0" fill="hold" grpId="1" nodeType="afterEffect">
                                  <p:stCondLst>
                                    <p:cond delay="0"/>
                                  </p:stCondLst>
                                  <p:childTnLst>
                                    <p:animEffect transition="out" filter="fade">
                                      <p:cBhvr>
                                        <p:cTn id="114" dur="80"/>
                                        <p:tgtEl>
                                          <p:spTgt spid="203"/>
                                        </p:tgtEl>
                                      </p:cBhvr>
                                    </p:animEffect>
                                    <p:set>
                                      <p:cBhvr>
                                        <p:cTn id="115" dur="1" fill="hold">
                                          <p:stCondLst>
                                            <p:cond delay="79"/>
                                          </p:stCondLst>
                                        </p:cTn>
                                        <p:tgtEl>
                                          <p:spTgt spid="203"/>
                                        </p:tgtEl>
                                        <p:attrNameLst>
                                          <p:attrName>style.visibility</p:attrName>
                                        </p:attrNameLst>
                                      </p:cBhvr>
                                      <p:to>
                                        <p:strVal val="hidden"/>
                                      </p:to>
                                    </p:set>
                                  </p:childTnLst>
                                </p:cTn>
                              </p:par>
                            </p:childTnLst>
                          </p:cTn>
                        </p:par>
                        <p:par>
                          <p:cTn id="116" fill="hold">
                            <p:stCondLst>
                              <p:cond delay="7310"/>
                            </p:stCondLst>
                            <p:childTnLst>
                              <p:par>
                                <p:cTn id="117" presetID="1" presetClass="entr" presetSubtype="0" fill="hold" grpId="0" nodeType="afterEffect">
                                  <p:stCondLst>
                                    <p:cond delay="0"/>
                                  </p:stCondLst>
                                  <p:childTnLst>
                                    <p:set>
                                      <p:cBhvr>
                                        <p:cTn id="118" dur="1" fill="hold">
                                          <p:stCondLst>
                                            <p:cond delay="0"/>
                                          </p:stCondLst>
                                        </p:cTn>
                                        <p:tgtEl>
                                          <p:spTgt spid="221"/>
                                        </p:tgtEl>
                                        <p:attrNameLst>
                                          <p:attrName>style.visibility</p:attrName>
                                        </p:attrNameLst>
                                      </p:cBhvr>
                                      <p:to>
                                        <p:strVal val="visible"/>
                                      </p:to>
                                    </p:set>
                                  </p:childTnLst>
                                </p:cTn>
                              </p:par>
                            </p:childTnLst>
                          </p:cTn>
                        </p:par>
                        <p:par>
                          <p:cTn id="119" fill="hold">
                            <p:stCondLst>
                              <p:cond delay="7310"/>
                            </p:stCondLst>
                            <p:childTnLst>
                              <p:par>
                                <p:cTn id="120" presetID="10" presetClass="exit" presetSubtype="0" fill="hold" grpId="1" nodeType="afterEffect">
                                  <p:stCondLst>
                                    <p:cond delay="0"/>
                                  </p:stCondLst>
                                  <p:childTnLst>
                                    <p:animEffect transition="out" filter="fade">
                                      <p:cBhvr>
                                        <p:cTn id="121" dur="80"/>
                                        <p:tgtEl>
                                          <p:spTgt spid="221"/>
                                        </p:tgtEl>
                                      </p:cBhvr>
                                    </p:animEffect>
                                    <p:set>
                                      <p:cBhvr>
                                        <p:cTn id="122" dur="1" fill="hold">
                                          <p:stCondLst>
                                            <p:cond delay="79"/>
                                          </p:stCondLst>
                                        </p:cTn>
                                        <p:tgtEl>
                                          <p:spTgt spid="221"/>
                                        </p:tgtEl>
                                        <p:attrNameLst>
                                          <p:attrName>style.visibility</p:attrName>
                                        </p:attrNameLst>
                                      </p:cBhvr>
                                      <p:to>
                                        <p:strVal val="hidden"/>
                                      </p:to>
                                    </p:set>
                                  </p:childTnLst>
                                </p:cTn>
                              </p:par>
                            </p:childTnLst>
                          </p:cTn>
                        </p:par>
                        <p:par>
                          <p:cTn id="123" fill="hold">
                            <p:stCondLst>
                              <p:cond delay="7390"/>
                            </p:stCondLst>
                            <p:childTnLst>
                              <p:par>
                                <p:cTn id="124" presetID="1" presetClass="entr" presetSubtype="0" fill="hold" grpId="0" nodeType="afterEffect">
                                  <p:stCondLst>
                                    <p:cond delay="0"/>
                                  </p:stCondLst>
                                  <p:childTnLst>
                                    <p:set>
                                      <p:cBhvr>
                                        <p:cTn id="125" dur="1" fill="hold">
                                          <p:stCondLst>
                                            <p:cond delay="0"/>
                                          </p:stCondLst>
                                        </p:cTn>
                                        <p:tgtEl>
                                          <p:spTgt spid="193"/>
                                        </p:tgtEl>
                                        <p:attrNameLst>
                                          <p:attrName>style.visibility</p:attrName>
                                        </p:attrNameLst>
                                      </p:cBhvr>
                                      <p:to>
                                        <p:strVal val="visible"/>
                                      </p:to>
                                    </p:set>
                                  </p:childTnLst>
                                </p:cTn>
                              </p:par>
                            </p:childTnLst>
                          </p:cTn>
                        </p:par>
                        <p:par>
                          <p:cTn id="126" fill="hold">
                            <p:stCondLst>
                              <p:cond delay="7390"/>
                            </p:stCondLst>
                            <p:childTnLst>
                              <p:par>
                                <p:cTn id="127" presetID="10" presetClass="exit" presetSubtype="0" fill="hold" grpId="1" nodeType="afterEffect">
                                  <p:stCondLst>
                                    <p:cond delay="0"/>
                                  </p:stCondLst>
                                  <p:childTnLst>
                                    <p:animEffect transition="out" filter="fade">
                                      <p:cBhvr>
                                        <p:cTn id="128" dur="80"/>
                                        <p:tgtEl>
                                          <p:spTgt spid="193"/>
                                        </p:tgtEl>
                                      </p:cBhvr>
                                    </p:animEffect>
                                    <p:set>
                                      <p:cBhvr>
                                        <p:cTn id="129" dur="1" fill="hold">
                                          <p:stCondLst>
                                            <p:cond delay="79"/>
                                          </p:stCondLst>
                                        </p:cTn>
                                        <p:tgtEl>
                                          <p:spTgt spid="193"/>
                                        </p:tgtEl>
                                        <p:attrNameLst>
                                          <p:attrName>style.visibility</p:attrName>
                                        </p:attrNameLst>
                                      </p:cBhvr>
                                      <p:to>
                                        <p:strVal val="hidden"/>
                                      </p:to>
                                    </p:set>
                                  </p:childTnLst>
                                </p:cTn>
                              </p:par>
                            </p:childTnLst>
                          </p:cTn>
                        </p:par>
                        <p:par>
                          <p:cTn id="130" fill="hold">
                            <p:stCondLst>
                              <p:cond delay="7470"/>
                            </p:stCondLst>
                            <p:childTnLst>
                              <p:par>
                                <p:cTn id="131" presetID="1" presetClass="entr" presetSubtype="0" fill="hold" grpId="0" nodeType="afterEffect">
                                  <p:stCondLst>
                                    <p:cond delay="0"/>
                                  </p:stCondLst>
                                  <p:childTnLst>
                                    <p:set>
                                      <p:cBhvr>
                                        <p:cTn id="132" dur="1" fill="hold">
                                          <p:stCondLst>
                                            <p:cond delay="0"/>
                                          </p:stCondLst>
                                        </p:cTn>
                                        <p:tgtEl>
                                          <p:spTgt spid="207"/>
                                        </p:tgtEl>
                                        <p:attrNameLst>
                                          <p:attrName>style.visibility</p:attrName>
                                        </p:attrNameLst>
                                      </p:cBhvr>
                                      <p:to>
                                        <p:strVal val="visible"/>
                                      </p:to>
                                    </p:set>
                                  </p:childTnLst>
                                </p:cTn>
                              </p:par>
                            </p:childTnLst>
                          </p:cTn>
                        </p:par>
                        <p:par>
                          <p:cTn id="133" fill="hold">
                            <p:stCondLst>
                              <p:cond delay="7470"/>
                            </p:stCondLst>
                            <p:childTnLst>
                              <p:par>
                                <p:cTn id="134" presetID="10" presetClass="exit" presetSubtype="0" fill="hold" grpId="1" nodeType="afterEffect">
                                  <p:stCondLst>
                                    <p:cond delay="0"/>
                                  </p:stCondLst>
                                  <p:childTnLst>
                                    <p:animEffect transition="out" filter="fade">
                                      <p:cBhvr>
                                        <p:cTn id="135" dur="80"/>
                                        <p:tgtEl>
                                          <p:spTgt spid="207"/>
                                        </p:tgtEl>
                                      </p:cBhvr>
                                    </p:animEffect>
                                    <p:set>
                                      <p:cBhvr>
                                        <p:cTn id="136" dur="1" fill="hold">
                                          <p:stCondLst>
                                            <p:cond delay="79"/>
                                          </p:stCondLst>
                                        </p:cTn>
                                        <p:tgtEl>
                                          <p:spTgt spid="207"/>
                                        </p:tgtEl>
                                        <p:attrNameLst>
                                          <p:attrName>style.visibility</p:attrName>
                                        </p:attrNameLst>
                                      </p:cBhvr>
                                      <p:to>
                                        <p:strVal val="hidden"/>
                                      </p:to>
                                    </p:set>
                                  </p:childTnLst>
                                </p:cTn>
                              </p:par>
                            </p:childTnLst>
                          </p:cTn>
                        </p:par>
                        <p:par>
                          <p:cTn id="137" fill="hold">
                            <p:stCondLst>
                              <p:cond delay="7550"/>
                            </p:stCondLst>
                            <p:childTnLst>
                              <p:par>
                                <p:cTn id="138" presetID="1" presetClass="entr" presetSubtype="0" fill="hold" grpId="0" nodeType="afterEffect">
                                  <p:stCondLst>
                                    <p:cond delay="0"/>
                                  </p:stCondLst>
                                  <p:childTnLst>
                                    <p:set>
                                      <p:cBhvr>
                                        <p:cTn id="139" dur="1" fill="hold">
                                          <p:stCondLst>
                                            <p:cond delay="0"/>
                                          </p:stCondLst>
                                        </p:cTn>
                                        <p:tgtEl>
                                          <p:spTgt spid="213"/>
                                        </p:tgtEl>
                                        <p:attrNameLst>
                                          <p:attrName>style.visibility</p:attrName>
                                        </p:attrNameLst>
                                      </p:cBhvr>
                                      <p:to>
                                        <p:strVal val="visible"/>
                                      </p:to>
                                    </p:set>
                                  </p:childTnLst>
                                </p:cTn>
                              </p:par>
                            </p:childTnLst>
                          </p:cTn>
                        </p:par>
                        <p:par>
                          <p:cTn id="140" fill="hold">
                            <p:stCondLst>
                              <p:cond delay="7550"/>
                            </p:stCondLst>
                            <p:childTnLst>
                              <p:par>
                                <p:cTn id="141" presetID="10" presetClass="exit" presetSubtype="0" fill="hold" grpId="1" nodeType="afterEffect">
                                  <p:stCondLst>
                                    <p:cond delay="0"/>
                                  </p:stCondLst>
                                  <p:childTnLst>
                                    <p:animEffect transition="out" filter="fade">
                                      <p:cBhvr>
                                        <p:cTn id="142" dur="80"/>
                                        <p:tgtEl>
                                          <p:spTgt spid="213"/>
                                        </p:tgtEl>
                                      </p:cBhvr>
                                    </p:animEffect>
                                    <p:set>
                                      <p:cBhvr>
                                        <p:cTn id="143" dur="1" fill="hold">
                                          <p:stCondLst>
                                            <p:cond delay="79"/>
                                          </p:stCondLst>
                                        </p:cTn>
                                        <p:tgtEl>
                                          <p:spTgt spid="213"/>
                                        </p:tgtEl>
                                        <p:attrNameLst>
                                          <p:attrName>style.visibility</p:attrName>
                                        </p:attrNameLst>
                                      </p:cBhvr>
                                      <p:to>
                                        <p:strVal val="hidden"/>
                                      </p:to>
                                    </p:set>
                                  </p:childTnLst>
                                </p:cTn>
                              </p:par>
                            </p:childTnLst>
                          </p:cTn>
                        </p:par>
                        <p:par>
                          <p:cTn id="144" fill="hold">
                            <p:stCondLst>
                              <p:cond delay="7630"/>
                            </p:stCondLst>
                            <p:childTnLst>
                              <p:par>
                                <p:cTn id="145" presetID="1" presetClass="entr" presetSubtype="0" fill="hold" grpId="0" nodeType="afterEffect">
                                  <p:stCondLst>
                                    <p:cond delay="0"/>
                                  </p:stCondLst>
                                  <p:childTnLst>
                                    <p:set>
                                      <p:cBhvr>
                                        <p:cTn id="146" dur="1" fill="hold">
                                          <p:stCondLst>
                                            <p:cond delay="0"/>
                                          </p:stCondLst>
                                        </p:cTn>
                                        <p:tgtEl>
                                          <p:spTgt spid="223"/>
                                        </p:tgtEl>
                                        <p:attrNameLst>
                                          <p:attrName>style.visibility</p:attrName>
                                        </p:attrNameLst>
                                      </p:cBhvr>
                                      <p:to>
                                        <p:strVal val="visible"/>
                                      </p:to>
                                    </p:set>
                                  </p:childTnLst>
                                </p:cTn>
                              </p:par>
                            </p:childTnLst>
                          </p:cTn>
                        </p:par>
                        <p:par>
                          <p:cTn id="147" fill="hold">
                            <p:stCondLst>
                              <p:cond delay="7630"/>
                            </p:stCondLst>
                            <p:childTnLst>
                              <p:par>
                                <p:cTn id="148" presetID="10" presetClass="exit" presetSubtype="0" fill="hold" grpId="1" nodeType="afterEffect">
                                  <p:stCondLst>
                                    <p:cond delay="0"/>
                                  </p:stCondLst>
                                  <p:childTnLst>
                                    <p:animEffect transition="out" filter="fade">
                                      <p:cBhvr>
                                        <p:cTn id="149" dur="80"/>
                                        <p:tgtEl>
                                          <p:spTgt spid="223"/>
                                        </p:tgtEl>
                                      </p:cBhvr>
                                    </p:animEffect>
                                    <p:set>
                                      <p:cBhvr>
                                        <p:cTn id="150" dur="1" fill="hold">
                                          <p:stCondLst>
                                            <p:cond delay="79"/>
                                          </p:stCondLst>
                                        </p:cTn>
                                        <p:tgtEl>
                                          <p:spTgt spid="223"/>
                                        </p:tgtEl>
                                        <p:attrNameLst>
                                          <p:attrName>style.visibility</p:attrName>
                                        </p:attrNameLst>
                                      </p:cBhvr>
                                      <p:to>
                                        <p:strVal val="hidden"/>
                                      </p:to>
                                    </p:set>
                                  </p:childTnLst>
                                </p:cTn>
                              </p:par>
                            </p:childTnLst>
                          </p:cTn>
                        </p:par>
                        <p:par>
                          <p:cTn id="151" fill="hold">
                            <p:stCondLst>
                              <p:cond delay="7710"/>
                            </p:stCondLst>
                            <p:childTnLst>
                              <p:par>
                                <p:cTn id="152" presetID="1" presetClass="entr" presetSubtype="0"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childTnLst>
                                </p:cTn>
                              </p:par>
                            </p:childTnLst>
                          </p:cTn>
                        </p:par>
                        <p:par>
                          <p:cTn id="154" fill="hold">
                            <p:stCondLst>
                              <p:cond delay="7710"/>
                            </p:stCondLst>
                            <p:childTnLst>
                              <p:par>
                                <p:cTn id="155" presetID="10" presetClass="exit" presetSubtype="0" fill="hold" grpId="1" nodeType="afterEffect">
                                  <p:stCondLst>
                                    <p:cond delay="0"/>
                                  </p:stCondLst>
                                  <p:childTnLst>
                                    <p:animEffect transition="out" filter="fade">
                                      <p:cBhvr>
                                        <p:cTn id="156" dur="80"/>
                                        <p:tgtEl>
                                          <p:spTgt spid="209"/>
                                        </p:tgtEl>
                                      </p:cBhvr>
                                    </p:animEffect>
                                    <p:set>
                                      <p:cBhvr>
                                        <p:cTn id="157" dur="1" fill="hold">
                                          <p:stCondLst>
                                            <p:cond delay="79"/>
                                          </p:stCondLst>
                                        </p:cTn>
                                        <p:tgtEl>
                                          <p:spTgt spid="209"/>
                                        </p:tgtEl>
                                        <p:attrNameLst>
                                          <p:attrName>style.visibility</p:attrName>
                                        </p:attrNameLst>
                                      </p:cBhvr>
                                      <p:to>
                                        <p:strVal val="hidden"/>
                                      </p:to>
                                    </p:set>
                                  </p:childTnLst>
                                </p:cTn>
                              </p:par>
                            </p:childTnLst>
                          </p:cTn>
                        </p:par>
                        <p:par>
                          <p:cTn id="158" fill="hold">
                            <p:stCondLst>
                              <p:cond delay="7790"/>
                            </p:stCondLst>
                            <p:childTnLst>
                              <p:par>
                                <p:cTn id="159" presetID="1" presetClass="entr" presetSubtype="0" fill="hold" grpId="0" nodeType="afterEffect">
                                  <p:stCondLst>
                                    <p:cond delay="0"/>
                                  </p:stCondLst>
                                  <p:childTnLst>
                                    <p:set>
                                      <p:cBhvr>
                                        <p:cTn id="160" dur="1" fill="hold">
                                          <p:stCondLst>
                                            <p:cond delay="0"/>
                                          </p:stCondLst>
                                        </p:cTn>
                                        <p:tgtEl>
                                          <p:spTgt spid="211"/>
                                        </p:tgtEl>
                                        <p:attrNameLst>
                                          <p:attrName>style.visibility</p:attrName>
                                        </p:attrNameLst>
                                      </p:cBhvr>
                                      <p:to>
                                        <p:strVal val="visible"/>
                                      </p:to>
                                    </p:set>
                                  </p:childTnLst>
                                </p:cTn>
                              </p:par>
                            </p:childTnLst>
                          </p:cTn>
                        </p:par>
                        <p:par>
                          <p:cTn id="161" fill="hold">
                            <p:stCondLst>
                              <p:cond delay="7790"/>
                            </p:stCondLst>
                            <p:childTnLst>
                              <p:par>
                                <p:cTn id="162" presetID="10" presetClass="exit" presetSubtype="0" fill="hold" grpId="1" nodeType="afterEffect">
                                  <p:stCondLst>
                                    <p:cond delay="0"/>
                                  </p:stCondLst>
                                  <p:childTnLst>
                                    <p:animEffect transition="out" filter="fade">
                                      <p:cBhvr>
                                        <p:cTn id="163" dur="80"/>
                                        <p:tgtEl>
                                          <p:spTgt spid="211"/>
                                        </p:tgtEl>
                                      </p:cBhvr>
                                    </p:animEffect>
                                    <p:set>
                                      <p:cBhvr>
                                        <p:cTn id="164" dur="1" fill="hold">
                                          <p:stCondLst>
                                            <p:cond delay="79"/>
                                          </p:stCondLst>
                                        </p:cTn>
                                        <p:tgtEl>
                                          <p:spTgt spid="211"/>
                                        </p:tgtEl>
                                        <p:attrNameLst>
                                          <p:attrName>style.visibility</p:attrName>
                                        </p:attrNameLst>
                                      </p:cBhvr>
                                      <p:to>
                                        <p:strVal val="hidden"/>
                                      </p:to>
                                    </p:set>
                                  </p:childTnLst>
                                </p:cTn>
                              </p:par>
                            </p:childTnLst>
                          </p:cTn>
                        </p:par>
                        <p:par>
                          <p:cTn id="165" fill="hold">
                            <p:stCondLst>
                              <p:cond delay="7870"/>
                            </p:stCondLst>
                            <p:childTnLst>
                              <p:par>
                                <p:cTn id="166" presetID="1" presetClass="entr" presetSubtype="0" fill="hold" grpId="0" nodeType="afterEffect">
                                  <p:stCondLst>
                                    <p:cond delay="0"/>
                                  </p:stCondLst>
                                  <p:childTnLst>
                                    <p:set>
                                      <p:cBhvr>
                                        <p:cTn id="167" dur="1" fill="hold">
                                          <p:stCondLst>
                                            <p:cond delay="0"/>
                                          </p:stCondLst>
                                        </p:cTn>
                                        <p:tgtEl>
                                          <p:spTgt spid="227"/>
                                        </p:tgtEl>
                                        <p:attrNameLst>
                                          <p:attrName>style.visibility</p:attrName>
                                        </p:attrNameLst>
                                      </p:cBhvr>
                                      <p:to>
                                        <p:strVal val="visible"/>
                                      </p:to>
                                    </p:set>
                                  </p:childTnLst>
                                </p:cTn>
                              </p:par>
                            </p:childTnLst>
                          </p:cTn>
                        </p:par>
                        <p:par>
                          <p:cTn id="168" fill="hold">
                            <p:stCondLst>
                              <p:cond delay="7870"/>
                            </p:stCondLst>
                            <p:childTnLst>
                              <p:par>
                                <p:cTn id="169" presetID="10" presetClass="exit" presetSubtype="0" fill="hold" grpId="1" nodeType="afterEffect">
                                  <p:stCondLst>
                                    <p:cond delay="0"/>
                                  </p:stCondLst>
                                  <p:childTnLst>
                                    <p:animEffect transition="out" filter="fade">
                                      <p:cBhvr>
                                        <p:cTn id="170" dur="80"/>
                                        <p:tgtEl>
                                          <p:spTgt spid="227"/>
                                        </p:tgtEl>
                                      </p:cBhvr>
                                    </p:animEffect>
                                    <p:set>
                                      <p:cBhvr>
                                        <p:cTn id="171" dur="1" fill="hold">
                                          <p:stCondLst>
                                            <p:cond delay="79"/>
                                          </p:stCondLst>
                                        </p:cTn>
                                        <p:tgtEl>
                                          <p:spTgt spid="227"/>
                                        </p:tgtEl>
                                        <p:attrNameLst>
                                          <p:attrName>style.visibility</p:attrName>
                                        </p:attrNameLst>
                                      </p:cBhvr>
                                      <p:to>
                                        <p:strVal val="hidden"/>
                                      </p:to>
                                    </p:set>
                                  </p:childTnLst>
                                </p:cTn>
                              </p:par>
                            </p:childTnLst>
                          </p:cTn>
                        </p:par>
                        <p:par>
                          <p:cTn id="172" fill="hold">
                            <p:stCondLst>
                              <p:cond delay="7950"/>
                            </p:stCondLst>
                            <p:childTnLst>
                              <p:par>
                                <p:cTn id="173" presetID="1" presetClass="entr" presetSubtype="0" fill="hold" grpId="0" nodeType="afterEffect">
                                  <p:stCondLst>
                                    <p:cond delay="0"/>
                                  </p:stCondLst>
                                  <p:childTnLst>
                                    <p:set>
                                      <p:cBhvr>
                                        <p:cTn id="174" dur="1" fill="hold">
                                          <p:stCondLst>
                                            <p:cond delay="0"/>
                                          </p:stCondLst>
                                        </p:cTn>
                                        <p:tgtEl>
                                          <p:spTgt spid="215"/>
                                        </p:tgtEl>
                                        <p:attrNameLst>
                                          <p:attrName>style.visibility</p:attrName>
                                        </p:attrNameLst>
                                      </p:cBhvr>
                                      <p:to>
                                        <p:strVal val="visible"/>
                                      </p:to>
                                    </p:set>
                                  </p:childTnLst>
                                </p:cTn>
                              </p:par>
                            </p:childTnLst>
                          </p:cTn>
                        </p:par>
                        <p:par>
                          <p:cTn id="175" fill="hold">
                            <p:stCondLst>
                              <p:cond delay="7950"/>
                            </p:stCondLst>
                            <p:childTnLst>
                              <p:par>
                                <p:cTn id="176" presetID="10" presetClass="exit" presetSubtype="0" fill="hold" grpId="1" nodeType="afterEffect">
                                  <p:stCondLst>
                                    <p:cond delay="0"/>
                                  </p:stCondLst>
                                  <p:childTnLst>
                                    <p:animEffect transition="out" filter="fade">
                                      <p:cBhvr>
                                        <p:cTn id="177" dur="80"/>
                                        <p:tgtEl>
                                          <p:spTgt spid="215"/>
                                        </p:tgtEl>
                                      </p:cBhvr>
                                    </p:animEffect>
                                    <p:set>
                                      <p:cBhvr>
                                        <p:cTn id="178" dur="1" fill="hold">
                                          <p:stCondLst>
                                            <p:cond delay="79"/>
                                          </p:stCondLst>
                                        </p:cTn>
                                        <p:tgtEl>
                                          <p:spTgt spid="215"/>
                                        </p:tgtEl>
                                        <p:attrNameLst>
                                          <p:attrName>style.visibility</p:attrName>
                                        </p:attrNameLst>
                                      </p:cBhvr>
                                      <p:to>
                                        <p:strVal val="hidden"/>
                                      </p:to>
                                    </p:set>
                                  </p:childTnLst>
                                </p:cTn>
                              </p:par>
                            </p:childTnLst>
                          </p:cTn>
                        </p:par>
                        <p:par>
                          <p:cTn id="179" fill="hold">
                            <p:stCondLst>
                              <p:cond delay="8030"/>
                            </p:stCondLst>
                            <p:childTnLst>
                              <p:par>
                                <p:cTn id="180" presetID="1" presetClass="entr" presetSubtype="0" fill="hold" grpId="0" nodeType="afterEffect">
                                  <p:stCondLst>
                                    <p:cond delay="0"/>
                                  </p:stCondLst>
                                  <p:childTnLst>
                                    <p:set>
                                      <p:cBhvr>
                                        <p:cTn id="181" dur="1" fill="hold">
                                          <p:stCondLst>
                                            <p:cond delay="0"/>
                                          </p:stCondLst>
                                        </p:cTn>
                                        <p:tgtEl>
                                          <p:spTgt spid="212"/>
                                        </p:tgtEl>
                                        <p:attrNameLst>
                                          <p:attrName>style.visibility</p:attrName>
                                        </p:attrNameLst>
                                      </p:cBhvr>
                                      <p:to>
                                        <p:strVal val="visible"/>
                                      </p:to>
                                    </p:set>
                                  </p:childTnLst>
                                </p:cTn>
                              </p:par>
                            </p:childTnLst>
                          </p:cTn>
                        </p:par>
                        <p:par>
                          <p:cTn id="182" fill="hold">
                            <p:stCondLst>
                              <p:cond delay="8030"/>
                            </p:stCondLst>
                            <p:childTnLst>
                              <p:par>
                                <p:cTn id="183" presetID="10" presetClass="exit" presetSubtype="0" fill="hold" grpId="1" nodeType="afterEffect">
                                  <p:stCondLst>
                                    <p:cond delay="0"/>
                                  </p:stCondLst>
                                  <p:childTnLst>
                                    <p:animEffect transition="out" filter="fade">
                                      <p:cBhvr>
                                        <p:cTn id="184" dur="80"/>
                                        <p:tgtEl>
                                          <p:spTgt spid="212"/>
                                        </p:tgtEl>
                                      </p:cBhvr>
                                    </p:animEffect>
                                    <p:set>
                                      <p:cBhvr>
                                        <p:cTn id="185" dur="1" fill="hold">
                                          <p:stCondLst>
                                            <p:cond delay="79"/>
                                          </p:stCondLst>
                                        </p:cTn>
                                        <p:tgtEl>
                                          <p:spTgt spid="212"/>
                                        </p:tgtEl>
                                        <p:attrNameLst>
                                          <p:attrName>style.visibility</p:attrName>
                                        </p:attrNameLst>
                                      </p:cBhvr>
                                      <p:to>
                                        <p:strVal val="hidden"/>
                                      </p:to>
                                    </p:set>
                                  </p:childTnLst>
                                </p:cTn>
                              </p:par>
                            </p:childTnLst>
                          </p:cTn>
                        </p:par>
                        <p:par>
                          <p:cTn id="186" fill="hold">
                            <p:stCondLst>
                              <p:cond delay="8110"/>
                            </p:stCondLst>
                            <p:childTnLst>
                              <p:par>
                                <p:cTn id="187" presetID="1" presetClass="entr" presetSubtype="0" fill="hold" grpId="0" nodeType="afterEffect">
                                  <p:stCondLst>
                                    <p:cond delay="0"/>
                                  </p:stCondLst>
                                  <p:childTnLst>
                                    <p:set>
                                      <p:cBhvr>
                                        <p:cTn id="188" dur="1" fill="hold">
                                          <p:stCondLst>
                                            <p:cond delay="0"/>
                                          </p:stCondLst>
                                        </p:cTn>
                                        <p:tgtEl>
                                          <p:spTgt spid="204"/>
                                        </p:tgtEl>
                                        <p:attrNameLst>
                                          <p:attrName>style.visibility</p:attrName>
                                        </p:attrNameLst>
                                      </p:cBhvr>
                                      <p:to>
                                        <p:strVal val="visible"/>
                                      </p:to>
                                    </p:set>
                                  </p:childTnLst>
                                </p:cTn>
                              </p:par>
                            </p:childTnLst>
                          </p:cTn>
                        </p:par>
                        <p:par>
                          <p:cTn id="189" fill="hold">
                            <p:stCondLst>
                              <p:cond delay="8110"/>
                            </p:stCondLst>
                            <p:childTnLst>
                              <p:par>
                                <p:cTn id="190" presetID="10" presetClass="exit" presetSubtype="0" fill="hold" grpId="1" nodeType="afterEffect">
                                  <p:stCondLst>
                                    <p:cond delay="0"/>
                                  </p:stCondLst>
                                  <p:childTnLst>
                                    <p:animEffect transition="out" filter="fade">
                                      <p:cBhvr>
                                        <p:cTn id="191" dur="80"/>
                                        <p:tgtEl>
                                          <p:spTgt spid="204"/>
                                        </p:tgtEl>
                                      </p:cBhvr>
                                    </p:animEffect>
                                    <p:set>
                                      <p:cBhvr>
                                        <p:cTn id="192" dur="1" fill="hold">
                                          <p:stCondLst>
                                            <p:cond delay="79"/>
                                          </p:stCondLst>
                                        </p:cTn>
                                        <p:tgtEl>
                                          <p:spTgt spid="204"/>
                                        </p:tgtEl>
                                        <p:attrNameLst>
                                          <p:attrName>style.visibility</p:attrName>
                                        </p:attrNameLst>
                                      </p:cBhvr>
                                      <p:to>
                                        <p:strVal val="hidden"/>
                                      </p:to>
                                    </p:set>
                                  </p:childTnLst>
                                </p:cTn>
                              </p:par>
                            </p:childTnLst>
                          </p:cTn>
                        </p:par>
                        <p:par>
                          <p:cTn id="193" fill="hold">
                            <p:stCondLst>
                              <p:cond delay="8190"/>
                            </p:stCondLst>
                            <p:childTnLst>
                              <p:par>
                                <p:cTn id="194" presetID="1" presetClass="entr" presetSubtype="0" fill="hold" grpId="0" nodeType="afterEffect">
                                  <p:stCondLst>
                                    <p:cond delay="0"/>
                                  </p:stCondLst>
                                  <p:childTnLst>
                                    <p:set>
                                      <p:cBhvr>
                                        <p:cTn id="195" dur="1" fill="hold">
                                          <p:stCondLst>
                                            <p:cond delay="0"/>
                                          </p:stCondLst>
                                        </p:cTn>
                                        <p:tgtEl>
                                          <p:spTgt spid="216"/>
                                        </p:tgtEl>
                                        <p:attrNameLst>
                                          <p:attrName>style.visibility</p:attrName>
                                        </p:attrNameLst>
                                      </p:cBhvr>
                                      <p:to>
                                        <p:strVal val="visible"/>
                                      </p:to>
                                    </p:set>
                                  </p:childTnLst>
                                </p:cTn>
                              </p:par>
                            </p:childTnLst>
                          </p:cTn>
                        </p:par>
                        <p:par>
                          <p:cTn id="196" fill="hold">
                            <p:stCondLst>
                              <p:cond delay="8190"/>
                            </p:stCondLst>
                            <p:childTnLst>
                              <p:par>
                                <p:cTn id="197" presetID="10" presetClass="exit" presetSubtype="0" fill="hold" grpId="1" nodeType="afterEffect">
                                  <p:stCondLst>
                                    <p:cond delay="0"/>
                                  </p:stCondLst>
                                  <p:childTnLst>
                                    <p:animEffect transition="out" filter="fade">
                                      <p:cBhvr>
                                        <p:cTn id="198" dur="80"/>
                                        <p:tgtEl>
                                          <p:spTgt spid="216"/>
                                        </p:tgtEl>
                                      </p:cBhvr>
                                    </p:animEffect>
                                    <p:set>
                                      <p:cBhvr>
                                        <p:cTn id="199" dur="1" fill="hold">
                                          <p:stCondLst>
                                            <p:cond delay="79"/>
                                          </p:stCondLst>
                                        </p:cTn>
                                        <p:tgtEl>
                                          <p:spTgt spid="216"/>
                                        </p:tgtEl>
                                        <p:attrNameLst>
                                          <p:attrName>style.visibility</p:attrName>
                                        </p:attrNameLst>
                                      </p:cBhvr>
                                      <p:to>
                                        <p:strVal val="hidden"/>
                                      </p:to>
                                    </p:set>
                                  </p:childTnLst>
                                </p:cTn>
                              </p:par>
                            </p:childTnLst>
                          </p:cTn>
                        </p:par>
                        <p:par>
                          <p:cTn id="200" fill="hold">
                            <p:stCondLst>
                              <p:cond delay="8270"/>
                            </p:stCondLst>
                            <p:childTnLst>
                              <p:par>
                                <p:cTn id="201" presetID="1" presetClass="entr" presetSubtype="0" fill="hold" grpId="0" nodeType="afterEffect">
                                  <p:stCondLst>
                                    <p:cond delay="0"/>
                                  </p:stCondLst>
                                  <p:childTnLst>
                                    <p:set>
                                      <p:cBhvr>
                                        <p:cTn id="202" dur="1" fill="hold">
                                          <p:stCondLst>
                                            <p:cond delay="0"/>
                                          </p:stCondLst>
                                        </p:cTn>
                                        <p:tgtEl>
                                          <p:spTgt spid="208"/>
                                        </p:tgtEl>
                                        <p:attrNameLst>
                                          <p:attrName>style.visibility</p:attrName>
                                        </p:attrNameLst>
                                      </p:cBhvr>
                                      <p:to>
                                        <p:strVal val="visible"/>
                                      </p:to>
                                    </p:set>
                                  </p:childTnLst>
                                </p:cTn>
                              </p:par>
                            </p:childTnLst>
                          </p:cTn>
                        </p:par>
                        <p:par>
                          <p:cTn id="203" fill="hold">
                            <p:stCondLst>
                              <p:cond delay="8270"/>
                            </p:stCondLst>
                            <p:childTnLst>
                              <p:par>
                                <p:cTn id="204" presetID="10" presetClass="exit" presetSubtype="0" fill="hold" grpId="1" nodeType="afterEffect">
                                  <p:stCondLst>
                                    <p:cond delay="0"/>
                                  </p:stCondLst>
                                  <p:childTnLst>
                                    <p:animEffect transition="out" filter="fade">
                                      <p:cBhvr>
                                        <p:cTn id="205" dur="80"/>
                                        <p:tgtEl>
                                          <p:spTgt spid="208"/>
                                        </p:tgtEl>
                                      </p:cBhvr>
                                    </p:animEffect>
                                    <p:set>
                                      <p:cBhvr>
                                        <p:cTn id="206" dur="1" fill="hold">
                                          <p:stCondLst>
                                            <p:cond delay="79"/>
                                          </p:stCondLst>
                                        </p:cTn>
                                        <p:tgtEl>
                                          <p:spTgt spid="208"/>
                                        </p:tgtEl>
                                        <p:attrNameLst>
                                          <p:attrName>style.visibility</p:attrName>
                                        </p:attrNameLst>
                                      </p:cBhvr>
                                      <p:to>
                                        <p:strVal val="hidden"/>
                                      </p:to>
                                    </p:set>
                                  </p:childTnLst>
                                </p:cTn>
                              </p:par>
                            </p:childTnLst>
                          </p:cTn>
                        </p:par>
                        <p:par>
                          <p:cTn id="207" fill="hold">
                            <p:stCondLst>
                              <p:cond delay="8350"/>
                            </p:stCondLst>
                            <p:childTnLst>
                              <p:par>
                                <p:cTn id="208" presetID="1" presetClass="entr" presetSubtype="0" fill="hold" grpId="0" nodeType="afterEffect">
                                  <p:stCondLst>
                                    <p:cond delay="0"/>
                                  </p:stCondLst>
                                  <p:childTnLst>
                                    <p:set>
                                      <p:cBhvr>
                                        <p:cTn id="209" dur="1" fill="hold">
                                          <p:stCondLst>
                                            <p:cond delay="0"/>
                                          </p:stCondLst>
                                        </p:cTn>
                                        <p:tgtEl>
                                          <p:spTgt spid="217"/>
                                        </p:tgtEl>
                                        <p:attrNameLst>
                                          <p:attrName>style.visibility</p:attrName>
                                        </p:attrNameLst>
                                      </p:cBhvr>
                                      <p:to>
                                        <p:strVal val="visible"/>
                                      </p:to>
                                    </p:set>
                                  </p:childTnLst>
                                </p:cTn>
                              </p:par>
                            </p:childTnLst>
                          </p:cTn>
                        </p:par>
                        <p:par>
                          <p:cTn id="210" fill="hold">
                            <p:stCondLst>
                              <p:cond delay="8350"/>
                            </p:stCondLst>
                            <p:childTnLst>
                              <p:par>
                                <p:cTn id="211" presetID="10" presetClass="exit" presetSubtype="0" fill="hold" grpId="1" nodeType="afterEffect">
                                  <p:stCondLst>
                                    <p:cond delay="0"/>
                                  </p:stCondLst>
                                  <p:childTnLst>
                                    <p:animEffect transition="out" filter="fade">
                                      <p:cBhvr>
                                        <p:cTn id="212" dur="80"/>
                                        <p:tgtEl>
                                          <p:spTgt spid="217"/>
                                        </p:tgtEl>
                                      </p:cBhvr>
                                    </p:animEffect>
                                    <p:set>
                                      <p:cBhvr>
                                        <p:cTn id="213" dur="1" fill="hold">
                                          <p:stCondLst>
                                            <p:cond delay="79"/>
                                          </p:stCondLst>
                                        </p:cTn>
                                        <p:tgtEl>
                                          <p:spTgt spid="217"/>
                                        </p:tgtEl>
                                        <p:attrNameLst>
                                          <p:attrName>style.visibility</p:attrName>
                                        </p:attrNameLst>
                                      </p:cBhvr>
                                      <p:to>
                                        <p:strVal val="hidden"/>
                                      </p:to>
                                    </p:set>
                                  </p:childTnLst>
                                </p:cTn>
                              </p:par>
                            </p:childTnLst>
                          </p:cTn>
                        </p:par>
                        <p:par>
                          <p:cTn id="214" fill="hold">
                            <p:stCondLst>
                              <p:cond delay="8430"/>
                            </p:stCondLst>
                            <p:childTnLst>
                              <p:par>
                                <p:cTn id="215" presetID="1" presetClass="entr" presetSubtype="0" fill="hold" grpId="0" nodeType="afterEffect">
                                  <p:stCondLst>
                                    <p:cond delay="0"/>
                                  </p:stCondLst>
                                  <p:childTnLst>
                                    <p:set>
                                      <p:cBhvr>
                                        <p:cTn id="216" dur="1" fill="hold">
                                          <p:stCondLst>
                                            <p:cond delay="0"/>
                                          </p:stCondLst>
                                        </p:cTn>
                                        <p:tgtEl>
                                          <p:spTgt spid="226"/>
                                        </p:tgtEl>
                                        <p:attrNameLst>
                                          <p:attrName>style.visibility</p:attrName>
                                        </p:attrNameLst>
                                      </p:cBhvr>
                                      <p:to>
                                        <p:strVal val="visible"/>
                                      </p:to>
                                    </p:set>
                                  </p:childTnLst>
                                </p:cTn>
                              </p:par>
                            </p:childTnLst>
                          </p:cTn>
                        </p:par>
                        <p:par>
                          <p:cTn id="217" fill="hold">
                            <p:stCondLst>
                              <p:cond delay="8430"/>
                            </p:stCondLst>
                            <p:childTnLst>
                              <p:par>
                                <p:cTn id="218" presetID="10" presetClass="exit" presetSubtype="0" fill="hold" grpId="1" nodeType="afterEffect">
                                  <p:stCondLst>
                                    <p:cond delay="0"/>
                                  </p:stCondLst>
                                  <p:childTnLst>
                                    <p:animEffect transition="out" filter="fade">
                                      <p:cBhvr>
                                        <p:cTn id="219" dur="80"/>
                                        <p:tgtEl>
                                          <p:spTgt spid="226"/>
                                        </p:tgtEl>
                                      </p:cBhvr>
                                    </p:animEffect>
                                    <p:set>
                                      <p:cBhvr>
                                        <p:cTn id="220" dur="1" fill="hold">
                                          <p:stCondLst>
                                            <p:cond delay="79"/>
                                          </p:stCondLst>
                                        </p:cTn>
                                        <p:tgtEl>
                                          <p:spTgt spid="226"/>
                                        </p:tgtEl>
                                        <p:attrNameLst>
                                          <p:attrName>style.visibility</p:attrName>
                                        </p:attrNameLst>
                                      </p:cBhvr>
                                      <p:to>
                                        <p:strVal val="hidden"/>
                                      </p:to>
                                    </p:set>
                                  </p:childTnLst>
                                </p:cTn>
                              </p:par>
                            </p:childTnLst>
                          </p:cTn>
                        </p:par>
                        <p:par>
                          <p:cTn id="221" fill="hold">
                            <p:stCondLst>
                              <p:cond delay="8510"/>
                            </p:stCondLst>
                            <p:childTnLst>
                              <p:par>
                                <p:cTn id="222" presetID="1" presetClass="entr" presetSubtype="0" fill="hold" grpId="0" nodeType="afterEffect">
                                  <p:stCondLst>
                                    <p:cond delay="0"/>
                                  </p:stCondLst>
                                  <p:childTnLst>
                                    <p:set>
                                      <p:cBhvr>
                                        <p:cTn id="223" dur="1" fill="hold">
                                          <p:stCondLst>
                                            <p:cond delay="0"/>
                                          </p:stCondLst>
                                        </p:cTn>
                                        <p:tgtEl>
                                          <p:spTgt spid="220"/>
                                        </p:tgtEl>
                                        <p:attrNameLst>
                                          <p:attrName>style.visibility</p:attrName>
                                        </p:attrNameLst>
                                      </p:cBhvr>
                                      <p:to>
                                        <p:strVal val="visible"/>
                                      </p:to>
                                    </p:set>
                                  </p:childTnLst>
                                </p:cTn>
                              </p:par>
                            </p:childTnLst>
                          </p:cTn>
                        </p:par>
                        <p:par>
                          <p:cTn id="224" fill="hold">
                            <p:stCondLst>
                              <p:cond delay="8510"/>
                            </p:stCondLst>
                            <p:childTnLst>
                              <p:par>
                                <p:cTn id="225" presetID="10" presetClass="exit" presetSubtype="0" fill="hold" grpId="1" nodeType="afterEffect">
                                  <p:stCondLst>
                                    <p:cond delay="0"/>
                                  </p:stCondLst>
                                  <p:childTnLst>
                                    <p:animEffect transition="out" filter="fade">
                                      <p:cBhvr>
                                        <p:cTn id="226" dur="80"/>
                                        <p:tgtEl>
                                          <p:spTgt spid="220"/>
                                        </p:tgtEl>
                                      </p:cBhvr>
                                    </p:animEffect>
                                    <p:set>
                                      <p:cBhvr>
                                        <p:cTn id="227" dur="1" fill="hold">
                                          <p:stCondLst>
                                            <p:cond delay="79"/>
                                          </p:stCondLst>
                                        </p:cTn>
                                        <p:tgtEl>
                                          <p:spTgt spid="220"/>
                                        </p:tgtEl>
                                        <p:attrNameLst>
                                          <p:attrName>style.visibility</p:attrName>
                                        </p:attrNameLst>
                                      </p:cBhvr>
                                      <p:to>
                                        <p:strVal val="hidden"/>
                                      </p:to>
                                    </p:set>
                                  </p:childTnLst>
                                </p:cTn>
                              </p:par>
                            </p:childTnLst>
                          </p:cTn>
                        </p:par>
                        <p:par>
                          <p:cTn id="228" fill="hold">
                            <p:stCondLst>
                              <p:cond delay="8590"/>
                            </p:stCondLst>
                            <p:childTnLst>
                              <p:par>
                                <p:cTn id="229" presetID="1" presetClass="entr" presetSubtype="0" fill="hold" grpId="0" nodeType="afterEffect">
                                  <p:stCondLst>
                                    <p:cond delay="0"/>
                                  </p:stCondLst>
                                  <p:childTnLst>
                                    <p:set>
                                      <p:cBhvr>
                                        <p:cTn id="230" dur="1" fill="hold">
                                          <p:stCondLst>
                                            <p:cond delay="0"/>
                                          </p:stCondLst>
                                        </p:cTn>
                                        <p:tgtEl>
                                          <p:spTgt spid="222"/>
                                        </p:tgtEl>
                                        <p:attrNameLst>
                                          <p:attrName>style.visibility</p:attrName>
                                        </p:attrNameLst>
                                      </p:cBhvr>
                                      <p:to>
                                        <p:strVal val="visible"/>
                                      </p:to>
                                    </p:set>
                                  </p:childTnLst>
                                </p:cTn>
                              </p:par>
                            </p:childTnLst>
                          </p:cTn>
                        </p:par>
                        <p:par>
                          <p:cTn id="231" fill="hold">
                            <p:stCondLst>
                              <p:cond delay="8590"/>
                            </p:stCondLst>
                            <p:childTnLst>
                              <p:par>
                                <p:cTn id="232" presetID="10" presetClass="exit" presetSubtype="0" fill="hold" grpId="1" nodeType="afterEffect">
                                  <p:stCondLst>
                                    <p:cond delay="0"/>
                                  </p:stCondLst>
                                  <p:childTnLst>
                                    <p:animEffect transition="out" filter="fade">
                                      <p:cBhvr>
                                        <p:cTn id="233" dur="80"/>
                                        <p:tgtEl>
                                          <p:spTgt spid="222"/>
                                        </p:tgtEl>
                                      </p:cBhvr>
                                    </p:animEffect>
                                    <p:set>
                                      <p:cBhvr>
                                        <p:cTn id="234" dur="1" fill="hold">
                                          <p:stCondLst>
                                            <p:cond delay="79"/>
                                          </p:stCondLst>
                                        </p:cTn>
                                        <p:tgtEl>
                                          <p:spTgt spid="222"/>
                                        </p:tgtEl>
                                        <p:attrNameLst>
                                          <p:attrName>style.visibility</p:attrName>
                                        </p:attrNameLst>
                                      </p:cBhvr>
                                      <p:to>
                                        <p:strVal val="hidden"/>
                                      </p:to>
                                    </p:set>
                                  </p:childTnLst>
                                </p:cTn>
                              </p:par>
                            </p:childTnLst>
                          </p:cTn>
                        </p:par>
                        <p:par>
                          <p:cTn id="235" fill="hold">
                            <p:stCondLst>
                              <p:cond delay="8670"/>
                            </p:stCondLst>
                            <p:childTnLst>
                              <p:par>
                                <p:cTn id="236" presetID="1" presetClass="entr" presetSubtype="0" fill="hold" grpId="0" nodeType="afterEffect">
                                  <p:stCondLst>
                                    <p:cond delay="0"/>
                                  </p:stCondLst>
                                  <p:childTnLst>
                                    <p:set>
                                      <p:cBhvr>
                                        <p:cTn id="237" dur="1" fill="hold">
                                          <p:stCondLst>
                                            <p:cond delay="0"/>
                                          </p:stCondLst>
                                        </p:cTn>
                                        <p:tgtEl>
                                          <p:spTgt spid="225"/>
                                        </p:tgtEl>
                                        <p:attrNameLst>
                                          <p:attrName>style.visibility</p:attrName>
                                        </p:attrNameLst>
                                      </p:cBhvr>
                                      <p:to>
                                        <p:strVal val="visible"/>
                                      </p:to>
                                    </p:set>
                                  </p:childTnLst>
                                </p:cTn>
                              </p:par>
                            </p:childTnLst>
                          </p:cTn>
                        </p:par>
                        <p:par>
                          <p:cTn id="238" fill="hold">
                            <p:stCondLst>
                              <p:cond delay="8670"/>
                            </p:stCondLst>
                            <p:childTnLst>
                              <p:par>
                                <p:cTn id="239" presetID="10" presetClass="exit" presetSubtype="0" fill="hold" grpId="1" nodeType="afterEffect">
                                  <p:stCondLst>
                                    <p:cond delay="0"/>
                                  </p:stCondLst>
                                  <p:childTnLst>
                                    <p:animEffect transition="out" filter="fade">
                                      <p:cBhvr>
                                        <p:cTn id="240" dur="80"/>
                                        <p:tgtEl>
                                          <p:spTgt spid="225"/>
                                        </p:tgtEl>
                                      </p:cBhvr>
                                    </p:animEffect>
                                    <p:set>
                                      <p:cBhvr>
                                        <p:cTn id="241" dur="1" fill="hold">
                                          <p:stCondLst>
                                            <p:cond delay="79"/>
                                          </p:stCondLst>
                                        </p:cTn>
                                        <p:tgtEl>
                                          <p:spTgt spid="225"/>
                                        </p:tgtEl>
                                        <p:attrNameLst>
                                          <p:attrName>style.visibility</p:attrName>
                                        </p:attrNameLst>
                                      </p:cBhvr>
                                      <p:to>
                                        <p:strVal val="hidden"/>
                                      </p:to>
                                    </p:set>
                                  </p:childTnLst>
                                </p:cTn>
                              </p:par>
                            </p:childTnLst>
                          </p:cTn>
                        </p:par>
                        <p:par>
                          <p:cTn id="242" fill="hold">
                            <p:stCondLst>
                              <p:cond delay="8750"/>
                            </p:stCondLst>
                            <p:childTnLst>
                              <p:par>
                                <p:cTn id="243" presetID="1" presetClass="entr" presetSubtype="0" fill="hold" grpId="0" nodeType="afterEffect">
                                  <p:stCondLst>
                                    <p:cond delay="0"/>
                                  </p:stCondLst>
                                  <p:childTnLst>
                                    <p:set>
                                      <p:cBhvr>
                                        <p:cTn id="244" dur="1" fill="hold">
                                          <p:stCondLst>
                                            <p:cond delay="0"/>
                                          </p:stCondLst>
                                        </p:cTn>
                                        <p:tgtEl>
                                          <p:spTgt spid="228"/>
                                        </p:tgtEl>
                                        <p:attrNameLst>
                                          <p:attrName>style.visibility</p:attrName>
                                        </p:attrNameLst>
                                      </p:cBhvr>
                                      <p:to>
                                        <p:strVal val="visible"/>
                                      </p:to>
                                    </p:set>
                                  </p:childTnLst>
                                </p:cTn>
                              </p:par>
                            </p:childTnLst>
                          </p:cTn>
                        </p:par>
                        <p:par>
                          <p:cTn id="245" fill="hold">
                            <p:stCondLst>
                              <p:cond delay="8750"/>
                            </p:stCondLst>
                            <p:childTnLst>
                              <p:par>
                                <p:cTn id="246" presetID="10" presetClass="exit" presetSubtype="0" fill="hold" grpId="1" nodeType="afterEffect">
                                  <p:stCondLst>
                                    <p:cond delay="0"/>
                                  </p:stCondLst>
                                  <p:childTnLst>
                                    <p:animEffect transition="out" filter="fade">
                                      <p:cBhvr>
                                        <p:cTn id="247" dur="80"/>
                                        <p:tgtEl>
                                          <p:spTgt spid="228"/>
                                        </p:tgtEl>
                                      </p:cBhvr>
                                    </p:animEffect>
                                    <p:set>
                                      <p:cBhvr>
                                        <p:cTn id="248" dur="1" fill="hold">
                                          <p:stCondLst>
                                            <p:cond delay="79"/>
                                          </p:stCondLst>
                                        </p:cTn>
                                        <p:tgtEl>
                                          <p:spTgt spid="228"/>
                                        </p:tgtEl>
                                        <p:attrNameLst>
                                          <p:attrName>style.visibility</p:attrName>
                                        </p:attrNameLst>
                                      </p:cBhvr>
                                      <p:to>
                                        <p:strVal val="hidden"/>
                                      </p:to>
                                    </p:set>
                                  </p:childTnLst>
                                </p:cTn>
                              </p:par>
                            </p:childTnLst>
                          </p:cTn>
                        </p:par>
                        <p:par>
                          <p:cTn id="249" fill="hold">
                            <p:stCondLst>
                              <p:cond delay="8830"/>
                            </p:stCondLst>
                            <p:childTnLst>
                              <p:par>
                                <p:cTn id="250" presetID="1" presetClass="entr" presetSubtype="0" fill="hold" grpId="0" nodeType="afterEffect">
                                  <p:stCondLst>
                                    <p:cond delay="0"/>
                                  </p:stCondLst>
                                  <p:childTnLst>
                                    <p:set>
                                      <p:cBhvr>
                                        <p:cTn id="251" dur="1" fill="hold">
                                          <p:stCondLst>
                                            <p:cond delay="0"/>
                                          </p:stCondLst>
                                        </p:cTn>
                                        <p:tgtEl>
                                          <p:spTgt spid="218"/>
                                        </p:tgtEl>
                                        <p:attrNameLst>
                                          <p:attrName>style.visibility</p:attrName>
                                        </p:attrNameLst>
                                      </p:cBhvr>
                                      <p:to>
                                        <p:strVal val="visible"/>
                                      </p:to>
                                    </p:set>
                                  </p:childTnLst>
                                </p:cTn>
                              </p:par>
                            </p:childTnLst>
                          </p:cTn>
                        </p:par>
                        <p:par>
                          <p:cTn id="252" fill="hold">
                            <p:stCondLst>
                              <p:cond delay="8830"/>
                            </p:stCondLst>
                            <p:childTnLst>
                              <p:par>
                                <p:cTn id="253" presetID="10" presetClass="exit" presetSubtype="0" fill="hold" grpId="1" nodeType="afterEffect">
                                  <p:stCondLst>
                                    <p:cond delay="0"/>
                                  </p:stCondLst>
                                  <p:childTnLst>
                                    <p:animEffect transition="out" filter="fade">
                                      <p:cBhvr>
                                        <p:cTn id="254" dur="80"/>
                                        <p:tgtEl>
                                          <p:spTgt spid="218"/>
                                        </p:tgtEl>
                                      </p:cBhvr>
                                    </p:animEffect>
                                    <p:set>
                                      <p:cBhvr>
                                        <p:cTn id="255" dur="1" fill="hold">
                                          <p:stCondLst>
                                            <p:cond delay="79"/>
                                          </p:stCondLst>
                                        </p:cTn>
                                        <p:tgtEl>
                                          <p:spTgt spid="218"/>
                                        </p:tgtEl>
                                        <p:attrNameLst>
                                          <p:attrName>style.visibility</p:attrName>
                                        </p:attrNameLst>
                                      </p:cBhvr>
                                      <p:to>
                                        <p:strVal val="hidden"/>
                                      </p:to>
                                    </p:set>
                                  </p:childTnLst>
                                </p:cTn>
                              </p:par>
                            </p:childTnLst>
                          </p:cTn>
                        </p:par>
                        <p:par>
                          <p:cTn id="256" fill="hold">
                            <p:stCondLst>
                              <p:cond delay="8910"/>
                            </p:stCondLst>
                            <p:childTnLst>
                              <p:par>
                                <p:cTn id="257" presetID="1" presetClass="entr" presetSubtype="0" fill="hold" grpId="0" nodeType="afterEffect">
                                  <p:stCondLst>
                                    <p:cond delay="0"/>
                                  </p:stCondLst>
                                  <p:childTnLst>
                                    <p:set>
                                      <p:cBhvr>
                                        <p:cTn id="258" dur="1" fill="hold">
                                          <p:stCondLst>
                                            <p:cond delay="0"/>
                                          </p:stCondLst>
                                        </p:cTn>
                                        <p:tgtEl>
                                          <p:spTgt spid="214"/>
                                        </p:tgtEl>
                                        <p:attrNameLst>
                                          <p:attrName>style.visibility</p:attrName>
                                        </p:attrNameLst>
                                      </p:cBhvr>
                                      <p:to>
                                        <p:strVal val="visible"/>
                                      </p:to>
                                    </p:set>
                                  </p:childTnLst>
                                </p:cTn>
                              </p:par>
                            </p:childTnLst>
                          </p:cTn>
                        </p:par>
                        <p:par>
                          <p:cTn id="259" fill="hold">
                            <p:stCondLst>
                              <p:cond delay="8910"/>
                            </p:stCondLst>
                            <p:childTnLst>
                              <p:par>
                                <p:cTn id="260" presetID="10" presetClass="exit" presetSubtype="0" fill="hold" grpId="1" nodeType="afterEffect">
                                  <p:stCondLst>
                                    <p:cond delay="0"/>
                                  </p:stCondLst>
                                  <p:childTnLst>
                                    <p:animEffect transition="out" filter="fade">
                                      <p:cBhvr>
                                        <p:cTn id="261" dur="80"/>
                                        <p:tgtEl>
                                          <p:spTgt spid="214"/>
                                        </p:tgtEl>
                                      </p:cBhvr>
                                    </p:animEffect>
                                    <p:set>
                                      <p:cBhvr>
                                        <p:cTn id="262" dur="1" fill="hold">
                                          <p:stCondLst>
                                            <p:cond delay="79"/>
                                          </p:stCondLst>
                                        </p:cTn>
                                        <p:tgtEl>
                                          <p:spTgt spid="214"/>
                                        </p:tgtEl>
                                        <p:attrNameLst>
                                          <p:attrName>style.visibility</p:attrName>
                                        </p:attrNameLst>
                                      </p:cBhvr>
                                      <p:to>
                                        <p:strVal val="hidden"/>
                                      </p:to>
                                    </p:set>
                                  </p:childTnLst>
                                </p:cTn>
                              </p:par>
                            </p:childTnLst>
                          </p:cTn>
                        </p:par>
                        <p:par>
                          <p:cTn id="263" fill="hold">
                            <p:stCondLst>
                              <p:cond delay="8990"/>
                            </p:stCondLst>
                            <p:childTnLst>
                              <p:par>
                                <p:cTn id="264" presetID="1" presetClass="entr" presetSubtype="0" fill="hold" grpId="0" nodeType="afterEffect">
                                  <p:stCondLst>
                                    <p:cond delay="0"/>
                                  </p:stCondLst>
                                  <p:childTnLst>
                                    <p:set>
                                      <p:cBhvr>
                                        <p:cTn id="265" dur="1" fill="hold">
                                          <p:stCondLst>
                                            <p:cond delay="0"/>
                                          </p:stCondLst>
                                        </p:cTn>
                                        <p:tgtEl>
                                          <p:spTgt spid="224"/>
                                        </p:tgtEl>
                                        <p:attrNameLst>
                                          <p:attrName>style.visibility</p:attrName>
                                        </p:attrNameLst>
                                      </p:cBhvr>
                                      <p:to>
                                        <p:strVal val="visible"/>
                                      </p:to>
                                    </p:set>
                                  </p:childTnLst>
                                </p:cTn>
                              </p:par>
                            </p:childTnLst>
                          </p:cTn>
                        </p:par>
                        <p:par>
                          <p:cTn id="266" fill="hold">
                            <p:stCondLst>
                              <p:cond delay="8990"/>
                            </p:stCondLst>
                            <p:childTnLst>
                              <p:par>
                                <p:cTn id="267" presetID="10" presetClass="exit" presetSubtype="0" fill="hold" grpId="1" nodeType="afterEffect">
                                  <p:stCondLst>
                                    <p:cond delay="0"/>
                                  </p:stCondLst>
                                  <p:childTnLst>
                                    <p:animEffect transition="out" filter="fade">
                                      <p:cBhvr>
                                        <p:cTn id="268" dur="80"/>
                                        <p:tgtEl>
                                          <p:spTgt spid="224"/>
                                        </p:tgtEl>
                                      </p:cBhvr>
                                    </p:animEffect>
                                    <p:set>
                                      <p:cBhvr>
                                        <p:cTn id="269" dur="1" fill="hold">
                                          <p:stCondLst>
                                            <p:cond delay="79"/>
                                          </p:stCondLst>
                                        </p:cTn>
                                        <p:tgtEl>
                                          <p:spTgt spid="224"/>
                                        </p:tgtEl>
                                        <p:attrNameLst>
                                          <p:attrName>style.visibility</p:attrName>
                                        </p:attrNameLst>
                                      </p:cBhvr>
                                      <p:to>
                                        <p:strVal val="hidden"/>
                                      </p:to>
                                    </p:set>
                                  </p:childTnLst>
                                </p:cTn>
                              </p:par>
                            </p:childTnLst>
                          </p:cTn>
                        </p:par>
                        <p:par>
                          <p:cTn id="270" fill="hold">
                            <p:stCondLst>
                              <p:cond delay="9070"/>
                            </p:stCondLst>
                            <p:childTnLst>
                              <p:par>
                                <p:cTn id="271" presetID="1" presetClass="entr" presetSubtype="0" fill="hold" grpId="0" nodeType="afterEffect">
                                  <p:stCondLst>
                                    <p:cond delay="0"/>
                                  </p:stCondLst>
                                  <p:childTnLst>
                                    <p:set>
                                      <p:cBhvr>
                                        <p:cTn id="272" dur="1" fill="hold">
                                          <p:stCondLst>
                                            <p:cond delay="0"/>
                                          </p:stCondLst>
                                        </p:cTn>
                                        <p:tgtEl>
                                          <p:spTgt spid="229"/>
                                        </p:tgtEl>
                                        <p:attrNameLst>
                                          <p:attrName>style.visibility</p:attrName>
                                        </p:attrNameLst>
                                      </p:cBhvr>
                                      <p:to>
                                        <p:strVal val="visible"/>
                                      </p:to>
                                    </p:set>
                                  </p:childTnLst>
                                </p:cTn>
                              </p:par>
                            </p:childTnLst>
                          </p:cTn>
                        </p:par>
                        <p:par>
                          <p:cTn id="273" fill="hold">
                            <p:stCondLst>
                              <p:cond delay="9070"/>
                            </p:stCondLst>
                            <p:childTnLst>
                              <p:par>
                                <p:cTn id="274" presetID="10" presetClass="exit" presetSubtype="0" fill="hold" grpId="1" nodeType="afterEffect">
                                  <p:stCondLst>
                                    <p:cond delay="0"/>
                                  </p:stCondLst>
                                  <p:childTnLst>
                                    <p:animEffect transition="out" filter="fade">
                                      <p:cBhvr>
                                        <p:cTn id="275" dur="80"/>
                                        <p:tgtEl>
                                          <p:spTgt spid="229"/>
                                        </p:tgtEl>
                                      </p:cBhvr>
                                    </p:animEffect>
                                    <p:set>
                                      <p:cBhvr>
                                        <p:cTn id="276" dur="1" fill="hold">
                                          <p:stCondLst>
                                            <p:cond delay="79"/>
                                          </p:stCondLst>
                                        </p:cTn>
                                        <p:tgtEl>
                                          <p:spTgt spid="229"/>
                                        </p:tgtEl>
                                        <p:attrNameLst>
                                          <p:attrName>style.visibility</p:attrName>
                                        </p:attrNameLst>
                                      </p:cBhvr>
                                      <p:to>
                                        <p:strVal val="hidden"/>
                                      </p:to>
                                    </p:set>
                                  </p:childTnLst>
                                </p:cTn>
                              </p:par>
                            </p:childTnLst>
                          </p:cTn>
                        </p:par>
                        <p:par>
                          <p:cTn id="277" fill="hold">
                            <p:stCondLst>
                              <p:cond delay="9150"/>
                            </p:stCondLst>
                            <p:childTnLst>
                              <p:par>
                                <p:cTn id="278" presetID="1" presetClass="entr" presetSubtype="0" fill="hold" grpId="0" nodeType="afterEffect">
                                  <p:stCondLst>
                                    <p:cond delay="0"/>
                                  </p:stCondLst>
                                  <p:childTnLst>
                                    <p:set>
                                      <p:cBhvr>
                                        <p:cTn id="279" dur="1" fill="hold">
                                          <p:stCondLst>
                                            <p:cond delay="0"/>
                                          </p:stCondLst>
                                        </p:cTn>
                                        <p:tgtEl>
                                          <p:spTgt spid="230"/>
                                        </p:tgtEl>
                                        <p:attrNameLst>
                                          <p:attrName>style.visibility</p:attrName>
                                        </p:attrNameLst>
                                      </p:cBhvr>
                                      <p:to>
                                        <p:strVal val="visible"/>
                                      </p:to>
                                    </p:set>
                                  </p:childTnLst>
                                </p:cTn>
                              </p:par>
                            </p:childTnLst>
                          </p:cTn>
                        </p:par>
                        <p:par>
                          <p:cTn id="280" fill="hold">
                            <p:stCondLst>
                              <p:cond delay="9150"/>
                            </p:stCondLst>
                            <p:childTnLst>
                              <p:par>
                                <p:cTn id="281" presetID="10" presetClass="exit" presetSubtype="0" fill="hold" grpId="1" nodeType="afterEffect">
                                  <p:stCondLst>
                                    <p:cond delay="0"/>
                                  </p:stCondLst>
                                  <p:childTnLst>
                                    <p:animEffect transition="out" filter="fade">
                                      <p:cBhvr>
                                        <p:cTn id="282" dur="80"/>
                                        <p:tgtEl>
                                          <p:spTgt spid="230"/>
                                        </p:tgtEl>
                                      </p:cBhvr>
                                    </p:animEffect>
                                    <p:set>
                                      <p:cBhvr>
                                        <p:cTn id="283" dur="1" fill="hold">
                                          <p:stCondLst>
                                            <p:cond delay="79"/>
                                          </p:stCondLst>
                                        </p:cTn>
                                        <p:tgtEl>
                                          <p:spTgt spid="230"/>
                                        </p:tgtEl>
                                        <p:attrNameLst>
                                          <p:attrName>style.visibility</p:attrName>
                                        </p:attrNameLst>
                                      </p:cBhvr>
                                      <p:to>
                                        <p:strVal val="hidden"/>
                                      </p:to>
                                    </p:set>
                                  </p:childTnLst>
                                </p:cTn>
                              </p:par>
                              <p:par>
                                <p:cTn id="284" presetID="9" presetClass="entr" presetSubtype="0" fill="hold" nodeType="withEffect">
                                  <p:stCondLst>
                                    <p:cond delay="0"/>
                                  </p:stCondLst>
                                  <p:childTnLst>
                                    <p:set>
                                      <p:cBhvr>
                                        <p:cTn id="285" dur="1" fill="hold">
                                          <p:stCondLst>
                                            <p:cond delay="0"/>
                                          </p:stCondLst>
                                        </p:cTn>
                                        <p:tgtEl>
                                          <p:spTgt spid="5"/>
                                        </p:tgtEl>
                                        <p:attrNameLst>
                                          <p:attrName>style.visibility</p:attrName>
                                        </p:attrNameLst>
                                      </p:cBhvr>
                                      <p:to>
                                        <p:strVal val="visible"/>
                                      </p:to>
                                    </p:set>
                                    <p:animEffect transition="in" filter="dissolve">
                                      <p:cBhvr>
                                        <p:cTn id="286" dur="1000"/>
                                        <p:tgtEl>
                                          <p:spTgt spid="5"/>
                                        </p:tgtEl>
                                      </p:cBhvr>
                                    </p:animEffect>
                                  </p:childTnLst>
                                </p:cTn>
                              </p:par>
                            </p:childTnLst>
                          </p:cTn>
                        </p:par>
                        <p:par>
                          <p:cTn id="287" fill="hold">
                            <p:stCondLst>
                              <p:cond delay="10150"/>
                            </p:stCondLst>
                            <p:childTnLst>
                              <p:par>
                                <p:cTn id="288" presetID="10" presetClass="entr" presetSubtype="0" fill="hold" nodeType="afterEffect">
                                  <p:stCondLst>
                                    <p:cond delay="0"/>
                                  </p:stCondLst>
                                  <p:childTnLst>
                                    <p:set>
                                      <p:cBhvr>
                                        <p:cTn id="289" dur="1" fill="hold">
                                          <p:stCondLst>
                                            <p:cond delay="0"/>
                                          </p:stCondLst>
                                        </p:cTn>
                                        <p:tgtEl>
                                          <p:spTgt spid="7"/>
                                        </p:tgtEl>
                                        <p:attrNameLst>
                                          <p:attrName>style.visibility</p:attrName>
                                        </p:attrNameLst>
                                      </p:cBhvr>
                                      <p:to>
                                        <p:strVal val="visible"/>
                                      </p:to>
                                    </p:set>
                                    <p:animEffect transition="in" filter="fade">
                                      <p:cBhvr>
                                        <p:cTn id="290" dur="500"/>
                                        <p:tgtEl>
                                          <p:spTgt spid="7"/>
                                        </p:tgtEl>
                                      </p:cBhvr>
                                    </p:animEffect>
                                  </p:childTnLst>
                                </p:cTn>
                              </p:par>
                              <p:par>
                                <p:cTn id="291" presetID="10" presetClass="entr" presetSubtype="0" fill="hold" nodeType="withEffect">
                                  <p:stCondLst>
                                    <p:cond delay="0"/>
                                  </p:stCondLst>
                                  <p:childTnLst>
                                    <p:set>
                                      <p:cBhvr>
                                        <p:cTn id="292" dur="1" fill="hold">
                                          <p:stCondLst>
                                            <p:cond delay="0"/>
                                          </p:stCondLst>
                                        </p:cTn>
                                        <p:tgtEl>
                                          <p:spTgt spid="100"/>
                                        </p:tgtEl>
                                        <p:attrNameLst>
                                          <p:attrName>style.visibility</p:attrName>
                                        </p:attrNameLst>
                                      </p:cBhvr>
                                      <p:to>
                                        <p:strVal val="visible"/>
                                      </p:to>
                                    </p:set>
                                    <p:animEffect transition="in" filter="fade">
                                      <p:cBhvr>
                                        <p:cTn id="29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 grpId="0" animBg="1"/>
      <p:bldP spid="189" grpId="1" animBg="1"/>
      <p:bldP spid="190" grpId="0" animBg="1"/>
      <p:bldP spid="190" grpId="1" animBg="1"/>
      <p:bldP spid="192" grpId="0" animBg="1"/>
      <p:bldP spid="192" grpId="1" animBg="1"/>
      <p:bldP spid="193" grpId="0" animBg="1"/>
      <p:bldP spid="193" grpId="1" animBg="1"/>
      <p:bldP spid="194" grpId="0" animBg="1"/>
      <p:bldP spid="194" grpId="1" animBg="1"/>
      <p:bldP spid="195" grpId="0" animBg="1"/>
      <p:bldP spid="195" grpId="1" animBg="1"/>
      <p:bldP spid="196" grpId="0" animBg="1"/>
      <p:bldP spid="196" grpId="1" animBg="1"/>
      <p:bldP spid="197" grpId="0" animBg="1"/>
      <p:bldP spid="197" grpId="1" animBg="1"/>
      <p:bldP spid="198" grpId="0" animBg="1"/>
      <p:bldP spid="198" grpId="1" animBg="1"/>
      <p:bldP spid="199" grpId="0" animBg="1"/>
      <p:bldP spid="199" grpId="1" animBg="1"/>
      <p:bldP spid="200" grpId="0" animBg="1"/>
      <p:bldP spid="200" grpId="1" animBg="1"/>
      <p:bldP spid="201" grpId="0" animBg="1"/>
      <p:bldP spid="201" grpId="1" animBg="1"/>
      <p:bldP spid="202" grpId="0" animBg="1"/>
      <p:bldP spid="202" grpId="1" animBg="1"/>
      <p:bldP spid="203" grpId="0" animBg="1"/>
      <p:bldP spid="203" grpId="1" animBg="1"/>
      <p:bldP spid="204" grpId="0" animBg="1"/>
      <p:bldP spid="204" grpId="1" animBg="1"/>
      <p:bldP spid="205" grpId="0" animBg="1"/>
      <p:bldP spid="205" grpId="1" animBg="1"/>
      <p:bldP spid="206" grpId="0" animBg="1"/>
      <p:bldP spid="206" grpId="1" animBg="1"/>
      <p:bldP spid="207" grpId="0" animBg="1"/>
      <p:bldP spid="207" grpId="1" animBg="1"/>
      <p:bldP spid="208" grpId="0" animBg="1"/>
      <p:bldP spid="208" grpId="1" animBg="1"/>
      <p:bldP spid="209" grpId="0" animBg="1"/>
      <p:bldP spid="209" grpId="1" animBg="1"/>
      <p:bldP spid="211" grpId="0" animBg="1"/>
      <p:bldP spid="211" grpId="1" animBg="1"/>
      <p:bldP spid="212" grpId="0" animBg="1"/>
      <p:bldP spid="212" grpId="1" animBg="1"/>
      <p:bldP spid="213" grpId="0" animBg="1"/>
      <p:bldP spid="213" grpId="1" animBg="1"/>
      <p:bldP spid="214" grpId="0" animBg="1"/>
      <p:bldP spid="214" grpId="1" animBg="1"/>
      <p:bldP spid="215" grpId="0" animBg="1"/>
      <p:bldP spid="215" grpId="1" animBg="1"/>
      <p:bldP spid="216" grpId="0" animBg="1"/>
      <p:bldP spid="216" grpId="1" animBg="1"/>
      <p:bldP spid="217" grpId="0" animBg="1"/>
      <p:bldP spid="217" grpId="1" animBg="1"/>
      <p:bldP spid="218" grpId="0" animBg="1"/>
      <p:bldP spid="218" grpId="1" animBg="1"/>
      <p:bldP spid="219" grpId="0" animBg="1"/>
      <p:bldP spid="219" grpId="1" animBg="1"/>
      <p:bldP spid="220" grpId="0" animBg="1"/>
      <p:bldP spid="220" grpId="1" animBg="1"/>
      <p:bldP spid="221" grpId="0" animBg="1"/>
      <p:bldP spid="221" grpId="1" animBg="1"/>
      <p:bldP spid="222" grpId="0" animBg="1"/>
      <p:bldP spid="222" grpId="1" animBg="1"/>
      <p:bldP spid="223" grpId="0" animBg="1"/>
      <p:bldP spid="223" grpId="1" animBg="1"/>
      <p:bldP spid="224" grpId="0" animBg="1"/>
      <p:bldP spid="224" grpId="1" animBg="1"/>
      <p:bldP spid="225" grpId="0" animBg="1"/>
      <p:bldP spid="225" grpId="1" animBg="1"/>
      <p:bldP spid="226" grpId="0" animBg="1"/>
      <p:bldP spid="226" grpId="1" animBg="1"/>
      <p:bldP spid="227" grpId="0" animBg="1"/>
      <p:bldP spid="227" grpId="1" animBg="1"/>
      <p:bldP spid="228" grpId="0" animBg="1"/>
      <p:bldP spid="228" grpId="1" animBg="1"/>
      <p:bldP spid="229" grpId="0" animBg="1"/>
      <p:bldP spid="229" grpId="1" animBg="1"/>
      <p:bldP spid="230" grpId="0" animBg="1"/>
      <p:bldP spid="23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509690-B89D-4D4D-A69E-A0170B7006BB}"/>
              </a:ext>
            </a:extLst>
          </p:cNvPr>
          <p:cNvPicPr>
            <a:picLocks noChangeAspect="1"/>
          </p:cNvPicPr>
          <p:nvPr/>
        </p:nvPicPr>
        <p:blipFill rotWithShape="1">
          <a:blip r:embed="rId2"/>
          <a:srcRect l="4587" b="3743"/>
          <a:stretch/>
        </p:blipFill>
        <p:spPr>
          <a:xfrm flipH="1">
            <a:off x="0" y="0"/>
            <a:ext cx="12192000" cy="6858000"/>
          </a:xfrm>
          <a:prstGeom prst="rect">
            <a:avLst/>
          </a:prstGeom>
        </p:spPr>
      </p:pic>
      <p:pic>
        <p:nvPicPr>
          <p:cNvPr id="8" name="Picture 7">
            <a:extLst>
              <a:ext uri="{FF2B5EF4-FFF2-40B4-BE49-F238E27FC236}">
                <a16:creationId xmlns:a16="http://schemas.microsoft.com/office/drawing/2014/main" id="{D95E2880-91CB-A549-858F-E799E3D0F2CE}"/>
              </a:ext>
            </a:extLst>
          </p:cNvPr>
          <p:cNvPicPr>
            <a:picLocks noChangeAspect="1"/>
          </p:cNvPicPr>
          <p:nvPr/>
        </p:nvPicPr>
        <p:blipFill>
          <a:blip r:embed="rId3">
            <a:biLevel thresh="25000"/>
          </a:blip>
          <a:stretch>
            <a:fillRect/>
          </a:stretch>
        </p:blipFill>
        <p:spPr>
          <a:xfrm>
            <a:off x="3838136" y="1052480"/>
            <a:ext cx="5785256" cy="1116844"/>
          </a:xfrm>
          <a:prstGeom prst="rect">
            <a:avLst/>
          </a:prstGeom>
        </p:spPr>
      </p:pic>
      <p:pic>
        <p:nvPicPr>
          <p:cNvPr id="4" name="Picture 3">
            <a:extLst>
              <a:ext uri="{FF2B5EF4-FFF2-40B4-BE49-F238E27FC236}">
                <a16:creationId xmlns:a16="http://schemas.microsoft.com/office/drawing/2014/main" id="{CC64CD98-9F00-D34C-BAB6-A76194B1457D}"/>
              </a:ext>
            </a:extLst>
          </p:cNvPr>
          <p:cNvPicPr>
            <a:picLocks noChangeAspect="1"/>
          </p:cNvPicPr>
          <p:nvPr/>
        </p:nvPicPr>
        <p:blipFill>
          <a:blip r:embed="rId4"/>
          <a:stretch>
            <a:fillRect/>
          </a:stretch>
        </p:blipFill>
        <p:spPr>
          <a:xfrm>
            <a:off x="-952262" y="641442"/>
            <a:ext cx="13451840" cy="7912847"/>
          </a:xfrm>
          <a:prstGeom prst="rect">
            <a:avLst/>
          </a:prstGeom>
        </p:spPr>
      </p:pic>
      <p:sp>
        <p:nvSpPr>
          <p:cNvPr id="2" name="Title 1">
            <a:extLst>
              <a:ext uri="{FF2B5EF4-FFF2-40B4-BE49-F238E27FC236}">
                <a16:creationId xmlns:a16="http://schemas.microsoft.com/office/drawing/2014/main" id="{EBF13399-312E-AE46-B92A-8EB330913FD7}"/>
              </a:ext>
            </a:extLst>
          </p:cNvPr>
          <p:cNvSpPr>
            <a:spLocks noGrp="1"/>
          </p:cNvSpPr>
          <p:nvPr>
            <p:ph type="ctrTitle"/>
          </p:nvPr>
        </p:nvSpPr>
        <p:spPr>
          <a:xfrm>
            <a:off x="3838136" y="2580362"/>
            <a:ext cx="4899464" cy="774892"/>
          </a:xfrm>
        </p:spPr>
        <p:txBody>
          <a:bodyPr/>
          <a:lstStyle/>
          <a:p>
            <a:pPr algn="l"/>
            <a:r>
              <a:rPr lang="en-US" sz="3600" b="1" dirty="0">
                <a:solidFill>
                  <a:schemeClr val="accent2"/>
                </a:solidFill>
                <a:latin typeface="Century Gothic" panose="020B0502020202020204" pitchFamily="34" charset="0"/>
              </a:rPr>
              <a:t>Case Studies </a:t>
            </a:r>
          </a:p>
        </p:txBody>
      </p:sp>
      <p:pic>
        <p:nvPicPr>
          <p:cNvPr id="5" name="Picture 4">
            <a:extLst>
              <a:ext uri="{FF2B5EF4-FFF2-40B4-BE49-F238E27FC236}">
                <a16:creationId xmlns:a16="http://schemas.microsoft.com/office/drawing/2014/main" id="{B82495C6-28DF-5945-83DB-D208BC17931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594" y="970695"/>
            <a:ext cx="3320305" cy="4916609"/>
          </a:xfrm>
          <a:prstGeom prst="rect">
            <a:avLst/>
          </a:prstGeom>
        </p:spPr>
      </p:pic>
    </p:spTree>
    <p:extLst>
      <p:ext uri="{BB962C8B-B14F-4D97-AF65-F5344CB8AC3E}">
        <p14:creationId xmlns:p14="http://schemas.microsoft.com/office/powerpoint/2010/main" val="1335266013"/>
      </p:ext>
    </p:extLst>
  </p:cSld>
  <p:clrMapOvr>
    <a:masterClrMapping/>
  </p:clrMapOvr>
  <mc:AlternateContent xmlns:mc="http://schemas.openxmlformats.org/markup-compatibility/2006">
    <mc:Choice xmlns:p14="http://schemas.microsoft.com/office/powerpoint/2010/main" Requires="p14">
      <p:transition spd="slow" p14:dur="2000" advClick="0" advTm="5000"/>
    </mc:Choice>
    <mc:Fallback>
      <p:transition spd="slow" advClick="0" advTm="5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9EE6D3AD-E122-AD4F-B480-2D9C58F5066E}"/>
              </a:ext>
            </a:extLst>
          </p:cNvPr>
          <p:cNvSpPr/>
          <p:nvPr/>
        </p:nvSpPr>
        <p:spPr>
          <a:xfrm>
            <a:off x="8257595" y="1731118"/>
            <a:ext cx="2895599" cy="2895599"/>
          </a:xfrm>
          <a:prstGeom prst="ellipse">
            <a:avLst/>
          </a:prstGeom>
          <a:gradFill flip="none" rotWithShape="1">
            <a:gsLst>
              <a:gs pos="20000">
                <a:srgbClr val="64A70B"/>
              </a:gs>
              <a:gs pos="100000">
                <a:srgbClr val="64A70B">
                  <a:alpha val="0"/>
                </a:srgbClr>
              </a:gs>
            </a:gsLst>
            <a:path path="circle">
              <a:fillToRect l="50000" t="50000" r="50000" b="50000"/>
            </a:path>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4">
            <a:extLst>
              <a:ext uri="{FF2B5EF4-FFF2-40B4-BE49-F238E27FC236}">
                <a16:creationId xmlns:a16="http://schemas.microsoft.com/office/drawing/2014/main" id="{066EFF20-1316-A349-9D82-50BF660E0D87}"/>
              </a:ext>
            </a:extLst>
          </p:cNvPr>
          <p:cNvSpPr txBox="1">
            <a:spLocks/>
          </p:cNvSpPr>
          <p:nvPr/>
        </p:nvSpPr>
        <p:spPr>
          <a:xfrm>
            <a:off x="2770650" y="3495703"/>
            <a:ext cx="9098406" cy="2127328"/>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j-ea"/>
                <a:cs typeface="+mj-cs"/>
              </a:rPr>
              <a:t>Asymptomatic Detection</a:t>
            </a:r>
          </a:p>
        </p:txBody>
      </p:sp>
      <p:cxnSp>
        <p:nvCxnSpPr>
          <p:cNvPr id="17" name="Straight Connector 16">
            <a:extLst>
              <a:ext uri="{FF2B5EF4-FFF2-40B4-BE49-F238E27FC236}">
                <a16:creationId xmlns:a16="http://schemas.microsoft.com/office/drawing/2014/main" id="{7E4322FF-AB30-284A-960C-70B5E1EDE61F}"/>
              </a:ext>
            </a:extLst>
          </p:cNvPr>
          <p:cNvCxnSpPr>
            <a:cxnSpLocks/>
            <a:stCxn id="10" idx="4"/>
          </p:cNvCxnSpPr>
          <p:nvPr/>
        </p:nvCxnSpPr>
        <p:spPr>
          <a:xfrm>
            <a:off x="9705395" y="3308405"/>
            <a:ext cx="0" cy="1550849"/>
          </a:xfrm>
          <a:prstGeom prst="line">
            <a:avLst/>
          </a:prstGeom>
          <a:ln w="31750" cap="rnd">
            <a:gradFill>
              <a:gsLst>
                <a:gs pos="0">
                  <a:schemeClr val="accent1">
                    <a:lumMod val="5000"/>
                    <a:lumOff val="95000"/>
                  </a:schemeClr>
                </a:gs>
                <a:gs pos="100000">
                  <a:srgbClr val="64A70B"/>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0490691C-20A5-1546-88B6-5FFEE16D7EA1}"/>
              </a:ext>
            </a:extLst>
          </p:cNvPr>
          <p:cNvSpPr/>
          <p:nvPr/>
        </p:nvSpPr>
        <p:spPr>
          <a:xfrm>
            <a:off x="8357087" y="4826596"/>
            <a:ext cx="2069797"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200" b="0" i="0" u="none" strike="noStrike" kern="1200" cap="none" spc="0" normalizeH="0" baseline="0" noProof="0" dirty="0">
                <a:ln>
                  <a:noFill/>
                </a:ln>
                <a:solidFill>
                  <a:srgbClr val="FFFFFF"/>
                </a:solidFill>
                <a:effectLst/>
                <a:uLnTx/>
                <a:uFillTx/>
                <a:latin typeface="Century Gothic" panose="020F0302020204030204"/>
                <a:ea typeface="+mn-ea"/>
                <a:cs typeface="+mn-cs"/>
              </a:rPr>
              <a:t>of CNV</a:t>
            </a: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9" name="Group 8">
            <a:extLst>
              <a:ext uri="{FF2B5EF4-FFF2-40B4-BE49-F238E27FC236}">
                <a16:creationId xmlns:a16="http://schemas.microsoft.com/office/drawing/2014/main" id="{351A504F-BAD4-2E47-8869-D93C8A149A47}"/>
              </a:ext>
            </a:extLst>
          </p:cNvPr>
          <p:cNvGrpSpPr/>
          <p:nvPr/>
        </p:nvGrpSpPr>
        <p:grpSpPr>
          <a:xfrm>
            <a:off x="8775442" y="2255188"/>
            <a:ext cx="1859900" cy="1859900"/>
            <a:chOff x="8410187" y="3121503"/>
            <a:chExt cx="1201977" cy="1201977"/>
          </a:xfrm>
        </p:grpSpPr>
        <p:sp>
          <p:nvSpPr>
            <p:cNvPr id="10" name="Oval 9">
              <a:extLst>
                <a:ext uri="{FF2B5EF4-FFF2-40B4-BE49-F238E27FC236}">
                  <a16:creationId xmlns:a16="http://schemas.microsoft.com/office/drawing/2014/main" id="{779AE95C-59B4-004A-BD77-D61E8D1D7BB8}"/>
                </a:ext>
              </a:extLst>
            </p:cNvPr>
            <p:cNvSpPr/>
            <p:nvPr/>
          </p:nvSpPr>
          <p:spPr>
            <a:xfrm>
              <a:off x="8931517" y="3642833"/>
              <a:ext cx="159321" cy="159321"/>
            </a:xfrm>
            <a:prstGeom prst="ellipse">
              <a:avLst/>
            </a:prstGeom>
            <a:solidFill>
              <a:srgbClr val="F37021"/>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 name="Oval 10">
              <a:extLst>
                <a:ext uri="{FF2B5EF4-FFF2-40B4-BE49-F238E27FC236}">
                  <a16:creationId xmlns:a16="http://schemas.microsoft.com/office/drawing/2014/main" id="{40314FBE-457D-304F-995D-569961A9213B}"/>
                </a:ext>
              </a:extLst>
            </p:cNvPr>
            <p:cNvSpPr/>
            <p:nvPr/>
          </p:nvSpPr>
          <p:spPr>
            <a:xfrm>
              <a:off x="8777345" y="3488661"/>
              <a:ext cx="467664" cy="467664"/>
            </a:xfrm>
            <a:prstGeom prst="ellipse">
              <a:avLst/>
            </a:prstGeom>
            <a:noFill/>
            <a:ln w="25400">
              <a:solidFill>
                <a:srgbClr val="FFFFFF">
                  <a:alpha val="7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2" name="Oval 11">
              <a:extLst>
                <a:ext uri="{FF2B5EF4-FFF2-40B4-BE49-F238E27FC236}">
                  <a16:creationId xmlns:a16="http://schemas.microsoft.com/office/drawing/2014/main" id="{B8E47ABB-881F-D742-A37B-A83E2733B08B}"/>
                </a:ext>
              </a:extLst>
            </p:cNvPr>
            <p:cNvSpPr/>
            <p:nvPr/>
          </p:nvSpPr>
          <p:spPr>
            <a:xfrm>
              <a:off x="8600578" y="3311894"/>
              <a:ext cx="821197" cy="821197"/>
            </a:xfrm>
            <a:prstGeom prst="ellipse">
              <a:avLst/>
            </a:prstGeom>
            <a:noFill/>
            <a:ln w="25400">
              <a:solidFill>
                <a:srgbClr val="FFFFFF">
                  <a:alpha val="50196"/>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3" name="Oval 12">
              <a:extLst>
                <a:ext uri="{FF2B5EF4-FFF2-40B4-BE49-F238E27FC236}">
                  <a16:creationId xmlns:a16="http://schemas.microsoft.com/office/drawing/2014/main" id="{4C0FFC9C-A689-0844-A323-8BEB5F7D73D1}"/>
                </a:ext>
              </a:extLst>
            </p:cNvPr>
            <p:cNvSpPr/>
            <p:nvPr/>
          </p:nvSpPr>
          <p:spPr>
            <a:xfrm>
              <a:off x="8410187" y="3121503"/>
              <a:ext cx="1201977" cy="1201977"/>
            </a:xfrm>
            <a:prstGeom prst="ellipse">
              <a:avLst/>
            </a:prstGeom>
            <a:noFill/>
            <a:ln w="25400">
              <a:solidFill>
                <a:srgbClr val="FFFFFF">
                  <a:alpha val="29804"/>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spTree>
    <p:extLst>
      <p:ext uri="{BB962C8B-B14F-4D97-AF65-F5344CB8AC3E}">
        <p14:creationId xmlns:p14="http://schemas.microsoft.com/office/powerpoint/2010/main" val="1906450670"/>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1000"/>
                                        <p:tgtEl>
                                          <p:spTgt spid="17"/>
                                        </p:tgtEl>
                                      </p:cBhvr>
                                    </p:animEffect>
                                  </p:childTnLst>
                                </p:cTn>
                              </p:par>
                              <p:par>
                                <p:cTn id="12" presetID="10" presetClass="entr" presetSubtype="0" fill="hold" nodeType="withEffect">
                                  <p:stCondLst>
                                    <p:cond delay="75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472463" y="2844110"/>
            <a:ext cx="2660575" cy="1880017"/>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Started </a:t>
            </a:r>
            <a:r>
              <a:rPr kumimoji="0" lang="en-US" sz="2600" b="1" i="0" u="none" strike="noStrike" kern="1200" cap="none" spc="0" normalizeH="0" baseline="0" noProof="0" dirty="0" err="1">
                <a:ln>
                  <a:noFill/>
                </a:ln>
                <a:solidFill>
                  <a:srgbClr val="D1EEB1"/>
                </a:solidFill>
                <a:effectLst/>
                <a:uLnTx/>
                <a:uFillTx/>
                <a:latin typeface="Century Gothic" panose="020F0302020204030204"/>
                <a:ea typeface="+mn-ea"/>
                <a:cs typeface="+mn-cs"/>
              </a:rPr>
              <a:t>ForeseeHome</a:t>
            </a: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 testing on</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400" b="1" i="0" u="none" strike="noStrike" kern="1200" cap="none" spc="0" normalizeH="0" baseline="0" noProof="0" dirty="0">
                <a:ln>
                  <a:noFill/>
                </a:ln>
                <a:solidFill>
                  <a:srgbClr val="FFFFFF"/>
                </a:solidFill>
                <a:effectLst/>
                <a:uLnTx/>
                <a:uFillTx/>
                <a:latin typeface="Century Gothic" panose="020F0302020204030204"/>
                <a:ea typeface="+mn-ea"/>
                <a:cs typeface="+mn-cs"/>
              </a:rPr>
              <a:t>6/23/17</a:t>
            </a:r>
          </a:p>
        </p:txBody>
      </p: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14" name="Content Placeholder 13"/>
          <p:cNvSpPr>
            <a:spLocks noGrp="1"/>
          </p:cNvSpPr>
          <p:nvPr>
            <p:ph idx="1"/>
          </p:nvPr>
        </p:nvSpPr>
        <p:spPr>
          <a:xfrm>
            <a:off x="1025911" y="2854553"/>
            <a:ext cx="5239929" cy="2637956"/>
          </a:xfrm>
        </p:spPr>
        <p:txBody>
          <a:bodyPr/>
          <a:lstStyle/>
          <a:p>
            <a:pPr marL="0" indent="0">
              <a:lnSpc>
                <a:spcPct val="150000"/>
              </a:lnSpc>
              <a:spcAft>
                <a:spcPts val="500"/>
              </a:spcAft>
              <a:buNone/>
            </a:pPr>
            <a:r>
              <a:rPr lang="en-US" sz="2200" b="1" cap="all" spc="200" dirty="0">
                <a:solidFill>
                  <a:srgbClr val="006991"/>
                </a:solidFill>
              </a:rPr>
              <a:t>Patient History</a:t>
            </a:r>
          </a:p>
          <a:p>
            <a:pPr>
              <a:spcBef>
                <a:spcPts val="1500"/>
              </a:spcBef>
            </a:pPr>
            <a:r>
              <a:rPr lang="en-US" sz="2600" dirty="0"/>
              <a:t>Intermediate Dry AMD OU</a:t>
            </a:r>
          </a:p>
          <a:p>
            <a:pPr>
              <a:spcBef>
                <a:spcPts val="1500"/>
              </a:spcBef>
            </a:pPr>
            <a:r>
              <a:rPr lang="en-US" sz="2600" dirty="0" err="1"/>
              <a:t>Pseudophakia</a:t>
            </a:r>
            <a:r>
              <a:rPr lang="en-US" sz="2600" dirty="0"/>
              <a:t> OU</a:t>
            </a:r>
          </a:p>
          <a:p>
            <a:pPr>
              <a:spcBef>
                <a:spcPts val="1500"/>
              </a:spcBef>
            </a:pPr>
            <a:r>
              <a:rPr lang="en-US" sz="2600" dirty="0"/>
              <a:t>Patient testing both eyes with </a:t>
            </a:r>
            <a:r>
              <a:rPr lang="en-US" sz="2600" dirty="0" err="1"/>
              <a:t>ForeseeHome</a:t>
            </a:r>
            <a:endParaRPr lang="en-US" sz="2600" dirty="0"/>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4486940" y="0"/>
            <a:ext cx="6866860" cy="1303991"/>
          </a:xfrm>
        </p:spPr>
        <p:txBody>
          <a:bodyPr anchor="ctr"/>
          <a:lstStyle/>
          <a:p>
            <a:pPr algn="ctr"/>
            <a:r>
              <a:rPr lang="en-US" sz="2600" dirty="0">
                <a:solidFill>
                  <a:schemeClr val="bg1"/>
                </a:solidFill>
              </a:rPr>
              <a:t>86 y/o Male  </a:t>
            </a:r>
            <a:r>
              <a:rPr lang="en-US" sz="2600" b="0" dirty="0">
                <a:solidFill>
                  <a:srgbClr val="468DAD"/>
                </a:solidFill>
              </a:rPr>
              <a:t>|</a:t>
            </a:r>
            <a:r>
              <a:rPr lang="en-US" sz="2600" b="0" dirty="0">
                <a:solidFill>
                  <a:schemeClr val="bg1"/>
                </a:solidFill>
              </a:rPr>
              <a:t>  Baseline Vision: 20/30 OU</a:t>
            </a: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1</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a:stretch>
            <a:fillRect/>
          </a:stretch>
        </p:blipFill>
        <p:spPr>
          <a:xfrm>
            <a:off x="9852601" y="2827045"/>
            <a:ext cx="2679875" cy="4185423"/>
          </a:xfrm>
          <a:prstGeom prst="rect">
            <a:avLst/>
          </a:prstGeom>
        </p:spPr>
      </p:pic>
      <p:sp>
        <p:nvSpPr>
          <p:cNvPr id="107" name="Rectangle 106">
            <a:extLst>
              <a:ext uri="{FF2B5EF4-FFF2-40B4-BE49-F238E27FC236}">
                <a16:creationId xmlns:a16="http://schemas.microsoft.com/office/drawing/2014/main" id="{D880E457-C26A-C846-8735-3FC1CF2B20CE}"/>
              </a:ext>
            </a:extLst>
          </p:cNvPr>
          <p:cNvSpPr/>
          <p:nvPr/>
        </p:nvSpPr>
        <p:spPr>
          <a:xfrm>
            <a:off x="988899" y="1935813"/>
            <a:ext cx="5313955" cy="523220"/>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0000"/>
                </a:solidFill>
                <a:effectLst/>
                <a:uLnTx/>
                <a:uFillTx/>
                <a:latin typeface="Century Gothic" panose="020F0302020204030204"/>
                <a:ea typeface="+mn-ea"/>
                <a:cs typeface="+mn-cs"/>
              </a:rPr>
              <a:t>Baseline Vision: 20/30 OU</a:t>
            </a:r>
          </a:p>
        </p:txBody>
      </p:sp>
      <p:sp>
        <p:nvSpPr>
          <p:cNvPr id="123" name="Oval 122">
            <a:extLst>
              <a:ext uri="{FF2B5EF4-FFF2-40B4-BE49-F238E27FC236}">
                <a16:creationId xmlns:a16="http://schemas.microsoft.com/office/drawing/2014/main" id="{43AFD9B4-557C-BE40-A149-BB34F053546A}"/>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815799" y="617652"/>
            <a:ext cx="531392" cy="484504"/>
          </a:xfrm>
          <a:prstGeom prst="rect">
            <a:avLst/>
          </a:prstGeom>
        </p:spPr>
      </p:pic>
    </p:spTree>
    <p:extLst>
      <p:ext uri="{BB962C8B-B14F-4D97-AF65-F5344CB8AC3E}">
        <p14:creationId xmlns:p14="http://schemas.microsoft.com/office/powerpoint/2010/main" val="2370276018"/>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BB565F5A-BB3F-A54E-8066-6BACFA2B09D6}"/>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2152212"/>
            <a:ext cx="12192000" cy="4705788"/>
          </a:xfrm>
          <a:prstGeom prst="rect">
            <a:avLst/>
          </a:prstGeom>
          <a:effectLst/>
        </p:spPr>
      </p:pic>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10083051"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7450682"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5019717"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1</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3"/>
          <a:stretch>
            <a:fillRect/>
          </a:stretch>
        </p:blipFill>
        <p:spPr>
          <a:xfrm>
            <a:off x="3501933" y="563095"/>
            <a:ext cx="228600" cy="190500"/>
          </a:xfrm>
          <a:prstGeom prst="rect">
            <a:avLst/>
          </a:prstGeom>
        </p:spPr>
      </p:pic>
      <p:sp>
        <p:nvSpPr>
          <p:cNvPr id="22" name="Oval 21">
            <a:extLst>
              <a:ext uri="{FF2B5EF4-FFF2-40B4-BE49-F238E27FC236}">
                <a16:creationId xmlns:a16="http://schemas.microsoft.com/office/drawing/2014/main" id="{460CD2BD-782D-F245-9761-651BCBDF1462}"/>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3" name="Picture 22">
            <a:extLst>
              <a:ext uri="{FF2B5EF4-FFF2-40B4-BE49-F238E27FC236}">
                <a16:creationId xmlns:a16="http://schemas.microsoft.com/office/drawing/2014/main" id="{08B51C9D-3061-654C-B56D-AFF80F81E7CE}"/>
              </a:ext>
            </a:extLst>
          </p:cNvPr>
          <p:cNvPicPr>
            <a:picLocks noChangeAspect="1"/>
          </p:cNvPicPr>
          <p:nvPr/>
        </p:nvPicPr>
        <p:blipFill>
          <a:blip r:embed="rId4"/>
          <a:stretch>
            <a:fillRect/>
          </a:stretch>
        </p:blipFill>
        <p:spPr>
          <a:xfrm>
            <a:off x="837057" y="634298"/>
            <a:ext cx="434680" cy="472478"/>
          </a:xfrm>
          <a:prstGeom prst="rect">
            <a:avLst/>
          </a:prstGeom>
        </p:spPr>
      </p:pic>
      <p:cxnSp>
        <p:nvCxnSpPr>
          <p:cNvPr id="37" name="Straight Connector 36">
            <a:extLst>
              <a:ext uri="{FF2B5EF4-FFF2-40B4-BE49-F238E27FC236}">
                <a16:creationId xmlns:a16="http://schemas.microsoft.com/office/drawing/2014/main" id="{44307E0B-3039-234E-A163-C095FEBE3F7A}"/>
              </a:ext>
            </a:extLst>
          </p:cNvPr>
          <p:cNvCxnSpPr/>
          <p:nvPr/>
        </p:nvCxnSpPr>
        <p:spPr>
          <a:xfrm>
            <a:off x="2321123" y="3826155"/>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2321123" y="2220379"/>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2321123" y="2580929"/>
            <a:ext cx="776974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2321123" y="3212838"/>
            <a:ext cx="7769745"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D1DA2E1-1B87-6946-999D-40E0049915E1}"/>
              </a:ext>
            </a:extLst>
          </p:cNvPr>
          <p:cNvSpPr/>
          <p:nvPr/>
        </p:nvSpPr>
        <p:spPr>
          <a:xfrm>
            <a:off x="2321124" y="2220379"/>
            <a:ext cx="779346" cy="1605776"/>
          </a:xfrm>
          <a:prstGeom prst="rect">
            <a:avLst/>
          </a:prstGeom>
          <a:solidFill>
            <a:schemeClr val="accent6">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6E6E6">
                  <a:lumMod val="90000"/>
                </a:srgbClr>
              </a:solidFill>
              <a:effectLst/>
              <a:uLnTx/>
              <a:uFillTx/>
              <a:latin typeface="Century Gothic" panose="020F0302020204030204"/>
              <a:ea typeface="+mn-ea"/>
              <a:cs typeface="+mn-cs"/>
            </a:endParaRPr>
          </a:p>
        </p:txBody>
      </p: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5"/>
          <a:stretch>
            <a:fillRect/>
          </a:stretch>
        </p:blipFill>
        <p:spPr>
          <a:xfrm>
            <a:off x="1998542" y="2692747"/>
            <a:ext cx="832318" cy="1299913"/>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823956" y="2199946"/>
            <a:ext cx="1353256"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entury Gothic" panose="020F0302020204030204"/>
                <a:ea typeface="+mn-ea"/>
                <a:cs typeface="+mn-cs"/>
              </a:rPr>
              <a:t>Trend Score</a:t>
            </a:r>
            <a:endParaRPr kumimoji="0" lang="en-US" sz="16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1067136" y="4048265"/>
            <a:ext cx="2597185" cy="84074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6/23/17</a:t>
            </a:r>
          </a:p>
          <a:p>
            <a:pPr marL="0" marR="0" lvl="0" indent="0" algn="ctr" defTabSz="914400" rtl="0" eaLnBrk="1" fontAlgn="auto" latinLnBrk="0" hangingPunct="1">
              <a:lnSpc>
                <a:spcPts val="38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Started testing</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sp>
        <p:nvSpPr>
          <p:cNvPr id="39" name="Rectangle 38">
            <a:extLst>
              <a:ext uri="{FF2B5EF4-FFF2-40B4-BE49-F238E27FC236}">
                <a16:creationId xmlns:a16="http://schemas.microsoft.com/office/drawing/2014/main" id="{3DC48E7D-B851-4240-8864-84FA5846E1E0}"/>
              </a:ext>
            </a:extLst>
          </p:cNvPr>
          <p:cNvSpPr/>
          <p:nvPr/>
        </p:nvSpPr>
        <p:spPr>
          <a:xfrm>
            <a:off x="4484955" y="4048265"/>
            <a:ext cx="1069524" cy="374205"/>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F8F8F8">
                    <a:lumMod val="75000"/>
                  </a:srgbClr>
                </a:solidFill>
                <a:effectLst/>
                <a:uLnTx/>
                <a:uFillTx/>
                <a:latin typeface="Century Gothic" panose="020F0302020204030204"/>
                <a:ea typeface="+mn-ea"/>
                <a:cs typeface="+mn-cs"/>
              </a:rPr>
              <a:t>9/7/17</a:t>
            </a:r>
            <a:endParaRPr kumimoji="0" lang="en-US" sz="1800" b="0" i="0" u="none" strike="noStrike" kern="1200" cap="none" spc="0" normalizeH="0" baseline="0" noProof="0" dirty="0">
              <a:ln>
                <a:noFill/>
              </a:ln>
              <a:solidFill>
                <a:srgbClr val="F8F8F8">
                  <a:lumMod val="75000"/>
                </a:srgbClr>
              </a:solidFill>
              <a:effectLst/>
              <a:uLnTx/>
              <a:uFillTx/>
              <a:latin typeface="Century Gothic" panose="020F0302020204030204"/>
              <a:ea typeface="+mn-ea"/>
              <a:cs typeface="+mn-cs"/>
            </a:endParaRPr>
          </a:p>
        </p:txBody>
      </p:sp>
      <p:sp>
        <p:nvSpPr>
          <p:cNvPr id="40" name="Rectangle 39">
            <a:extLst>
              <a:ext uri="{FF2B5EF4-FFF2-40B4-BE49-F238E27FC236}">
                <a16:creationId xmlns:a16="http://schemas.microsoft.com/office/drawing/2014/main" id="{AD95DBF3-32F4-454D-BCDE-047DB2117563}"/>
              </a:ext>
            </a:extLst>
          </p:cNvPr>
          <p:cNvSpPr/>
          <p:nvPr/>
        </p:nvSpPr>
        <p:spPr>
          <a:xfrm>
            <a:off x="6858310" y="4048265"/>
            <a:ext cx="1225015" cy="374205"/>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F8F8F8">
                    <a:lumMod val="75000"/>
                  </a:srgbClr>
                </a:solidFill>
                <a:effectLst/>
                <a:uLnTx/>
                <a:uFillTx/>
                <a:latin typeface="Century Gothic" panose="020F0302020204030204"/>
                <a:ea typeface="+mn-ea"/>
                <a:cs typeface="+mn-cs"/>
              </a:rPr>
              <a:t>11/5/17</a:t>
            </a:r>
            <a:endParaRPr kumimoji="0" lang="en-US" sz="1800" b="0" i="0" u="none" strike="noStrike" kern="1200" cap="none" spc="0" normalizeH="0" baseline="0" noProof="0" dirty="0">
              <a:ln>
                <a:noFill/>
              </a:ln>
              <a:solidFill>
                <a:srgbClr val="F8F8F8">
                  <a:lumMod val="75000"/>
                </a:srgbClr>
              </a:solidFill>
              <a:effectLst/>
              <a:uLnTx/>
              <a:uFillTx/>
              <a:latin typeface="Century Gothic" panose="020F0302020204030204"/>
              <a:ea typeface="+mn-ea"/>
              <a:cs typeface="+mn-cs"/>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8383509" y="4055707"/>
            <a:ext cx="3414717" cy="1168509"/>
            <a:chOff x="8383509" y="4342359"/>
            <a:chExt cx="3414717" cy="1168509"/>
          </a:xfrm>
        </p:grpSpPr>
        <p:sp>
          <p:nvSpPr>
            <p:cNvPr id="41" name="Rectangle 40">
              <a:extLst>
                <a:ext uri="{FF2B5EF4-FFF2-40B4-BE49-F238E27FC236}">
                  <a16:creationId xmlns:a16="http://schemas.microsoft.com/office/drawing/2014/main" id="{9CBABE19-9DE4-CF43-89F7-16FCB1EDAA9D}"/>
                </a:ext>
              </a:extLst>
            </p:cNvPr>
            <p:cNvSpPr/>
            <p:nvPr/>
          </p:nvSpPr>
          <p:spPr>
            <a:xfrm>
              <a:off x="9193897" y="4342359"/>
              <a:ext cx="1771639" cy="86305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1/3/18</a:t>
              </a:r>
            </a:p>
            <a:p>
              <a:pPr marL="0" marR="0" lvl="0" indent="0" algn="ctr" defTabSz="914400" rtl="0" eaLnBrk="1" fontAlgn="auto" latinLnBrk="0" hangingPunct="1">
                <a:lnSpc>
                  <a:spcPts val="4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Alerted</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383509" y="5141536"/>
              <a:ext cx="341471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panose="020F0302020204030204"/>
                  <a:ea typeface="+mn-ea"/>
                  <a:cs typeface="+mn-cs"/>
                </a:rPr>
                <a:t>20/60 OD and asymptomatic</a:t>
              </a:r>
            </a:p>
          </p:txBody>
        </p:sp>
      </p:grpSp>
      <p:sp>
        <p:nvSpPr>
          <p:cNvPr id="2" name="Freeform 1">
            <a:extLst>
              <a:ext uri="{FF2B5EF4-FFF2-40B4-BE49-F238E27FC236}">
                <a16:creationId xmlns:a16="http://schemas.microsoft.com/office/drawing/2014/main" id="{CAB66287-126B-5745-8939-026896B0A86E}"/>
              </a:ext>
            </a:extLst>
          </p:cNvPr>
          <p:cNvSpPr/>
          <p:nvPr/>
        </p:nvSpPr>
        <p:spPr>
          <a:xfrm>
            <a:off x="3114648" y="2338743"/>
            <a:ext cx="6976219" cy="1489166"/>
          </a:xfrm>
          <a:custGeom>
            <a:avLst/>
            <a:gdLst>
              <a:gd name="connsiteX0" fmla="*/ 8708 w 7271657"/>
              <a:gd name="connsiteY0" fmla="*/ 1576251 h 1602377"/>
              <a:gd name="connsiteX1" fmla="*/ 121920 w 7271657"/>
              <a:gd name="connsiteY1" fmla="*/ 1584960 h 1602377"/>
              <a:gd name="connsiteX2" fmla="*/ 0 w 7271657"/>
              <a:gd name="connsiteY2" fmla="*/ 1593669 h 1602377"/>
              <a:gd name="connsiteX3" fmla="*/ 139337 w 7271657"/>
              <a:gd name="connsiteY3" fmla="*/ 1584960 h 1602377"/>
              <a:gd name="connsiteX4" fmla="*/ 200297 w 7271657"/>
              <a:gd name="connsiteY4" fmla="*/ 1332411 h 1602377"/>
              <a:gd name="connsiteX5" fmla="*/ 461554 w 7271657"/>
              <a:gd name="connsiteY5" fmla="*/ 1593669 h 1602377"/>
              <a:gd name="connsiteX6" fmla="*/ 1706880 w 7271657"/>
              <a:gd name="connsiteY6" fmla="*/ 1593669 h 1602377"/>
              <a:gd name="connsiteX7" fmla="*/ 1863634 w 7271657"/>
              <a:gd name="connsiteY7" fmla="*/ 1367246 h 1602377"/>
              <a:gd name="connsiteX8" fmla="*/ 1950720 w 7271657"/>
              <a:gd name="connsiteY8" fmla="*/ 1576251 h 1602377"/>
              <a:gd name="connsiteX9" fmla="*/ 2211977 w 7271657"/>
              <a:gd name="connsiteY9" fmla="*/ 1584960 h 1602377"/>
              <a:gd name="connsiteX10" fmla="*/ 2246811 w 7271657"/>
              <a:gd name="connsiteY10" fmla="*/ 984069 h 1602377"/>
              <a:gd name="connsiteX11" fmla="*/ 2342605 w 7271657"/>
              <a:gd name="connsiteY11" fmla="*/ 548640 h 1602377"/>
              <a:gd name="connsiteX12" fmla="*/ 2473234 w 7271657"/>
              <a:gd name="connsiteY12" fmla="*/ 818606 h 1602377"/>
              <a:gd name="connsiteX13" fmla="*/ 2638697 w 7271657"/>
              <a:gd name="connsiteY13" fmla="*/ 1593669 h 1602377"/>
              <a:gd name="connsiteX14" fmla="*/ 3526971 w 7271657"/>
              <a:gd name="connsiteY14" fmla="*/ 1602377 h 1602377"/>
              <a:gd name="connsiteX15" fmla="*/ 3718560 w 7271657"/>
              <a:gd name="connsiteY15" fmla="*/ 1497874 h 1602377"/>
              <a:gd name="connsiteX16" fmla="*/ 3866605 w 7271657"/>
              <a:gd name="connsiteY16" fmla="*/ 1584960 h 1602377"/>
              <a:gd name="connsiteX17" fmla="*/ 5077097 w 7271657"/>
              <a:gd name="connsiteY17" fmla="*/ 1584960 h 1602377"/>
              <a:gd name="connsiteX18" fmla="*/ 5294811 w 7271657"/>
              <a:gd name="connsiteY18" fmla="*/ 1271451 h 1602377"/>
              <a:gd name="connsiteX19" fmla="*/ 5373188 w 7271657"/>
              <a:gd name="connsiteY19" fmla="*/ 1193074 h 1602377"/>
              <a:gd name="connsiteX20" fmla="*/ 5608320 w 7271657"/>
              <a:gd name="connsiteY20" fmla="*/ 1584960 h 1602377"/>
              <a:gd name="connsiteX21" fmla="*/ 6313714 w 7271657"/>
              <a:gd name="connsiteY21" fmla="*/ 1584960 h 1602377"/>
              <a:gd name="connsiteX22" fmla="*/ 6531428 w 7271657"/>
              <a:gd name="connsiteY22" fmla="*/ 1140823 h 1602377"/>
              <a:gd name="connsiteX23" fmla="*/ 6583680 w 7271657"/>
              <a:gd name="connsiteY23" fmla="*/ 844731 h 1602377"/>
              <a:gd name="connsiteX24" fmla="*/ 6836228 w 7271657"/>
              <a:gd name="connsiteY24" fmla="*/ 113211 h 1602377"/>
              <a:gd name="connsiteX25" fmla="*/ 7271657 w 7271657"/>
              <a:gd name="connsiteY25" fmla="*/ 0 h 1602377"/>
              <a:gd name="connsiteX0" fmla="*/ 8708 w 6836228"/>
              <a:gd name="connsiteY0" fmla="*/ 1463040 h 1489166"/>
              <a:gd name="connsiteX1" fmla="*/ 121920 w 6836228"/>
              <a:gd name="connsiteY1" fmla="*/ 1471749 h 1489166"/>
              <a:gd name="connsiteX2" fmla="*/ 0 w 6836228"/>
              <a:gd name="connsiteY2" fmla="*/ 1480458 h 1489166"/>
              <a:gd name="connsiteX3" fmla="*/ 139337 w 6836228"/>
              <a:gd name="connsiteY3" fmla="*/ 1471749 h 1489166"/>
              <a:gd name="connsiteX4" fmla="*/ 200297 w 6836228"/>
              <a:gd name="connsiteY4" fmla="*/ 1219200 h 1489166"/>
              <a:gd name="connsiteX5" fmla="*/ 461554 w 6836228"/>
              <a:gd name="connsiteY5" fmla="*/ 1480458 h 1489166"/>
              <a:gd name="connsiteX6" fmla="*/ 1706880 w 6836228"/>
              <a:gd name="connsiteY6" fmla="*/ 1480458 h 1489166"/>
              <a:gd name="connsiteX7" fmla="*/ 1863634 w 6836228"/>
              <a:gd name="connsiteY7" fmla="*/ 1254035 h 1489166"/>
              <a:gd name="connsiteX8" fmla="*/ 1950720 w 6836228"/>
              <a:gd name="connsiteY8" fmla="*/ 1463040 h 1489166"/>
              <a:gd name="connsiteX9" fmla="*/ 2211977 w 6836228"/>
              <a:gd name="connsiteY9" fmla="*/ 1471749 h 1489166"/>
              <a:gd name="connsiteX10" fmla="*/ 2246811 w 6836228"/>
              <a:gd name="connsiteY10" fmla="*/ 870858 h 1489166"/>
              <a:gd name="connsiteX11" fmla="*/ 2342605 w 6836228"/>
              <a:gd name="connsiteY11" fmla="*/ 435429 h 1489166"/>
              <a:gd name="connsiteX12" fmla="*/ 2473234 w 6836228"/>
              <a:gd name="connsiteY12" fmla="*/ 705395 h 1489166"/>
              <a:gd name="connsiteX13" fmla="*/ 2638697 w 6836228"/>
              <a:gd name="connsiteY13" fmla="*/ 1480458 h 1489166"/>
              <a:gd name="connsiteX14" fmla="*/ 3526971 w 6836228"/>
              <a:gd name="connsiteY14" fmla="*/ 1489166 h 1489166"/>
              <a:gd name="connsiteX15" fmla="*/ 3718560 w 6836228"/>
              <a:gd name="connsiteY15" fmla="*/ 1384663 h 1489166"/>
              <a:gd name="connsiteX16" fmla="*/ 3866605 w 6836228"/>
              <a:gd name="connsiteY16" fmla="*/ 1471749 h 1489166"/>
              <a:gd name="connsiteX17" fmla="*/ 5077097 w 6836228"/>
              <a:gd name="connsiteY17" fmla="*/ 1471749 h 1489166"/>
              <a:gd name="connsiteX18" fmla="*/ 5294811 w 6836228"/>
              <a:gd name="connsiteY18" fmla="*/ 1158240 h 1489166"/>
              <a:gd name="connsiteX19" fmla="*/ 5373188 w 6836228"/>
              <a:gd name="connsiteY19" fmla="*/ 1079863 h 1489166"/>
              <a:gd name="connsiteX20" fmla="*/ 5608320 w 6836228"/>
              <a:gd name="connsiteY20" fmla="*/ 1471749 h 1489166"/>
              <a:gd name="connsiteX21" fmla="*/ 6313714 w 6836228"/>
              <a:gd name="connsiteY21" fmla="*/ 1471749 h 1489166"/>
              <a:gd name="connsiteX22" fmla="*/ 6531428 w 6836228"/>
              <a:gd name="connsiteY22" fmla="*/ 1027612 h 1489166"/>
              <a:gd name="connsiteX23" fmla="*/ 6583680 w 6836228"/>
              <a:gd name="connsiteY23" fmla="*/ 731520 h 1489166"/>
              <a:gd name="connsiteX24" fmla="*/ 6836228 w 6836228"/>
              <a:gd name="connsiteY24" fmla="*/ 0 h 1489166"/>
              <a:gd name="connsiteX0" fmla="*/ 0 w 6827520"/>
              <a:gd name="connsiteY0" fmla="*/ 1463040 h 1489166"/>
              <a:gd name="connsiteX1" fmla="*/ 113212 w 6827520"/>
              <a:gd name="connsiteY1" fmla="*/ 1471749 h 1489166"/>
              <a:gd name="connsiteX2" fmla="*/ 130629 w 6827520"/>
              <a:gd name="connsiteY2" fmla="*/ 1471749 h 1489166"/>
              <a:gd name="connsiteX3" fmla="*/ 191589 w 6827520"/>
              <a:gd name="connsiteY3" fmla="*/ 1219200 h 1489166"/>
              <a:gd name="connsiteX4" fmla="*/ 452846 w 6827520"/>
              <a:gd name="connsiteY4" fmla="*/ 1480458 h 1489166"/>
              <a:gd name="connsiteX5" fmla="*/ 1698172 w 6827520"/>
              <a:gd name="connsiteY5" fmla="*/ 1480458 h 1489166"/>
              <a:gd name="connsiteX6" fmla="*/ 1854926 w 6827520"/>
              <a:gd name="connsiteY6" fmla="*/ 1254035 h 1489166"/>
              <a:gd name="connsiteX7" fmla="*/ 1942012 w 6827520"/>
              <a:gd name="connsiteY7" fmla="*/ 1463040 h 1489166"/>
              <a:gd name="connsiteX8" fmla="*/ 2203269 w 6827520"/>
              <a:gd name="connsiteY8" fmla="*/ 1471749 h 1489166"/>
              <a:gd name="connsiteX9" fmla="*/ 2238103 w 6827520"/>
              <a:gd name="connsiteY9" fmla="*/ 870858 h 1489166"/>
              <a:gd name="connsiteX10" fmla="*/ 2333897 w 6827520"/>
              <a:gd name="connsiteY10" fmla="*/ 435429 h 1489166"/>
              <a:gd name="connsiteX11" fmla="*/ 2464526 w 6827520"/>
              <a:gd name="connsiteY11" fmla="*/ 705395 h 1489166"/>
              <a:gd name="connsiteX12" fmla="*/ 2629989 w 6827520"/>
              <a:gd name="connsiteY12" fmla="*/ 1480458 h 1489166"/>
              <a:gd name="connsiteX13" fmla="*/ 3518263 w 6827520"/>
              <a:gd name="connsiteY13" fmla="*/ 1489166 h 1489166"/>
              <a:gd name="connsiteX14" fmla="*/ 3709852 w 6827520"/>
              <a:gd name="connsiteY14" fmla="*/ 1384663 h 1489166"/>
              <a:gd name="connsiteX15" fmla="*/ 3857897 w 6827520"/>
              <a:gd name="connsiteY15" fmla="*/ 1471749 h 1489166"/>
              <a:gd name="connsiteX16" fmla="*/ 5068389 w 6827520"/>
              <a:gd name="connsiteY16" fmla="*/ 1471749 h 1489166"/>
              <a:gd name="connsiteX17" fmla="*/ 5286103 w 6827520"/>
              <a:gd name="connsiteY17" fmla="*/ 1158240 h 1489166"/>
              <a:gd name="connsiteX18" fmla="*/ 5364480 w 6827520"/>
              <a:gd name="connsiteY18" fmla="*/ 1079863 h 1489166"/>
              <a:gd name="connsiteX19" fmla="*/ 5599612 w 6827520"/>
              <a:gd name="connsiteY19" fmla="*/ 1471749 h 1489166"/>
              <a:gd name="connsiteX20" fmla="*/ 6305006 w 6827520"/>
              <a:gd name="connsiteY20" fmla="*/ 1471749 h 1489166"/>
              <a:gd name="connsiteX21" fmla="*/ 6522720 w 6827520"/>
              <a:gd name="connsiteY21" fmla="*/ 1027612 h 1489166"/>
              <a:gd name="connsiteX22" fmla="*/ 6574972 w 6827520"/>
              <a:gd name="connsiteY22" fmla="*/ 731520 h 1489166"/>
              <a:gd name="connsiteX23" fmla="*/ 6827520 w 6827520"/>
              <a:gd name="connsiteY23" fmla="*/ 0 h 1489166"/>
              <a:gd name="connsiteX0" fmla="*/ 1169178 w 6714308"/>
              <a:gd name="connsiteY0" fmla="*/ 2845791 h 2845791"/>
              <a:gd name="connsiteX1" fmla="*/ 0 w 6714308"/>
              <a:gd name="connsiteY1" fmla="*/ 1471749 h 2845791"/>
              <a:gd name="connsiteX2" fmla="*/ 17417 w 6714308"/>
              <a:gd name="connsiteY2" fmla="*/ 1471749 h 2845791"/>
              <a:gd name="connsiteX3" fmla="*/ 78377 w 6714308"/>
              <a:gd name="connsiteY3" fmla="*/ 1219200 h 2845791"/>
              <a:gd name="connsiteX4" fmla="*/ 339634 w 6714308"/>
              <a:gd name="connsiteY4" fmla="*/ 1480458 h 2845791"/>
              <a:gd name="connsiteX5" fmla="*/ 1584960 w 6714308"/>
              <a:gd name="connsiteY5" fmla="*/ 1480458 h 2845791"/>
              <a:gd name="connsiteX6" fmla="*/ 1741714 w 6714308"/>
              <a:gd name="connsiteY6" fmla="*/ 1254035 h 2845791"/>
              <a:gd name="connsiteX7" fmla="*/ 1828800 w 6714308"/>
              <a:gd name="connsiteY7" fmla="*/ 1463040 h 2845791"/>
              <a:gd name="connsiteX8" fmla="*/ 2090057 w 6714308"/>
              <a:gd name="connsiteY8" fmla="*/ 1471749 h 2845791"/>
              <a:gd name="connsiteX9" fmla="*/ 2124891 w 6714308"/>
              <a:gd name="connsiteY9" fmla="*/ 870858 h 2845791"/>
              <a:gd name="connsiteX10" fmla="*/ 2220685 w 6714308"/>
              <a:gd name="connsiteY10" fmla="*/ 435429 h 2845791"/>
              <a:gd name="connsiteX11" fmla="*/ 2351314 w 6714308"/>
              <a:gd name="connsiteY11" fmla="*/ 705395 h 2845791"/>
              <a:gd name="connsiteX12" fmla="*/ 2516777 w 6714308"/>
              <a:gd name="connsiteY12" fmla="*/ 1480458 h 2845791"/>
              <a:gd name="connsiteX13" fmla="*/ 3405051 w 6714308"/>
              <a:gd name="connsiteY13" fmla="*/ 1489166 h 2845791"/>
              <a:gd name="connsiteX14" fmla="*/ 3596640 w 6714308"/>
              <a:gd name="connsiteY14" fmla="*/ 1384663 h 2845791"/>
              <a:gd name="connsiteX15" fmla="*/ 3744685 w 6714308"/>
              <a:gd name="connsiteY15" fmla="*/ 1471749 h 2845791"/>
              <a:gd name="connsiteX16" fmla="*/ 4955177 w 6714308"/>
              <a:gd name="connsiteY16" fmla="*/ 1471749 h 2845791"/>
              <a:gd name="connsiteX17" fmla="*/ 5172891 w 6714308"/>
              <a:gd name="connsiteY17" fmla="*/ 1158240 h 2845791"/>
              <a:gd name="connsiteX18" fmla="*/ 5251268 w 6714308"/>
              <a:gd name="connsiteY18" fmla="*/ 1079863 h 2845791"/>
              <a:gd name="connsiteX19" fmla="*/ 5486400 w 6714308"/>
              <a:gd name="connsiteY19" fmla="*/ 1471749 h 2845791"/>
              <a:gd name="connsiteX20" fmla="*/ 6191794 w 6714308"/>
              <a:gd name="connsiteY20" fmla="*/ 1471749 h 2845791"/>
              <a:gd name="connsiteX21" fmla="*/ 6409508 w 6714308"/>
              <a:gd name="connsiteY21" fmla="*/ 1027612 h 2845791"/>
              <a:gd name="connsiteX22" fmla="*/ 6461760 w 6714308"/>
              <a:gd name="connsiteY22" fmla="*/ 731520 h 2845791"/>
              <a:gd name="connsiteX23" fmla="*/ 6714308 w 6714308"/>
              <a:gd name="connsiteY23" fmla="*/ 0 h 2845791"/>
              <a:gd name="connsiteX0" fmla="*/ 0 w 6905579"/>
              <a:gd name="connsiteY0" fmla="*/ 1496493 h 1496493"/>
              <a:gd name="connsiteX1" fmla="*/ 191271 w 6905579"/>
              <a:gd name="connsiteY1" fmla="*/ 1471749 h 1496493"/>
              <a:gd name="connsiteX2" fmla="*/ 208688 w 6905579"/>
              <a:gd name="connsiteY2" fmla="*/ 1471749 h 1496493"/>
              <a:gd name="connsiteX3" fmla="*/ 269648 w 6905579"/>
              <a:gd name="connsiteY3" fmla="*/ 1219200 h 1496493"/>
              <a:gd name="connsiteX4" fmla="*/ 530905 w 6905579"/>
              <a:gd name="connsiteY4" fmla="*/ 1480458 h 1496493"/>
              <a:gd name="connsiteX5" fmla="*/ 1776231 w 6905579"/>
              <a:gd name="connsiteY5" fmla="*/ 1480458 h 1496493"/>
              <a:gd name="connsiteX6" fmla="*/ 1932985 w 6905579"/>
              <a:gd name="connsiteY6" fmla="*/ 1254035 h 1496493"/>
              <a:gd name="connsiteX7" fmla="*/ 2020071 w 6905579"/>
              <a:gd name="connsiteY7" fmla="*/ 1463040 h 1496493"/>
              <a:gd name="connsiteX8" fmla="*/ 2281328 w 6905579"/>
              <a:gd name="connsiteY8" fmla="*/ 1471749 h 1496493"/>
              <a:gd name="connsiteX9" fmla="*/ 2316162 w 6905579"/>
              <a:gd name="connsiteY9" fmla="*/ 870858 h 1496493"/>
              <a:gd name="connsiteX10" fmla="*/ 2411956 w 6905579"/>
              <a:gd name="connsiteY10" fmla="*/ 435429 h 1496493"/>
              <a:gd name="connsiteX11" fmla="*/ 2542585 w 6905579"/>
              <a:gd name="connsiteY11" fmla="*/ 705395 h 1496493"/>
              <a:gd name="connsiteX12" fmla="*/ 2708048 w 6905579"/>
              <a:gd name="connsiteY12" fmla="*/ 1480458 h 1496493"/>
              <a:gd name="connsiteX13" fmla="*/ 3596322 w 6905579"/>
              <a:gd name="connsiteY13" fmla="*/ 1489166 h 1496493"/>
              <a:gd name="connsiteX14" fmla="*/ 3787911 w 6905579"/>
              <a:gd name="connsiteY14" fmla="*/ 1384663 h 1496493"/>
              <a:gd name="connsiteX15" fmla="*/ 3935956 w 6905579"/>
              <a:gd name="connsiteY15" fmla="*/ 1471749 h 1496493"/>
              <a:gd name="connsiteX16" fmla="*/ 5146448 w 6905579"/>
              <a:gd name="connsiteY16" fmla="*/ 1471749 h 1496493"/>
              <a:gd name="connsiteX17" fmla="*/ 5364162 w 6905579"/>
              <a:gd name="connsiteY17" fmla="*/ 1158240 h 1496493"/>
              <a:gd name="connsiteX18" fmla="*/ 5442539 w 6905579"/>
              <a:gd name="connsiteY18" fmla="*/ 1079863 h 1496493"/>
              <a:gd name="connsiteX19" fmla="*/ 5677671 w 6905579"/>
              <a:gd name="connsiteY19" fmla="*/ 1471749 h 1496493"/>
              <a:gd name="connsiteX20" fmla="*/ 6383065 w 6905579"/>
              <a:gd name="connsiteY20" fmla="*/ 1471749 h 1496493"/>
              <a:gd name="connsiteX21" fmla="*/ 6600779 w 6905579"/>
              <a:gd name="connsiteY21" fmla="*/ 1027612 h 1496493"/>
              <a:gd name="connsiteX22" fmla="*/ 6653031 w 6905579"/>
              <a:gd name="connsiteY22" fmla="*/ 731520 h 1496493"/>
              <a:gd name="connsiteX23" fmla="*/ 6905579 w 6905579"/>
              <a:gd name="connsiteY23" fmla="*/ 0 h 1496493"/>
              <a:gd name="connsiteX0" fmla="*/ 0 w 6905579"/>
              <a:gd name="connsiteY0" fmla="*/ 1496493 h 1496493"/>
              <a:gd name="connsiteX1" fmla="*/ 191271 w 6905579"/>
              <a:gd name="connsiteY1" fmla="*/ 1471749 h 1496493"/>
              <a:gd name="connsiteX2" fmla="*/ 208688 w 6905579"/>
              <a:gd name="connsiteY2" fmla="*/ 1471749 h 1496493"/>
              <a:gd name="connsiteX3" fmla="*/ 269648 w 6905579"/>
              <a:gd name="connsiteY3" fmla="*/ 1219200 h 1496493"/>
              <a:gd name="connsiteX4" fmla="*/ 530905 w 6905579"/>
              <a:gd name="connsiteY4" fmla="*/ 1480458 h 1496493"/>
              <a:gd name="connsiteX5" fmla="*/ 1776231 w 6905579"/>
              <a:gd name="connsiteY5" fmla="*/ 1480458 h 1496493"/>
              <a:gd name="connsiteX6" fmla="*/ 1932985 w 6905579"/>
              <a:gd name="connsiteY6" fmla="*/ 1254035 h 1496493"/>
              <a:gd name="connsiteX7" fmla="*/ 2013117 w 6905579"/>
              <a:gd name="connsiteY7" fmla="*/ 1466516 h 1496493"/>
              <a:gd name="connsiteX8" fmla="*/ 2281328 w 6905579"/>
              <a:gd name="connsiteY8" fmla="*/ 1471749 h 1496493"/>
              <a:gd name="connsiteX9" fmla="*/ 2316162 w 6905579"/>
              <a:gd name="connsiteY9" fmla="*/ 870858 h 1496493"/>
              <a:gd name="connsiteX10" fmla="*/ 2411956 w 6905579"/>
              <a:gd name="connsiteY10" fmla="*/ 435429 h 1496493"/>
              <a:gd name="connsiteX11" fmla="*/ 2542585 w 6905579"/>
              <a:gd name="connsiteY11" fmla="*/ 705395 h 1496493"/>
              <a:gd name="connsiteX12" fmla="*/ 2708048 w 6905579"/>
              <a:gd name="connsiteY12" fmla="*/ 1480458 h 1496493"/>
              <a:gd name="connsiteX13" fmla="*/ 3596322 w 6905579"/>
              <a:gd name="connsiteY13" fmla="*/ 1489166 h 1496493"/>
              <a:gd name="connsiteX14" fmla="*/ 3787911 w 6905579"/>
              <a:gd name="connsiteY14" fmla="*/ 1384663 h 1496493"/>
              <a:gd name="connsiteX15" fmla="*/ 3935956 w 6905579"/>
              <a:gd name="connsiteY15" fmla="*/ 1471749 h 1496493"/>
              <a:gd name="connsiteX16" fmla="*/ 5146448 w 6905579"/>
              <a:gd name="connsiteY16" fmla="*/ 1471749 h 1496493"/>
              <a:gd name="connsiteX17" fmla="*/ 5364162 w 6905579"/>
              <a:gd name="connsiteY17" fmla="*/ 1158240 h 1496493"/>
              <a:gd name="connsiteX18" fmla="*/ 5442539 w 6905579"/>
              <a:gd name="connsiteY18" fmla="*/ 1079863 h 1496493"/>
              <a:gd name="connsiteX19" fmla="*/ 5677671 w 6905579"/>
              <a:gd name="connsiteY19" fmla="*/ 1471749 h 1496493"/>
              <a:gd name="connsiteX20" fmla="*/ 6383065 w 6905579"/>
              <a:gd name="connsiteY20" fmla="*/ 1471749 h 1496493"/>
              <a:gd name="connsiteX21" fmla="*/ 6600779 w 6905579"/>
              <a:gd name="connsiteY21" fmla="*/ 1027612 h 1496493"/>
              <a:gd name="connsiteX22" fmla="*/ 6653031 w 6905579"/>
              <a:gd name="connsiteY22" fmla="*/ 731520 h 1496493"/>
              <a:gd name="connsiteX23" fmla="*/ 6905579 w 6905579"/>
              <a:gd name="connsiteY23" fmla="*/ 0 h 1496493"/>
              <a:gd name="connsiteX0" fmla="*/ 0 w 6905579"/>
              <a:gd name="connsiteY0" fmla="*/ 1472155 h 1489166"/>
              <a:gd name="connsiteX1" fmla="*/ 191271 w 6905579"/>
              <a:gd name="connsiteY1" fmla="*/ 1471749 h 1489166"/>
              <a:gd name="connsiteX2" fmla="*/ 208688 w 6905579"/>
              <a:gd name="connsiteY2" fmla="*/ 1471749 h 1489166"/>
              <a:gd name="connsiteX3" fmla="*/ 269648 w 6905579"/>
              <a:gd name="connsiteY3" fmla="*/ 1219200 h 1489166"/>
              <a:gd name="connsiteX4" fmla="*/ 530905 w 6905579"/>
              <a:gd name="connsiteY4" fmla="*/ 1480458 h 1489166"/>
              <a:gd name="connsiteX5" fmla="*/ 1776231 w 6905579"/>
              <a:gd name="connsiteY5" fmla="*/ 1480458 h 1489166"/>
              <a:gd name="connsiteX6" fmla="*/ 1932985 w 6905579"/>
              <a:gd name="connsiteY6" fmla="*/ 1254035 h 1489166"/>
              <a:gd name="connsiteX7" fmla="*/ 2013117 w 6905579"/>
              <a:gd name="connsiteY7" fmla="*/ 1466516 h 1489166"/>
              <a:gd name="connsiteX8" fmla="*/ 2281328 w 6905579"/>
              <a:gd name="connsiteY8" fmla="*/ 1471749 h 1489166"/>
              <a:gd name="connsiteX9" fmla="*/ 2316162 w 6905579"/>
              <a:gd name="connsiteY9" fmla="*/ 870858 h 1489166"/>
              <a:gd name="connsiteX10" fmla="*/ 2411956 w 6905579"/>
              <a:gd name="connsiteY10" fmla="*/ 435429 h 1489166"/>
              <a:gd name="connsiteX11" fmla="*/ 2542585 w 6905579"/>
              <a:gd name="connsiteY11" fmla="*/ 705395 h 1489166"/>
              <a:gd name="connsiteX12" fmla="*/ 2708048 w 6905579"/>
              <a:gd name="connsiteY12" fmla="*/ 1480458 h 1489166"/>
              <a:gd name="connsiteX13" fmla="*/ 3596322 w 6905579"/>
              <a:gd name="connsiteY13" fmla="*/ 1489166 h 1489166"/>
              <a:gd name="connsiteX14" fmla="*/ 3787911 w 6905579"/>
              <a:gd name="connsiteY14" fmla="*/ 1384663 h 1489166"/>
              <a:gd name="connsiteX15" fmla="*/ 3935956 w 6905579"/>
              <a:gd name="connsiteY15" fmla="*/ 1471749 h 1489166"/>
              <a:gd name="connsiteX16" fmla="*/ 5146448 w 6905579"/>
              <a:gd name="connsiteY16" fmla="*/ 1471749 h 1489166"/>
              <a:gd name="connsiteX17" fmla="*/ 5364162 w 6905579"/>
              <a:gd name="connsiteY17" fmla="*/ 1158240 h 1489166"/>
              <a:gd name="connsiteX18" fmla="*/ 5442539 w 6905579"/>
              <a:gd name="connsiteY18" fmla="*/ 1079863 h 1489166"/>
              <a:gd name="connsiteX19" fmla="*/ 5677671 w 6905579"/>
              <a:gd name="connsiteY19" fmla="*/ 1471749 h 1489166"/>
              <a:gd name="connsiteX20" fmla="*/ 6383065 w 6905579"/>
              <a:gd name="connsiteY20" fmla="*/ 1471749 h 1489166"/>
              <a:gd name="connsiteX21" fmla="*/ 6600779 w 6905579"/>
              <a:gd name="connsiteY21" fmla="*/ 1027612 h 1489166"/>
              <a:gd name="connsiteX22" fmla="*/ 6653031 w 6905579"/>
              <a:gd name="connsiteY22" fmla="*/ 731520 h 1489166"/>
              <a:gd name="connsiteX23" fmla="*/ 6905579 w 6905579"/>
              <a:gd name="connsiteY23" fmla="*/ 0 h 1489166"/>
              <a:gd name="connsiteX0" fmla="*/ 0 w 6905579"/>
              <a:gd name="connsiteY0" fmla="*/ 1472155 h 1489166"/>
              <a:gd name="connsiteX1" fmla="*/ 191271 w 6905579"/>
              <a:gd name="connsiteY1" fmla="*/ 1471749 h 1489166"/>
              <a:gd name="connsiteX2" fmla="*/ 208688 w 6905579"/>
              <a:gd name="connsiteY2" fmla="*/ 1471749 h 1489166"/>
              <a:gd name="connsiteX3" fmla="*/ 269648 w 6905579"/>
              <a:gd name="connsiteY3" fmla="*/ 1219200 h 1489166"/>
              <a:gd name="connsiteX4" fmla="*/ 530905 w 6905579"/>
              <a:gd name="connsiteY4" fmla="*/ 1480458 h 1489166"/>
              <a:gd name="connsiteX5" fmla="*/ 1776231 w 6905579"/>
              <a:gd name="connsiteY5" fmla="*/ 1480458 h 1489166"/>
              <a:gd name="connsiteX6" fmla="*/ 1932985 w 6905579"/>
              <a:gd name="connsiteY6" fmla="*/ 1254035 h 1489166"/>
              <a:gd name="connsiteX7" fmla="*/ 2002232 w 6905579"/>
              <a:gd name="connsiteY7" fmla="*/ 1471959 h 1489166"/>
              <a:gd name="connsiteX8" fmla="*/ 2281328 w 6905579"/>
              <a:gd name="connsiteY8" fmla="*/ 1471749 h 1489166"/>
              <a:gd name="connsiteX9" fmla="*/ 2316162 w 6905579"/>
              <a:gd name="connsiteY9" fmla="*/ 870858 h 1489166"/>
              <a:gd name="connsiteX10" fmla="*/ 2411956 w 6905579"/>
              <a:gd name="connsiteY10" fmla="*/ 435429 h 1489166"/>
              <a:gd name="connsiteX11" fmla="*/ 2542585 w 6905579"/>
              <a:gd name="connsiteY11" fmla="*/ 705395 h 1489166"/>
              <a:gd name="connsiteX12" fmla="*/ 2708048 w 6905579"/>
              <a:gd name="connsiteY12" fmla="*/ 1480458 h 1489166"/>
              <a:gd name="connsiteX13" fmla="*/ 3596322 w 6905579"/>
              <a:gd name="connsiteY13" fmla="*/ 1489166 h 1489166"/>
              <a:gd name="connsiteX14" fmla="*/ 3787911 w 6905579"/>
              <a:gd name="connsiteY14" fmla="*/ 1384663 h 1489166"/>
              <a:gd name="connsiteX15" fmla="*/ 3935956 w 6905579"/>
              <a:gd name="connsiteY15" fmla="*/ 1471749 h 1489166"/>
              <a:gd name="connsiteX16" fmla="*/ 5146448 w 6905579"/>
              <a:gd name="connsiteY16" fmla="*/ 1471749 h 1489166"/>
              <a:gd name="connsiteX17" fmla="*/ 5364162 w 6905579"/>
              <a:gd name="connsiteY17" fmla="*/ 1158240 h 1489166"/>
              <a:gd name="connsiteX18" fmla="*/ 5442539 w 6905579"/>
              <a:gd name="connsiteY18" fmla="*/ 1079863 h 1489166"/>
              <a:gd name="connsiteX19" fmla="*/ 5677671 w 6905579"/>
              <a:gd name="connsiteY19" fmla="*/ 1471749 h 1489166"/>
              <a:gd name="connsiteX20" fmla="*/ 6383065 w 6905579"/>
              <a:gd name="connsiteY20" fmla="*/ 1471749 h 1489166"/>
              <a:gd name="connsiteX21" fmla="*/ 6600779 w 6905579"/>
              <a:gd name="connsiteY21" fmla="*/ 1027612 h 1489166"/>
              <a:gd name="connsiteX22" fmla="*/ 6653031 w 6905579"/>
              <a:gd name="connsiteY22" fmla="*/ 731520 h 1489166"/>
              <a:gd name="connsiteX23" fmla="*/ 6905579 w 6905579"/>
              <a:gd name="connsiteY23" fmla="*/ 0 h 1489166"/>
              <a:gd name="connsiteX0" fmla="*/ 0 w 6976219"/>
              <a:gd name="connsiteY0" fmla="*/ 1472155 h 1489166"/>
              <a:gd name="connsiteX1" fmla="*/ 261911 w 6976219"/>
              <a:gd name="connsiteY1" fmla="*/ 1471749 h 1489166"/>
              <a:gd name="connsiteX2" fmla="*/ 279328 w 6976219"/>
              <a:gd name="connsiteY2" fmla="*/ 1471749 h 1489166"/>
              <a:gd name="connsiteX3" fmla="*/ 340288 w 6976219"/>
              <a:gd name="connsiteY3" fmla="*/ 1219200 h 1489166"/>
              <a:gd name="connsiteX4" fmla="*/ 601545 w 6976219"/>
              <a:gd name="connsiteY4" fmla="*/ 1480458 h 1489166"/>
              <a:gd name="connsiteX5" fmla="*/ 1846871 w 6976219"/>
              <a:gd name="connsiteY5" fmla="*/ 1480458 h 1489166"/>
              <a:gd name="connsiteX6" fmla="*/ 2003625 w 6976219"/>
              <a:gd name="connsiteY6" fmla="*/ 1254035 h 1489166"/>
              <a:gd name="connsiteX7" fmla="*/ 2072872 w 6976219"/>
              <a:gd name="connsiteY7" fmla="*/ 1471959 h 1489166"/>
              <a:gd name="connsiteX8" fmla="*/ 2351968 w 6976219"/>
              <a:gd name="connsiteY8" fmla="*/ 1471749 h 1489166"/>
              <a:gd name="connsiteX9" fmla="*/ 2386802 w 6976219"/>
              <a:gd name="connsiteY9" fmla="*/ 870858 h 1489166"/>
              <a:gd name="connsiteX10" fmla="*/ 2482596 w 6976219"/>
              <a:gd name="connsiteY10" fmla="*/ 435429 h 1489166"/>
              <a:gd name="connsiteX11" fmla="*/ 2613225 w 6976219"/>
              <a:gd name="connsiteY11" fmla="*/ 705395 h 1489166"/>
              <a:gd name="connsiteX12" fmla="*/ 2778688 w 6976219"/>
              <a:gd name="connsiteY12" fmla="*/ 1480458 h 1489166"/>
              <a:gd name="connsiteX13" fmla="*/ 3666962 w 6976219"/>
              <a:gd name="connsiteY13" fmla="*/ 1489166 h 1489166"/>
              <a:gd name="connsiteX14" fmla="*/ 3858551 w 6976219"/>
              <a:gd name="connsiteY14" fmla="*/ 1384663 h 1489166"/>
              <a:gd name="connsiteX15" fmla="*/ 4006596 w 6976219"/>
              <a:gd name="connsiteY15" fmla="*/ 1471749 h 1489166"/>
              <a:gd name="connsiteX16" fmla="*/ 5217088 w 6976219"/>
              <a:gd name="connsiteY16" fmla="*/ 1471749 h 1489166"/>
              <a:gd name="connsiteX17" fmla="*/ 5434802 w 6976219"/>
              <a:gd name="connsiteY17" fmla="*/ 1158240 h 1489166"/>
              <a:gd name="connsiteX18" fmla="*/ 5513179 w 6976219"/>
              <a:gd name="connsiteY18" fmla="*/ 1079863 h 1489166"/>
              <a:gd name="connsiteX19" fmla="*/ 5748311 w 6976219"/>
              <a:gd name="connsiteY19" fmla="*/ 1471749 h 1489166"/>
              <a:gd name="connsiteX20" fmla="*/ 6453705 w 6976219"/>
              <a:gd name="connsiteY20" fmla="*/ 1471749 h 1489166"/>
              <a:gd name="connsiteX21" fmla="*/ 6671419 w 6976219"/>
              <a:gd name="connsiteY21" fmla="*/ 1027612 h 1489166"/>
              <a:gd name="connsiteX22" fmla="*/ 6723671 w 6976219"/>
              <a:gd name="connsiteY22" fmla="*/ 731520 h 1489166"/>
              <a:gd name="connsiteX23" fmla="*/ 6976219 w 6976219"/>
              <a:gd name="connsiteY23" fmla="*/ 0 h 148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76219" h="1489166">
                <a:moveTo>
                  <a:pt x="0" y="1472155"/>
                </a:moveTo>
                <a:lnTo>
                  <a:pt x="261911" y="1471749"/>
                </a:lnTo>
                <a:lnTo>
                  <a:pt x="279328" y="1471749"/>
                </a:lnTo>
                <a:lnTo>
                  <a:pt x="340288" y="1219200"/>
                </a:lnTo>
                <a:lnTo>
                  <a:pt x="601545" y="1480458"/>
                </a:lnTo>
                <a:lnTo>
                  <a:pt x="1846871" y="1480458"/>
                </a:lnTo>
                <a:lnTo>
                  <a:pt x="2003625" y="1254035"/>
                </a:lnTo>
                <a:lnTo>
                  <a:pt x="2072872" y="1471959"/>
                </a:lnTo>
                <a:lnTo>
                  <a:pt x="2351968" y="1471749"/>
                </a:lnTo>
                <a:lnTo>
                  <a:pt x="2386802" y="870858"/>
                </a:lnTo>
                <a:lnTo>
                  <a:pt x="2482596" y="435429"/>
                </a:lnTo>
                <a:lnTo>
                  <a:pt x="2613225" y="705395"/>
                </a:lnTo>
                <a:lnTo>
                  <a:pt x="2778688" y="1480458"/>
                </a:lnTo>
                <a:lnTo>
                  <a:pt x="3666962" y="1489166"/>
                </a:lnTo>
                <a:lnTo>
                  <a:pt x="3858551" y="1384663"/>
                </a:lnTo>
                <a:lnTo>
                  <a:pt x="4006596" y="1471749"/>
                </a:lnTo>
                <a:lnTo>
                  <a:pt x="5217088" y="1471749"/>
                </a:lnTo>
                <a:lnTo>
                  <a:pt x="5434802" y="1158240"/>
                </a:lnTo>
                <a:lnTo>
                  <a:pt x="5513179" y="1079863"/>
                </a:lnTo>
                <a:lnTo>
                  <a:pt x="5748311" y="1471749"/>
                </a:lnTo>
                <a:lnTo>
                  <a:pt x="6453705" y="1471749"/>
                </a:lnTo>
                <a:lnTo>
                  <a:pt x="6671419" y="1027612"/>
                </a:lnTo>
                <a:lnTo>
                  <a:pt x="6723671" y="731520"/>
                </a:lnTo>
                <a:lnTo>
                  <a:pt x="6976219" y="0"/>
                </a:lnTo>
              </a:path>
            </a:pathLst>
          </a:custGeom>
          <a:noFill/>
          <a:ln w="31750" cap="sq">
            <a:solidFill>
              <a:schemeClr val="tx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8" name="Oval 27">
            <a:extLst>
              <a:ext uri="{FF2B5EF4-FFF2-40B4-BE49-F238E27FC236}">
                <a16:creationId xmlns:a16="http://schemas.microsoft.com/office/drawing/2014/main" id="{4A7625D7-5AF1-5C4A-B909-FF4A81CA146B}"/>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9236994" y="1506797"/>
            <a:ext cx="1684572" cy="1684572"/>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grpSp>
      <p:grpSp>
        <p:nvGrpSpPr>
          <p:cNvPr id="49" name="Group 48">
            <a:extLst>
              <a:ext uri="{FF2B5EF4-FFF2-40B4-BE49-F238E27FC236}">
                <a16:creationId xmlns:a16="http://schemas.microsoft.com/office/drawing/2014/main" id="{82BEE54B-4F4D-EA43-9ECF-7BFFE7D70415}"/>
              </a:ext>
            </a:extLst>
          </p:cNvPr>
          <p:cNvGrpSpPr/>
          <p:nvPr/>
        </p:nvGrpSpPr>
        <p:grpSpPr>
          <a:xfrm>
            <a:off x="7686200" y="5332646"/>
            <a:ext cx="1403270" cy="1307592"/>
            <a:chOff x="9389232" y="5332646"/>
            <a:chExt cx="1403270" cy="1307592"/>
          </a:xfrm>
        </p:grpSpPr>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6"/>
            <a:stretch>
              <a:fillRect/>
            </a:stretch>
          </p:blipFill>
          <p:spPr>
            <a:xfrm>
              <a:off x="9389232" y="5332646"/>
              <a:ext cx="1403270" cy="1307592"/>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9975193" y="5332646"/>
              <a:ext cx="785703" cy="785703"/>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sp>
        <p:nvSpPr>
          <p:cNvPr id="50" name="Title 6">
            <a:extLst>
              <a:ext uri="{FF2B5EF4-FFF2-40B4-BE49-F238E27FC236}">
                <a16:creationId xmlns:a16="http://schemas.microsoft.com/office/drawing/2014/main" id="{FA3500EF-55CB-FA47-9C3D-0CA156926FA8}"/>
              </a:ext>
            </a:extLst>
          </p:cNvPr>
          <p:cNvSpPr txBox="1">
            <a:spLocks/>
          </p:cNvSpPr>
          <p:nvPr/>
        </p:nvSpPr>
        <p:spPr>
          <a:xfrm>
            <a:off x="4486940" y="0"/>
            <a:ext cx="686686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Century Gothic" panose="020F0302020204030204"/>
                <a:ea typeface="+mj-ea"/>
                <a:cs typeface="+mj-cs"/>
              </a:rPr>
              <a:t>86 y/o Male  </a:t>
            </a:r>
            <a:r>
              <a:rPr kumimoji="0" lang="en-US" sz="26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600" b="0" i="0" u="none" strike="noStrike" kern="1200" cap="none" spc="0" normalizeH="0" baseline="0" noProof="0" dirty="0">
                <a:ln>
                  <a:noFill/>
                </a:ln>
                <a:solidFill>
                  <a:srgbClr val="FFFFFF"/>
                </a:solidFill>
                <a:effectLst/>
                <a:uLnTx/>
                <a:uFillTx/>
                <a:latin typeface="Century Gothic" panose="020F0302020204030204"/>
                <a:ea typeface="+mj-ea"/>
                <a:cs typeface="+mj-cs"/>
              </a:rPr>
              <a:t>  Baseline Vision: 20/30 OU</a:t>
            </a:r>
          </a:p>
        </p:txBody>
      </p:sp>
      <p:pic>
        <p:nvPicPr>
          <p:cNvPr id="26" name="Picture 25">
            <a:extLst>
              <a:ext uri="{FF2B5EF4-FFF2-40B4-BE49-F238E27FC236}">
                <a16:creationId xmlns:a16="http://schemas.microsoft.com/office/drawing/2014/main" id="{DF076253-C15D-B644-AE21-E106A92B32DC}"/>
              </a:ext>
            </a:extLst>
          </p:cNvPr>
          <p:cNvPicPr>
            <a:picLocks noChangeAspect="1"/>
          </p:cNvPicPr>
          <p:nvPr/>
        </p:nvPicPr>
        <p:blipFill>
          <a:blip r:embed="rId7"/>
          <a:stretch>
            <a:fillRect/>
          </a:stretch>
        </p:blipFill>
        <p:spPr>
          <a:xfrm>
            <a:off x="291212" y="5332646"/>
            <a:ext cx="1394765" cy="1307592"/>
          </a:xfrm>
          <a:prstGeom prst="rect">
            <a:avLst/>
          </a:prstGeom>
        </p:spPr>
      </p:pic>
      <p:pic>
        <p:nvPicPr>
          <p:cNvPr id="46" name="Picture 45">
            <a:extLst>
              <a:ext uri="{FF2B5EF4-FFF2-40B4-BE49-F238E27FC236}">
                <a16:creationId xmlns:a16="http://schemas.microsoft.com/office/drawing/2014/main" id="{1655C1DD-EA0E-164D-9BAB-4C2D74B99937}"/>
              </a:ext>
            </a:extLst>
          </p:cNvPr>
          <p:cNvPicPr>
            <a:picLocks noChangeAspect="1"/>
          </p:cNvPicPr>
          <p:nvPr/>
        </p:nvPicPr>
        <p:blipFill rotWithShape="1">
          <a:blip r:embed="rId8"/>
          <a:srcRect l="34052"/>
          <a:stretch/>
        </p:blipFill>
        <p:spPr>
          <a:xfrm>
            <a:off x="9281721" y="5332646"/>
            <a:ext cx="2567255" cy="1307592"/>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rotWithShape="1">
          <a:blip r:embed="rId9"/>
          <a:srcRect l="34056" b="5281"/>
          <a:stretch/>
        </p:blipFill>
        <p:spPr>
          <a:xfrm>
            <a:off x="1877506" y="5332646"/>
            <a:ext cx="2615564" cy="1307592"/>
          </a:xfrm>
          <a:prstGeom prst="rect">
            <a:avLst/>
          </a:prstGeom>
        </p:spPr>
      </p:pic>
    </p:spTree>
    <p:extLst>
      <p:ext uri="{BB962C8B-B14F-4D97-AF65-F5344CB8AC3E}">
        <p14:creationId xmlns:p14="http://schemas.microsoft.com/office/powerpoint/2010/main" val="22809496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rotWithShape="1">
          <a:blip r:embed="rId2"/>
          <a:srcRect l="2370" t="37399" r="43449" b="31564"/>
          <a:stretch/>
        </p:blipFill>
        <p:spPr>
          <a:xfrm>
            <a:off x="1395659" y="1641291"/>
            <a:ext cx="4943341" cy="2413389"/>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0" y="1316090"/>
            <a:ext cx="4636071" cy="2930495"/>
            <a:chOff x="713696" y="1303990"/>
            <a:chExt cx="4636071" cy="2930495"/>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713696" y="1303990"/>
              <a:ext cx="2454254" cy="2930495"/>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03990"/>
              <a:ext cx="2181816" cy="2930495"/>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a:blip r:embed="rId3"/>
          <a:stretch>
            <a:fillRect/>
          </a:stretch>
        </p:blipFill>
        <p:spPr>
          <a:xfrm>
            <a:off x="7015970" y="1373101"/>
            <a:ext cx="5176030" cy="4246205"/>
          </a:xfrm>
          <a:prstGeom prst="rect">
            <a:avLst/>
          </a:prstGeom>
          <a:effectLst>
            <a:outerShdw blurRad="317500" dir="5400000" algn="ctr" rotWithShape="0">
              <a:srgbClr val="000000">
                <a:alpha val="25000"/>
              </a:srgbClr>
            </a:outerShdw>
          </a:effectLst>
        </p:spPr>
      </p:pic>
      <p:pic>
        <p:nvPicPr>
          <p:cNvPr id="12" name="Picture 11">
            <a:extLst>
              <a:ext uri="{FF2B5EF4-FFF2-40B4-BE49-F238E27FC236}">
                <a16:creationId xmlns:a16="http://schemas.microsoft.com/office/drawing/2014/main" id="{B5D7717F-C4E3-AE46-8426-8191C26FF51F}"/>
              </a:ext>
            </a:extLst>
          </p:cNvPr>
          <p:cNvPicPr>
            <a:picLocks noChangeAspect="1"/>
          </p:cNvPicPr>
          <p:nvPr/>
        </p:nvPicPr>
        <p:blipFill>
          <a:blip r:embed="rId4"/>
          <a:stretch>
            <a:fillRect/>
          </a:stretch>
        </p:blipFill>
        <p:spPr>
          <a:xfrm>
            <a:off x="7015970" y="5688419"/>
            <a:ext cx="5176030" cy="1169581"/>
          </a:xfrm>
          <a:prstGeom prst="rect">
            <a:avLst/>
          </a:prstGeom>
          <a:effectLst>
            <a:outerShdw blurRad="317500" dir="5400000" algn="ctr" rotWithShape="0">
              <a:srgbClr val="000000">
                <a:alpha val="25000"/>
              </a:srgbClr>
            </a:outerShdw>
          </a:effectLst>
        </p:spPr>
      </p:pic>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1</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5"/>
          <a:stretch>
            <a:fillRect/>
          </a:stretch>
        </p:blipFill>
        <p:spPr>
          <a:xfrm>
            <a:off x="3501933" y="563095"/>
            <a:ext cx="228600" cy="190500"/>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6"/>
          <a:stretch>
            <a:fillRect/>
          </a:stretch>
        </p:blipFill>
        <p:spPr>
          <a:xfrm>
            <a:off x="837057" y="634298"/>
            <a:ext cx="434680" cy="472478"/>
          </a:xfrm>
          <a:prstGeom prst="rect">
            <a:avLst/>
          </a:prstGeom>
        </p:spPr>
      </p:pic>
      <p:sp>
        <p:nvSpPr>
          <p:cNvPr id="18" name="Title 6">
            <a:extLst>
              <a:ext uri="{FF2B5EF4-FFF2-40B4-BE49-F238E27FC236}">
                <a16:creationId xmlns:a16="http://schemas.microsoft.com/office/drawing/2014/main" id="{8E0FB7FA-EF09-C245-8F24-D15410D8FC2F}"/>
              </a:ext>
            </a:extLst>
          </p:cNvPr>
          <p:cNvSpPr>
            <a:spLocks noGrp="1"/>
          </p:cNvSpPr>
          <p:nvPr>
            <p:ph type="title"/>
          </p:nvPr>
        </p:nvSpPr>
        <p:spPr>
          <a:xfrm>
            <a:off x="4486940" y="0"/>
            <a:ext cx="6866860" cy="1303991"/>
          </a:xfrm>
        </p:spPr>
        <p:txBody>
          <a:bodyPr anchor="ctr"/>
          <a:lstStyle/>
          <a:p>
            <a:pPr algn="ctr"/>
            <a:r>
              <a:rPr lang="en-US" sz="2600" dirty="0">
                <a:solidFill>
                  <a:schemeClr val="bg1"/>
                </a:solidFill>
              </a:rPr>
              <a:t>86 y/o Male  </a:t>
            </a:r>
            <a:r>
              <a:rPr lang="en-US" sz="2600" b="0" dirty="0">
                <a:solidFill>
                  <a:srgbClr val="468DAD"/>
                </a:solidFill>
              </a:rPr>
              <a:t>|</a:t>
            </a:r>
            <a:r>
              <a:rPr lang="en-US" sz="2600" b="0" dirty="0">
                <a:solidFill>
                  <a:schemeClr val="bg1"/>
                </a:solidFill>
              </a:rPr>
              <a:t>  Baseline Vision: 20/30 OU</a:t>
            </a:r>
          </a:p>
        </p:txBody>
      </p:sp>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rotWithShape="1">
          <a:blip r:embed="rId2"/>
          <a:srcRect l="21463" t="70345" r="32696" b="5792"/>
          <a:stretch/>
        </p:blipFill>
        <p:spPr>
          <a:xfrm>
            <a:off x="1963274" y="4438491"/>
            <a:ext cx="4506383" cy="1999206"/>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4290732" y="4424459"/>
            <a:ext cx="2189670" cy="20350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7"/>
          <a:stretch>
            <a:fillRect/>
          </a:stretch>
        </p:blipFill>
        <p:spPr>
          <a:xfrm>
            <a:off x="4636071" y="4651459"/>
            <a:ext cx="1524391" cy="1512196"/>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7"/>
          <a:stretch>
            <a:fillRect/>
          </a:stretch>
        </p:blipFill>
        <p:spPr>
          <a:xfrm flipV="1">
            <a:off x="8229600" y="2057278"/>
            <a:ext cx="2199915" cy="2182315"/>
          </a:xfrm>
          <a:prstGeom prst="rect">
            <a:avLst/>
          </a:prstGeom>
        </p:spPr>
      </p:pic>
      <p:pic>
        <p:nvPicPr>
          <p:cNvPr id="62" name="Picture 61">
            <a:extLst>
              <a:ext uri="{FF2B5EF4-FFF2-40B4-BE49-F238E27FC236}">
                <a16:creationId xmlns:a16="http://schemas.microsoft.com/office/drawing/2014/main" id="{BC1DC4F9-1270-DC4D-A45C-D3B954823EEC}"/>
              </a:ext>
            </a:extLst>
          </p:cNvPr>
          <p:cNvPicPr>
            <a:picLocks noChangeAspect="1"/>
          </p:cNvPicPr>
          <p:nvPr/>
        </p:nvPicPr>
        <p:blipFill rotWithShape="1">
          <a:blip r:embed="rId2"/>
          <a:srcRect l="74119" t="70345" r="2388" b="14248"/>
          <a:stretch/>
        </p:blipFill>
        <p:spPr>
          <a:xfrm>
            <a:off x="273206" y="4927011"/>
            <a:ext cx="1625442" cy="908494"/>
          </a:xfrm>
          <a:prstGeom prst="rect">
            <a:avLst/>
          </a:prstGeom>
        </p:spPr>
      </p:pic>
      <p:sp>
        <p:nvSpPr>
          <p:cNvPr id="104" name="Rectangle 103">
            <a:extLst>
              <a:ext uri="{FF2B5EF4-FFF2-40B4-BE49-F238E27FC236}">
                <a16:creationId xmlns:a16="http://schemas.microsoft.com/office/drawing/2014/main" id="{02DBFF2D-C294-6E44-B681-FA08165BC6E3}"/>
              </a:ext>
            </a:extLst>
          </p:cNvPr>
          <p:cNvSpPr/>
          <p:nvPr/>
        </p:nvSpPr>
        <p:spPr>
          <a:xfrm>
            <a:off x="838914" y="2457213"/>
            <a:ext cx="2415726" cy="881844"/>
          </a:xfrm>
          <a:prstGeom prst="rect">
            <a:avLst/>
          </a:prstGeom>
        </p:spPr>
        <p:txBody>
          <a:bodyPr wrap="none" lIns="0" tIns="0" rIns="0" bIns="0">
            <a:spAutoFit/>
          </a:bodyPr>
          <a:lstStyle/>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Century Gothic" panose="020F0302020204030204"/>
                <a:ea typeface="+mn-ea"/>
                <a:cs typeface="+mn-cs"/>
              </a:rPr>
              <a:t>ForeseeHome</a:t>
            </a:r>
            <a:endParaRPr kumimoji="0" lang="en-US" sz="2800" b="1" i="0" u="none" strike="noStrike" kern="1200" cap="none" spc="0" normalizeH="0" baseline="0" noProof="0" dirty="0">
              <a:ln>
                <a:noFill/>
              </a:ln>
              <a:solidFill>
                <a:srgbClr val="000000"/>
              </a:solidFill>
              <a:effectLst/>
              <a:uLnTx/>
              <a:uFillTx/>
              <a:latin typeface="Century Gothic" panose="020F0302020204030204"/>
              <a:ea typeface="+mn-ea"/>
              <a:cs typeface="+mn-cs"/>
            </a:endParaRPr>
          </a:p>
          <a:p>
            <a:pPr marL="0" marR="0" lvl="0" indent="0" algn="l" defTabSz="914400" rtl="0" eaLnBrk="1" fontAlgn="auto" latinLnBrk="0" hangingPunct="1">
              <a:lnSpc>
                <a:spcPts val="3600"/>
              </a:lnSpc>
              <a:spcBef>
                <a:spcPts val="0"/>
              </a:spcBef>
              <a:spcAft>
                <a:spcPts val="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entury Gothic" panose="020F0302020204030204"/>
                <a:ea typeface="+mn-ea"/>
                <a:cs typeface="+mn-cs"/>
              </a:rPr>
              <a:t>Online Report</a:t>
            </a:r>
          </a:p>
        </p:txBody>
      </p:sp>
      <p:sp>
        <p:nvSpPr>
          <p:cNvPr id="105" name="Rectangle 104">
            <a:extLst>
              <a:ext uri="{FF2B5EF4-FFF2-40B4-BE49-F238E27FC236}">
                <a16:creationId xmlns:a16="http://schemas.microsoft.com/office/drawing/2014/main" id="{5A504C3B-D8F1-D047-877C-0B64D92BEB47}"/>
              </a:ext>
            </a:extLst>
          </p:cNvPr>
          <p:cNvSpPr/>
          <p:nvPr/>
        </p:nvSpPr>
        <p:spPr>
          <a:xfrm rot="5400000">
            <a:off x="6022337" y="2093040"/>
            <a:ext cx="914033"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Trend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6076840" y="3447279"/>
            <a:ext cx="8050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Test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5820929" y="1443947"/>
            <a:ext cx="743750" cy="743750"/>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9121213" y="2865823"/>
            <a:ext cx="416688" cy="56648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824675422"/>
      </p:ext>
    </p:extLst>
  </p:cSld>
  <p:clrMapOvr>
    <a:masterClrMapping/>
  </p:clrMapOvr>
  <mc:AlternateContent xmlns:mc="http://schemas.openxmlformats.org/markup-compatibility/2006">
    <mc:Choice xmlns:p159="http://schemas.microsoft.com/office/powerpoint/2015/09/main" Requires="p159">
      <p:transition spd="slow"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1.66667E-6 -0.0007 C 0.08073 -0.01227 0.16237 -0.02176 0.21627 -0.07686 C 0.27018 -0.13149 0.32643 -0.3 0.32265 -0.33102 " pathEditMode="relative" rAng="0" ptsTypes="AAA">
                                      <p:cBhvr>
                                        <p:cTn id="21" dur="3000" fill="hold"/>
                                        <p:tgtEl>
                                          <p:spTgt spid="24"/>
                                        </p:tgtEl>
                                        <p:attrNameLst>
                                          <p:attrName>ppt_x</p:attrName>
                                          <p:attrName>ppt_y</p:attrName>
                                        </p:attrNameLst>
                                      </p:cBhvr>
                                      <p:rCtr x="16133" y="-16528"/>
                                    </p:animMotion>
                                  </p:childTnLst>
                                </p:cTn>
                              </p:par>
                              <p:par>
                                <p:cTn id="22" presetID="6" presetClass="emph" presetSubtype="0" fill="hold" nodeType="withEffect">
                                  <p:stCondLst>
                                    <p:cond delay="300"/>
                                  </p:stCondLst>
                                  <p:childTnLst>
                                    <p:animScale>
                                      <p:cBhvr>
                                        <p:cTn id="23" dur="2000" fill="hold"/>
                                        <p:tgtEl>
                                          <p:spTgt spid="24"/>
                                        </p:tgtEl>
                                      </p:cBhvr>
                                      <p:by x="146000" y="146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4" grpId="0"/>
      <p:bldP spid="114" grpId="0" animBg="1"/>
      <p:bldP spid="11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504912" y="2805778"/>
            <a:ext cx="2660575" cy="1974020"/>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2200" b="1" i="0" u="none" strike="noStrike" kern="1200" cap="all" spc="200" normalizeH="0" baseline="0" noProof="0" dirty="0">
                <a:ln>
                  <a:noFill/>
                </a:ln>
                <a:solidFill>
                  <a:srgbClr val="FFFFFF"/>
                </a:solidFill>
                <a:effectLst/>
                <a:uLnTx/>
                <a:uFillTx/>
                <a:latin typeface="Century Gothic" panose="020F0302020204030204"/>
                <a:ea typeface="+mn-ea"/>
                <a:cs typeface="+mn-cs"/>
              </a:rPr>
              <a:t>Alerted at</a:t>
            </a:r>
            <a:endParaRPr kumimoji="0" lang="en-US" sz="2200" b="1" i="0" u="none" strike="noStrike" kern="1200" cap="none" spc="0" normalizeH="0" baseline="0" noProof="0" dirty="0">
              <a:ln>
                <a:noFill/>
              </a:ln>
              <a:solidFill>
                <a:srgbClr val="FFFFFF"/>
              </a:solidFill>
              <a:effectLst/>
              <a:uLnTx/>
              <a:uFillTx/>
              <a:latin typeface="Century Gothic" panose="020F0302020204030204"/>
              <a:ea typeface="+mn-ea"/>
              <a:cs typeface="+mn-cs"/>
            </a:endParaRPr>
          </a:p>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n-ea"/>
                <a:cs typeface="+mn-cs"/>
              </a:rPr>
              <a:t>20/60</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D1EEB1"/>
                </a:solidFill>
                <a:effectLst/>
                <a:uLnTx/>
                <a:uFillTx/>
                <a:latin typeface="Century Gothic" panose="020F0302020204030204"/>
                <a:ea typeface="+mn-ea"/>
                <a:cs typeface="+mn-cs"/>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4486940" y="0"/>
            <a:ext cx="6866860" cy="1303991"/>
          </a:xfrm>
        </p:spPr>
        <p:txBody>
          <a:bodyPr anchor="ctr"/>
          <a:lstStyle/>
          <a:p>
            <a:pPr algn="ctr"/>
            <a:r>
              <a:rPr lang="en-US" sz="2800" dirty="0">
                <a:solidFill>
                  <a:schemeClr val="bg1"/>
                </a:solidFill>
              </a:rPr>
              <a:t>86 y/o Male  </a:t>
            </a:r>
            <a:r>
              <a:rPr lang="en-US" sz="2800" b="0" dirty="0">
                <a:solidFill>
                  <a:srgbClr val="468DAD"/>
                </a:solidFill>
              </a:rPr>
              <a:t>|</a:t>
            </a:r>
            <a:r>
              <a:rPr lang="en-US" sz="2800" b="0" dirty="0">
                <a:solidFill>
                  <a:schemeClr val="bg1"/>
                </a:solidFill>
              </a:rPr>
              <a:t>  Vision: 20/30 OU</a:t>
            </a: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1</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a:stretch>
            <a:fillRect/>
          </a:stretch>
        </p:blipFill>
        <p:spPr>
          <a:xfrm>
            <a:off x="9852601" y="2827045"/>
            <a:ext cx="2679875" cy="4185423"/>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815799" y="617652"/>
            <a:ext cx="531392" cy="484504"/>
          </a:xfrm>
          <a:prstGeom prst="rect">
            <a:avLst/>
          </a:prstGeom>
        </p:spPr>
      </p:pic>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844485" y="2587779"/>
            <a:ext cx="5361105" cy="2392679"/>
          </a:xfrm>
        </p:spPr>
        <p:txBody>
          <a:bodyPr>
            <a:noAutofit/>
          </a:bodyPr>
          <a:lstStyle/>
          <a:p>
            <a:pPr>
              <a:spcBef>
                <a:spcPts val="2000"/>
              </a:spcBef>
            </a:pPr>
            <a:r>
              <a:rPr lang="en-US" sz="2400" dirty="0"/>
              <a:t>Patient was 20/60 at diagnosis, but asymptomatic </a:t>
            </a:r>
          </a:p>
          <a:p>
            <a:pPr>
              <a:spcBef>
                <a:spcPts val="2000"/>
              </a:spcBef>
            </a:pPr>
            <a:r>
              <a:rPr lang="en-US" sz="2400" dirty="0"/>
              <a:t>Patient immediately started on anti-VEGF therapy</a:t>
            </a:r>
          </a:p>
          <a:p>
            <a:pPr>
              <a:spcBef>
                <a:spcPts val="2000"/>
              </a:spcBef>
            </a:pPr>
            <a:r>
              <a:rPr lang="en-US" sz="2400" dirty="0"/>
              <a:t>As of 4/2/18, Patient is 20/30 OU</a:t>
            </a:r>
          </a:p>
        </p:txBody>
      </p:sp>
    </p:spTree>
    <p:extLst>
      <p:ext uri="{BB962C8B-B14F-4D97-AF65-F5344CB8AC3E}">
        <p14:creationId xmlns:p14="http://schemas.microsoft.com/office/powerpoint/2010/main" val="1165275660"/>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ECA6CE-0AC9-A54C-B64E-4945B9E194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2191999" cy="6858001"/>
          </a:xfrm>
          <a:prstGeom prst="rect">
            <a:avLst/>
          </a:prstGeom>
        </p:spPr>
      </p:pic>
      <p:sp>
        <p:nvSpPr>
          <p:cNvPr id="2" name="Title 1">
            <a:extLst>
              <a:ext uri="{FF2B5EF4-FFF2-40B4-BE49-F238E27FC236}">
                <a16:creationId xmlns:a16="http://schemas.microsoft.com/office/drawing/2014/main" id="{6772791D-264C-6644-B866-0E8AD8E2AEC6}"/>
              </a:ext>
            </a:extLst>
          </p:cNvPr>
          <p:cNvSpPr>
            <a:spLocks noGrp="1"/>
          </p:cNvSpPr>
          <p:nvPr>
            <p:ph type="title"/>
          </p:nvPr>
        </p:nvSpPr>
        <p:spPr/>
        <p:txBody>
          <a:bodyPr/>
          <a:lstStyle/>
          <a:p>
            <a:r>
              <a:rPr lang="en-US" b="1" dirty="0">
                <a:solidFill>
                  <a:schemeClr val="accent2"/>
                </a:solidFill>
                <a:latin typeface="Century Gothic" panose="020B0502020202020204" pitchFamily="34" charset="0"/>
              </a:rPr>
              <a:t>Our journey</a:t>
            </a:r>
          </a:p>
        </p:txBody>
      </p:sp>
      <p:sp>
        <p:nvSpPr>
          <p:cNvPr id="34" name="Slide Number Placeholder 33">
            <a:extLst>
              <a:ext uri="{FF2B5EF4-FFF2-40B4-BE49-F238E27FC236}">
                <a16:creationId xmlns:a16="http://schemas.microsoft.com/office/drawing/2014/main" id="{58D227E6-6A7A-C747-8476-069A2AC3831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32D9D-5A5C-DA49-82D0-CD01CE9A95C8}" type="slidenum">
              <a:rPr kumimoji="0" lang="en-US" sz="800" b="1" i="0" u="none" strike="noStrike" kern="1200" cap="none" spc="0" normalizeH="0" baseline="0" noProof="0" smtClean="0">
                <a:ln>
                  <a:noFill/>
                </a:ln>
                <a:solidFill>
                  <a:srgbClr val="FFFFFF"/>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1"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pic>
        <p:nvPicPr>
          <p:cNvPr id="16" name="Picture 15">
            <a:extLst>
              <a:ext uri="{FF2B5EF4-FFF2-40B4-BE49-F238E27FC236}">
                <a16:creationId xmlns:a16="http://schemas.microsoft.com/office/drawing/2014/main" id="{21819D0C-2A36-5849-8A51-1729F658D7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200" y="6176962"/>
            <a:ext cx="1932878" cy="373142"/>
          </a:xfrm>
          <a:prstGeom prst="rect">
            <a:avLst/>
          </a:prstGeom>
        </p:spPr>
      </p:pic>
      <p:grpSp>
        <p:nvGrpSpPr>
          <p:cNvPr id="11" name="Group 10">
            <a:extLst>
              <a:ext uri="{FF2B5EF4-FFF2-40B4-BE49-F238E27FC236}">
                <a16:creationId xmlns:a16="http://schemas.microsoft.com/office/drawing/2014/main" id="{5A2E5E9B-E106-DA42-9520-E6D4A77894EC}"/>
              </a:ext>
            </a:extLst>
          </p:cNvPr>
          <p:cNvGrpSpPr/>
          <p:nvPr/>
        </p:nvGrpSpPr>
        <p:grpSpPr>
          <a:xfrm>
            <a:off x="3098800" y="1257300"/>
            <a:ext cx="4305300" cy="1384300"/>
            <a:chOff x="3098800" y="1257300"/>
            <a:chExt cx="4305300" cy="1384300"/>
          </a:xfrm>
        </p:grpSpPr>
        <p:sp>
          <p:nvSpPr>
            <p:cNvPr id="7" name="Rectangular Callout 6">
              <a:extLst>
                <a:ext uri="{FF2B5EF4-FFF2-40B4-BE49-F238E27FC236}">
                  <a16:creationId xmlns:a16="http://schemas.microsoft.com/office/drawing/2014/main" id="{668300FD-1ADF-6B4A-A115-FA6623DFC21E}"/>
                </a:ext>
              </a:extLst>
            </p:cNvPr>
            <p:cNvSpPr/>
            <p:nvPr/>
          </p:nvSpPr>
          <p:spPr>
            <a:xfrm>
              <a:off x="3098800" y="1257300"/>
              <a:ext cx="3937000" cy="1384300"/>
            </a:xfrm>
            <a:prstGeom prst="wedgeRectCallout">
              <a:avLst>
                <a:gd name="adj1" fmla="val 81103"/>
                <a:gd name="adj2" fmla="val 161583"/>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1" name="TextBox 20">
              <a:extLst>
                <a:ext uri="{FF2B5EF4-FFF2-40B4-BE49-F238E27FC236}">
                  <a16:creationId xmlns:a16="http://schemas.microsoft.com/office/drawing/2014/main" id="{D3F7EF0E-A537-7D4B-816B-CF207472910A}"/>
                </a:ext>
              </a:extLst>
            </p:cNvPr>
            <p:cNvSpPr txBox="1"/>
            <p:nvPr/>
          </p:nvSpPr>
          <p:spPr>
            <a:xfrm>
              <a:off x="4570676" y="1775944"/>
              <a:ext cx="28334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VA at CNV detection</a:t>
              </a:r>
            </a:p>
          </p:txBody>
        </p:sp>
        <p:pic>
          <p:nvPicPr>
            <p:cNvPr id="8" name="Picture 7">
              <a:extLst>
                <a:ext uri="{FF2B5EF4-FFF2-40B4-BE49-F238E27FC236}">
                  <a16:creationId xmlns:a16="http://schemas.microsoft.com/office/drawing/2014/main" id="{D5D26F05-4D98-9346-95F0-DF56A17746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71850" y="1651000"/>
              <a:ext cx="1144161" cy="589512"/>
            </a:xfrm>
            <a:prstGeom prst="rect">
              <a:avLst/>
            </a:prstGeom>
          </p:spPr>
        </p:pic>
      </p:grpSp>
      <p:grpSp>
        <p:nvGrpSpPr>
          <p:cNvPr id="12" name="Group 11">
            <a:extLst>
              <a:ext uri="{FF2B5EF4-FFF2-40B4-BE49-F238E27FC236}">
                <a16:creationId xmlns:a16="http://schemas.microsoft.com/office/drawing/2014/main" id="{F72C2755-9BCF-354E-AF2A-A95FC0FDB05C}"/>
              </a:ext>
            </a:extLst>
          </p:cNvPr>
          <p:cNvGrpSpPr/>
          <p:nvPr/>
        </p:nvGrpSpPr>
        <p:grpSpPr>
          <a:xfrm>
            <a:off x="1092200" y="2349500"/>
            <a:ext cx="4673600" cy="1689100"/>
            <a:chOff x="1092200" y="2349500"/>
            <a:chExt cx="4673600" cy="1689100"/>
          </a:xfrm>
        </p:grpSpPr>
        <p:sp>
          <p:nvSpPr>
            <p:cNvPr id="18" name="Rectangular Callout 17">
              <a:extLst>
                <a:ext uri="{FF2B5EF4-FFF2-40B4-BE49-F238E27FC236}">
                  <a16:creationId xmlns:a16="http://schemas.microsoft.com/office/drawing/2014/main" id="{45E33D5A-0221-134E-BB46-2415275088F7}"/>
                </a:ext>
              </a:extLst>
            </p:cNvPr>
            <p:cNvSpPr/>
            <p:nvPr/>
          </p:nvSpPr>
          <p:spPr>
            <a:xfrm>
              <a:off x="1092200" y="2349500"/>
              <a:ext cx="4673600" cy="1689100"/>
            </a:xfrm>
            <a:prstGeom prst="wedgeRectCallout">
              <a:avLst>
                <a:gd name="adj1" fmla="val 39953"/>
                <a:gd name="adj2" fmla="val 125803"/>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4" name="TextBox 23">
              <a:extLst>
                <a:ext uri="{FF2B5EF4-FFF2-40B4-BE49-F238E27FC236}">
                  <a16:creationId xmlns:a16="http://schemas.microsoft.com/office/drawing/2014/main" id="{5DBF0AD2-3A68-1341-B6D4-AD643BAA8A2C}"/>
                </a:ext>
              </a:extLst>
            </p:cNvPr>
            <p:cNvSpPr txBox="1"/>
            <p:nvPr/>
          </p:nvSpPr>
          <p:spPr>
            <a:xfrm>
              <a:off x="2590800" y="2841031"/>
              <a:ext cx="292874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entury Gothic" panose="020F0302020204030204"/>
                  <a:ea typeface="+mn-ea"/>
                  <a:cs typeface="+mn-cs"/>
                </a:rPr>
                <a:t>Challenges with early wet AMD detection</a:t>
              </a:r>
            </a:p>
          </p:txBody>
        </p:sp>
        <p:pic>
          <p:nvPicPr>
            <p:cNvPr id="10" name="Picture 9">
              <a:extLst>
                <a:ext uri="{FF2B5EF4-FFF2-40B4-BE49-F238E27FC236}">
                  <a16:creationId xmlns:a16="http://schemas.microsoft.com/office/drawing/2014/main" id="{04C7BBC4-8769-8B47-BF40-DE1D600919C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79550" y="2717800"/>
              <a:ext cx="990600" cy="990600"/>
            </a:xfrm>
            <a:prstGeom prst="rect">
              <a:avLst/>
            </a:prstGeom>
          </p:spPr>
        </p:pic>
      </p:grpSp>
      <p:sp>
        <p:nvSpPr>
          <p:cNvPr id="19" name="Rectangular Callout 18">
            <a:extLst>
              <a:ext uri="{FF2B5EF4-FFF2-40B4-BE49-F238E27FC236}">
                <a16:creationId xmlns:a16="http://schemas.microsoft.com/office/drawing/2014/main" id="{8D56FCB0-FD20-F640-A9CE-A737C7757764}"/>
              </a:ext>
            </a:extLst>
          </p:cNvPr>
          <p:cNvSpPr/>
          <p:nvPr/>
        </p:nvSpPr>
        <p:spPr>
          <a:xfrm>
            <a:off x="5568950" y="2509131"/>
            <a:ext cx="5492063" cy="2108200"/>
          </a:xfrm>
          <a:prstGeom prst="wedgeRectCallout">
            <a:avLst>
              <a:gd name="adj1" fmla="val -51080"/>
              <a:gd name="adj2" fmla="val 139337"/>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8" name="TextBox 27">
            <a:extLst>
              <a:ext uri="{FF2B5EF4-FFF2-40B4-BE49-F238E27FC236}">
                <a16:creationId xmlns:a16="http://schemas.microsoft.com/office/drawing/2014/main" id="{FF65643E-06EA-CB4C-B331-FAFA6C89C2B2}"/>
              </a:ext>
            </a:extLst>
          </p:cNvPr>
          <p:cNvSpPr txBox="1"/>
          <p:nvPr/>
        </p:nvSpPr>
        <p:spPr>
          <a:xfrm>
            <a:off x="8210551" y="3278350"/>
            <a:ext cx="21039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rPr>
              <a:t>A solution </a:t>
            </a:r>
          </a:p>
        </p:txBody>
      </p:sp>
      <p:pic>
        <p:nvPicPr>
          <p:cNvPr id="9" name="Picture 8">
            <a:extLst>
              <a:ext uri="{FF2B5EF4-FFF2-40B4-BE49-F238E27FC236}">
                <a16:creationId xmlns:a16="http://schemas.microsoft.com/office/drawing/2014/main" id="{E8BF2E88-DA94-A040-B56B-DA2B954362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21122" y="2750431"/>
            <a:ext cx="1437030" cy="1622820"/>
          </a:xfrm>
          <a:prstGeom prst="rect">
            <a:avLst/>
          </a:prstGeom>
        </p:spPr>
      </p:pic>
    </p:spTree>
    <p:extLst>
      <p:ext uri="{BB962C8B-B14F-4D97-AF65-F5344CB8AC3E}">
        <p14:creationId xmlns:p14="http://schemas.microsoft.com/office/powerpoint/2010/main" val="3687380789"/>
      </p:ext>
    </p:extLst>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EB5366D2-83CC-674F-8525-605BA5C24D4D}"/>
              </a:ext>
            </a:extLst>
          </p:cNvPr>
          <p:cNvSpPr/>
          <p:nvPr/>
        </p:nvSpPr>
        <p:spPr>
          <a:xfrm>
            <a:off x="7847966" y="2427388"/>
            <a:ext cx="2061774" cy="1846590"/>
          </a:xfrm>
          <a:prstGeom prst="rect">
            <a:avLst/>
          </a:prstGeom>
          <a:gradFill>
            <a:gsLst>
              <a:gs pos="0">
                <a:srgbClr val="C00000">
                  <a:alpha val="12000"/>
                </a:srgbClr>
              </a:gs>
              <a:gs pos="25000">
                <a:srgbClr val="F37021">
                  <a:alpha val="15000"/>
                </a:srgbClr>
              </a:gs>
              <a:gs pos="5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6E6E6">
                  <a:lumMod val="90000"/>
                </a:srgbClr>
              </a:solidFill>
              <a:effectLst/>
              <a:uLnTx/>
              <a:uFillTx/>
              <a:latin typeface="Century Gothic" panose="020F0302020204030204"/>
              <a:ea typeface="+mn-ea"/>
              <a:cs typeface="+mn-cs"/>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9909741" y="4280600"/>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7847966" y="4297455"/>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3052996" y="4280600"/>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1</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4486940" y="0"/>
            <a:ext cx="686686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Century Gothic" panose="020F0302020204030204"/>
                <a:ea typeface="+mj-ea"/>
                <a:cs typeface="+mj-cs"/>
              </a:rPr>
              <a:t>86 y/o Male  </a:t>
            </a:r>
            <a:r>
              <a:rPr kumimoji="0" lang="en-US" sz="26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600" b="0" i="0" u="none" strike="noStrike" kern="1200" cap="none" spc="0" normalizeH="0" baseline="0" noProof="0" dirty="0">
                <a:ln>
                  <a:noFill/>
                </a:ln>
                <a:solidFill>
                  <a:srgbClr val="FFFFFF"/>
                </a:solidFill>
                <a:effectLst/>
                <a:uLnTx/>
                <a:uFillTx/>
                <a:latin typeface="Century Gothic" panose="020F0302020204030204"/>
                <a:ea typeface="+mj-ea"/>
                <a:cs typeface="+mj-cs"/>
              </a:rPr>
              <a:t>  Post-Treatment Outcome</a:t>
            </a:r>
          </a:p>
        </p:txBody>
      </p:sp>
      <p:sp>
        <p:nvSpPr>
          <p:cNvPr id="43" name="Oval 42">
            <a:extLst>
              <a:ext uri="{FF2B5EF4-FFF2-40B4-BE49-F238E27FC236}">
                <a16:creationId xmlns:a16="http://schemas.microsoft.com/office/drawing/2014/main" id="{B4228C4E-30B4-D542-9B7D-A7324761EB6C}"/>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815799" y="617652"/>
            <a:ext cx="531392" cy="484504"/>
          </a:xfrm>
          <a:prstGeom prst="rect">
            <a:avLst/>
          </a:prstGeom>
        </p:spPr>
      </p:pic>
      <p:grpSp>
        <p:nvGrpSpPr>
          <p:cNvPr id="45" name="Group 44">
            <a:extLst>
              <a:ext uri="{FF2B5EF4-FFF2-40B4-BE49-F238E27FC236}">
                <a16:creationId xmlns:a16="http://schemas.microsoft.com/office/drawing/2014/main" id="{1E5BF7DC-D5DA-AA43-9B98-D686EB104335}"/>
              </a:ext>
            </a:extLst>
          </p:cNvPr>
          <p:cNvGrpSpPr/>
          <p:nvPr/>
        </p:nvGrpSpPr>
        <p:grpSpPr>
          <a:xfrm>
            <a:off x="838200" y="6175666"/>
            <a:ext cx="1932878" cy="375736"/>
            <a:chOff x="1658938" y="3224213"/>
            <a:chExt cx="6737350" cy="1309687"/>
          </a:xfrm>
        </p:grpSpPr>
        <p:sp>
          <p:nvSpPr>
            <p:cNvPr id="51" name="Freeform 1">
              <a:extLst>
                <a:ext uri="{FF2B5EF4-FFF2-40B4-BE49-F238E27FC236}">
                  <a16:creationId xmlns:a16="http://schemas.microsoft.com/office/drawing/2014/main" id="{2A04524F-EBEC-F743-93EC-97A3DBE7427D}"/>
                </a:ext>
              </a:extLst>
            </p:cNvPr>
            <p:cNvSpPr>
              <a:spLocks noChangeArrowheads="1"/>
            </p:cNvSpPr>
            <p:nvPr/>
          </p:nvSpPr>
          <p:spPr bwMode="auto">
            <a:xfrm>
              <a:off x="5270500" y="3224213"/>
              <a:ext cx="609600" cy="806450"/>
            </a:xfrm>
            <a:custGeom>
              <a:avLst/>
              <a:gdLst>
                <a:gd name="T0" fmla="*/ 1455 w 1693"/>
                <a:gd name="T1" fmla="*/ 122 h 2241"/>
                <a:gd name="T2" fmla="*/ 1455 w 1693"/>
                <a:gd name="T3" fmla="*/ 986 h 2241"/>
                <a:gd name="T4" fmla="*/ 240 w 1693"/>
                <a:gd name="T5" fmla="*/ 986 h 2241"/>
                <a:gd name="T6" fmla="*/ 240 w 1693"/>
                <a:gd name="T7" fmla="*/ 122 h 2241"/>
                <a:gd name="T8" fmla="*/ 121 w 1693"/>
                <a:gd name="T9" fmla="*/ 0 h 2241"/>
                <a:gd name="T10" fmla="*/ 0 w 1693"/>
                <a:gd name="T11" fmla="*/ 122 h 2241"/>
                <a:gd name="T12" fmla="*/ 0 w 1693"/>
                <a:gd name="T13" fmla="*/ 2118 h 2241"/>
                <a:gd name="T14" fmla="*/ 121 w 1693"/>
                <a:gd name="T15" fmla="*/ 2240 h 2241"/>
                <a:gd name="T16" fmla="*/ 240 w 1693"/>
                <a:gd name="T17" fmla="*/ 2118 h 2241"/>
                <a:gd name="T18" fmla="*/ 240 w 1693"/>
                <a:gd name="T19" fmla="*/ 1213 h 2241"/>
                <a:gd name="T20" fmla="*/ 1452 w 1693"/>
                <a:gd name="T21" fmla="*/ 1213 h 2241"/>
                <a:gd name="T22" fmla="*/ 1452 w 1693"/>
                <a:gd name="T23" fmla="*/ 2118 h 2241"/>
                <a:gd name="T24" fmla="*/ 1573 w 1693"/>
                <a:gd name="T25" fmla="*/ 2240 h 2241"/>
                <a:gd name="T26" fmla="*/ 1692 w 1693"/>
                <a:gd name="T27" fmla="*/ 2118 h 2241"/>
                <a:gd name="T28" fmla="*/ 1692 w 1693"/>
                <a:gd name="T29" fmla="*/ 122 h 2241"/>
                <a:gd name="T30" fmla="*/ 1576 w 1693"/>
                <a:gd name="T31" fmla="*/ 0 h 2241"/>
                <a:gd name="T32" fmla="*/ 1455 w 1693"/>
                <a:gd name="T33" fmla="*/ 122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3" h="2241">
                  <a:moveTo>
                    <a:pt x="1455" y="122"/>
                  </a:moveTo>
                  <a:lnTo>
                    <a:pt x="1455" y="986"/>
                  </a:lnTo>
                  <a:lnTo>
                    <a:pt x="240" y="986"/>
                  </a:lnTo>
                  <a:lnTo>
                    <a:pt x="240" y="122"/>
                  </a:lnTo>
                  <a:cubicBezTo>
                    <a:pt x="240" y="54"/>
                    <a:pt x="186" y="0"/>
                    <a:pt x="121" y="0"/>
                  </a:cubicBezTo>
                  <a:cubicBezTo>
                    <a:pt x="56" y="0"/>
                    <a:pt x="0" y="56"/>
                    <a:pt x="0" y="122"/>
                  </a:cubicBezTo>
                  <a:lnTo>
                    <a:pt x="0" y="2118"/>
                  </a:lnTo>
                  <a:cubicBezTo>
                    <a:pt x="0" y="2184"/>
                    <a:pt x="56" y="2240"/>
                    <a:pt x="121" y="2240"/>
                  </a:cubicBezTo>
                  <a:cubicBezTo>
                    <a:pt x="186" y="2240"/>
                    <a:pt x="240" y="2184"/>
                    <a:pt x="240" y="2118"/>
                  </a:cubicBezTo>
                  <a:lnTo>
                    <a:pt x="240" y="1213"/>
                  </a:lnTo>
                  <a:lnTo>
                    <a:pt x="1452" y="1213"/>
                  </a:lnTo>
                  <a:lnTo>
                    <a:pt x="1452" y="2118"/>
                  </a:lnTo>
                  <a:cubicBezTo>
                    <a:pt x="1452" y="2184"/>
                    <a:pt x="1508" y="2240"/>
                    <a:pt x="1573" y="2240"/>
                  </a:cubicBezTo>
                  <a:cubicBezTo>
                    <a:pt x="1639" y="2240"/>
                    <a:pt x="1692" y="2184"/>
                    <a:pt x="1692" y="2118"/>
                  </a:cubicBezTo>
                  <a:lnTo>
                    <a:pt x="1692" y="122"/>
                  </a:lnTo>
                  <a:cubicBezTo>
                    <a:pt x="1692" y="54"/>
                    <a:pt x="1641" y="0"/>
                    <a:pt x="1576" y="0"/>
                  </a:cubicBezTo>
                  <a:cubicBezTo>
                    <a:pt x="1510" y="0"/>
                    <a:pt x="1455" y="56"/>
                    <a:pt x="1455" y="12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3" name="Freeform 2">
              <a:extLst>
                <a:ext uri="{FF2B5EF4-FFF2-40B4-BE49-F238E27FC236}">
                  <a16:creationId xmlns:a16="http://schemas.microsoft.com/office/drawing/2014/main" id="{350C85A7-BD41-0E47-974E-E59AEA27F8FD}"/>
                </a:ext>
              </a:extLst>
            </p:cNvPr>
            <p:cNvSpPr>
              <a:spLocks noChangeArrowheads="1"/>
            </p:cNvSpPr>
            <p:nvPr/>
          </p:nvSpPr>
          <p:spPr bwMode="auto">
            <a:xfrm>
              <a:off x="6745288" y="3224213"/>
              <a:ext cx="752475" cy="808037"/>
            </a:xfrm>
            <a:custGeom>
              <a:avLst/>
              <a:gdLst>
                <a:gd name="T0" fmla="*/ 1862 w 2092"/>
                <a:gd name="T1" fmla="*/ 72 h 2245"/>
                <a:gd name="T2" fmla="*/ 1044 w 2092"/>
                <a:gd name="T3" fmla="*/ 1876 h 2245"/>
                <a:gd name="T4" fmla="*/ 223 w 2092"/>
                <a:gd name="T5" fmla="*/ 75 h 2245"/>
                <a:gd name="T6" fmla="*/ 116 w 2092"/>
                <a:gd name="T7" fmla="*/ 0 h 2245"/>
                <a:gd name="T8" fmla="*/ 0 w 2092"/>
                <a:gd name="T9" fmla="*/ 117 h 2245"/>
                <a:gd name="T10" fmla="*/ 0 w 2092"/>
                <a:gd name="T11" fmla="*/ 2123 h 2245"/>
                <a:gd name="T12" fmla="*/ 116 w 2092"/>
                <a:gd name="T13" fmla="*/ 2242 h 2245"/>
                <a:gd name="T14" fmla="*/ 235 w 2092"/>
                <a:gd name="T15" fmla="*/ 2123 h 2245"/>
                <a:gd name="T16" fmla="*/ 235 w 2092"/>
                <a:gd name="T17" fmla="*/ 625 h 2245"/>
                <a:gd name="T18" fmla="*/ 941 w 2092"/>
                <a:gd name="T19" fmla="*/ 2179 h 2245"/>
                <a:gd name="T20" fmla="*/ 1046 w 2092"/>
                <a:gd name="T21" fmla="*/ 2244 h 2245"/>
                <a:gd name="T22" fmla="*/ 1151 w 2092"/>
                <a:gd name="T23" fmla="*/ 2179 h 2245"/>
                <a:gd name="T24" fmla="*/ 1858 w 2092"/>
                <a:gd name="T25" fmla="*/ 618 h 2245"/>
                <a:gd name="T26" fmla="*/ 1858 w 2092"/>
                <a:gd name="T27" fmla="*/ 2127 h 2245"/>
                <a:gd name="T28" fmla="*/ 1974 w 2092"/>
                <a:gd name="T29" fmla="*/ 2244 h 2245"/>
                <a:gd name="T30" fmla="*/ 2091 w 2092"/>
                <a:gd name="T31" fmla="*/ 2127 h 2245"/>
                <a:gd name="T32" fmla="*/ 2091 w 2092"/>
                <a:gd name="T33" fmla="*/ 121 h 2245"/>
                <a:gd name="T34" fmla="*/ 1969 w 2092"/>
                <a:gd name="T35" fmla="*/ 2 h 2245"/>
                <a:gd name="T36" fmla="*/ 1862 w 2092"/>
                <a:gd name="T37" fmla="*/ 72 h 2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2" h="2245">
                  <a:moveTo>
                    <a:pt x="1862" y="72"/>
                  </a:moveTo>
                  <a:lnTo>
                    <a:pt x="1044" y="1876"/>
                  </a:lnTo>
                  <a:lnTo>
                    <a:pt x="223" y="75"/>
                  </a:lnTo>
                  <a:cubicBezTo>
                    <a:pt x="202" y="28"/>
                    <a:pt x="163" y="0"/>
                    <a:pt x="116" y="0"/>
                  </a:cubicBezTo>
                  <a:cubicBezTo>
                    <a:pt x="53" y="0"/>
                    <a:pt x="0" y="51"/>
                    <a:pt x="0" y="117"/>
                  </a:cubicBezTo>
                  <a:lnTo>
                    <a:pt x="0" y="2123"/>
                  </a:lnTo>
                  <a:cubicBezTo>
                    <a:pt x="0" y="2188"/>
                    <a:pt x="53" y="2242"/>
                    <a:pt x="116" y="2242"/>
                  </a:cubicBezTo>
                  <a:cubicBezTo>
                    <a:pt x="179" y="2242"/>
                    <a:pt x="235" y="2186"/>
                    <a:pt x="235" y="2123"/>
                  </a:cubicBezTo>
                  <a:lnTo>
                    <a:pt x="235" y="625"/>
                  </a:lnTo>
                  <a:lnTo>
                    <a:pt x="941" y="2179"/>
                  </a:lnTo>
                  <a:cubicBezTo>
                    <a:pt x="960" y="2221"/>
                    <a:pt x="995" y="2244"/>
                    <a:pt x="1046" y="2244"/>
                  </a:cubicBezTo>
                  <a:cubicBezTo>
                    <a:pt x="1093" y="2244"/>
                    <a:pt x="1133" y="2218"/>
                    <a:pt x="1151" y="2179"/>
                  </a:cubicBezTo>
                  <a:cubicBezTo>
                    <a:pt x="1156" y="2167"/>
                    <a:pt x="1655" y="1042"/>
                    <a:pt x="1858" y="618"/>
                  </a:cubicBezTo>
                  <a:lnTo>
                    <a:pt x="1858" y="2127"/>
                  </a:lnTo>
                  <a:cubicBezTo>
                    <a:pt x="1858" y="2190"/>
                    <a:pt x="1909" y="2244"/>
                    <a:pt x="1974" y="2244"/>
                  </a:cubicBezTo>
                  <a:cubicBezTo>
                    <a:pt x="2037" y="2244"/>
                    <a:pt x="2091" y="2193"/>
                    <a:pt x="2091" y="2127"/>
                  </a:cubicBezTo>
                  <a:lnTo>
                    <a:pt x="2091" y="121"/>
                  </a:lnTo>
                  <a:cubicBezTo>
                    <a:pt x="2086" y="56"/>
                    <a:pt x="2032" y="2"/>
                    <a:pt x="1969" y="2"/>
                  </a:cubicBezTo>
                  <a:cubicBezTo>
                    <a:pt x="1923" y="2"/>
                    <a:pt x="1881" y="30"/>
                    <a:pt x="1862" y="7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6" name="Freeform 3">
              <a:extLst>
                <a:ext uri="{FF2B5EF4-FFF2-40B4-BE49-F238E27FC236}">
                  <a16:creationId xmlns:a16="http://schemas.microsoft.com/office/drawing/2014/main" id="{23A43950-355E-C54B-8C09-B1529BBF4971}"/>
                </a:ext>
              </a:extLst>
            </p:cNvPr>
            <p:cNvSpPr>
              <a:spLocks noChangeArrowheads="1"/>
            </p:cNvSpPr>
            <p:nvPr/>
          </p:nvSpPr>
          <p:spPr bwMode="auto">
            <a:xfrm>
              <a:off x="7594600" y="3233738"/>
              <a:ext cx="549275" cy="785812"/>
            </a:xfrm>
            <a:custGeom>
              <a:avLst/>
              <a:gdLst>
                <a:gd name="T0" fmla="*/ 240 w 1526"/>
                <a:gd name="T1" fmla="*/ 1960 h 2185"/>
                <a:gd name="T2" fmla="*/ 240 w 1526"/>
                <a:gd name="T3" fmla="*/ 1159 h 2185"/>
                <a:gd name="T4" fmla="*/ 870 w 1526"/>
                <a:gd name="T5" fmla="*/ 1159 h 2185"/>
                <a:gd name="T6" fmla="*/ 982 w 1526"/>
                <a:gd name="T7" fmla="*/ 1047 h 2185"/>
                <a:gd name="T8" fmla="*/ 870 w 1526"/>
                <a:gd name="T9" fmla="*/ 935 h 2185"/>
                <a:gd name="T10" fmla="*/ 240 w 1526"/>
                <a:gd name="T11" fmla="*/ 935 h 2185"/>
                <a:gd name="T12" fmla="*/ 240 w 1526"/>
                <a:gd name="T13" fmla="*/ 224 h 2185"/>
                <a:gd name="T14" fmla="*/ 1364 w 1526"/>
                <a:gd name="T15" fmla="*/ 224 h 2185"/>
                <a:gd name="T16" fmla="*/ 1481 w 1526"/>
                <a:gd name="T17" fmla="*/ 112 h 2185"/>
                <a:gd name="T18" fmla="*/ 1364 w 1526"/>
                <a:gd name="T19" fmla="*/ 0 h 2185"/>
                <a:gd name="T20" fmla="*/ 121 w 1526"/>
                <a:gd name="T21" fmla="*/ 0 h 2185"/>
                <a:gd name="T22" fmla="*/ 0 w 1526"/>
                <a:gd name="T23" fmla="*/ 119 h 2185"/>
                <a:gd name="T24" fmla="*/ 0 w 1526"/>
                <a:gd name="T25" fmla="*/ 2062 h 2185"/>
                <a:gd name="T26" fmla="*/ 121 w 1526"/>
                <a:gd name="T27" fmla="*/ 2184 h 2185"/>
                <a:gd name="T28" fmla="*/ 1413 w 1526"/>
                <a:gd name="T29" fmla="*/ 2184 h 2185"/>
                <a:gd name="T30" fmla="*/ 1525 w 1526"/>
                <a:gd name="T31" fmla="*/ 2072 h 2185"/>
                <a:gd name="T32" fmla="*/ 1413 w 1526"/>
                <a:gd name="T33" fmla="*/ 1960 h 2185"/>
                <a:gd name="T34" fmla="*/ 240 w 1526"/>
                <a:gd name="T35" fmla="*/ 1960 h 2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6" h="2185">
                  <a:moveTo>
                    <a:pt x="240" y="1960"/>
                  </a:moveTo>
                  <a:lnTo>
                    <a:pt x="240" y="1159"/>
                  </a:lnTo>
                  <a:lnTo>
                    <a:pt x="870" y="1159"/>
                  </a:lnTo>
                  <a:cubicBezTo>
                    <a:pt x="933" y="1159"/>
                    <a:pt x="982" y="1110"/>
                    <a:pt x="982" y="1047"/>
                  </a:cubicBezTo>
                  <a:cubicBezTo>
                    <a:pt x="982" y="984"/>
                    <a:pt x="933" y="935"/>
                    <a:pt x="870" y="935"/>
                  </a:cubicBezTo>
                  <a:lnTo>
                    <a:pt x="240" y="935"/>
                  </a:lnTo>
                  <a:lnTo>
                    <a:pt x="240" y="224"/>
                  </a:lnTo>
                  <a:lnTo>
                    <a:pt x="1364" y="224"/>
                  </a:lnTo>
                  <a:cubicBezTo>
                    <a:pt x="1429" y="224"/>
                    <a:pt x="1481" y="175"/>
                    <a:pt x="1481" y="112"/>
                  </a:cubicBezTo>
                  <a:cubicBezTo>
                    <a:pt x="1481" y="49"/>
                    <a:pt x="1429" y="0"/>
                    <a:pt x="1364" y="0"/>
                  </a:cubicBezTo>
                  <a:lnTo>
                    <a:pt x="121" y="0"/>
                  </a:lnTo>
                  <a:cubicBezTo>
                    <a:pt x="54" y="0"/>
                    <a:pt x="0" y="54"/>
                    <a:pt x="0" y="119"/>
                  </a:cubicBezTo>
                  <a:lnTo>
                    <a:pt x="0" y="2062"/>
                  </a:lnTo>
                  <a:cubicBezTo>
                    <a:pt x="0" y="2128"/>
                    <a:pt x="56" y="2184"/>
                    <a:pt x="121" y="2184"/>
                  </a:cubicBezTo>
                  <a:lnTo>
                    <a:pt x="1413" y="2184"/>
                  </a:lnTo>
                  <a:cubicBezTo>
                    <a:pt x="1476" y="2184"/>
                    <a:pt x="1525" y="2135"/>
                    <a:pt x="1525" y="2072"/>
                  </a:cubicBezTo>
                  <a:cubicBezTo>
                    <a:pt x="1525" y="2011"/>
                    <a:pt x="1476" y="1960"/>
                    <a:pt x="1413" y="1960"/>
                  </a:cubicBezTo>
                  <a:lnTo>
                    <a:pt x="240" y="196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7" name="Freeform 4">
              <a:extLst>
                <a:ext uri="{FF2B5EF4-FFF2-40B4-BE49-F238E27FC236}">
                  <a16:creationId xmlns:a16="http://schemas.microsoft.com/office/drawing/2014/main" id="{CB42985F-5705-A647-9487-347D3B505669}"/>
                </a:ext>
              </a:extLst>
            </p:cNvPr>
            <p:cNvSpPr>
              <a:spLocks noChangeArrowheads="1"/>
            </p:cNvSpPr>
            <p:nvPr/>
          </p:nvSpPr>
          <p:spPr bwMode="auto">
            <a:xfrm>
              <a:off x="1658938" y="4171950"/>
              <a:ext cx="260350" cy="284163"/>
            </a:xfrm>
            <a:custGeom>
              <a:avLst/>
              <a:gdLst>
                <a:gd name="T0" fmla="*/ 662 w 724"/>
                <a:gd name="T1" fmla="*/ 787 h 788"/>
                <a:gd name="T2" fmla="*/ 608 w 724"/>
                <a:gd name="T3" fmla="*/ 752 h 788"/>
                <a:gd name="T4" fmla="*/ 536 w 724"/>
                <a:gd name="T5" fmla="*/ 589 h 788"/>
                <a:gd name="T6" fmla="*/ 182 w 724"/>
                <a:gd name="T7" fmla="*/ 589 h 788"/>
                <a:gd name="T8" fmla="*/ 109 w 724"/>
                <a:gd name="T9" fmla="*/ 752 h 788"/>
                <a:gd name="T10" fmla="*/ 56 w 724"/>
                <a:gd name="T11" fmla="*/ 787 h 788"/>
                <a:gd name="T12" fmla="*/ 32 w 724"/>
                <a:gd name="T13" fmla="*/ 783 h 788"/>
                <a:gd name="T14" fmla="*/ 0 w 724"/>
                <a:gd name="T15" fmla="*/ 729 h 788"/>
                <a:gd name="T16" fmla="*/ 4 w 724"/>
                <a:gd name="T17" fmla="*/ 704 h 788"/>
                <a:gd name="T18" fmla="*/ 308 w 724"/>
                <a:gd name="T19" fmla="*/ 35 h 788"/>
                <a:gd name="T20" fmla="*/ 361 w 724"/>
                <a:gd name="T21" fmla="*/ 0 h 788"/>
                <a:gd name="T22" fmla="*/ 415 w 724"/>
                <a:gd name="T23" fmla="*/ 35 h 788"/>
                <a:gd name="T24" fmla="*/ 718 w 724"/>
                <a:gd name="T25" fmla="*/ 704 h 788"/>
                <a:gd name="T26" fmla="*/ 723 w 724"/>
                <a:gd name="T27" fmla="*/ 727 h 788"/>
                <a:gd name="T28" fmla="*/ 685 w 724"/>
                <a:gd name="T29" fmla="*/ 783 h 788"/>
                <a:gd name="T30" fmla="*/ 662 w 724"/>
                <a:gd name="T31" fmla="*/ 787 h 788"/>
                <a:gd name="T32" fmla="*/ 359 w 724"/>
                <a:gd name="T33" fmla="*/ 193 h 788"/>
                <a:gd name="T34" fmla="*/ 228 w 724"/>
                <a:gd name="T35" fmla="*/ 484 h 788"/>
                <a:gd name="T36" fmla="*/ 489 w 724"/>
                <a:gd name="T37" fmla="*/ 484 h 788"/>
                <a:gd name="T38" fmla="*/ 359 w 724"/>
                <a:gd name="T39" fmla="*/ 19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4" h="788">
                  <a:moveTo>
                    <a:pt x="662" y="787"/>
                  </a:moveTo>
                  <a:cubicBezTo>
                    <a:pt x="641" y="787"/>
                    <a:pt x="618" y="776"/>
                    <a:pt x="608" y="752"/>
                  </a:cubicBezTo>
                  <a:lnTo>
                    <a:pt x="536" y="589"/>
                  </a:lnTo>
                  <a:lnTo>
                    <a:pt x="182" y="589"/>
                  </a:lnTo>
                  <a:lnTo>
                    <a:pt x="109" y="752"/>
                  </a:lnTo>
                  <a:cubicBezTo>
                    <a:pt x="100" y="773"/>
                    <a:pt x="77" y="787"/>
                    <a:pt x="56" y="787"/>
                  </a:cubicBezTo>
                  <a:cubicBezTo>
                    <a:pt x="49" y="787"/>
                    <a:pt x="42" y="787"/>
                    <a:pt x="32" y="783"/>
                  </a:cubicBezTo>
                  <a:cubicBezTo>
                    <a:pt x="11" y="773"/>
                    <a:pt x="0" y="752"/>
                    <a:pt x="0" y="729"/>
                  </a:cubicBezTo>
                  <a:cubicBezTo>
                    <a:pt x="0" y="722"/>
                    <a:pt x="0" y="713"/>
                    <a:pt x="4" y="704"/>
                  </a:cubicBezTo>
                  <a:lnTo>
                    <a:pt x="308" y="35"/>
                  </a:lnTo>
                  <a:cubicBezTo>
                    <a:pt x="317" y="16"/>
                    <a:pt x="338" y="0"/>
                    <a:pt x="361" y="0"/>
                  </a:cubicBezTo>
                  <a:cubicBezTo>
                    <a:pt x="384" y="0"/>
                    <a:pt x="405" y="14"/>
                    <a:pt x="415" y="35"/>
                  </a:cubicBezTo>
                  <a:lnTo>
                    <a:pt x="718" y="704"/>
                  </a:lnTo>
                  <a:cubicBezTo>
                    <a:pt x="720" y="711"/>
                    <a:pt x="723" y="720"/>
                    <a:pt x="723" y="727"/>
                  </a:cubicBezTo>
                  <a:cubicBezTo>
                    <a:pt x="718" y="752"/>
                    <a:pt x="706" y="773"/>
                    <a:pt x="685" y="783"/>
                  </a:cubicBezTo>
                  <a:cubicBezTo>
                    <a:pt x="678" y="785"/>
                    <a:pt x="669" y="787"/>
                    <a:pt x="662" y="787"/>
                  </a:cubicBezTo>
                  <a:close/>
                  <a:moveTo>
                    <a:pt x="359" y="193"/>
                  </a:moveTo>
                  <a:lnTo>
                    <a:pt x="228" y="484"/>
                  </a:lnTo>
                  <a:lnTo>
                    <a:pt x="489" y="484"/>
                  </a:lnTo>
                  <a:lnTo>
                    <a:pt x="359" y="193"/>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8" name="Freeform 5">
              <a:extLst>
                <a:ext uri="{FF2B5EF4-FFF2-40B4-BE49-F238E27FC236}">
                  <a16:creationId xmlns:a16="http://schemas.microsoft.com/office/drawing/2014/main" id="{B17EBB5A-6687-BE4C-A97F-D7532F6B9F08}"/>
                </a:ext>
              </a:extLst>
            </p:cNvPr>
            <p:cNvSpPr>
              <a:spLocks noChangeArrowheads="1"/>
            </p:cNvSpPr>
            <p:nvPr/>
          </p:nvSpPr>
          <p:spPr bwMode="auto">
            <a:xfrm>
              <a:off x="1952625" y="4173538"/>
              <a:ext cx="274638" cy="282575"/>
            </a:xfrm>
            <a:custGeom>
              <a:avLst/>
              <a:gdLst>
                <a:gd name="T0" fmla="*/ 646 w 765"/>
                <a:gd name="T1" fmla="*/ 727 h 786"/>
                <a:gd name="T2" fmla="*/ 646 w 765"/>
                <a:gd name="T3" fmla="*/ 301 h 786"/>
                <a:gd name="T4" fmla="*/ 431 w 765"/>
                <a:gd name="T5" fmla="*/ 753 h 786"/>
                <a:gd name="T6" fmla="*/ 382 w 765"/>
                <a:gd name="T7" fmla="*/ 783 h 786"/>
                <a:gd name="T8" fmla="*/ 331 w 765"/>
                <a:gd name="T9" fmla="*/ 750 h 786"/>
                <a:gd name="T10" fmla="*/ 116 w 765"/>
                <a:gd name="T11" fmla="*/ 301 h 786"/>
                <a:gd name="T12" fmla="*/ 116 w 765"/>
                <a:gd name="T13" fmla="*/ 725 h 786"/>
                <a:gd name="T14" fmla="*/ 58 w 765"/>
                <a:gd name="T15" fmla="*/ 783 h 786"/>
                <a:gd name="T16" fmla="*/ 0 w 765"/>
                <a:gd name="T17" fmla="*/ 725 h 786"/>
                <a:gd name="T18" fmla="*/ 0 w 765"/>
                <a:gd name="T19" fmla="*/ 58 h 786"/>
                <a:gd name="T20" fmla="*/ 58 w 765"/>
                <a:gd name="T21" fmla="*/ 0 h 786"/>
                <a:gd name="T22" fmla="*/ 112 w 765"/>
                <a:gd name="T23" fmla="*/ 37 h 786"/>
                <a:gd name="T24" fmla="*/ 382 w 765"/>
                <a:gd name="T25" fmla="*/ 604 h 786"/>
                <a:gd name="T26" fmla="*/ 650 w 765"/>
                <a:gd name="T27" fmla="*/ 35 h 786"/>
                <a:gd name="T28" fmla="*/ 704 w 765"/>
                <a:gd name="T29" fmla="*/ 0 h 786"/>
                <a:gd name="T30" fmla="*/ 762 w 765"/>
                <a:gd name="T31" fmla="*/ 58 h 786"/>
                <a:gd name="T32" fmla="*/ 762 w 765"/>
                <a:gd name="T33" fmla="*/ 730 h 786"/>
                <a:gd name="T34" fmla="*/ 704 w 765"/>
                <a:gd name="T35" fmla="*/ 785 h 786"/>
                <a:gd name="T36" fmla="*/ 646 w 765"/>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5" h="786">
                  <a:moveTo>
                    <a:pt x="646" y="727"/>
                  </a:moveTo>
                  <a:lnTo>
                    <a:pt x="646" y="301"/>
                  </a:lnTo>
                  <a:cubicBezTo>
                    <a:pt x="508" y="580"/>
                    <a:pt x="431" y="753"/>
                    <a:pt x="431" y="753"/>
                  </a:cubicBezTo>
                  <a:cubicBezTo>
                    <a:pt x="422" y="774"/>
                    <a:pt x="403" y="783"/>
                    <a:pt x="382" y="783"/>
                  </a:cubicBezTo>
                  <a:cubicBezTo>
                    <a:pt x="359" y="783"/>
                    <a:pt x="342" y="774"/>
                    <a:pt x="331" y="750"/>
                  </a:cubicBezTo>
                  <a:lnTo>
                    <a:pt x="116" y="301"/>
                  </a:lnTo>
                  <a:lnTo>
                    <a:pt x="116" y="725"/>
                  </a:lnTo>
                  <a:cubicBezTo>
                    <a:pt x="116" y="757"/>
                    <a:pt x="91" y="783"/>
                    <a:pt x="58" y="783"/>
                  </a:cubicBezTo>
                  <a:cubicBezTo>
                    <a:pt x="25" y="783"/>
                    <a:pt x="0" y="757"/>
                    <a:pt x="0" y="725"/>
                  </a:cubicBezTo>
                  <a:lnTo>
                    <a:pt x="0" y="58"/>
                  </a:lnTo>
                  <a:cubicBezTo>
                    <a:pt x="0" y="26"/>
                    <a:pt x="25" y="0"/>
                    <a:pt x="58" y="0"/>
                  </a:cubicBezTo>
                  <a:cubicBezTo>
                    <a:pt x="84" y="0"/>
                    <a:pt x="102" y="16"/>
                    <a:pt x="112" y="37"/>
                  </a:cubicBezTo>
                  <a:lnTo>
                    <a:pt x="382" y="604"/>
                  </a:lnTo>
                  <a:lnTo>
                    <a:pt x="650" y="35"/>
                  </a:lnTo>
                  <a:cubicBezTo>
                    <a:pt x="660" y="14"/>
                    <a:pt x="678" y="0"/>
                    <a:pt x="704" y="0"/>
                  </a:cubicBezTo>
                  <a:cubicBezTo>
                    <a:pt x="736" y="0"/>
                    <a:pt x="762" y="26"/>
                    <a:pt x="762" y="58"/>
                  </a:cubicBezTo>
                  <a:lnTo>
                    <a:pt x="762" y="730"/>
                  </a:lnTo>
                  <a:cubicBezTo>
                    <a:pt x="764"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0" name="Freeform 6">
              <a:extLst>
                <a:ext uri="{FF2B5EF4-FFF2-40B4-BE49-F238E27FC236}">
                  <a16:creationId xmlns:a16="http://schemas.microsoft.com/office/drawing/2014/main" id="{7B91991E-A4FB-924C-B7D5-97D52930196F}"/>
                </a:ext>
              </a:extLst>
            </p:cNvPr>
            <p:cNvSpPr>
              <a:spLocks noChangeArrowheads="1"/>
            </p:cNvSpPr>
            <p:nvPr/>
          </p:nvSpPr>
          <p:spPr bwMode="auto">
            <a:xfrm>
              <a:off x="2298700" y="4176713"/>
              <a:ext cx="233363" cy="276225"/>
            </a:xfrm>
            <a:custGeom>
              <a:avLst/>
              <a:gdLst>
                <a:gd name="T0" fmla="*/ 63 w 649"/>
                <a:gd name="T1" fmla="*/ 767 h 768"/>
                <a:gd name="T2" fmla="*/ 0 w 649"/>
                <a:gd name="T3" fmla="*/ 704 h 768"/>
                <a:gd name="T4" fmla="*/ 0 w 649"/>
                <a:gd name="T5" fmla="*/ 61 h 768"/>
                <a:gd name="T6" fmla="*/ 63 w 649"/>
                <a:gd name="T7" fmla="*/ 0 h 768"/>
                <a:gd name="T8" fmla="*/ 268 w 649"/>
                <a:gd name="T9" fmla="*/ 0 h 768"/>
                <a:gd name="T10" fmla="*/ 648 w 649"/>
                <a:gd name="T11" fmla="*/ 385 h 768"/>
                <a:gd name="T12" fmla="*/ 268 w 649"/>
                <a:gd name="T13" fmla="*/ 767 h 768"/>
                <a:gd name="T14" fmla="*/ 63 w 649"/>
                <a:gd name="T15" fmla="*/ 767 h 768"/>
                <a:gd name="T16" fmla="*/ 124 w 649"/>
                <a:gd name="T17" fmla="*/ 114 h 768"/>
                <a:gd name="T18" fmla="*/ 124 w 649"/>
                <a:gd name="T19" fmla="*/ 655 h 768"/>
                <a:gd name="T20" fmla="*/ 261 w 649"/>
                <a:gd name="T21" fmla="*/ 655 h 768"/>
                <a:gd name="T22" fmla="*/ 525 w 649"/>
                <a:gd name="T23" fmla="*/ 385 h 768"/>
                <a:gd name="T24" fmla="*/ 261 w 649"/>
                <a:gd name="T25" fmla="*/ 114 h 768"/>
                <a:gd name="T26" fmla="*/ 124 w 649"/>
                <a:gd name="T27" fmla="*/ 11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9" h="768">
                  <a:moveTo>
                    <a:pt x="63" y="767"/>
                  </a:moveTo>
                  <a:cubicBezTo>
                    <a:pt x="28" y="767"/>
                    <a:pt x="0" y="739"/>
                    <a:pt x="0" y="704"/>
                  </a:cubicBezTo>
                  <a:lnTo>
                    <a:pt x="0" y="61"/>
                  </a:lnTo>
                  <a:cubicBezTo>
                    <a:pt x="0" y="26"/>
                    <a:pt x="28" y="0"/>
                    <a:pt x="63" y="0"/>
                  </a:cubicBezTo>
                  <a:lnTo>
                    <a:pt x="268" y="0"/>
                  </a:lnTo>
                  <a:cubicBezTo>
                    <a:pt x="502" y="0"/>
                    <a:pt x="648" y="173"/>
                    <a:pt x="648" y="385"/>
                  </a:cubicBezTo>
                  <a:cubicBezTo>
                    <a:pt x="648" y="597"/>
                    <a:pt x="499" y="767"/>
                    <a:pt x="268" y="767"/>
                  </a:cubicBezTo>
                  <a:lnTo>
                    <a:pt x="63" y="767"/>
                  </a:lnTo>
                  <a:close/>
                  <a:moveTo>
                    <a:pt x="124" y="114"/>
                  </a:moveTo>
                  <a:lnTo>
                    <a:pt x="124" y="655"/>
                  </a:lnTo>
                  <a:lnTo>
                    <a:pt x="261" y="655"/>
                  </a:lnTo>
                  <a:cubicBezTo>
                    <a:pt x="432" y="655"/>
                    <a:pt x="525" y="541"/>
                    <a:pt x="525" y="385"/>
                  </a:cubicBezTo>
                  <a:cubicBezTo>
                    <a:pt x="525" y="229"/>
                    <a:pt x="429" y="114"/>
                    <a:pt x="261" y="114"/>
                  </a:cubicBezTo>
                  <a:lnTo>
                    <a:pt x="124"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1" name="Freeform 7">
              <a:extLst>
                <a:ext uri="{FF2B5EF4-FFF2-40B4-BE49-F238E27FC236}">
                  <a16:creationId xmlns:a16="http://schemas.microsoft.com/office/drawing/2014/main" id="{9C590A17-C0B0-704C-8EFB-11E1919A1A90}"/>
                </a:ext>
              </a:extLst>
            </p:cNvPr>
            <p:cNvSpPr>
              <a:spLocks noChangeArrowheads="1"/>
            </p:cNvSpPr>
            <p:nvPr/>
          </p:nvSpPr>
          <p:spPr bwMode="auto">
            <a:xfrm>
              <a:off x="2678113" y="4173538"/>
              <a:ext cx="274637" cy="282575"/>
            </a:xfrm>
            <a:custGeom>
              <a:avLst/>
              <a:gdLst>
                <a:gd name="T0" fmla="*/ 646 w 764"/>
                <a:gd name="T1" fmla="*/ 727 h 786"/>
                <a:gd name="T2" fmla="*/ 646 w 764"/>
                <a:gd name="T3" fmla="*/ 301 h 786"/>
                <a:gd name="T4" fmla="*/ 432 w 764"/>
                <a:gd name="T5" fmla="*/ 753 h 786"/>
                <a:gd name="T6" fmla="*/ 383 w 764"/>
                <a:gd name="T7" fmla="*/ 783 h 786"/>
                <a:gd name="T8" fmla="*/ 331 w 764"/>
                <a:gd name="T9" fmla="*/ 750 h 786"/>
                <a:gd name="T10" fmla="*/ 117 w 764"/>
                <a:gd name="T11" fmla="*/ 301 h 786"/>
                <a:gd name="T12" fmla="*/ 117 w 764"/>
                <a:gd name="T13" fmla="*/ 725 h 786"/>
                <a:gd name="T14" fmla="*/ 59 w 764"/>
                <a:gd name="T15" fmla="*/ 783 h 786"/>
                <a:gd name="T16" fmla="*/ 0 w 764"/>
                <a:gd name="T17" fmla="*/ 725 h 786"/>
                <a:gd name="T18" fmla="*/ 0 w 764"/>
                <a:gd name="T19" fmla="*/ 58 h 786"/>
                <a:gd name="T20" fmla="*/ 59 w 764"/>
                <a:gd name="T21" fmla="*/ 0 h 786"/>
                <a:gd name="T22" fmla="*/ 112 w 764"/>
                <a:gd name="T23" fmla="*/ 37 h 786"/>
                <a:gd name="T24" fmla="*/ 383 w 764"/>
                <a:gd name="T25" fmla="*/ 604 h 786"/>
                <a:gd name="T26" fmla="*/ 651 w 764"/>
                <a:gd name="T27" fmla="*/ 35 h 786"/>
                <a:gd name="T28" fmla="*/ 704 w 764"/>
                <a:gd name="T29" fmla="*/ 0 h 786"/>
                <a:gd name="T30" fmla="*/ 763 w 764"/>
                <a:gd name="T31" fmla="*/ 58 h 786"/>
                <a:gd name="T32" fmla="*/ 763 w 764"/>
                <a:gd name="T33" fmla="*/ 730 h 786"/>
                <a:gd name="T34" fmla="*/ 704 w 764"/>
                <a:gd name="T35" fmla="*/ 785 h 786"/>
                <a:gd name="T36" fmla="*/ 646 w 764"/>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4" h="786">
                  <a:moveTo>
                    <a:pt x="646" y="727"/>
                  </a:moveTo>
                  <a:lnTo>
                    <a:pt x="646" y="301"/>
                  </a:lnTo>
                  <a:cubicBezTo>
                    <a:pt x="509" y="580"/>
                    <a:pt x="432" y="753"/>
                    <a:pt x="432" y="753"/>
                  </a:cubicBezTo>
                  <a:cubicBezTo>
                    <a:pt x="422" y="774"/>
                    <a:pt x="404" y="783"/>
                    <a:pt x="383" y="783"/>
                  </a:cubicBezTo>
                  <a:cubicBezTo>
                    <a:pt x="359" y="783"/>
                    <a:pt x="343" y="774"/>
                    <a:pt x="331" y="750"/>
                  </a:cubicBezTo>
                  <a:lnTo>
                    <a:pt x="117" y="301"/>
                  </a:lnTo>
                  <a:lnTo>
                    <a:pt x="117" y="725"/>
                  </a:lnTo>
                  <a:cubicBezTo>
                    <a:pt x="117" y="757"/>
                    <a:pt x="91" y="783"/>
                    <a:pt x="59" y="783"/>
                  </a:cubicBezTo>
                  <a:cubicBezTo>
                    <a:pt x="26" y="783"/>
                    <a:pt x="0" y="757"/>
                    <a:pt x="0" y="725"/>
                  </a:cubicBezTo>
                  <a:lnTo>
                    <a:pt x="0" y="58"/>
                  </a:lnTo>
                  <a:cubicBezTo>
                    <a:pt x="0" y="26"/>
                    <a:pt x="26" y="0"/>
                    <a:pt x="59" y="0"/>
                  </a:cubicBezTo>
                  <a:cubicBezTo>
                    <a:pt x="84" y="0"/>
                    <a:pt x="103" y="16"/>
                    <a:pt x="112" y="37"/>
                  </a:cubicBezTo>
                  <a:lnTo>
                    <a:pt x="383" y="604"/>
                  </a:lnTo>
                  <a:lnTo>
                    <a:pt x="651" y="35"/>
                  </a:lnTo>
                  <a:cubicBezTo>
                    <a:pt x="660" y="14"/>
                    <a:pt x="679" y="0"/>
                    <a:pt x="704" y="0"/>
                  </a:cubicBezTo>
                  <a:cubicBezTo>
                    <a:pt x="737" y="0"/>
                    <a:pt x="763" y="26"/>
                    <a:pt x="763" y="58"/>
                  </a:cubicBezTo>
                  <a:lnTo>
                    <a:pt x="763" y="730"/>
                  </a:lnTo>
                  <a:cubicBezTo>
                    <a:pt x="763"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2" name="Freeform 8">
              <a:extLst>
                <a:ext uri="{FF2B5EF4-FFF2-40B4-BE49-F238E27FC236}">
                  <a16:creationId xmlns:a16="http://schemas.microsoft.com/office/drawing/2014/main" id="{362AEC9C-61B4-B245-91CE-F205220658FD}"/>
                </a:ext>
              </a:extLst>
            </p:cNvPr>
            <p:cNvSpPr>
              <a:spLocks noChangeArrowheads="1"/>
            </p:cNvSpPr>
            <p:nvPr/>
          </p:nvSpPr>
          <p:spPr bwMode="auto">
            <a:xfrm>
              <a:off x="29987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7" y="427"/>
                    <a:pt x="415" y="353"/>
                    <a:pt x="415" y="264"/>
                  </a:cubicBezTo>
                  <a:cubicBezTo>
                    <a:pt x="415" y="176"/>
                    <a:pt x="354"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3" name="Freeform 9">
              <a:extLst>
                <a:ext uri="{FF2B5EF4-FFF2-40B4-BE49-F238E27FC236}">
                  <a16:creationId xmlns:a16="http://schemas.microsoft.com/office/drawing/2014/main" id="{E4AEDEF2-37EB-7C4F-B976-1D5F37437DD5}"/>
                </a:ext>
              </a:extLst>
            </p:cNvPr>
            <p:cNvSpPr>
              <a:spLocks noChangeArrowheads="1"/>
            </p:cNvSpPr>
            <p:nvPr/>
          </p:nvSpPr>
          <p:spPr bwMode="auto">
            <a:xfrm>
              <a:off x="3219450" y="4267200"/>
              <a:ext cx="176213" cy="188913"/>
            </a:xfrm>
            <a:custGeom>
              <a:avLst/>
              <a:gdLst>
                <a:gd name="T0" fmla="*/ 373 w 488"/>
                <a:gd name="T1" fmla="*/ 467 h 523"/>
                <a:gd name="T2" fmla="*/ 373 w 488"/>
                <a:gd name="T3" fmla="*/ 229 h 523"/>
                <a:gd name="T4" fmla="*/ 243 w 488"/>
                <a:gd name="T5" fmla="*/ 101 h 523"/>
                <a:gd name="T6" fmla="*/ 112 w 488"/>
                <a:gd name="T7" fmla="*/ 229 h 523"/>
                <a:gd name="T8" fmla="*/ 112 w 488"/>
                <a:gd name="T9" fmla="*/ 467 h 523"/>
                <a:gd name="T10" fmla="*/ 56 w 488"/>
                <a:gd name="T11" fmla="*/ 522 h 523"/>
                <a:gd name="T12" fmla="*/ 0 w 488"/>
                <a:gd name="T13" fmla="*/ 467 h 523"/>
                <a:gd name="T14" fmla="*/ 0 w 488"/>
                <a:gd name="T15" fmla="*/ 240 h 523"/>
                <a:gd name="T16" fmla="*/ 243 w 488"/>
                <a:gd name="T17" fmla="*/ 0 h 523"/>
                <a:gd name="T18" fmla="*/ 485 w 488"/>
                <a:gd name="T19" fmla="*/ 240 h 523"/>
                <a:gd name="T20" fmla="*/ 485 w 488"/>
                <a:gd name="T21" fmla="*/ 467 h 523"/>
                <a:gd name="T22" fmla="*/ 429 w 488"/>
                <a:gd name="T23" fmla="*/ 522 h 523"/>
                <a:gd name="T24" fmla="*/ 373 w 488"/>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8" h="523">
                  <a:moveTo>
                    <a:pt x="373" y="467"/>
                  </a:moveTo>
                  <a:lnTo>
                    <a:pt x="373" y="229"/>
                  </a:lnTo>
                  <a:cubicBezTo>
                    <a:pt x="373" y="156"/>
                    <a:pt x="319" y="101"/>
                    <a:pt x="243" y="101"/>
                  </a:cubicBezTo>
                  <a:cubicBezTo>
                    <a:pt x="166" y="101"/>
                    <a:pt x="112" y="156"/>
                    <a:pt x="112" y="229"/>
                  </a:cubicBezTo>
                  <a:lnTo>
                    <a:pt x="112" y="467"/>
                  </a:lnTo>
                  <a:cubicBezTo>
                    <a:pt x="112" y="497"/>
                    <a:pt x="86" y="522"/>
                    <a:pt x="56" y="522"/>
                  </a:cubicBezTo>
                  <a:cubicBezTo>
                    <a:pt x="26" y="522"/>
                    <a:pt x="0" y="497"/>
                    <a:pt x="0" y="467"/>
                  </a:cubicBezTo>
                  <a:lnTo>
                    <a:pt x="0" y="240"/>
                  </a:lnTo>
                  <a:cubicBezTo>
                    <a:pt x="0" y="108"/>
                    <a:pt x="107" y="0"/>
                    <a:pt x="243" y="0"/>
                  </a:cubicBezTo>
                  <a:cubicBezTo>
                    <a:pt x="378" y="0"/>
                    <a:pt x="485" y="108"/>
                    <a:pt x="485" y="240"/>
                  </a:cubicBezTo>
                  <a:lnTo>
                    <a:pt x="485" y="467"/>
                  </a:lnTo>
                  <a:cubicBezTo>
                    <a:pt x="487" y="499"/>
                    <a:pt x="462"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4" name="Freeform 10">
              <a:extLst>
                <a:ext uri="{FF2B5EF4-FFF2-40B4-BE49-F238E27FC236}">
                  <a16:creationId xmlns:a16="http://schemas.microsoft.com/office/drawing/2014/main" id="{E25764FB-9A51-CE4E-ABA3-D62A3AD2478C}"/>
                </a:ext>
              </a:extLst>
            </p:cNvPr>
            <p:cNvSpPr>
              <a:spLocks noChangeArrowheads="1"/>
            </p:cNvSpPr>
            <p:nvPr/>
          </p:nvSpPr>
          <p:spPr bwMode="auto">
            <a:xfrm>
              <a:off x="3440113"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6" y="126"/>
                    <a:pt x="63" y="126"/>
                  </a:cubicBezTo>
                  <a:cubicBezTo>
                    <a:pt x="28" y="126"/>
                    <a:pt x="0" y="98"/>
                    <a:pt x="0" y="63"/>
                  </a:cubicBezTo>
                  <a:close/>
                  <a:moveTo>
                    <a:pt x="7" y="714"/>
                  </a:moveTo>
                  <a:lnTo>
                    <a:pt x="7" y="308"/>
                  </a:lnTo>
                  <a:cubicBezTo>
                    <a:pt x="7" y="278"/>
                    <a:pt x="30" y="252"/>
                    <a:pt x="63" y="252"/>
                  </a:cubicBezTo>
                  <a:cubicBezTo>
                    <a:pt x="93" y="252"/>
                    <a:pt x="119" y="278"/>
                    <a:pt x="119" y="308"/>
                  </a:cubicBezTo>
                  <a:lnTo>
                    <a:pt x="119" y="714"/>
                  </a:lnTo>
                  <a:cubicBezTo>
                    <a:pt x="119" y="746"/>
                    <a:pt x="93" y="769"/>
                    <a:pt x="63" y="769"/>
                  </a:cubicBezTo>
                  <a:cubicBezTo>
                    <a:pt x="33"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5" name="Freeform 11">
              <a:extLst>
                <a:ext uri="{FF2B5EF4-FFF2-40B4-BE49-F238E27FC236}">
                  <a16:creationId xmlns:a16="http://schemas.microsoft.com/office/drawing/2014/main" id="{9BBCAF27-8BDC-364C-B059-89FE4EF7365D}"/>
                </a:ext>
              </a:extLst>
            </p:cNvPr>
            <p:cNvSpPr>
              <a:spLocks noChangeArrowheads="1"/>
            </p:cNvSpPr>
            <p:nvPr/>
          </p:nvSpPr>
          <p:spPr bwMode="auto">
            <a:xfrm>
              <a:off x="3511550" y="4192588"/>
              <a:ext cx="139700" cy="263525"/>
            </a:xfrm>
            <a:custGeom>
              <a:avLst/>
              <a:gdLst>
                <a:gd name="T0" fmla="*/ 242 w 386"/>
                <a:gd name="T1" fmla="*/ 315 h 730"/>
                <a:gd name="T2" fmla="*/ 242 w 386"/>
                <a:gd name="T3" fmla="*/ 674 h 730"/>
                <a:gd name="T4" fmla="*/ 187 w 386"/>
                <a:gd name="T5" fmla="*/ 729 h 730"/>
                <a:gd name="T6" fmla="*/ 131 w 386"/>
                <a:gd name="T7" fmla="*/ 674 h 730"/>
                <a:gd name="T8" fmla="*/ 131 w 386"/>
                <a:gd name="T9" fmla="*/ 315 h 730"/>
                <a:gd name="T10" fmla="*/ 47 w 386"/>
                <a:gd name="T11" fmla="*/ 315 h 730"/>
                <a:gd name="T12" fmla="*/ 0 w 386"/>
                <a:gd name="T13" fmla="*/ 268 h 730"/>
                <a:gd name="T14" fmla="*/ 47 w 386"/>
                <a:gd name="T15" fmla="*/ 221 h 730"/>
                <a:gd name="T16" fmla="*/ 131 w 386"/>
                <a:gd name="T17" fmla="*/ 221 h 730"/>
                <a:gd name="T18" fmla="*/ 131 w 386"/>
                <a:gd name="T19" fmla="*/ 56 h 730"/>
                <a:gd name="T20" fmla="*/ 187 w 386"/>
                <a:gd name="T21" fmla="*/ 0 h 730"/>
                <a:gd name="T22" fmla="*/ 242 w 386"/>
                <a:gd name="T23" fmla="*/ 56 h 730"/>
                <a:gd name="T24" fmla="*/ 242 w 386"/>
                <a:gd name="T25" fmla="*/ 221 h 730"/>
                <a:gd name="T26" fmla="*/ 338 w 386"/>
                <a:gd name="T27" fmla="*/ 221 h 730"/>
                <a:gd name="T28" fmla="*/ 385 w 386"/>
                <a:gd name="T29" fmla="*/ 268 h 730"/>
                <a:gd name="T30" fmla="*/ 338 w 386"/>
                <a:gd name="T31" fmla="*/ 315 h 730"/>
                <a:gd name="T32" fmla="*/ 242 w 386"/>
                <a:gd name="T33" fmla="*/ 315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730">
                  <a:moveTo>
                    <a:pt x="242" y="315"/>
                  </a:moveTo>
                  <a:lnTo>
                    <a:pt x="242" y="674"/>
                  </a:lnTo>
                  <a:cubicBezTo>
                    <a:pt x="242" y="704"/>
                    <a:pt x="217" y="729"/>
                    <a:pt x="187" y="729"/>
                  </a:cubicBezTo>
                  <a:cubicBezTo>
                    <a:pt x="156" y="729"/>
                    <a:pt x="131" y="706"/>
                    <a:pt x="131" y="674"/>
                  </a:cubicBezTo>
                  <a:lnTo>
                    <a:pt x="131" y="315"/>
                  </a:lnTo>
                  <a:lnTo>
                    <a:pt x="47" y="315"/>
                  </a:lnTo>
                  <a:cubicBezTo>
                    <a:pt x="21" y="315"/>
                    <a:pt x="0" y="294"/>
                    <a:pt x="0" y="268"/>
                  </a:cubicBezTo>
                  <a:cubicBezTo>
                    <a:pt x="0" y="242"/>
                    <a:pt x="21" y="221"/>
                    <a:pt x="47" y="221"/>
                  </a:cubicBezTo>
                  <a:lnTo>
                    <a:pt x="131" y="221"/>
                  </a:lnTo>
                  <a:lnTo>
                    <a:pt x="131" y="56"/>
                  </a:lnTo>
                  <a:cubicBezTo>
                    <a:pt x="131" y="25"/>
                    <a:pt x="156" y="0"/>
                    <a:pt x="187" y="0"/>
                  </a:cubicBezTo>
                  <a:cubicBezTo>
                    <a:pt x="217" y="0"/>
                    <a:pt x="242" y="23"/>
                    <a:pt x="242" y="56"/>
                  </a:cubicBezTo>
                  <a:lnTo>
                    <a:pt x="242" y="221"/>
                  </a:lnTo>
                  <a:lnTo>
                    <a:pt x="338" y="221"/>
                  </a:lnTo>
                  <a:cubicBezTo>
                    <a:pt x="364" y="221"/>
                    <a:pt x="385" y="242"/>
                    <a:pt x="385" y="268"/>
                  </a:cubicBezTo>
                  <a:cubicBezTo>
                    <a:pt x="385" y="294"/>
                    <a:pt x="364" y="315"/>
                    <a:pt x="338" y="315"/>
                  </a:cubicBezTo>
                  <a:lnTo>
                    <a:pt x="242" y="315"/>
                  </a:ln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6" name="Freeform 12">
              <a:extLst>
                <a:ext uri="{FF2B5EF4-FFF2-40B4-BE49-F238E27FC236}">
                  <a16:creationId xmlns:a16="http://schemas.microsoft.com/office/drawing/2014/main" id="{80AC357B-2580-844F-A4CB-E7C5E26F28E1}"/>
                </a:ext>
              </a:extLst>
            </p:cNvPr>
            <p:cNvSpPr>
              <a:spLocks noChangeArrowheads="1"/>
            </p:cNvSpPr>
            <p:nvPr/>
          </p:nvSpPr>
          <p:spPr bwMode="auto">
            <a:xfrm>
              <a:off x="36591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6" y="427"/>
                    <a:pt x="415" y="353"/>
                    <a:pt x="415" y="264"/>
                  </a:cubicBezTo>
                  <a:cubicBezTo>
                    <a:pt x="415" y="176"/>
                    <a:pt x="356"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7" name="Freeform 13">
              <a:extLst>
                <a:ext uri="{FF2B5EF4-FFF2-40B4-BE49-F238E27FC236}">
                  <a16:creationId xmlns:a16="http://schemas.microsoft.com/office/drawing/2014/main" id="{D6435274-1D4D-A649-BD6A-EAC1980A8ECD}"/>
                </a:ext>
              </a:extLst>
            </p:cNvPr>
            <p:cNvSpPr>
              <a:spLocks noChangeArrowheads="1"/>
            </p:cNvSpPr>
            <p:nvPr/>
          </p:nvSpPr>
          <p:spPr bwMode="auto">
            <a:xfrm>
              <a:off x="3886200"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5"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7"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8" name="Freeform 14">
              <a:extLst>
                <a:ext uri="{FF2B5EF4-FFF2-40B4-BE49-F238E27FC236}">
                  <a16:creationId xmlns:a16="http://schemas.microsoft.com/office/drawing/2014/main" id="{33C3843E-7C3E-2B43-8023-7DD564D210C5}"/>
                </a:ext>
              </a:extLst>
            </p:cNvPr>
            <p:cNvSpPr>
              <a:spLocks noChangeArrowheads="1"/>
            </p:cNvSpPr>
            <p:nvPr/>
          </p:nvSpPr>
          <p:spPr bwMode="auto">
            <a:xfrm>
              <a:off x="4027488"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8" y="126"/>
                    <a:pt x="63" y="126"/>
                  </a:cubicBezTo>
                  <a:cubicBezTo>
                    <a:pt x="28" y="126"/>
                    <a:pt x="0" y="98"/>
                    <a:pt x="0" y="63"/>
                  </a:cubicBezTo>
                  <a:close/>
                  <a:moveTo>
                    <a:pt x="7" y="714"/>
                  </a:moveTo>
                  <a:lnTo>
                    <a:pt x="7" y="308"/>
                  </a:lnTo>
                  <a:cubicBezTo>
                    <a:pt x="7" y="278"/>
                    <a:pt x="30" y="252"/>
                    <a:pt x="63" y="252"/>
                  </a:cubicBezTo>
                  <a:cubicBezTo>
                    <a:pt x="95" y="252"/>
                    <a:pt x="119" y="278"/>
                    <a:pt x="119" y="308"/>
                  </a:cubicBezTo>
                  <a:lnTo>
                    <a:pt x="119" y="714"/>
                  </a:lnTo>
                  <a:cubicBezTo>
                    <a:pt x="121" y="746"/>
                    <a:pt x="95" y="769"/>
                    <a:pt x="63" y="769"/>
                  </a:cubicBezTo>
                  <a:cubicBezTo>
                    <a:pt x="32"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9" name="Freeform 15">
              <a:extLst>
                <a:ext uri="{FF2B5EF4-FFF2-40B4-BE49-F238E27FC236}">
                  <a16:creationId xmlns:a16="http://schemas.microsoft.com/office/drawing/2014/main" id="{44AE7399-69FC-1A49-83E5-58104EB03C23}"/>
                </a:ext>
              </a:extLst>
            </p:cNvPr>
            <p:cNvSpPr>
              <a:spLocks noChangeArrowheads="1"/>
            </p:cNvSpPr>
            <p:nvPr/>
          </p:nvSpPr>
          <p:spPr bwMode="auto">
            <a:xfrm>
              <a:off x="4117975" y="4267200"/>
              <a:ext cx="174625" cy="188913"/>
            </a:xfrm>
            <a:custGeom>
              <a:avLst/>
              <a:gdLst>
                <a:gd name="T0" fmla="*/ 373 w 486"/>
                <a:gd name="T1" fmla="*/ 467 h 523"/>
                <a:gd name="T2" fmla="*/ 373 w 486"/>
                <a:gd name="T3" fmla="*/ 229 h 523"/>
                <a:gd name="T4" fmla="*/ 242 w 486"/>
                <a:gd name="T5" fmla="*/ 101 h 523"/>
                <a:gd name="T6" fmla="*/ 112 w 486"/>
                <a:gd name="T7" fmla="*/ 229 h 523"/>
                <a:gd name="T8" fmla="*/ 112 w 486"/>
                <a:gd name="T9" fmla="*/ 467 h 523"/>
                <a:gd name="T10" fmla="*/ 56 w 486"/>
                <a:gd name="T11" fmla="*/ 522 h 523"/>
                <a:gd name="T12" fmla="*/ 0 w 486"/>
                <a:gd name="T13" fmla="*/ 467 h 523"/>
                <a:gd name="T14" fmla="*/ 0 w 486"/>
                <a:gd name="T15" fmla="*/ 240 h 523"/>
                <a:gd name="T16" fmla="*/ 242 w 486"/>
                <a:gd name="T17" fmla="*/ 0 h 523"/>
                <a:gd name="T18" fmla="*/ 485 w 486"/>
                <a:gd name="T19" fmla="*/ 240 h 523"/>
                <a:gd name="T20" fmla="*/ 485 w 486"/>
                <a:gd name="T21" fmla="*/ 467 h 523"/>
                <a:gd name="T22" fmla="*/ 429 w 486"/>
                <a:gd name="T23" fmla="*/ 522 h 523"/>
                <a:gd name="T24" fmla="*/ 373 w 486"/>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523">
                  <a:moveTo>
                    <a:pt x="373" y="467"/>
                  </a:moveTo>
                  <a:lnTo>
                    <a:pt x="373" y="229"/>
                  </a:lnTo>
                  <a:cubicBezTo>
                    <a:pt x="373" y="156"/>
                    <a:pt x="319" y="101"/>
                    <a:pt x="242" y="101"/>
                  </a:cubicBezTo>
                  <a:cubicBezTo>
                    <a:pt x="165" y="101"/>
                    <a:pt x="112" y="156"/>
                    <a:pt x="112" y="229"/>
                  </a:cubicBezTo>
                  <a:lnTo>
                    <a:pt x="112" y="467"/>
                  </a:lnTo>
                  <a:cubicBezTo>
                    <a:pt x="112" y="497"/>
                    <a:pt x="86" y="522"/>
                    <a:pt x="56" y="522"/>
                  </a:cubicBezTo>
                  <a:cubicBezTo>
                    <a:pt x="26" y="522"/>
                    <a:pt x="0" y="497"/>
                    <a:pt x="0" y="467"/>
                  </a:cubicBezTo>
                  <a:lnTo>
                    <a:pt x="0" y="240"/>
                  </a:lnTo>
                  <a:cubicBezTo>
                    <a:pt x="0" y="108"/>
                    <a:pt x="107" y="0"/>
                    <a:pt x="242" y="0"/>
                  </a:cubicBezTo>
                  <a:cubicBezTo>
                    <a:pt x="378" y="0"/>
                    <a:pt x="485" y="108"/>
                    <a:pt x="485" y="240"/>
                  </a:cubicBezTo>
                  <a:lnTo>
                    <a:pt x="485" y="467"/>
                  </a:lnTo>
                  <a:cubicBezTo>
                    <a:pt x="485" y="499"/>
                    <a:pt x="461"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0" name="Freeform 16">
              <a:extLst>
                <a:ext uri="{FF2B5EF4-FFF2-40B4-BE49-F238E27FC236}">
                  <a16:creationId xmlns:a16="http://schemas.microsoft.com/office/drawing/2014/main" id="{B4248B84-B168-D943-9FB8-22DE9F0694E0}"/>
                </a:ext>
              </a:extLst>
            </p:cNvPr>
            <p:cNvSpPr>
              <a:spLocks noChangeArrowheads="1"/>
            </p:cNvSpPr>
            <p:nvPr/>
          </p:nvSpPr>
          <p:spPr bwMode="auto">
            <a:xfrm>
              <a:off x="4324350" y="4267200"/>
              <a:ext cx="192088" cy="266700"/>
            </a:xfrm>
            <a:custGeom>
              <a:avLst/>
              <a:gdLst>
                <a:gd name="T0" fmla="*/ 72 w 532"/>
                <a:gd name="T1" fmla="*/ 707 h 740"/>
                <a:gd name="T2" fmla="*/ 42 w 532"/>
                <a:gd name="T3" fmla="*/ 665 h 740"/>
                <a:gd name="T4" fmla="*/ 44 w 532"/>
                <a:gd name="T5" fmla="*/ 646 h 740"/>
                <a:gd name="T6" fmla="*/ 51 w 532"/>
                <a:gd name="T7" fmla="*/ 634 h 740"/>
                <a:gd name="T8" fmla="*/ 86 w 532"/>
                <a:gd name="T9" fmla="*/ 616 h 740"/>
                <a:gd name="T10" fmla="*/ 102 w 532"/>
                <a:gd name="T11" fmla="*/ 618 h 740"/>
                <a:gd name="T12" fmla="*/ 252 w 532"/>
                <a:gd name="T13" fmla="*/ 641 h 740"/>
                <a:gd name="T14" fmla="*/ 417 w 532"/>
                <a:gd name="T15" fmla="*/ 483 h 740"/>
                <a:gd name="T16" fmla="*/ 417 w 532"/>
                <a:gd name="T17" fmla="*/ 429 h 740"/>
                <a:gd name="T18" fmla="*/ 254 w 532"/>
                <a:gd name="T19" fmla="*/ 520 h 740"/>
                <a:gd name="T20" fmla="*/ 0 w 532"/>
                <a:gd name="T21" fmla="*/ 259 h 740"/>
                <a:gd name="T22" fmla="*/ 254 w 532"/>
                <a:gd name="T23" fmla="*/ 0 h 740"/>
                <a:gd name="T24" fmla="*/ 415 w 532"/>
                <a:gd name="T25" fmla="*/ 87 h 740"/>
                <a:gd name="T26" fmla="*/ 415 w 532"/>
                <a:gd name="T27" fmla="*/ 61 h 740"/>
                <a:gd name="T28" fmla="*/ 471 w 532"/>
                <a:gd name="T29" fmla="*/ 5 h 740"/>
                <a:gd name="T30" fmla="*/ 527 w 532"/>
                <a:gd name="T31" fmla="*/ 61 h 740"/>
                <a:gd name="T32" fmla="*/ 527 w 532"/>
                <a:gd name="T33" fmla="*/ 474 h 740"/>
                <a:gd name="T34" fmla="*/ 254 w 532"/>
                <a:gd name="T35" fmla="*/ 739 h 740"/>
                <a:gd name="T36" fmla="*/ 72 w 532"/>
                <a:gd name="T37" fmla="*/ 707 h 740"/>
                <a:gd name="T38" fmla="*/ 116 w 532"/>
                <a:gd name="T39" fmla="*/ 259 h 740"/>
                <a:gd name="T40" fmla="*/ 268 w 532"/>
                <a:gd name="T41" fmla="*/ 420 h 740"/>
                <a:gd name="T42" fmla="*/ 419 w 532"/>
                <a:gd name="T43" fmla="*/ 259 h 740"/>
                <a:gd name="T44" fmla="*/ 268 w 532"/>
                <a:gd name="T45" fmla="*/ 101 h 740"/>
                <a:gd name="T46" fmla="*/ 116 w 532"/>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2" h="740">
                  <a:moveTo>
                    <a:pt x="72" y="707"/>
                  </a:moveTo>
                  <a:cubicBezTo>
                    <a:pt x="53" y="697"/>
                    <a:pt x="42" y="683"/>
                    <a:pt x="42" y="665"/>
                  </a:cubicBezTo>
                  <a:cubicBezTo>
                    <a:pt x="42" y="660"/>
                    <a:pt x="42" y="653"/>
                    <a:pt x="44" y="646"/>
                  </a:cubicBezTo>
                  <a:cubicBezTo>
                    <a:pt x="44" y="641"/>
                    <a:pt x="49" y="639"/>
                    <a:pt x="51" y="634"/>
                  </a:cubicBezTo>
                  <a:cubicBezTo>
                    <a:pt x="60" y="623"/>
                    <a:pt x="72" y="616"/>
                    <a:pt x="86" y="616"/>
                  </a:cubicBezTo>
                  <a:cubicBezTo>
                    <a:pt x="91" y="616"/>
                    <a:pt x="98" y="616"/>
                    <a:pt x="102" y="618"/>
                  </a:cubicBezTo>
                  <a:cubicBezTo>
                    <a:pt x="154" y="634"/>
                    <a:pt x="200" y="641"/>
                    <a:pt x="252" y="641"/>
                  </a:cubicBezTo>
                  <a:cubicBezTo>
                    <a:pt x="366" y="641"/>
                    <a:pt x="417" y="574"/>
                    <a:pt x="417" y="483"/>
                  </a:cubicBezTo>
                  <a:lnTo>
                    <a:pt x="417" y="429"/>
                  </a:lnTo>
                  <a:cubicBezTo>
                    <a:pt x="394" y="476"/>
                    <a:pt x="328" y="520"/>
                    <a:pt x="254" y="520"/>
                  </a:cubicBezTo>
                  <a:cubicBezTo>
                    <a:pt x="116" y="520"/>
                    <a:pt x="0" y="415"/>
                    <a:pt x="0" y="259"/>
                  </a:cubicBezTo>
                  <a:cubicBezTo>
                    <a:pt x="0" y="112"/>
                    <a:pt x="112" y="0"/>
                    <a:pt x="254" y="0"/>
                  </a:cubicBezTo>
                  <a:cubicBezTo>
                    <a:pt x="331" y="0"/>
                    <a:pt x="384" y="38"/>
                    <a:pt x="415" y="87"/>
                  </a:cubicBezTo>
                  <a:lnTo>
                    <a:pt x="415" y="61"/>
                  </a:lnTo>
                  <a:cubicBezTo>
                    <a:pt x="415" y="31"/>
                    <a:pt x="440" y="5"/>
                    <a:pt x="471" y="5"/>
                  </a:cubicBezTo>
                  <a:cubicBezTo>
                    <a:pt x="501" y="5"/>
                    <a:pt x="527" y="31"/>
                    <a:pt x="527" y="61"/>
                  </a:cubicBezTo>
                  <a:lnTo>
                    <a:pt x="527" y="474"/>
                  </a:lnTo>
                  <a:cubicBezTo>
                    <a:pt x="531" y="620"/>
                    <a:pt x="438" y="739"/>
                    <a:pt x="254" y="739"/>
                  </a:cubicBezTo>
                  <a:cubicBezTo>
                    <a:pt x="182" y="739"/>
                    <a:pt x="128" y="730"/>
                    <a:pt x="72" y="707"/>
                  </a:cubicBezTo>
                  <a:close/>
                  <a:moveTo>
                    <a:pt x="116" y="259"/>
                  </a:moveTo>
                  <a:cubicBezTo>
                    <a:pt x="116" y="350"/>
                    <a:pt x="177" y="420"/>
                    <a:pt x="268" y="420"/>
                  </a:cubicBezTo>
                  <a:cubicBezTo>
                    <a:pt x="359" y="420"/>
                    <a:pt x="419" y="350"/>
                    <a:pt x="419" y="259"/>
                  </a:cubicBezTo>
                  <a:cubicBezTo>
                    <a:pt x="419" y="170"/>
                    <a:pt x="361" y="101"/>
                    <a:pt x="268" y="101"/>
                  </a:cubicBezTo>
                  <a:cubicBezTo>
                    <a:pt x="175" y="101"/>
                    <a:pt x="116" y="170"/>
                    <a:pt x="116"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1" name="Freeform 17">
              <a:extLst>
                <a:ext uri="{FF2B5EF4-FFF2-40B4-BE49-F238E27FC236}">
                  <a16:creationId xmlns:a16="http://schemas.microsoft.com/office/drawing/2014/main" id="{22E96CEB-B001-9640-B3F9-784D7AF35DCB}"/>
                </a:ext>
              </a:extLst>
            </p:cNvPr>
            <p:cNvSpPr>
              <a:spLocks noChangeArrowheads="1"/>
            </p:cNvSpPr>
            <p:nvPr/>
          </p:nvSpPr>
          <p:spPr bwMode="auto">
            <a:xfrm>
              <a:off x="4675188" y="4176713"/>
              <a:ext cx="223837" cy="279400"/>
            </a:xfrm>
            <a:custGeom>
              <a:avLst/>
              <a:gdLst>
                <a:gd name="T0" fmla="*/ 123 w 621"/>
                <a:gd name="T1" fmla="*/ 462 h 777"/>
                <a:gd name="T2" fmla="*/ 123 w 621"/>
                <a:gd name="T3" fmla="*/ 716 h 777"/>
                <a:gd name="T4" fmla="*/ 60 w 621"/>
                <a:gd name="T5" fmla="*/ 776 h 777"/>
                <a:gd name="T6" fmla="*/ 0 w 621"/>
                <a:gd name="T7" fmla="*/ 716 h 777"/>
                <a:gd name="T8" fmla="*/ 0 w 621"/>
                <a:gd name="T9" fmla="*/ 61 h 777"/>
                <a:gd name="T10" fmla="*/ 60 w 621"/>
                <a:gd name="T11" fmla="*/ 0 h 777"/>
                <a:gd name="T12" fmla="*/ 359 w 621"/>
                <a:gd name="T13" fmla="*/ 0 h 777"/>
                <a:gd name="T14" fmla="*/ 620 w 621"/>
                <a:gd name="T15" fmla="*/ 231 h 777"/>
                <a:gd name="T16" fmla="*/ 359 w 621"/>
                <a:gd name="T17" fmla="*/ 462 h 777"/>
                <a:gd name="T18" fmla="*/ 123 w 621"/>
                <a:gd name="T19" fmla="*/ 462 h 777"/>
                <a:gd name="T20" fmla="*/ 123 w 621"/>
                <a:gd name="T21" fmla="*/ 114 h 777"/>
                <a:gd name="T22" fmla="*/ 123 w 621"/>
                <a:gd name="T23" fmla="*/ 348 h 777"/>
                <a:gd name="T24" fmla="*/ 375 w 621"/>
                <a:gd name="T25" fmla="*/ 348 h 777"/>
                <a:gd name="T26" fmla="*/ 494 w 621"/>
                <a:gd name="T27" fmla="*/ 233 h 777"/>
                <a:gd name="T28" fmla="*/ 375 w 621"/>
                <a:gd name="T29" fmla="*/ 114 h 777"/>
                <a:gd name="T30" fmla="*/ 123 w 621"/>
                <a:gd name="T31" fmla="*/ 11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1" h="777">
                  <a:moveTo>
                    <a:pt x="123" y="462"/>
                  </a:moveTo>
                  <a:lnTo>
                    <a:pt x="123" y="716"/>
                  </a:lnTo>
                  <a:cubicBezTo>
                    <a:pt x="123" y="751"/>
                    <a:pt x="95" y="776"/>
                    <a:pt x="60" y="776"/>
                  </a:cubicBezTo>
                  <a:cubicBezTo>
                    <a:pt x="25" y="776"/>
                    <a:pt x="0" y="751"/>
                    <a:pt x="0" y="716"/>
                  </a:cubicBezTo>
                  <a:lnTo>
                    <a:pt x="0" y="61"/>
                  </a:lnTo>
                  <a:cubicBezTo>
                    <a:pt x="0" y="26"/>
                    <a:pt x="25" y="0"/>
                    <a:pt x="60" y="0"/>
                  </a:cubicBezTo>
                  <a:lnTo>
                    <a:pt x="359" y="0"/>
                  </a:lnTo>
                  <a:cubicBezTo>
                    <a:pt x="538" y="0"/>
                    <a:pt x="620" y="110"/>
                    <a:pt x="620" y="231"/>
                  </a:cubicBezTo>
                  <a:cubicBezTo>
                    <a:pt x="617" y="355"/>
                    <a:pt x="536" y="462"/>
                    <a:pt x="359" y="462"/>
                  </a:cubicBezTo>
                  <a:lnTo>
                    <a:pt x="123" y="462"/>
                  </a:lnTo>
                  <a:close/>
                  <a:moveTo>
                    <a:pt x="123" y="114"/>
                  </a:moveTo>
                  <a:lnTo>
                    <a:pt x="123" y="348"/>
                  </a:lnTo>
                  <a:lnTo>
                    <a:pt x="375" y="348"/>
                  </a:lnTo>
                  <a:cubicBezTo>
                    <a:pt x="456" y="348"/>
                    <a:pt x="494" y="292"/>
                    <a:pt x="494" y="233"/>
                  </a:cubicBezTo>
                  <a:cubicBezTo>
                    <a:pt x="494" y="175"/>
                    <a:pt x="454" y="114"/>
                    <a:pt x="375" y="114"/>
                  </a:cubicBezTo>
                  <a:lnTo>
                    <a:pt x="123"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2" name="Freeform 18">
              <a:extLst>
                <a:ext uri="{FF2B5EF4-FFF2-40B4-BE49-F238E27FC236}">
                  <a16:creationId xmlns:a16="http://schemas.microsoft.com/office/drawing/2014/main" id="{37186D67-1F0A-DC48-9210-1A8620285FE9}"/>
                </a:ext>
              </a:extLst>
            </p:cNvPr>
            <p:cNvSpPr>
              <a:spLocks noChangeArrowheads="1"/>
            </p:cNvSpPr>
            <p:nvPr/>
          </p:nvSpPr>
          <p:spPr bwMode="auto">
            <a:xfrm>
              <a:off x="4924425"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6"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5"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3" name="Freeform 19">
              <a:extLst>
                <a:ext uri="{FF2B5EF4-FFF2-40B4-BE49-F238E27FC236}">
                  <a16:creationId xmlns:a16="http://schemas.microsoft.com/office/drawing/2014/main" id="{F9FAD954-7A18-244D-BBBD-A22C72A748E6}"/>
                </a:ext>
              </a:extLst>
            </p:cNvPr>
            <p:cNvSpPr>
              <a:spLocks noChangeArrowheads="1"/>
            </p:cNvSpPr>
            <p:nvPr/>
          </p:nvSpPr>
          <p:spPr bwMode="auto">
            <a:xfrm>
              <a:off x="5051425" y="4267200"/>
              <a:ext cx="190500" cy="190500"/>
            </a:xfrm>
            <a:custGeom>
              <a:avLst/>
              <a:gdLst>
                <a:gd name="T0" fmla="*/ 0 w 530"/>
                <a:gd name="T1" fmla="*/ 264 h 528"/>
                <a:gd name="T2" fmla="*/ 263 w 530"/>
                <a:gd name="T3" fmla="*/ 0 h 528"/>
                <a:gd name="T4" fmla="*/ 526 w 530"/>
                <a:gd name="T5" fmla="*/ 264 h 528"/>
                <a:gd name="T6" fmla="*/ 263 w 530"/>
                <a:gd name="T7" fmla="*/ 527 h 528"/>
                <a:gd name="T8" fmla="*/ 0 w 530"/>
                <a:gd name="T9" fmla="*/ 264 h 528"/>
                <a:gd name="T10" fmla="*/ 112 w 530"/>
                <a:gd name="T11" fmla="*/ 264 h 528"/>
                <a:gd name="T12" fmla="*/ 263 w 530"/>
                <a:gd name="T13" fmla="*/ 427 h 528"/>
                <a:gd name="T14" fmla="*/ 414 w 530"/>
                <a:gd name="T15" fmla="*/ 264 h 528"/>
                <a:gd name="T16" fmla="*/ 263 w 530"/>
                <a:gd name="T17" fmla="*/ 101 h 528"/>
                <a:gd name="T18" fmla="*/ 112 w 530"/>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28">
                  <a:moveTo>
                    <a:pt x="0" y="264"/>
                  </a:moveTo>
                  <a:cubicBezTo>
                    <a:pt x="0" y="117"/>
                    <a:pt x="117" y="0"/>
                    <a:pt x="263" y="0"/>
                  </a:cubicBezTo>
                  <a:cubicBezTo>
                    <a:pt x="410" y="0"/>
                    <a:pt x="526" y="117"/>
                    <a:pt x="526" y="264"/>
                  </a:cubicBezTo>
                  <a:cubicBezTo>
                    <a:pt x="529" y="411"/>
                    <a:pt x="410" y="527"/>
                    <a:pt x="263" y="527"/>
                  </a:cubicBezTo>
                  <a:cubicBezTo>
                    <a:pt x="117" y="527"/>
                    <a:pt x="0" y="411"/>
                    <a:pt x="0" y="264"/>
                  </a:cubicBezTo>
                  <a:close/>
                  <a:moveTo>
                    <a:pt x="112" y="264"/>
                  </a:moveTo>
                  <a:cubicBezTo>
                    <a:pt x="112" y="355"/>
                    <a:pt x="172" y="427"/>
                    <a:pt x="263" y="427"/>
                  </a:cubicBezTo>
                  <a:cubicBezTo>
                    <a:pt x="356" y="427"/>
                    <a:pt x="414" y="352"/>
                    <a:pt x="414" y="264"/>
                  </a:cubicBezTo>
                  <a:cubicBezTo>
                    <a:pt x="417" y="175"/>
                    <a:pt x="357"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4" name="Freeform 20">
              <a:extLst>
                <a:ext uri="{FF2B5EF4-FFF2-40B4-BE49-F238E27FC236}">
                  <a16:creationId xmlns:a16="http://schemas.microsoft.com/office/drawing/2014/main" id="{F3BFFC42-B153-2B40-A93E-D821AFED0656}"/>
                </a:ext>
              </a:extLst>
            </p:cNvPr>
            <p:cNvSpPr>
              <a:spLocks noChangeArrowheads="1"/>
            </p:cNvSpPr>
            <p:nvPr/>
          </p:nvSpPr>
          <p:spPr bwMode="auto">
            <a:xfrm>
              <a:off x="5260975" y="4267200"/>
              <a:ext cx="192088" cy="266700"/>
            </a:xfrm>
            <a:custGeom>
              <a:avLst/>
              <a:gdLst>
                <a:gd name="T0" fmla="*/ 72 w 533"/>
                <a:gd name="T1" fmla="*/ 707 h 740"/>
                <a:gd name="T2" fmla="*/ 42 w 533"/>
                <a:gd name="T3" fmla="*/ 665 h 740"/>
                <a:gd name="T4" fmla="*/ 44 w 533"/>
                <a:gd name="T5" fmla="*/ 646 h 740"/>
                <a:gd name="T6" fmla="*/ 51 w 533"/>
                <a:gd name="T7" fmla="*/ 634 h 740"/>
                <a:gd name="T8" fmla="*/ 86 w 533"/>
                <a:gd name="T9" fmla="*/ 616 h 740"/>
                <a:gd name="T10" fmla="*/ 103 w 533"/>
                <a:gd name="T11" fmla="*/ 618 h 740"/>
                <a:gd name="T12" fmla="*/ 252 w 533"/>
                <a:gd name="T13" fmla="*/ 641 h 740"/>
                <a:gd name="T14" fmla="*/ 417 w 533"/>
                <a:gd name="T15" fmla="*/ 483 h 740"/>
                <a:gd name="T16" fmla="*/ 417 w 533"/>
                <a:gd name="T17" fmla="*/ 429 h 740"/>
                <a:gd name="T18" fmla="*/ 254 w 533"/>
                <a:gd name="T19" fmla="*/ 520 h 740"/>
                <a:gd name="T20" fmla="*/ 0 w 533"/>
                <a:gd name="T21" fmla="*/ 259 h 740"/>
                <a:gd name="T22" fmla="*/ 254 w 533"/>
                <a:gd name="T23" fmla="*/ 0 h 740"/>
                <a:gd name="T24" fmla="*/ 415 w 533"/>
                <a:gd name="T25" fmla="*/ 87 h 740"/>
                <a:gd name="T26" fmla="*/ 415 w 533"/>
                <a:gd name="T27" fmla="*/ 61 h 740"/>
                <a:gd name="T28" fmla="*/ 471 w 533"/>
                <a:gd name="T29" fmla="*/ 5 h 740"/>
                <a:gd name="T30" fmla="*/ 527 w 533"/>
                <a:gd name="T31" fmla="*/ 61 h 740"/>
                <a:gd name="T32" fmla="*/ 527 w 533"/>
                <a:gd name="T33" fmla="*/ 474 h 740"/>
                <a:gd name="T34" fmla="*/ 254 w 533"/>
                <a:gd name="T35" fmla="*/ 739 h 740"/>
                <a:gd name="T36" fmla="*/ 72 w 533"/>
                <a:gd name="T37" fmla="*/ 707 h 740"/>
                <a:gd name="T38" fmla="*/ 117 w 533"/>
                <a:gd name="T39" fmla="*/ 259 h 740"/>
                <a:gd name="T40" fmla="*/ 268 w 533"/>
                <a:gd name="T41" fmla="*/ 420 h 740"/>
                <a:gd name="T42" fmla="*/ 420 w 533"/>
                <a:gd name="T43" fmla="*/ 259 h 740"/>
                <a:gd name="T44" fmla="*/ 268 w 533"/>
                <a:gd name="T45" fmla="*/ 101 h 740"/>
                <a:gd name="T46" fmla="*/ 117 w 533"/>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3" h="740">
                  <a:moveTo>
                    <a:pt x="72" y="707"/>
                  </a:moveTo>
                  <a:cubicBezTo>
                    <a:pt x="54" y="697"/>
                    <a:pt x="42" y="683"/>
                    <a:pt x="42" y="665"/>
                  </a:cubicBezTo>
                  <a:cubicBezTo>
                    <a:pt x="42" y="660"/>
                    <a:pt x="42" y="653"/>
                    <a:pt x="44" y="646"/>
                  </a:cubicBezTo>
                  <a:cubicBezTo>
                    <a:pt x="44" y="641"/>
                    <a:pt x="49" y="639"/>
                    <a:pt x="51" y="634"/>
                  </a:cubicBezTo>
                  <a:cubicBezTo>
                    <a:pt x="58" y="623"/>
                    <a:pt x="72" y="616"/>
                    <a:pt x="86" y="616"/>
                  </a:cubicBezTo>
                  <a:cubicBezTo>
                    <a:pt x="91" y="616"/>
                    <a:pt x="98" y="616"/>
                    <a:pt x="103" y="618"/>
                  </a:cubicBezTo>
                  <a:cubicBezTo>
                    <a:pt x="154" y="634"/>
                    <a:pt x="201" y="641"/>
                    <a:pt x="252" y="641"/>
                  </a:cubicBezTo>
                  <a:cubicBezTo>
                    <a:pt x="366" y="641"/>
                    <a:pt x="417" y="574"/>
                    <a:pt x="417" y="483"/>
                  </a:cubicBezTo>
                  <a:lnTo>
                    <a:pt x="417" y="429"/>
                  </a:lnTo>
                  <a:cubicBezTo>
                    <a:pt x="394" y="476"/>
                    <a:pt x="329" y="520"/>
                    <a:pt x="254" y="520"/>
                  </a:cubicBezTo>
                  <a:cubicBezTo>
                    <a:pt x="117" y="520"/>
                    <a:pt x="0" y="415"/>
                    <a:pt x="0" y="259"/>
                  </a:cubicBezTo>
                  <a:cubicBezTo>
                    <a:pt x="0" y="112"/>
                    <a:pt x="112" y="0"/>
                    <a:pt x="254" y="0"/>
                  </a:cubicBezTo>
                  <a:cubicBezTo>
                    <a:pt x="331" y="0"/>
                    <a:pt x="385" y="38"/>
                    <a:pt x="415" y="87"/>
                  </a:cubicBezTo>
                  <a:lnTo>
                    <a:pt x="415" y="61"/>
                  </a:lnTo>
                  <a:cubicBezTo>
                    <a:pt x="415" y="31"/>
                    <a:pt x="441" y="5"/>
                    <a:pt x="471" y="5"/>
                  </a:cubicBezTo>
                  <a:cubicBezTo>
                    <a:pt x="501" y="5"/>
                    <a:pt x="527" y="31"/>
                    <a:pt x="527" y="61"/>
                  </a:cubicBezTo>
                  <a:lnTo>
                    <a:pt x="527" y="474"/>
                  </a:lnTo>
                  <a:cubicBezTo>
                    <a:pt x="532" y="620"/>
                    <a:pt x="438" y="739"/>
                    <a:pt x="254" y="739"/>
                  </a:cubicBezTo>
                  <a:cubicBezTo>
                    <a:pt x="182" y="739"/>
                    <a:pt x="128" y="730"/>
                    <a:pt x="72" y="707"/>
                  </a:cubicBezTo>
                  <a:close/>
                  <a:moveTo>
                    <a:pt x="117" y="259"/>
                  </a:moveTo>
                  <a:cubicBezTo>
                    <a:pt x="117" y="350"/>
                    <a:pt x="177" y="420"/>
                    <a:pt x="268" y="420"/>
                  </a:cubicBezTo>
                  <a:cubicBezTo>
                    <a:pt x="361" y="420"/>
                    <a:pt x="420" y="350"/>
                    <a:pt x="420" y="259"/>
                  </a:cubicBezTo>
                  <a:cubicBezTo>
                    <a:pt x="420" y="170"/>
                    <a:pt x="359" y="101"/>
                    <a:pt x="268" y="101"/>
                  </a:cubicBezTo>
                  <a:cubicBezTo>
                    <a:pt x="175" y="101"/>
                    <a:pt x="117" y="170"/>
                    <a:pt x="117"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5" name="Freeform 21">
              <a:extLst>
                <a:ext uri="{FF2B5EF4-FFF2-40B4-BE49-F238E27FC236}">
                  <a16:creationId xmlns:a16="http://schemas.microsoft.com/office/drawing/2014/main" id="{F92E2AA2-E482-F347-B076-5FB484BFB6F1}"/>
                </a:ext>
              </a:extLst>
            </p:cNvPr>
            <p:cNvSpPr>
              <a:spLocks noChangeArrowheads="1"/>
            </p:cNvSpPr>
            <p:nvPr/>
          </p:nvSpPr>
          <p:spPr bwMode="auto">
            <a:xfrm>
              <a:off x="5500688" y="4267200"/>
              <a:ext cx="122237" cy="188913"/>
            </a:xfrm>
            <a:custGeom>
              <a:avLst/>
              <a:gdLst>
                <a:gd name="T0" fmla="*/ 111 w 341"/>
                <a:gd name="T1" fmla="*/ 252 h 525"/>
                <a:gd name="T2" fmla="*/ 111 w 341"/>
                <a:gd name="T3" fmla="*/ 469 h 525"/>
                <a:gd name="T4" fmla="*/ 55 w 341"/>
                <a:gd name="T5" fmla="*/ 524 h 525"/>
                <a:gd name="T6" fmla="*/ 0 w 341"/>
                <a:gd name="T7" fmla="*/ 469 h 525"/>
                <a:gd name="T8" fmla="*/ 0 w 341"/>
                <a:gd name="T9" fmla="*/ 63 h 525"/>
                <a:gd name="T10" fmla="*/ 55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1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1" y="252"/>
                  </a:moveTo>
                  <a:lnTo>
                    <a:pt x="111" y="469"/>
                  </a:lnTo>
                  <a:cubicBezTo>
                    <a:pt x="111" y="499"/>
                    <a:pt x="86" y="524"/>
                    <a:pt x="55" y="524"/>
                  </a:cubicBezTo>
                  <a:cubicBezTo>
                    <a:pt x="25" y="524"/>
                    <a:pt x="0" y="499"/>
                    <a:pt x="0" y="469"/>
                  </a:cubicBezTo>
                  <a:lnTo>
                    <a:pt x="0" y="63"/>
                  </a:lnTo>
                  <a:cubicBezTo>
                    <a:pt x="0" y="33"/>
                    <a:pt x="23" y="7"/>
                    <a:pt x="55" y="7"/>
                  </a:cubicBezTo>
                  <a:cubicBezTo>
                    <a:pt x="86" y="7"/>
                    <a:pt x="114" y="33"/>
                    <a:pt x="114" y="63"/>
                  </a:cubicBezTo>
                  <a:lnTo>
                    <a:pt x="114" y="86"/>
                  </a:lnTo>
                  <a:cubicBezTo>
                    <a:pt x="160" y="26"/>
                    <a:pt x="212" y="0"/>
                    <a:pt x="291" y="0"/>
                  </a:cubicBezTo>
                  <a:cubicBezTo>
                    <a:pt x="319" y="0"/>
                    <a:pt x="340" y="21"/>
                    <a:pt x="340" y="49"/>
                  </a:cubicBezTo>
                  <a:cubicBezTo>
                    <a:pt x="340" y="79"/>
                    <a:pt x="317" y="103"/>
                    <a:pt x="289" y="103"/>
                  </a:cubicBezTo>
                  <a:cubicBezTo>
                    <a:pt x="198" y="103"/>
                    <a:pt x="111" y="151"/>
                    <a:pt x="111"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6" name="Freeform 22">
              <a:extLst>
                <a:ext uri="{FF2B5EF4-FFF2-40B4-BE49-F238E27FC236}">
                  <a16:creationId xmlns:a16="http://schemas.microsoft.com/office/drawing/2014/main" id="{C79B5022-D5F4-C443-BE40-207619375C7D}"/>
                </a:ext>
              </a:extLst>
            </p:cNvPr>
            <p:cNvSpPr>
              <a:spLocks noChangeArrowheads="1"/>
            </p:cNvSpPr>
            <p:nvPr/>
          </p:nvSpPr>
          <p:spPr bwMode="auto">
            <a:xfrm>
              <a:off x="5629275" y="4267200"/>
              <a:ext cx="192088" cy="190500"/>
            </a:xfrm>
            <a:custGeom>
              <a:avLst/>
              <a:gdLst>
                <a:gd name="T0" fmla="*/ 527 w 533"/>
                <a:gd name="T1" fmla="*/ 469 h 528"/>
                <a:gd name="T2" fmla="*/ 473 w 533"/>
                <a:gd name="T3" fmla="*/ 522 h 528"/>
                <a:gd name="T4" fmla="*/ 420 w 533"/>
                <a:gd name="T5" fmla="*/ 469 h 528"/>
                <a:gd name="T6" fmla="*/ 420 w 533"/>
                <a:gd name="T7" fmla="*/ 446 h 528"/>
                <a:gd name="T8" fmla="*/ 254 w 533"/>
                <a:gd name="T9" fmla="*/ 527 h 528"/>
                <a:gd name="T10" fmla="*/ 0 w 533"/>
                <a:gd name="T11" fmla="*/ 264 h 528"/>
                <a:gd name="T12" fmla="*/ 266 w 533"/>
                <a:gd name="T13" fmla="*/ 0 h 528"/>
                <a:gd name="T14" fmla="*/ 529 w 533"/>
                <a:gd name="T15" fmla="*/ 264 h 528"/>
                <a:gd name="T16" fmla="*/ 527 w 533"/>
                <a:gd name="T17" fmla="*/ 469 h 528"/>
                <a:gd name="T18" fmla="*/ 114 w 533"/>
                <a:gd name="T19" fmla="*/ 264 h 528"/>
                <a:gd name="T20" fmla="*/ 266 w 533"/>
                <a:gd name="T21" fmla="*/ 427 h 528"/>
                <a:gd name="T22" fmla="*/ 418 w 533"/>
                <a:gd name="T23" fmla="*/ 264 h 528"/>
                <a:gd name="T24" fmla="*/ 266 w 533"/>
                <a:gd name="T25" fmla="*/ 101 h 528"/>
                <a:gd name="T26" fmla="*/ 114 w 533"/>
                <a:gd name="T27"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528">
                  <a:moveTo>
                    <a:pt x="527" y="469"/>
                  </a:moveTo>
                  <a:cubicBezTo>
                    <a:pt x="527" y="499"/>
                    <a:pt x="504" y="522"/>
                    <a:pt x="473" y="522"/>
                  </a:cubicBezTo>
                  <a:cubicBezTo>
                    <a:pt x="443" y="522"/>
                    <a:pt x="420" y="499"/>
                    <a:pt x="420" y="469"/>
                  </a:cubicBezTo>
                  <a:lnTo>
                    <a:pt x="420" y="446"/>
                  </a:lnTo>
                  <a:cubicBezTo>
                    <a:pt x="397" y="485"/>
                    <a:pt x="329" y="527"/>
                    <a:pt x="254" y="527"/>
                  </a:cubicBezTo>
                  <a:cubicBezTo>
                    <a:pt x="114" y="527"/>
                    <a:pt x="0" y="411"/>
                    <a:pt x="0" y="264"/>
                  </a:cubicBezTo>
                  <a:cubicBezTo>
                    <a:pt x="0" y="117"/>
                    <a:pt x="119" y="0"/>
                    <a:pt x="266" y="0"/>
                  </a:cubicBezTo>
                  <a:cubicBezTo>
                    <a:pt x="429" y="0"/>
                    <a:pt x="532" y="122"/>
                    <a:pt x="529" y="264"/>
                  </a:cubicBezTo>
                  <a:lnTo>
                    <a:pt x="527" y="469"/>
                  </a:lnTo>
                  <a:close/>
                  <a:moveTo>
                    <a:pt x="114" y="264"/>
                  </a:moveTo>
                  <a:cubicBezTo>
                    <a:pt x="114" y="355"/>
                    <a:pt x="175" y="427"/>
                    <a:pt x="266" y="427"/>
                  </a:cubicBezTo>
                  <a:cubicBezTo>
                    <a:pt x="359" y="427"/>
                    <a:pt x="418" y="353"/>
                    <a:pt x="418" y="264"/>
                  </a:cubicBezTo>
                  <a:cubicBezTo>
                    <a:pt x="418" y="176"/>
                    <a:pt x="357" y="101"/>
                    <a:pt x="266" y="101"/>
                  </a:cubicBezTo>
                  <a:cubicBezTo>
                    <a:pt x="173" y="101"/>
                    <a:pt x="114" y="175"/>
                    <a:pt x="114"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7" name="Freeform 23">
              <a:extLst>
                <a:ext uri="{FF2B5EF4-FFF2-40B4-BE49-F238E27FC236}">
                  <a16:creationId xmlns:a16="http://schemas.microsoft.com/office/drawing/2014/main" id="{77D74E14-E2D2-BE41-AFA1-25F210343A0E}"/>
                </a:ext>
              </a:extLst>
            </p:cNvPr>
            <p:cNvSpPr>
              <a:spLocks noChangeArrowheads="1"/>
            </p:cNvSpPr>
            <p:nvPr/>
          </p:nvSpPr>
          <p:spPr bwMode="auto">
            <a:xfrm>
              <a:off x="5861050" y="4267200"/>
              <a:ext cx="296863" cy="188913"/>
            </a:xfrm>
            <a:custGeom>
              <a:avLst/>
              <a:gdLst>
                <a:gd name="T0" fmla="*/ 711 w 824"/>
                <a:gd name="T1" fmla="*/ 467 h 523"/>
                <a:gd name="T2" fmla="*/ 711 w 824"/>
                <a:gd name="T3" fmla="*/ 238 h 523"/>
                <a:gd name="T4" fmla="*/ 594 w 824"/>
                <a:gd name="T5" fmla="*/ 101 h 523"/>
                <a:gd name="T6" fmla="*/ 468 w 824"/>
                <a:gd name="T7" fmla="*/ 236 h 523"/>
                <a:gd name="T8" fmla="*/ 468 w 824"/>
                <a:gd name="T9" fmla="*/ 467 h 523"/>
                <a:gd name="T10" fmla="*/ 412 w 824"/>
                <a:gd name="T11" fmla="*/ 522 h 523"/>
                <a:gd name="T12" fmla="*/ 354 w 824"/>
                <a:gd name="T13" fmla="*/ 467 h 523"/>
                <a:gd name="T14" fmla="*/ 354 w 824"/>
                <a:gd name="T15" fmla="*/ 238 h 523"/>
                <a:gd name="T16" fmla="*/ 237 w 824"/>
                <a:gd name="T17" fmla="*/ 101 h 523"/>
                <a:gd name="T18" fmla="*/ 112 w 824"/>
                <a:gd name="T19" fmla="*/ 240 h 523"/>
                <a:gd name="T20" fmla="*/ 112 w 824"/>
                <a:gd name="T21" fmla="*/ 467 h 523"/>
                <a:gd name="T22" fmla="*/ 56 w 824"/>
                <a:gd name="T23" fmla="*/ 522 h 523"/>
                <a:gd name="T24" fmla="*/ 0 w 824"/>
                <a:gd name="T25" fmla="*/ 467 h 523"/>
                <a:gd name="T26" fmla="*/ 0 w 824"/>
                <a:gd name="T27" fmla="*/ 238 h 523"/>
                <a:gd name="T28" fmla="*/ 0 w 824"/>
                <a:gd name="T29" fmla="*/ 63 h 523"/>
                <a:gd name="T30" fmla="*/ 56 w 824"/>
                <a:gd name="T31" fmla="*/ 5 h 523"/>
                <a:gd name="T32" fmla="*/ 112 w 824"/>
                <a:gd name="T33" fmla="*/ 63 h 523"/>
                <a:gd name="T34" fmla="*/ 112 w 824"/>
                <a:gd name="T35" fmla="*/ 87 h 523"/>
                <a:gd name="T36" fmla="*/ 265 w 824"/>
                <a:gd name="T37" fmla="*/ 0 h 523"/>
                <a:gd name="T38" fmla="*/ 433 w 824"/>
                <a:gd name="T39" fmla="*/ 98 h 523"/>
                <a:gd name="T40" fmla="*/ 617 w 824"/>
                <a:gd name="T41" fmla="*/ 0 h 523"/>
                <a:gd name="T42" fmla="*/ 820 w 824"/>
                <a:gd name="T43" fmla="*/ 231 h 523"/>
                <a:gd name="T44" fmla="*/ 820 w 824"/>
                <a:gd name="T45" fmla="*/ 467 h 523"/>
                <a:gd name="T46" fmla="*/ 767 w 824"/>
                <a:gd name="T47" fmla="*/ 522 h 523"/>
                <a:gd name="T48" fmla="*/ 711 w 824"/>
                <a:gd name="T49"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4" h="523">
                  <a:moveTo>
                    <a:pt x="711" y="467"/>
                  </a:moveTo>
                  <a:lnTo>
                    <a:pt x="711" y="238"/>
                  </a:lnTo>
                  <a:cubicBezTo>
                    <a:pt x="711" y="159"/>
                    <a:pt x="676" y="101"/>
                    <a:pt x="594" y="101"/>
                  </a:cubicBezTo>
                  <a:cubicBezTo>
                    <a:pt x="510" y="101"/>
                    <a:pt x="468" y="163"/>
                    <a:pt x="468" y="236"/>
                  </a:cubicBezTo>
                  <a:lnTo>
                    <a:pt x="468" y="467"/>
                  </a:lnTo>
                  <a:cubicBezTo>
                    <a:pt x="468" y="497"/>
                    <a:pt x="445" y="522"/>
                    <a:pt x="412" y="522"/>
                  </a:cubicBezTo>
                  <a:cubicBezTo>
                    <a:pt x="382" y="522"/>
                    <a:pt x="354" y="497"/>
                    <a:pt x="354" y="467"/>
                  </a:cubicBezTo>
                  <a:lnTo>
                    <a:pt x="354" y="238"/>
                  </a:lnTo>
                  <a:cubicBezTo>
                    <a:pt x="354" y="159"/>
                    <a:pt x="319" y="101"/>
                    <a:pt x="237" y="101"/>
                  </a:cubicBezTo>
                  <a:cubicBezTo>
                    <a:pt x="151" y="101"/>
                    <a:pt x="112" y="166"/>
                    <a:pt x="112" y="240"/>
                  </a:cubicBezTo>
                  <a:lnTo>
                    <a:pt x="112" y="467"/>
                  </a:lnTo>
                  <a:cubicBezTo>
                    <a:pt x="112" y="497"/>
                    <a:pt x="87" y="522"/>
                    <a:pt x="56" y="522"/>
                  </a:cubicBezTo>
                  <a:cubicBezTo>
                    <a:pt x="26" y="522"/>
                    <a:pt x="0" y="497"/>
                    <a:pt x="0" y="467"/>
                  </a:cubicBezTo>
                  <a:lnTo>
                    <a:pt x="0" y="238"/>
                  </a:lnTo>
                  <a:lnTo>
                    <a:pt x="0" y="63"/>
                  </a:lnTo>
                  <a:cubicBezTo>
                    <a:pt x="0" y="33"/>
                    <a:pt x="26" y="5"/>
                    <a:pt x="56" y="5"/>
                  </a:cubicBezTo>
                  <a:cubicBezTo>
                    <a:pt x="87" y="5"/>
                    <a:pt x="112" y="31"/>
                    <a:pt x="112" y="63"/>
                  </a:cubicBezTo>
                  <a:lnTo>
                    <a:pt x="112" y="87"/>
                  </a:lnTo>
                  <a:cubicBezTo>
                    <a:pt x="144" y="38"/>
                    <a:pt x="200" y="0"/>
                    <a:pt x="265" y="0"/>
                  </a:cubicBezTo>
                  <a:cubicBezTo>
                    <a:pt x="347" y="0"/>
                    <a:pt x="403" y="40"/>
                    <a:pt x="433" y="98"/>
                  </a:cubicBezTo>
                  <a:cubicBezTo>
                    <a:pt x="466" y="40"/>
                    <a:pt x="538" y="0"/>
                    <a:pt x="617" y="0"/>
                  </a:cubicBezTo>
                  <a:cubicBezTo>
                    <a:pt x="757" y="0"/>
                    <a:pt x="820" y="96"/>
                    <a:pt x="820" y="231"/>
                  </a:cubicBezTo>
                  <a:lnTo>
                    <a:pt x="820" y="467"/>
                  </a:lnTo>
                  <a:cubicBezTo>
                    <a:pt x="823" y="499"/>
                    <a:pt x="797" y="522"/>
                    <a:pt x="767" y="522"/>
                  </a:cubicBezTo>
                  <a:cubicBezTo>
                    <a:pt x="736" y="522"/>
                    <a:pt x="711" y="497"/>
                    <a:pt x="711"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0" name="Freeform 24">
              <a:extLst>
                <a:ext uri="{FF2B5EF4-FFF2-40B4-BE49-F238E27FC236}">
                  <a16:creationId xmlns:a16="http://schemas.microsoft.com/office/drawing/2014/main" id="{421E5654-A318-384D-A815-D874FCAED68A}"/>
                </a:ext>
              </a:extLst>
            </p:cNvPr>
            <p:cNvSpPr>
              <a:spLocks noChangeArrowheads="1"/>
            </p:cNvSpPr>
            <p:nvPr/>
          </p:nvSpPr>
          <p:spPr bwMode="auto">
            <a:xfrm>
              <a:off x="1677988" y="3244850"/>
              <a:ext cx="538162" cy="779463"/>
            </a:xfrm>
            <a:custGeom>
              <a:avLst/>
              <a:gdLst>
                <a:gd name="T0" fmla="*/ 257 w 1493"/>
                <a:gd name="T1" fmla="*/ 907 h 2166"/>
                <a:gd name="T2" fmla="*/ 257 w 1493"/>
                <a:gd name="T3" fmla="*/ 238 h 2166"/>
                <a:gd name="T4" fmla="*/ 1373 w 1493"/>
                <a:gd name="T5" fmla="*/ 238 h 2166"/>
                <a:gd name="T6" fmla="*/ 1492 w 1493"/>
                <a:gd name="T7" fmla="*/ 119 h 2166"/>
                <a:gd name="T8" fmla="*/ 1373 w 1493"/>
                <a:gd name="T9" fmla="*/ 0 h 2166"/>
                <a:gd name="T10" fmla="*/ 128 w 1493"/>
                <a:gd name="T11" fmla="*/ 0 h 2166"/>
                <a:gd name="T12" fmla="*/ 0 w 1493"/>
                <a:gd name="T13" fmla="*/ 126 h 2166"/>
                <a:gd name="T14" fmla="*/ 0 w 1493"/>
                <a:gd name="T15" fmla="*/ 2039 h 2166"/>
                <a:gd name="T16" fmla="*/ 128 w 1493"/>
                <a:gd name="T17" fmla="*/ 2165 h 2166"/>
                <a:gd name="T18" fmla="*/ 257 w 1493"/>
                <a:gd name="T19" fmla="*/ 2039 h 2166"/>
                <a:gd name="T20" fmla="*/ 257 w 1493"/>
                <a:gd name="T21" fmla="*/ 1147 h 2166"/>
                <a:gd name="T22" fmla="*/ 893 w 1493"/>
                <a:gd name="T23" fmla="*/ 1147 h 2166"/>
                <a:gd name="T24" fmla="*/ 1010 w 1493"/>
                <a:gd name="T25" fmla="*/ 1028 h 2166"/>
                <a:gd name="T26" fmla="*/ 893 w 1493"/>
                <a:gd name="T27" fmla="*/ 907 h 2166"/>
                <a:gd name="T28" fmla="*/ 257 w 1493"/>
                <a:gd name="T29" fmla="*/ 907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3" h="2166">
                  <a:moveTo>
                    <a:pt x="257" y="907"/>
                  </a:moveTo>
                  <a:lnTo>
                    <a:pt x="257" y="238"/>
                  </a:lnTo>
                  <a:lnTo>
                    <a:pt x="1373" y="238"/>
                  </a:lnTo>
                  <a:cubicBezTo>
                    <a:pt x="1441" y="238"/>
                    <a:pt x="1492" y="186"/>
                    <a:pt x="1492" y="119"/>
                  </a:cubicBezTo>
                  <a:cubicBezTo>
                    <a:pt x="1492" y="51"/>
                    <a:pt x="1441" y="0"/>
                    <a:pt x="1373" y="0"/>
                  </a:cubicBezTo>
                  <a:lnTo>
                    <a:pt x="128" y="0"/>
                  </a:lnTo>
                  <a:cubicBezTo>
                    <a:pt x="58" y="0"/>
                    <a:pt x="0" y="56"/>
                    <a:pt x="0" y="126"/>
                  </a:cubicBezTo>
                  <a:lnTo>
                    <a:pt x="0" y="2039"/>
                  </a:lnTo>
                  <a:cubicBezTo>
                    <a:pt x="0" y="2109"/>
                    <a:pt x="58" y="2165"/>
                    <a:pt x="128" y="2165"/>
                  </a:cubicBezTo>
                  <a:cubicBezTo>
                    <a:pt x="198" y="2165"/>
                    <a:pt x="257" y="2109"/>
                    <a:pt x="257" y="2039"/>
                  </a:cubicBezTo>
                  <a:lnTo>
                    <a:pt x="257" y="1147"/>
                  </a:lnTo>
                  <a:lnTo>
                    <a:pt x="893" y="1147"/>
                  </a:lnTo>
                  <a:cubicBezTo>
                    <a:pt x="958" y="1147"/>
                    <a:pt x="1010" y="1096"/>
                    <a:pt x="1010" y="1028"/>
                  </a:cubicBezTo>
                  <a:cubicBezTo>
                    <a:pt x="1010" y="958"/>
                    <a:pt x="958" y="907"/>
                    <a:pt x="893" y="907"/>
                  </a:cubicBezTo>
                  <a:lnTo>
                    <a:pt x="257" y="907"/>
                  </a:ln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1" name="Freeform 25">
              <a:extLst>
                <a:ext uri="{FF2B5EF4-FFF2-40B4-BE49-F238E27FC236}">
                  <a16:creationId xmlns:a16="http://schemas.microsoft.com/office/drawing/2014/main" id="{DA71E0CE-4654-BC49-BDB7-5A41EF3437FE}"/>
                </a:ext>
              </a:extLst>
            </p:cNvPr>
            <p:cNvSpPr>
              <a:spLocks noChangeArrowheads="1"/>
            </p:cNvSpPr>
            <p:nvPr/>
          </p:nvSpPr>
          <p:spPr bwMode="auto">
            <a:xfrm>
              <a:off x="2065338" y="3492500"/>
              <a:ext cx="536575" cy="534988"/>
            </a:xfrm>
            <a:custGeom>
              <a:avLst/>
              <a:gdLst>
                <a:gd name="T0" fmla="*/ 0 w 1489"/>
                <a:gd name="T1" fmla="*/ 744 h 1488"/>
                <a:gd name="T2" fmla="*/ 744 w 1489"/>
                <a:gd name="T3" fmla="*/ 1487 h 1488"/>
                <a:gd name="T4" fmla="*/ 1488 w 1489"/>
                <a:gd name="T5" fmla="*/ 744 h 1488"/>
                <a:gd name="T6" fmla="*/ 744 w 1489"/>
                <a:gd name="T7" fmla="*/ 0 h 1488"/>
                <a:gd name="T8" fmla="*/ 0 w 1489"/>
                <a:gd name="T9" fmla="*/ 744 h 1488"/>
                <a:gd name="T10" fmla="*/ 238 w 1489"/>
                <a:gd name="T11" fmla="*/ 744 h 1488"/>
                <a:gd name="T12" fmla="*/ 744 w 1489"/>
                <a:gd name="T13" fmla="*/ 217 h 1488"/>
                <a:gd name="T14" fmla="*/ 1252 w 1489"/>
                <a:gd name="T15" fmla="*/ 744 h 1488"/>
                <a:gd name="T16" fmla="*/ 744 w 1489"/>
                <a:gd name="T17" fmla="*/ 1270 h 1488"/>
                <a:gd name="T18" fmla="*/ 238 w 1489"/>
                <a:gd name="T19" fmla="*/ 744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9" h="1488">
                  <a:moveTo>
                    <a:pt x="0" y="744"/>
                  </a:moveTo>
                  <a:cubicBezTo>
                    <a:pt x="0" y="1153"/>
                    <a:pt x="334" y="1487"/>
                    <a:pt x="744" y="1487"/>
                  </a:cubicBezTo>
                  <a:cubicBezTo>
                    <a:pt x="1154" y="1487"/>
                    <a:pt x="1488" y="1153"/>
                    <a:pt x="1488" y="744"/>
                  </a:cubicBezTo>
                  <a:cubicBezTo>
                    <a:pt x="1488" y="334"/>
                    <a:pt x="1154" y="0"/>
                    <a:pt x="744" y="0"/>
                  </a:cubicBezTo>
                  <a:cubicBezTo>
                    <a:pt x="334" y="0"/>
                    <a:pt x="0" y="334"/>
                    <a:pt x="0" y="744"/>
                  </a:cubicBezTo>
                  <a:close/>
                  <a:moveTo>
                    <a:pt x="238" y="744"/>
                  </a:moveTo>
                  <a:cubicBezTo>
                    <a:pt x="238" y="448"/>
                    <a:pt x="459" y="217"/>
                    <a:pt x="744" y="217"/>
                  </a:cubicBezTo>
                  <a:cubicBezTo>
                    <a:pt x="1028" y="217"/>
                    <a:pt x="1252" y="448"/>
                    <a:pt x="1252" y="744"/>
                  </a:cubicBezTo>
                  <a:cubicBezTo>
                    <a:pt x="1252" y="1039"/>
                    <a:pt x="1028" y="1270"/>
                    <a:pt x="744" y="1270"/>
                  </a:cubicBezTo>
                  <a:cubicBezTo>
                    <a:pt x="462" y="1270"/>
                    <a:pt x="238" y="1039"/>
                    <a:pt x="238" y="744"/>
                  </a:cubicBez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2" name="Freeform 26">
              <a:extLst>
                <a:ext uri="{FF2B5EF4-FFF2-40B4-BE49-F238E27FC236}">
                  <a16:creationId xmlns:a16="http://schemas.microsoft.com/office/drawing/2014/main" id="{FF575A3E-BEC8-4347-BB54-C98FD2A1B286}"/>
                </a:ext>
              </a:extLst>
            </p:cNvPr>
            <p:cNvSpPr>
              <a:spLocks noChangeArrowheads="1"/>
            </p:cNvSpPr>
            <p:nvPr/>
          </p:nvSpPr>
          <p:spPr bwMode="auto">
            <a:xfrm>
              <a:off x="2689225" y="3492500"/>
              <a:ext cx="306388" cy="530225"/>
            </a:xfrm>
            <a:custGeom>
              <a:avLst/>
              <a:gdLst>
                <a:gd name="T0" fmla="*/ 235 w 849"/>
                <a:gd name="T1" fmla="*/ 215 h 1474"/>
                <a:gd name="T2" fmla="*/ 235 w 849"/>
                <a:gd name="T3" fmla="*/ 131 h 1474"/>
                <a:gd name="T4" fmla="*/ 116 w 849"/>
                <a:gd name="T5" fmla="*/ 12 h 1474"/>
                <a:gd name="T6" fmla="*/ 0 w 849"/>
                <a:gd name="T7" fmla="*/ 131 h 1474"/>
                <a:gd name="T8" fmla="*/ 0 w 849"/>
                <a:gd name="T9" fmla="*/ 1354 h 1474"/>
                <a:gd name="T10" fmla="*/ 116 w 849"/>
                <a:gd name="T11" fmla="*/ 1473 h 1474"/>
                <a:gd name="T12" fmla="*/ 235 w 849"/>
                <a:gd name="T13" fmla="*/ 1354 h 1474"/>
                <a:gd name="T14" fmla="*/ 235 w 849"/>
                <a:gd name="T15" fmla="*/ 672 h 1474"/>
                <a:gd name="T16" fmla="*/ 741 w 849"/>
                <a:gd name="T17" fmla="*/ 217 h 1474"/>
                <a:gd name="T18" fmla="*/ 848 w 849"/>
                <a:gd name="T19" fmla="*/ 110 h 1474"/>
                <a:gd name="T20" fmla="*/ 741 w 849"/>
                <a:gd name="T21" fmla="*/ 0 h 1474"/>
                <a:gd name="T22" fmla="*/ 235 w 849"/>
                <a:gd name="T23" fmla="*/ 215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9" h="1474">
                  <a:moveTo>
                    <a:pt x="235" y="215"/>
                  </a:moveTo>
                  <a:lnTo>
                    <a:pt x="235" y="131"/>
                  </a:lnTo>
                  <a:cubicBezTo>
                    <a:pt x="235" y="66"/>
                    <a:pt x="181" y="12"/>
                    <a:pt x="116" y="12"/>
                  </a:cubicBezTo>
                  <a:cubicBezTo>
                    <a:pt x="50" y="12"/>
                    <a:pt x="0" y="63"/>
                    <a:pt x="0" y="131"/>
                  </a:cubicBezTo>
                  <a:lnTo>
                    <a:pt x="0" y="1354"/>
                  </a:lnTo>
                  <a:cubicBezTo>
                    <a:pt x="0" y="1421"/>
                    <a:pt x="50" y="1473"/>
                    <a:pt x="116" y="1473"/>
                  </a:cubicBezTo>
                  <a:cubicBezTo>
                    <a:pt x="181" y="1473"/>
                    <a:pt x="235" y="1419"/>
                    <a:pt x="235" y="1354"/>
                  </a:cubicBezTo>
                  <a:lnTo>
                    <a:pt x="235" y="672"/>
                  </a:lnTo>
                  <a:cubicBezTo>
                    <a:pt x="235" y="387"/>
                    <a:pt x="492" y="217"/>
                    <a:pt x="741" y="217"/>
                  </a:cubicBezTo>
                  <a:cubicBezTo>
                    <a:pt x="802" y="217"/>
                    <a:pt x="848" y="171"/>
                    <a:pt x="848" y="110"/>
                  </a:cubicBezTo>
                  <a:cubicBezTo>
                    <a:pt x="848" y="49"/>
                    <a:pt x="802" y="0"/>
                    <a:pt x="741" y="0"/>
                  </a:cubicBezTo>
                  <a:cubicBezTo>
                    <a:pt x="529" y="0"/>
                    <a:pt x="354" y="77"/>
                    <a:pt x="235" y="215"/>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3" name="Freeform 27">
              <a:extLst>
                <a:ext uri="{FF2B5EF4-FFF2-40B4-BE49-F238E27FC236}">
                  <a16:creationId xmlns:a16="http://schemas.microsoft.com/office/drawing/2014/main" id="{971C8A86-83B2-AA4C-B784-7968C8726C06}"/>
                </a:ext>
              </a:extLst>
            </p:cNvPr>
            <p:cNvSpPr>
              <a:spLocks noChangeArrowheads="1"/>
            </p:cNvSpPr>
            <p:nvPr/>
          </p:nvSpPr>
          <p:spPr bwMode="auto">
            <a:xfrm>
              <a:off x="3006725" y="3492500"/>
              <a:ext cx="517525" cy="534988"/>
            </a:xfrm>
            <a:custGeom>
              <a:avLst/>
              <a:gdLst>
                <a:gd name="T0" fmla="*/ 0 w 1437"/>
                <a:gd name="T1" fmla="*/ 744 h 1488"/>
                <a:gd name="T2" fmla="*/ 739 w 1437"/>
                <a:gd name="T3" fmla="*/ 1487 h 1488"/>
                <a:gd name="T4" fmla="*/ 1348 w 1437"/>
                <a:gd name="T5" fmla="*/ 1195 h 1488"/>
                <a:gd name="T6" fmla="*/ 1371 w 1437"/>
                <a:gd name="T7" fmla="*/ 1130 h 1488"/>
                <a:gd name="T8" fmla="*/ 1334 w 1437"/>
                <a:gd name="T9" fmla="*/ 1051 h 1488"/>
                <a:gd name="T10" fmla="*/ 1268 w 1437"/>
                <a:gd name="T11" fmla="*/ 1027 h 1488"/>
                <a:gd name="T12" fmla="*/ 1189 w 1437"/>
                <a:gd name="T13" fmla="*/ 1067 h 1488"/>
                <a:gd name="T14" fmla="*/ 744 w 1437"/>
                <a:gd name="T15" fmla="*/ 1279 h 1488"/>
                <a:gd name="T16" fmla="*/ 243 w 1437"/>
                <a:gd name="T17" fmla="*/ 823 h 1488"/>
                <a:gd name="T18" fmla="*/ 1336 w 1437"/>
                <a:gd name="T19" fmla="*/ 823 h 1488"/>
                <a:gd name="T20" fmla="*/ 1434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8" y="1195"/>
                  </a:cubicBezTo>
                  <a:cubicBezTo>
                    <a:pt x="1364" y="1177"/>
                    <a:pt x="1371" y="1151"/>
                    <a:pt x="1371" y="1130"/>
                  </a:cubicBezTo>
                  <a:cubicBezTo>
                    <a:pt x="1371" y="1100"/>
                    <a:pt x="1357" y="1072"/>
                    <a:pt x="1334" y="1051"/>
                  </a:cubicBezTo>
                  <a:cubicBezTo>
                    <a:pt x="1315" y="1034"/>
                    <a:pt x="1289" y="1027"/>
                    <a:pt x="1268" y="1027"/>
                  </a:cubicBezTo>
                  <a:cubicBezTo>
                    <a:pt x="1238" y="1027"/>
                    <a:pt x="1213" y="1041"/>
                    <a:pt x="1189" y="1067"/>
                  </a:cubicBezTo>
                  <a:cubicBezTo>
                    <a:pt x="1056" y="1214"/>
                    <a:pt x="921" y="1279"/>
                    <a:pt x="744" y="1279"/>
                  </a:cubicBezTo>
                  <a:cubicBezTo>
                    <a:pt x="480" y="1279"/>
                    <a:pt x="266" y="1081"/>
                    <a:pt x="243" y="823"/>
                  </a:cubicBezTo>
                  <a:lnTo>
                    <a:pt x="1336" y="823"/>
                  </a:lnTo>
                  <a:cubicBezTo>
                    <a:pt x="1394" y="823"/>
                    <a:pt x="1434" y="786"/>
                    <a:pt x="1434" y="732"/>
                  </a:cubicBezTo>
                  <a:cubicBezTo>
                    <a:pt x="1436" y="320"/>
                    <a:pt x="1124" y="0"/>
                    <a:pt x="725" y="0"/>
                  </a:cubicBezTo>
                  <a:cubicBezTo>
                    <a:pt x="320" y="0"/>
                    <a:pt x="0" y="327"/>
                    <a:pt x="0" y="744"/>
                  </a:cubicBezTo>
                  <a:close/>
                  <a:moveTo>
                    <a:pt x="247" y="627"/>
                  </a:moveTo>
                  <a:cubicBezTo>
                    <a:pt x="285" y="380"/>
                    <a:pt x="478" y="210"/>
                    <a:pt x="723" y="210"/>
                  </a:cubicBezTo>
                  <a:cubicBezTo>
                    <a:pt x="965" y="210"/>
                    <a:pt x="1157"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4" name="Freeform 28">
              <a:extLst>
                <a:ext uri="{FF2B5EF4-FFF2-40B4-BE49-F238E27FC236}">
                  <a16:creationId xmlns:a16="http://schemas.microsoft.com/office/drawing/2014/main" id="{451E4609-A275-484B-996B-6B7D4979ABDA}"/>
                </a:ext>
              </a:extLst>
            </p:cNvPr>
            <p:cNvSpPr>
              <a:spLocks noChangeArrowheads="1"/>
            </p:cNvSpPr>
            <p:nvPr/>
          </p:nvSpPr>
          <p:spPr bwMode="auto">
            <a:xfrm>
              <a:off x="3582988" y="3492500"/>
              <a:ext cx="428625" cy="534988"/>
            </a:xfrm>
            <a:custGeom>
              <a:avLst/>
              <a:gdLst>
                <a:gd name="T0" fmla="*/ 285 w 1190"/>
                <a:gd name="T1" fmla="*/ 387 h 1485"/>
                <a:gd name="T2" fmla="*/ 618 w 1190"/>
                <a:gd name="T3" fmla="*/ 208 h 1485"/>
                <a:gd name="T4" fmla="*/ 1007 w 1190"/>
                <a:gd name="T5" fmla="*/ 317 h 1485"/>
                <a:gd name="T6" fmla="*/ 1059 w 1190"/>
                <a:gd name="T7" fmla="*/ 329 h 1485"/>
                <a:gd name="T8" fmla="*/ 1147 w 1190"/>
                <a:gd name="T9" fmla="*/ 278 h 1485"/>
                <a:gd name="T10" fmla="*/ 1159 w 1190"/>
                <a:gd name="T11" fmla="*/ 229 h 1485"/>
                <a:gd name="T12" fmla="*/ 1110 w 1190"/>
                <a:gd name="T13" fmla="*/ 143 h 1485"/>
                <a:gd name="T14" fmla="*/ 604 w 1190"/>
                <a:gd name="T15" fmla="*/ 0 h 1485"/>
                <a:gd name="T16" fmla="*/ 56 w 1190"/>
                <a:gd name="T17" fmla="*/ 383 h 1485"/>
                <a:gd name="T18" fmla="*/ 513 w 1190"/>
                <a:gd name="T19" fmla="*/ 798 h 1485"/>
                <a:gd name="T20" fmla="*/ 956 w 1190"/>
                <a:gd name="T21" fmla="*/ 1074 h 1485"/>
                <a:gd name="T22" fmla="*/ 590 w 1190"/>
                <a:gd name="T23" fmla="*/ 1281 h 1485"/>
                <a:gd name="T24" fmla="*/ 156 w 1190"/>
                <a:gd name="T25" fmla="*/ 1139 h 1485"/>
                <a:gd name="T26" fmla="*/ 98 w 1190"/>
                <a:gd name="T27" fmla="*/ 1121 h 1485"/>
                <a:gd name="T28" fmla="*/ 19 w 1190"/>
                <a:gd name="T29" fmla="*/ 1163 h 1485"/>
                <a:gd name="T30" fmla="*/ 0 w 1190"/>
                <a:gd name="T31" fmla="*/ 1221 h 1485"/>
                <a:gd name="T32" fmla="*/ 42 w 1190"/>
                <a:gd name="T33" fmla="*/ 1300 h 1485"/>
                <a:gd name="T34" fmla="*/ 599 w 1190"/>
                <a:gd name="T35" fmla="*/ 1484 h 1485"/>
                <a:gd name="T36" fmla="*/ 1189 w 1190"/>
                <a:gd name="T37" fmla="*/ 1069 h 1485"/>
                <a:gd name="T38" fmla="*/ 681 w 1190"/>
                <a:gd name="T39" fmla="*/ 641 h 1485"/>
                <a:gd name="T40" fmla="*/ 285 w 1190"/>
                <a:gd name="T41" fmla="*/ 38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0" h="1485">
                  <a:moveTo>
                    <a:pt x="285" y="387"/>
                  </a:moveTo>
                  <a:cubicBezTo>
                    <a:pt x="285" y="227"/>
                    <a:pt x="518" y="208"/>
                    <a:pt x="618" y="208"/>
                  </a:cubicBezTo>
                  <a:cubicBezTo>
                    <a:pt x="758" y="208"/>
                    <a:pt x="888" y="245"/>
                    <a:pt x="1007" y="317"/>
                  </a:cubicBezTo>
                  <a:cubicBezTo>
                    <a:pt x="1021" y="324"/>
                    <a:pt x="1042" y="329"/>
                    <a:pt x="1059" y="329"/>
                  </a:cubicBezTo>
                  <a:cubicBezTo>
                    <a:pt x="1096" y="329"/>
                    <a:pt x="1131" y="308"/>
                    <a:pt x="1147" y="278"/>
                  </a:cubicBezTo>
                  <a:cubicBezTo>
                    <a:pt x="1154" y="261"/>
                    <a:pt x="1159" y="245"/>
                    <a:pt x="1159" y="229"/>
                  </a:cubicBezTo>
                  <a:cubicBezTo>
                    <a:pt x="1159" y="194"/>
                    <a:pt x="1140" y="161"/>
                    <a:pt x="1110" y="143"/>
                  </a:cubicBezTo>
                  <a:cubicBezTo>
                    <a:pt x="951" y="42"/>
                    <a:pt x="804" y="0"/>
                    <a:pt x="604" y="0"/>
                  </a:cubicBezTo>
                  <a:cubicBezTo>
                    <a:pt x="280" y="0"/>
                    <a:pt x="56" y="157"/>
                    <a:pt x="56" y="383"/>
                  </a:cubicBezTo>
                  <a:cubicBezTo>
                    <a:pt x="56" y="623"/>
                    <a:pt x="273" y="716"/>
                    <a:pt x="513" y="798"/>
                  </a:cubicBezTo>
                  <a:cubicBezTo>
                    <a:pt x="839" y="907"/>
                    <a:pt x="956" y="964"/>
                    <a:pt x="956" y="1074"/>
                  </a:cubicBezTo>
                  <a:cubicBezTo>
                    <a:pt x="956" y="1228"/>
                    <a:pt x="758" y="1281"/>
                    <a:pt x="590" y="1281"/>
                  </a:cubicBezTo>
                  <a:cubicBezTo>
                    <a:pt x="431" y="1281"/>
                    <a:pt x="294" y="1237"/>
                    <a:pt x="156" y="1139"/>
                  </a:cubicBezTo>
                  <a:cubicBezTo>
                    <a:pt x="140" y="1128"/>
                    <a:pt x="121" y="1121"/>
                    <a:pt x="98" y="1121"/>
                  </a:cubicBezTo>
                  <a:cubicBezTo>
                    <a:pt x="65" y="1121"/>
                    <a:pt x="37" y="1135"/>
                    <a:pt x="19" y="1163"/>
                  </a:cubicBezTo>
                  <a:cubicBezTo>
                    <a:pt x="7" y="1179"/>
                    <a:pt x="0" y="1198"/>
                    <a:pt x="0" y="1221"/>
                  </a:cubicBezTo>
                  <a:cubicBezTo>
                    <a:pt x="0" y="1251"/>
                    <a:pt x="16" y="1284"/>
                    <a:pt x="42" y="1300"/>
                  </a:cubicBezTo>
                  <a:cubicBezTo>
                    <a:pt x="203" y="1419"/>
                    <a:pt x="401" y="1484"/>
                    <a:pt x="599" y="1484"/>
                  </a:cubicBezTo>
                  <a:cubicBezTo>
                    <a:pt x="947" y="1484"/>
                    <a:pt x="1189" y="1314"/>
                    <a:pt x="1189" y="1069"/>
                  </a:cubicBezTo>
                  <a:cubicBezTo>
                    <a:pt x="1187" y="854"/>
                    <a:pt x="993" y="744"/>
                    <a:pt x="681" y="641"/>
                  </a:cubicBezTo>
                  <a:cubicBezTo>
                    <a:pt x="373" y="541"/>
                    <a:pt x="285" y="506"/>
                    <a:pt x="285" y="387"/>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5" name="Freeform 29">
              <a:extLst>
                <a:ext uri="{FF2B5EF4-FFF2-40B4-BE49-F238E27FC236}">
                  <a16:creationId xmlns:a16="http://schemas.microsoft.com/office/drawing/2014/main" id="{E0E2E056-C750-BB49-A66D-1C6F6F669722}"/>
                </a:ext>
              </a:extLst>
            </p:cNvPr>
            <p:cNvSpPr>
              <a:spLocks noChangeArrowheads="1"/>
            </p:cNvSpPr>
            <p:nvPr/>
          </p:nvSpPr>
          <p:spPr bwMode="auto">
            <a:xfrm>
              <a:off x="4078288" y="3492500"/>
              <a:ext cx="517525" cy="534988"/>
            </a:xfrm>
            <a:custGeom>
              <a:avLst/>
              <a:gdLst>
                <a:gd name="T0" fmla="*/ 0 w 1437"/>
                <a:gd name="T1" fmla="*/ 744 h 1488"/>
                <a:gd name="T2" fmla="*/ 739 w 1437"/>
                <a:gd name="T3" fmla="*/ 1487 h 1488"/>
                <a:gd name="T4" fmla="*/ 1347 w 1437"/>
                <a:gd name="T5" fmla="*/ 1195 h 1488"/>
                <a:gd name="T6" fmla="*/ 1371 w 1437"/>
                <a:gd name="T7" fmla="*/ 1130 h 1488"/>
                <a:gd name="T8" fmla="*/ 1333 w 1437"/>
                <a:gd name="T9" fmla="*/ 1051 h 1488"/>
                <a:gd name="T10" fmla="*/ 1268 w 1437"/>
                <a:gd name="T11" fmla="*/ 1027 h 1488"/>
                <a:gd name="T12" fmla="*/ 1189 w 1437"/>
                <a:gd name="T13" fmla="*/ 1067 h 1488"/>
                <a:gd name="T14" fmla="*/ 744 w 1437"/>
                <a:gd name="T15" fmla="*/ 1279 h 1488"/>
                <a:gd name="T16" fmla="*/ 242 w 1437"/>
                <a:gd name="T17" fmla="*/ 823 h 1488"/>
                <a:gd name="T18" fmla="*/ 1338 w 1437"/>
                <a:gd name="T19" fmla="*/ 823 h 1488"/>
                <a:gd name="T20" fmla="*/ 1436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7" y="1195"/>
                  </a:cubicBezTo>
                  <a:cubicBezTo>
                    <a:pt x="1364" y="1177"/>
                    <a:pt x="1371" y="1151"/>
                    <a:pt x="1371" y="1130"/>
                  </a:cubicBezTo>
                  <a:cubicBezTo>
                    <a:pt x="1371" y="1100"/>
                    <a:pt x="1357" y="1072"/>
                    <a:pt x="1333" y="1051"/>
                  </a:cubicBezTo>
                  <a:cubicBezTo>
                    <a:pt x="1315" y="1034"/>
                    <a:pt x="1289" y="1027"/>
                    <a:pt x="1268" y="1027"/>
                  </a:cubicBezTo>
                  <a:cubicBezTo>
                    <a:pt x="1238" y="1027"/>
                    <a:pt x="1212" y="1041"/>
                    <a:pt x="1189" y="1067"/>
                  </a:cubicBezTo>
                  <a:cubicBezTo>
                    <a:pt x="1056" y="1214"/>
                    <a:pt x="921" y="1279"/>
                    <a:pt x="744" y="1279"/>
                  </a:cubicBezTo>
                  <a:cubicBezTo>
                    <a:pt x="480" y="1279"/>
                    <a:pt x="266" y="1081"/>
                    <a:pt x="242" y="823"/>
                  </a:cubicBezTo>
                  <a:lnTo>
                    <a:pt x="1338" y="823"/>
                  </a:lnTo>
                  <a:cubicBezTo>
                    <a:pt x="1396" y="823"/>
                    <a:pt x="1436" y="786"/>
                    <a:pt x="1436" y="732"/>
                  </a:cubicBezTo>
                  <a:cubicBezTo>
                    <a:pt x="1436" y="320"/>
                    <a:pt x="1124" y="0"/>
                    <a:pt x="725" y="0"/>
                  </a:cubicBezTo>
                  <a:cubicBezTo>
                    <a:pt x="319" y="0"/>
                    <a:pt x="0" y="327"/>
                    <a:pt x="0" y="744"/>
                  </a:cubicBezTo>
                  <a:close/>
                  <a:moveTo>
                    <a:pt x="247" y="627"/>
                  </a:moveTo>
                  <a:cubicBezTo>
                    <a:pt x="284" y="380"/>
                    <a:pt x="478" y="210"/>
                    <a:pt x="723" y="210"/>
                  </a:cubicBezTo>
                  <a:cubicBezTo>
                    <a:pt x="967" y="210"/>
                    <a:pt x="1156"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7" name="Freeform 30">
              <a:extLst>
                <a:ext uri="{FF2B5EF4-FFF2-40B4-BE49-F238E27FC236}">
                  <a16:creationId xmlns:a16="http://schemas.microsoft.com/office/drawing/2014/main" id="{564FD8E8-4250-1846-B0F5-E1033D2F6C6B}"/>
                </a:ext>
              </a:extLst>
            </p:cNvPr>
            <p:cNvSpPr>
              <a:spLocks noChangeArrowheads="1"/>
            </p:cNvSpPr>
            <p:nvPr/>
          </p:nvSpPr>
          <p:spPr bwMode="auto">
            <a:xfrm>
              <a:off x="4660900" y="3492500"/>
              <a:ext cx="517525" cy="534988"/>
            </a:xfrm>
            <a:custGeom>
              <a:avLst/>
              <a:gdLst>
                <a:gd name="T0" fmla="*/ 0 w 1439"/>
                <a:gd name="T1" fmla="*/ 744 h 1488"/>
                <a:gd name="T2" fmla="*/ 739 w 1439"/>
                <a:gd name="T3" fmla="*/ 1487 h 1488"/>
                <a:gd name="T4" fmla="*/ 1347 w 1439"/>
                <a:gd name="T5" fmla="*/ 1195 h 1488"/>
                <a:gd name="T6" fmla="*/ 1370 w 1439"/>
                <a:gd name="T7" fmla="*/ 1130 h 1488"/>
                <a:gd name="T8" fmla="*/ 1333 w 1439"/>
                <a:gd name="T9" fmla="*/ 1051 h 1488"/>
                <a:gd name="T10" fmla="*/ 1267 w 1439"/>
                <a:gd name="T11" fmla="*/ 1027 h 1488"/>
                <a:gd name="T12" fmla="*/ 1189 w 1439"/>
                <a:gd name="T13" fmla="*/ 1067 h 1488"/>
                <a:gd name="T14" fmla="*/ 744 w 1439"/>
                <a:gd name="T15" fmla="*/ 1279 h 1488"/>
                <a:gd name="T16" fmla="*/ 243 w 1439"/>
                <a:gd name="T17" fmla="*/ 823 h 1488"/>
                <a:gd name="T18" fmla="*/ 1335 w 1439"/>
                <a:gd name="T19" fmla="*/ 823 h 1488"/>
                <a:gd name="T20" fmla="*/ 1433 w 1439"/>
                <a:gd name="T21" fmla="*/ 732 h 1488"/>
                <a:gd name="T22" fmla="*/ 725 w 1439"/>
                <a:gd name="T23" fmla="*/ 0 h 1488"/>
                <a:gd name="T24" fmla="*/ 0 w 1439"/>
                <a:gd name="T25" fmla="*/ 744 h 1488"/>
                <a:gd name="T26" fmla="*/ 250 w 1439"/>
                <a:gd name="T27" fmla="*/ 627 h 1488"/>
                <a:gd name="T28" fmla="*/ 725 w 1439"/>
                <a:gd name="T29" fmla="*/ 210 h 1488"/>
                <a:gd name="T30" fmla="*/ 1196 w 1439"/>
                <a:gd name="T31" fmla="*/ 627 h 1488"/>
                <a:gd name="T32" fmla="*/ 250 w 1439"/>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9" h="1488">
                  <a:moveTo>
                    <a:pt x="0" y="744"/>
                  </a:moveTo>
                  <a:cubicBezTo>
                    <a:pt x="0" y="1160"/>
                    <a:pt x="324" y="1487"/>
                    <a:pt x="739" y="1487"/>
                  </a:cubicBezTo>
                  <a:cubicBezTo>
                    <a:pt x="1012" y="1487"/>
                    <a:pt x="1239" y="1340"/>
                    <a:pt x="1347" y="1195"/>
                  </a:cubicBezTo>
                  <a:cubicBezTo>
                    <a:pt x="1363" y="1177"/>
                    <a:pt x="1370" y="1151"/>
                    <a:pt x="1370" y="1130"/>
                  </a:cubicBezTo>
                  <a:cubicBezTo>
                    <a:pt x="1370" y="1100"/>
                    <a:pt x="1356" y="1072"/>
                    <a:pt x="1333" y="1051"/>
                  </a:cubicBezTo>
                  <a:cubicBezTo>
                    <a:pt x="1314" y="1034"/>
                    <a:pt x="1288" y="1027"/>
                    <a:pt x="1267" y="1027"/>
                  </a:cubicBezTo>
                  <a:cubicBezTo>
                    <a:pt x="1237" y="1027"/>
                    <a:pt x="1213" y="1041"/>
                    <a:pt x="1189" y="1067"/>
                  </a:cubicBezTo>
                  <a:cubicBezTo>
                    <a:pt x="1056" y="1214"/>
                    <a:pt x="921" y="1279"/>
                    <a:pt x="744" y="1279"/>
                  </a:cubicBezTo>
                  <a:cubicBezTo>
                    <a:pt x="480" y="1279"/>
                    <a:pt x="266" y="1081"/>
                    <a:pt x="243" y="823"/>
                  </a:cubicBezTo>
                  <a:lnTo>
                    <a:pt x="1335" y="823"/>
                  </a:lnTo>
                  <a:cubicBezTo>
                    <a:pt x="1393" y="823"/>
                    <a:pt x="1433" y="786"/>
                    <a:pt x="1433" y="732"/>
                  </a:cubicBezTo>
                  <a:cubicBezTo>
                    <a:pt x="1438" y="320"/>
                    <a:pt x="1124" y="0"/>
                    <a:pt x="725" y="0"/>
                  </a:cubicBezTo>
                  <a:cubicBezTo>
                    <a:pt x="320" y="0"/>
                    <a:pt x="0" y="327"/>
                    <a:pt x="0" y="744"/>
                  </a:cubicBezTo>
                  <a:close/>
                  <a:moveTo>
                    <a:pt x="250" y="627"/>
                  </a:moveTo>
                  <a:cubicBezTo>
                    <a:pt x="287" y="380"/>
                    <a:pt x="480" y="210"/>
                    <a:pt x="725" y="210"/>
                  </a:cubicBezTo>
                  <a:cubicBezTo>
                    <a:pt x="968" y="210"/>
                    <a:pt x="1157" y="380"/>
                    <a:pt x="1196" y="627"/>
                  </a:cubicBezTo>
                  <a:lnTo>
                    <a:pt x="250"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8" name="Freeform 31">
              <a:extLst>
                <a:ext uri="{FF2B5EF4-FFF2-40B4-BE49-F238E27FC236}">
                  <a16:creationId xmlns:a16="http://schemas.microsoft.com/office/drawing/2014/main" id="{1EE91C45-C547-E443-80DC-EA30D1CAFE53}"/>
                </a:ext>
              </a:extLst>
            </p:cNvPr>
            <p:cNvSpPr>
              <a:spLocks noChangeArrowheads="1"/>
            </p:cNvSpPr>
            <p:nvPr/>
          </p:nvSpPr>
          <p:spPr bwMode="auto">
            <a:xfrm>
              <a:off x="6170613" y="3540125"/>
              <a:ext cx="258762" cy="258763"/>
            </a:xfrm>
            <a:custGeom>
              <a:avLst/>
              <a:gdLst>
                <a:gd name="T0" fmla="*/ 359 w 719"/>
                <a:gd name="T1" fmla="*/ 0 h 717"/>
                <a:gd name="T2" fmla="*/ 718 w 719"/>
                <a:gd name="T3" fmla="*/ 359 h 717"/>
                <a:gd name="T4" fmla="*/ 359 w 719"/>
                <a:gd name="T5" fmla="*/ 716 h 717"/>
                <a:gd name="T6" fmla="*/ 0 w 719"/>
                <a:gd name="T7" fmla="*/ 359 h 717"/>
                <a:gd name="T8" fmla="*/ 359 w 719"/>
                <a:gd name="T9" fmla="*/ 0 h 717"/>
              </a:gdLst>
              <a:ahLst/>
              <a:cxnLst>
                <a:cxn ang="0">
                  <a:pos x="T0" y="T1"/>
                </a:cxn>
                <a:cxn ang="0">
                  <a:pos x="T2" y="T3"/>
                </a:cxn>
                <a:cxn ang="0">
                  <a:pos x="T4" y="T5"/>
                </a:cxn>
                <a:cxn ang="0">
                  <a:pos x="T6" y="T7"/>
                </a:cxn>
                <a:cxn ang="0">
                  <a:pos x="T8" y="T9"/>
                </a:cxn>
              </a:cxnLst>
              <a:rect l="0" t="0" r="r" b="b"/>
              <a:pathLst>
                <a:path w="719" h="717">
                  <a:moveTo>
                    <a:pt x="359" y="0"/>
                  </a:moveTo>
                  <a:cubicBezTo>
                    <a:pt x="557" y="0"/>
                    <a:pt x="718" y="158"/>
                    <a:pt x="718" y="359"/>
                  </a:cubicBezTo>
                  <a:cubicBezTo>
                    <a:pt x="718" y="557"/>
                    <a:pt x="557" y="716"/>
                    <a:pt x="359" y="716"/>
                  </a:cubicBezTo>
                  <a:cubicBezTo>
                    <a:pt x="161" y="716"/>
                    <a:pt x="0" y="557"/>
                    <a:pt x="0" y="359"/>
                  </a:cubicBezTo>
                  <a:cubicBezTo>
                    <a:pt x="0" y="161"/>
                    <a:pt x="161" y="0"/>
                    <a:pt x="359" y="0"/>
                  </a:cubicBezTo>
                </a:path>
              </a:pathLst>
            </a:custGeom>
            <a:solidFill>
              <a:srgbClr val="F3702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9" name="Freeform 32">
              <a:extLst>
                <a:ext uri="{FF2B5EF4-FFF2-40B4-BE49-F238E27FC236}">
                  <a16:creationId xmlns:a16="http://schemas.microsoft.com/office/drawing/2014/main" id="{0C1D8A6C-9B71-4540-A47F-2E425E268606}"/>
                </a:ext>
              </a:extLst>
            </p:cNvPr>
            <p:cNvSpPr>
              <a:spLocks noChangeArrowheads="1"/>
            </p:cNvSpPr>
            <p:nvPr/>
          </p:nvSpPr>
          <p:spPr bwMode="auto">
            <a:xfrm>
              <a:off x="6164263" y="3435350"/>
              <a:ext cx="273050" cy="77788"/>
            </a:xfrm>
            <a:custGeom>
              <a:avLst/>
              <a:gdLst>
                <a:gd name="T0" fmla="*/ 756 w 757"/>
                <a:gd name="T1" fmla="*/ 121 h 218"/>
                <a:gd name="T2" fmla="*/ 660 w 757"/>
                <a:gd name="T3" fmla="*/ 217 h 218"/>
                <a:gd name="T4" fmla="*/ 378 w 757"/>
                <a:gd name="T5" fmla="*/ 133 h 218"/>
                <a:gd name="T6" fmla="*/ 96 w 757"/>
                <a:gd name="T7" fmla="*/ 217 h 218"/>
                <a:gd name="T8" fmla="*/ 0 w 757"/>
                <a:gd name="T9" fmla="*/ 121 h 218"/>
                <a:gd name="T10" fmla="*/ 378 w 757"/>
                <a:gd name="T11" fmla="*/ 0 h 218"/>
                <a:gd name="T12" fmla="*/ 756 w 757"/>
                <a:gd name="T13" fmla="*/ 121 h 218"/>
              </a:gdLst>
              <a:ahLst/>
              <a:cxnLst>
                <a:cxn ang="0">
                  <a:pos x="T0" y="T1"/>
                </a:cxn>
                <a:cxn ang="0">
                  <a:pos x="T2" y="T3"/>
                </a:cxn>
                <a:cxn ang="0">
                  <a:pos x="T4" y="T5"/>
                </a:cxn>
                <a:cxn ang="0">
                  <a:pos x="T6" y="T7"/>
                </a:cxn>
                <a:cxn ang="0">
                  <a:pos x="T8" y="T9"/>
                </a:cxn>
                <a:cxn ang="0">
                  <a:pos x="T10" y="T11"/>
                </a:cxn>
                <a:cxn ang="0">
                  <a:pos x="T12" y="T13"/>
                </a:cxn>
              </a:cxnLst>
              <a:rect l="0" t="0" r="r" b="b"/>
              <a:pathLst>
                <a:path w="757" h="218">
                  <a:moveTo>
                    <a:pt x="756" y="121"/>
                  </a:moveTo>
                  <a:lnTo>
                    <a:pt x="660" y="217"/>
                  </a:lnTo>
                  <a:cubicBezTo>
                    <a:pt x="578" y="165"/>
                    <a:pt x="483" y="133"/>
                    <a:pt x="378" y="133"/>
                  </a:cubicBezTo>
                  <a:cubicBezTo>
                    <a:pt x="275" y="133"/>
                    <a:pt x="177" y="163"/>
                    <a:pt x="96" y="217"/>
                  </a:cubicBezTo>
                  <a:lnTo>
                    <a:pt x="0" y="121"/>
                  </a:lnTo>
                  <a:cubicBezTo>
                    <a:pt x="105" y="42"/>
                    <a:pt x="236" y="0"/>
                    <a:pt x="378" y="0"/>
                  </a:cubicBezTo>
                  <a:cubicBezTo>
                    <a:pt x="518" y="0"/>
                    <a:pt x="651" y="44"/>
                    <a:pt x="756" y="121"/>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0" name="Freeform 33">
              <a:extLst>
                <a:ext uri="{FF2B5EF4-FFF2-40B4-BE49-F238E27FC236}">
                  <a16:creationId xmlns:a16="http://schemas.microsoft.com/office/drawing/2014/main" id="{48F78EC3-1B28-5342-B0D5-1B95643EEE68}"/>
                </a:ext>
              </a:extLst>
            </p:cNvPr>
            <p:cNvSpPr>
              <a:spLocks noChangeArrowheads="1"/>
            </p:cNvSpPr>
            <p:nvPr/>
          </p:nvSpPr>
          <p:spPr bwMode="auto">
            <a:xfrm>
              <a:off x="6089650" y="3330575"/>
              <a:ext cx="422275" cy="107950"/>
            </a:xfrm>
            <a:custGeom>
              <a:avLst/>
              <a:gdLst>
                <a:gd name="T0" fmla="*/ 1170 w 1171"/>
                <a:gd name="T1" fmla="*/ 205 h 301"/>
                <a:gd name="T2" fmla="*/ 1075 w 1171"/>
                <a:gd name="T3" fmla="*/ 300 h 301"/>
                <a:gd name="T4" fmla="*/ 585 w 1171"/>
                <a:gd name="T5" fmla="*/ 135 h 301"/>
                <a:gd name="T6" fmla="*/ 95 w 1171"/>
                <a:gd name="T7" fmla="*/ 300 h 301"/>
                <a:gd name="T8" fmla="*/ 0 w 1171"/>
                <a:gd name="T9" fmla="*/ 205 h 301"/>
                <a:gd name="T10" fmla="*/ 585 w 1171"/>
                <a:gd name="T11" fmla="*/ 0 h 301"/>
                <a:gd name="T12" fmla="*/ 1170 w 1171"/>
                <a:gd name="T13" fmla="*/ 205 h 301"/>
              </a:gdLst>
              <a:ahLst/>
              <a:cxnLst>
                <a:cxn ang="0">
                  <a:pos x="T0" y="T1"/>
                </a:cxn>
                <a:cxn ang="0">
                  <a:pos x="T2" y="T3"/>
                </a:cxn>
                <a:cxn ang="0">
                  <a:pos x="T4" y="T5"/>
                </a:cxn>
                <a:cxn ang="0">
                  <a:pos x="T6" y="T7"/>
                </a:cxn>
                <a:cxn ang="0">
                  <a:pos x="T8" y="T9"/>
                </a:cxn>
                <a:cxn ang="0">
                  <a:pos x="T10" y="T11"/>
                </a:cxn>
                <a:cxn ang="0">
                  <a:pos x="T12" y="T13"/>
                </a:cxn>
              </a:cxnLst>
              <a:rect l="0" t="0" r="r" b="b"/>
              <a:pathLst>
                <a:path w="1171" h="301">
                  <a:moveTo>
                    <a:pt x="1170" y="205"/>
                  </a:moveTo>
                  <a:lnTo>
                    <a:pt x="1075" y="300"/>
                  </a:lnTo>
                  <a:cubicBezTo>
                    <a:pt x="939" y="195"/>
                    <a:pt x="769" y="135"/>
                    <a:pt x="585" y="135"/>
                  </a:cubicBezTo>
                  <a:cubicBezTo>
                    <a:pt x="401" y="135"/>
                    <a:pt x="231" y="195"/>
                    <a:pt x="95" y="300"/>
                  </a:cubicBezTo>
                  <a:lnTo>
                    <a:pt x="0" y="205"/>
                  </a:lnTo>
                  <a:cubicBezTo>
                    <a:pt x="158" y="74"/>
                    <a:pt x="364" y="0"/>
                    <a:pt x="585" y="0"/>
                  </a:cubicBezTo>
                  <a:cubicBezTo>
                    <a:pt x="807" y="0"/>
                    <a:pt x="1009" y="76"/>
                    <a:pt x="1170" y="205"/>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1" name="Freeform 34">
              <a:extLst>
                <a:ext uri="{FF2B5EF4-FFF2-40B4-BE49-F238E27FC236}">
                  <a16:creationId xmlns:a16="http://schemas.microsoft.com/office/drawing/2014/main" id="{BCC3A299-8CEF-BE49-BF17-559442424BD8}"/>
                </a:ext>
              </a:extLst>
            </p:cNvPr>
            <p:cNvSpPr>
              <a:spLocks noChangeArrowheads="1"/>
            </p:cNvSpPr>
            <p:nvPr/>
          </p:nvSpPr>
          <p:spPr bwMode="auto">
            <a:xfrm>
              <a:off x="6013450" y="3225800"/>
              <a:ext cx="571500" cy="138113"/>
            </a:xfrm>
            <a:custGeom>
              <a:avLst/>
              <a:gdLst>
                <a:gd name="T0" fmla="*/ 1586 w 1587"/>
                <a:gd name="T1" fmla="*/ 289 h 383"/>
                <a:gd name="T2" fmla="*/ 1490 w 1587"/>
                <a:gd name="T3" fmla="*/ 382 h 383"/>
                <a:gd name="T4" fmla="*/ 793 w 1587"/>
                <a:gd name="T5" fmla="*/ 133 h 383"/>
                <a:gd name="T6" fmla="*/ 96 w 1587"/>
                <a:gd name="T7" fmla="*/ 382 h 383"/>
                <a:gd name="T8" fmla="*/ 0 w 1587"/>
                <a:gd name="T9" fmla="*/ 289 h 383"/>
                <a:gd name="T10" fmla="*/ 793 w 1587"/>
                <a:gd name="T11" fmla="*/ 0 h 383"/>
                <a:gd name="T12" fmla="*/ 1586 w 1587"/>
                <a:gd name="T13" fmla="*/ 289 h 383"/>
              </a:gdLst>
              <a:ahLst/>
              <a:cxnLst>
                <a:cxn ang="0">
                  <a:pos x="T0" y="T1"/>
                </a:cxn>
                <a:cxn ang="0">
                  <a:pos x="T2" y="T3"/>
                </a:cxn>
                <a:cxn ang="0">
                  <a:pos x="T4" y="T5"/>
                </a:cxn>
                <a:cxn ang="0">
                  <a:pos x="T6" y="T7"/>
                </a:cxn>
                <a:cxn ang="0">
                  <a:pos x="T8" y="T9"/>
                </a:cxn>
                <a:cxn ang="0">
                  <a:pos x="T10" y="T11"/>
                </a:cxn>
                <a:cxn ang="0">
                  <a:pos x="T12" y="T13"/>
                </a:cxn>
              </a:cxnLst>
              <a:rect l="0" t="0" r="r" b="b"/>
              <a:pathLst>
                <a:path w="1587" h="383">
                  <a:moveTo>
                    <a:pt x="1586" y="289"/>
                  </a:moveTo>
                  <a:lnTo>
                    <a:pt x="1490" y="382"/>
                  </a:lnTo>
                  <a:cubicBezTo>
                    <a:pt x="1299" y="226"/>
                    <a:pt x="1056" y="133"/>
                    <a:pt x="793" y="133"/>
                  </a:cubicBezTo>
                  <a:cubicBezTo>
                    <a:pt x="530" y="133"/>
                    <a:pt x="287" y="226"/>
                    <a:pt x="96" y="382"/>
                  </a:cubicBezTo>
                  <a:lnTo>
                    <a:pt x="0" y="289"/>
                  </a:lnTo>
                  <a:cubicBezTo>
                    <a:pt x="215" y="107"/>
                    <a:pt x="490" y="0"/>
                    <a:pt x="793" y="0"/>
                  </a:cubicBezTo>
                  <a:cubicBezTo>
                    <a:pt x="1094" y="0"/>
                    <a:pt x="1371" y="110"/>
                    <a:pt x="1586" y="289"/>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2" name="Freeform 35">
              <a:extLst>
                <a:ext uri="{FF2B5EF4-FFF2-40B4-BE49-F238E27FC236}">
                  <a16:creationId xmlns:a16="http://schemas.microsoft.com/office/drawing/2014/main" id="{351B8FF7-7A21-464F-8AD9-098AFDD73B3B}"/>
                </a:ext>
              </a:extLst>
            </p:cNvPr>
            <p:cNvSpPr>
              <a:spLocks noChangeArrowheads="1"/>
            </p:cNvSpPr>
            <p:nvPr/>
          </p:nvSpPr>
          <p:spPr bwMode="auto">
            <a:xfrm>
              <a:off x="5932488" y="3452813"/>
              <a:ext cx="733425" cy="582612"/>
            </a:xfrm>
            <a:custGeom>
              <a:avLst/>
              <a:gdLst>
                <a:gd name="T0" fmla="*/ 1840 w 2039"/>
                <a:gd name="T1" fmla="*/ 0 h 1617"/>
                <a:gd name="T2" fmla="*/ 2038 w 2039"/>
                <a:gd name="T3" fmla="*/ 601 h 1617"/>
                <a:gd name="T4" fmla="*/ 1019 w 2039"/>
                <a:gd name="T5" fmla="*/ 1616 h 1617"/>
                <a:gd name="T6" fmla="*/ 0 w 2039"/>
                <a:gd name="T7" fmla="*/ 601 h 1617"/>
                <a:gd name="T8" fmla="*/ 198 w 2039"/>
                <a:gd name="T9" fmla="*/ 0 h 1617"/>
                <a:gd name="T10" fmla="*/ 408 w 2039"/>
                <a:gd name="T11" fmla="*/ 209 h 1617"/>
                <a:gd name="T12" fmla="*/ 294 w 2039"/>
                <a:gd name="T13" fmla="*/ 601 h 1617"/>
                <a:gd name="T14" fmla="*/ 1021 w 2039"/>
                <a:gd name="T15" fmla="*/ 1327 h 1617"/>
                <a:gd name="T16" fmla="*/ 1749 w 2039"/>
                <a:gd name="T17" fmla="*/ 601 h 1617"/>
                <a:gd name="T18" fmla="*/ 1634 w 2039"/>
                <a:gd name="T19" fmla="*/ 209 h 1617"/>
                <a:gd name="T20" fmla="*/ 1840 w 2039"/>
                <a:gd name="T21" fmla="*/ 0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9" h="1617">
                  <a:moveTo>
                    <a:pt x="1840" y="0"/>
                  </a:moveTo>
                  <a:cubicBezTo>
                    <a:pt x="1963" y="167"/>
                    <a:pt x="2038" y="377"/>
                    <a:pt x="2038" y="601"/>
                  </a:cubicBezTo>
                  <a:cubicBezTo>
                    <a:pt x="2038" y="1162"/>
                    <a:pt x="1581" y="1616"/>
                    <a:pt x="1019" y="1616"/>
                  </a:cubicBezTo>
                  <a:cubicBezTo>
                    <a:pt x="457" y="1616"/>
                    <a:pt x="0" y="1162"/>
                    <a:pt x="0" y="601"/>
                  </a:cubicBezTo>
                  <a:cubicBezTo>
                    <a:pt x="0" y="375"/>
                    <a:pt x="75" y="167"/>
                    <a:pt x="198" y="0"/>
                  </a:cubicBezTo>
                  <a:lnTo>
                    <a:pt x="408" y="209"/>
                  </a:lnTo>
                  <a:cubicBezTo>
                    <a:pt x="334" y="321"/>
                    <a:pt x="294" y="456"/>
                    <a:pt x="294" y="601"/>
                  </a:cubicBezTo>
                  <a:cubicBezTo>
                    <a:pt x="294" y="1002"/>
                    <a:pt x="620" y="1327"/>
                    <a:pt x="1021" y="1327"/>
                  </a:cubicBezTo>
                  <a:cubicBezTo>
                    <a:pt x="1422" y="1327"/>
                    <a:pt x="1749" y="1002"/>
                    <a:pt x="1749" y="601"/>
                  </a:cubicBezTo>
                  <a:cubicBezTo>
                    <a:pt x="1749" y="456"/>
                    <a:pt x="1707" y="321"/>
                    <a:pt x="1634" y="209"/>
                  </a:cubicBezTo>
                  <a:lnTo>
                    <a:pt x="1840" y="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3" name="Freeform 36">
              <a:extLst>
                <a:ext uri="{FF2B5EF4-FFF2-40B4-BE49-F238E27FC236}">
                  <a16:creationId xmlns:a16="http://schemas.microsoft.com/office/drawing/2014/main" id="{B9842712-0E6E-6C4A-AD39-9E0CF5F33A7A}"/>
                </a:ext>
              </a:extLst>
            </p:cNvPr>
            <p:cNvSpPr>
              <a:spLocks noChangeArrowheads="1"/>
            </p:cNvSpPr>
            <p:nvPr/>
          </p:nvSpPr>
          <p:spPr bwMode="auto">
            <a:xfrm>
              <a:off x="8145463" y="3238500"/>
              <a:ext cx="107950" cy="128588"/>
            </a:xfrm>
            <a:custGeom>
              <a:avLst/>
              <a:gdLst>
                <a:gd name="T0" fmla="*/ 262 w 300"/>
                <a:gd name="T1" fmla="*/ 56 h 355"/>
                <a:gd name="T2" fmla="*/ 185 w 300"/>
                <a:gd name="T3" fmla="*/ 56 h 355"/>
                <a:gd name="T4" fmla="*/ 185 w 300"/>
                <a:gd name="T5" fmla="*/ 310 h 355"/>
                <a:gd name="T6" fmla="*/ 175 w 300"/>
                <a:gd name="T7" fmla="*/ 343 h 355"/>
                <a:gd name="T8" fmla="*/ 150 w 300"/>
                <a:gd name="T9" fmla="*/ 354 h 355"/>
                <a:gd name="T10" fmla="*/ 124 w 300"/>
                <a:gd name="T11" fmla="*/ 343 h 355"/>
                <a:gd name="T12" fmla="*/ 115 w 300"/>
                <a:gd name="T13" fmla="*/ 310 h 355"/>
                <a:gd name="T14" fmla="*/ 115 w 300"/>
                <a:gd name="T15" fmla="*/ 56 h 355"/>
                <a:gd name="T16" fmla="*/ 38 w 300"/>
                <a:gd name="T17" fmla="*/ 56 h 355"/>
                <a:gd name="T18" fmla="*/ 10 w 300"/>
                <a:gd name="T19" fmla="*/ 49 h 355"/>
                <a:gd name="T20" fmla="*/ 0 w 300"/>
                <a:gd name="T21" fmla="*/ 28 h 355"/>
                <a:gd name="T22" fmla="*/ 10 w 300"/>
                <a:gd name="T23" fmla="*/ 7 h 355"/>
                <a:gd name="T24" fmla="*/ 35 w 300"/>
                <a:gd name="T25" fmla="*/ 0 h 355"/>
                <a:gd name="T26" fmla="*/ 262 w 300"/>
                <a:gd name="T27" fmla="*/ 0 h 355"/>
                <a:gd name="T28" fmla="*/ 290 w 300"/>
                <a:gd name="T29" fmla="*/ 7 h 355"/>
                <a:gd name="T30" fmla="*/ 299 w 300"/>
                <a:gd name="T31" fmla="*/ 28 h 355"/>
                <a:gd name="T32" fmla="*/ 290 w 300"/>
                <a:gd name="T33" fmla="*/ 49 h 355"/>
                <a:gd name="T34" fmla="*/ 262 w 300"/>
                <a:gd name="T35" fmla="*/ 5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355">
                  <a:moveTo>
                    <a:pt x="262" y="56"/>
                  </a:moveTo>
                  <a:lnTo>
                    <a:pt x="185" y="56"/>
                  </a:lnTo>
                  <a:lnTo>
                    <a:pt x="185" y="310"/>
                  </a:lnTo>
                  <a:cubicBezTo>
                    <a:pt x="185" y="324"/>
                    <a:pt x="182" y="336"/>
                    <a:pt x="175" y="343"/>
                  </a:cubicBezTo>
                  <a:cubicBezTo>
                    <a:pt x="168" y="350"/>
                    <a:pt x="162" y="354"/>
                    <a:pt x="150" y="354"/>
                  </a:cubicBezTo>
                  <a:cubicBezTo>
                    <a:pt x="139" y="354"/>
                    <a:pt x="131" y="350"/>
                    <a:pt x="124" y="343"/>
                  </a:cubicBezTo>
                  <a:cubicBezTo>
                    <a:pt x="117" y="336"/>
                    <a:pt x="115" y="324"/>
                    <a:pt x="115" y="310"/>
                  </a:cubicBezTo>
                  <a:lnTo>
                    <a:pt x="115" y="56"/>
                  </a:lnTo>
                  <a:lnTo>
                    <a:pt x="38" y="56"/>
                  </a:lnTo>
                  <a:cubicBezTo>
                    <a:pt x="26" y="56"/>
                    <a:pt x="17" y="54"/>
                    <a:pt x="10" y="49"/>
                  </a:cubicBezTo>
                  <a:cubicBezTo>
                    <a:pt x="3" y="44"/>
                    <a:pt x="0" y="37"/>
                    <a:pt x="0" y="28"/>
                  </a:cubicBezTo>
                  <a:cubicBezTo>
                    <a:pt x="0" y="19"/>
                    <a:pt x="3" y="12"/>
                    <a:pt x="10" y="7"/>
                  </a:cubicBezTo>
                  <a:cubicBezTo>
                    <a:pt x="17" y="2"/>
                    <a:pt x="24" y="0"/>
                    <a:pt x="35" y="0"/>
                  </a:cubicBezTo>
                  <a:lnTo>
                    <a:pt x="262" y="0"/>
                  </a:lnTo>
                  <a:cubicBezTo>
                    <a:pt x="273" y="0"/>
                    <a:pt x="283" y="2"/>
                    <a:pt x="290" y="7"/>
                  </a:cubicBezTo>
                  <a:cubicBezTo>
                    <a:pt x="297" y="12"/>
                    <a:pt x="299" y="19"/>
                    <a:pt x="299" y="28"/>
                  </a:cubicBezTo>
                  <a:cubicBezTo>
                    <a:pt x="299" y="37"/>
                    <a:pt x="297" y="44"/>
                    <a:pt x="290" y="49"/>
                  </a:cubicBezTo>
                  <a:cubicBezTo>
                    <a:pt x="283" y="54"/>
                    <a:pt x="273" y="56"/>
                    <a:pt x="262" y="5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4" name="Freeform 37">
              <a:extLst>
                <a:ext uri="{FF2B5EF4-FFF2-40B4-BE49-F238E27FC236}">
                  <a16:creationId xmlns:a16="http://schemas.microsoft.com/office/drawing/2014/main" id="{F9623805-6590-3746-B26E-1F81E7A246BB}"/>
                </a:ext>
              </a:extLst>
            </p:cNvPr>
            <p:cNvSpPr>
              <a:spLocks noChangeArrowheads="1"/>
            </p:cNvSpPr>
            <p:nvPr/>
          </p:nvSpPr>
          <p:spPr bwMode="auto">
            <a:xfrm>
              <a:off x="8275638" y="3238500"/>
              <a:ext cx="120650" cy="128588"/>
            </a:xfrm>
            <a:custGeom>
              <a:avLst/>
              <a:gdLst>
                <a:gd name="T0" fmla="*/ 121 w 337"/>
                <a:gd name="T1" fmla="*/ 296 h 358"/>
                <a:gd name="T2" fmla="*/ 65 w 337"/>
                <a:gd name="T3" fmla="*/ 72 h 358"/>
                <a:gd name="T4" fmla="*/ 65 w 337"/>
                <a:gd name="T5" fmla="*/ 315 h 358"/>
                <a:gd name="T6" fmla="*/ 56 w 337"/>
                <a:gd name="T7" fmla="*/ 345 h 358"/>
                <a:gd name="T8" fmla="*/ 33 w 337"/>
                <a:gd name="T9" fmla="*/ 354 h 358"/>
                <a:gd name="T10" fmla="*/ 10 w 337"/>
                <a:gd name="T11" fmla="*/ 345 h 358"/>
                <a:gd name="T12" fmla="*/ 0 w 337"/>
                <a:gd name="T13" fmla="*/ 315 h 358"/>
                <a:gd name="T14" fmla="*/ 0 w 337"/>
                <a:gd name="T15" fmla="*/ 37 h 358"/>
                <a:gd name="T16" fmla="*/ 12 w 337"/>
                <a:gd name="T17" fmla="*/ 7 h 358"/>
                <a:gd name="T18" fmla="*/ 44 w 337"/>
                <a:gd name="T19" fmla="*/ 0 h 358"/>
                <a:gd name="T20" fmla="*/ 65 w 337"/>
                <a:gd name="T21" fmla="*/ 0 h 358"/>
                <a:gd name="T22" fmla="*/ 93 w 337"/>
                <a:gd name="T23" fmla="*/ 5 h 358"/>
                <a:gd name="T24" fmla="*/ 107 w 337"/>
                <a:gd name="T25" fmla="*/ 19 h 358"/>
                <a:gd name="T26" fmla="*/ 117 w 337"/>
                <a:gd name="T27" fmla="*/ 49 h 358"/>
                <a:gd name="T28" fmla="*/ 168 w 337"/>
                <a:gd name="T29" fmla="*/ 240 h 358"/>
                <a:gd name="T30" fmla="*/ 219 w 337"/>
                <a:gd name="T31" fmla="*/ 49 h 358"/>
                <a:gd name="T32" fmla="*/ 229 w 337"/>
                <a:gd name="T33" fmla="*/ 19 h 358"/>
                <a:gd name="T34" fmla="*/ 243 w 337"/>
                <a:gd name="T35" fmla="*/ 5 h 358"/>
                <a:gd name="T36" fmla="*/ 271 w 337"/>
                <a:gd name="T37" fmla="*/ 0 h 358"/>
                <a:gd name="T38" fmla="*/ 292 w 337"/>
                <a:gd name="T39" fmla="*/ 0 h 358"/>
                <a:gd name="T40" fmla="*/ 324 w 337"/>
                <a:gd name="T41" fmla="*/ 7 h 358"/>
                <a:gd name="T42" fmla="*/ 336 w 337"/>
                <a:gd name="T43" fmla="*/ 37 h 358"/>
                <a:gd name="T44" fmla="*/ 336 w 337"/>
                <a:gd name="T45" fmla="*/ 315 h 358"/>
                <a:gd name="T46" fmla="*/ 327 w 337"/>
                <a:gd name="T47" fmla="*/ 345 h 358"/>
                <a:gd name="T48" fmla="*/ 303 w 337"/>
                <a:gd name="T49" fmla="*/ 354 h 358"/>
                <a:gd name="T50" fmla="*/ 280 w 337"/>
                <a:gd name="T51" fmla="*/ 345 h 358"/>
                <a:gd name="T52" fmla="*/ 271 w 337"/>
                <a:gd name="T53" fmla="*/ 315 h 358"/>
                <a:gd name="T54" fmla="*/ 271 w 337"/>
                <a:gd name="T55" fmla="*/ 72 h 358"/>
                <a:gd name="T56" fmla="*/ 215 w 337"/>
                <a:gd name="T57" fmla="*/ 296 h 358"/>
                <a:gd name="T58" fmla="*/ 205 w 337"/>
                <a:gd name="T59" fmla="*/ 329 h 358"/>
                <a:gd name="T60" fmla="*/ 194 w 337"/>
                <a:gd name="T61" fmla="*/ 347 h 358"/>
                <a:gd name="T62" fmla="*/ 168 w 337"/>
                <a:gd name="T63" fmla="*/ 357 h 358"/>
                <a:gd name="T64" fmla="*/ 147 w 337"/>
                <a:gd name="T65" fmla="*/ 352 h 358"/>
                <a:gd name="T66" fmla="*/ 133 w 337"/>
                <a:gd name="T67" fmla="*/ 338 h 358"/>
                <a:gd name="T68" fmla="*/ 126 w 337"/>
                <a:gd name="T69" fmla="*/ 319 h 358"/>
                <a:gd name="T70" fmla="*/ 121 w 337"/>
                <a:gd name="T71" fmla="*/ 29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7" h="358">
                  <a:moveTo>
                    <a:pt x="121" y="296"/>
                  </a:moveTo>
                  <a:lnTo>
                    <a:pt x="65" y="72"/>
                  </a:lnTo>
                  <a:lnTo>
                    <a:pt x="65" y="315"/>
                  </a:lnTo>
                  <a:cubicBezTo>
                    <a:pt x="65" y="329"/>
                    <a:pt x="63" y="338"/>
                    <a:pt x="56" y="345"/>
                  </a:cubicBezTo>
                  <a:cubicBezTo>
                    <a:pt x="49" y="352"/>
                    <a:pt x="43" y="354"/>
                    <a:pt x="33" y="354"/>
                  </a:cubicBezTo>
                  <a:cubicBezTo>
                    <a:pt x="24" y="354"/>
                    <a:pt x="16" y="352"/>
                    <a:pt x="10" y="345"/>
                  </a:cubicBezTo>
                  <a:cubicBezTo>
                    <a:pt x="3" y="338"/>
                    <a:pt x="0" y="329"/>
                    <a:pt x="0" y="315"/>
                  </a:cubicBezTo>
                  <a:lnTo>
                    <a:pt x="0" y="37"/>
                  </a:lnTo>
                  <a:cubicBezTo>
                    <a:pt x="0" y="21"/>
                    <a:pt x="5" y="12"/>
                    <a:pt x="12" y="7"/>
                  </a:cubicBezTo>
                  <a:cubicBezTo>
                    <a:pt x="19" y="2"/>
                    <a:pt x="30" y="0"/>
                    <a:pt x="44" y="0"/>
                  </a:cubicBezTo>
                  <a:lnTo>
                    <a:pt x="65" y="0"/>
                  </a:lnTo>
                  <a:cubicBezTo>
                    <a:pt x="79" y="0"/>
                    <a:pt x="89" y="2"/>
                    <a:pt x="93" y="5"/>
                  </a:cubicBezTo>
                  <a:cubicBezTo>
                    <a:pt x="100" y="7"/>
                    <a:pt x="103" y="12"/>
                    <a:pt x="107" y="19"/>
                  </a:cubicBezTo>
                  <a:cubicBezTo>
                    <a:pt x="112" y="26"/>
                    <a:pt x="114" y="35"/>
                    <a:pt x="117" y="49"/>
                  </a:cubicBezTo>
                  <a:lnTo>
                    <a:pt x="168" y="240"/>
                  </a:lnTo>
                  <a:lnTo>
                    <a:pt x="219" y="49"/>
                  </a:lnTo>
                  <a:cubicBezTo>
                    <a:pt x="224" y="35"/>
                    <a:pt x="227" y="26"/>
                    <a:pt x="229" y="19"/>
                  </a:cubicBezTo>
                  <a:cubicBezTo>
                    <a:pt x="232" y="12"/>
                    <a:pt x="236" y="7"/>
                    <a:pt x="243" y="5"/>
                  </a:cubicBezTo>
                  <a:cubicBezTo>
                    <a:pt x="250" y="2"/>
                    <a:pt x="259" y="0"/>
                    <a:pt x="271" y="0"/>
                  </a:cubicBezTo>
                  <a:lnTo>
                    <a:pt x="292" y="0"/>
                  </a:lnTo>
                  <a:cubicBezTo>
                    <a:pt x="306" y="0"/>
                    <a:pt x="315" y="2"/>
                    <a:pt x="324" y="7"/>
                  </a:cubicBezTo>
                  <a:cubicBezTo>
                    <a:pt x="334" y="12"/>
                    <a:pt x="336" y="23"/>
                    <a:pt x="336" y="37"/>
                  </a:cubicBezTo>
                  <a:lnTo>
                    <a:pt x="336" y="315"/>
                  </a:lnTo>
                  <a:cubicBezTo>
                    <a:pt x="336" y="329"/>
                    <a:pt x="334" y="338"/>
                    <a:pt x="327" y="345"/>
                  </a:cubicBezTo>
                  <a:cubicBezTo>
                    <a:pt x="320" y="352"/>
                    <a:pt x="313" y="354"/>
                    <a:pt x="303" y="354"/>
                  </a:cubicBezTo>
                  <a:cubicBezTo>
                    <a:pt x="294" y="354"/>
                    <a:pt x="287" y="352"/>
                    <a:pt x="280" y="345"/>
                  </a:cubicBezTo>
                  <a:cubicBezTo>
                    <a:pt x="273" y="338"/>
                    <a:pt x="271" y="329"/>
                    <a:pt x="271" y="315"/>
                  </a:cubicBezTo>
                  <a:lnTo>
                    <a:pt x="271" y="72"/>
                  </a:lnTo>
                  <a:lnTo>
                    <a:pt x="215" y="296"/>
                  </a:lnTo>
                  <a:cubicBezTo>
                    <a:pt x="210" y="310"/>
                    <a:pt x="208" y="322"/>
                    <a:pt x="205" y="329"/>
                  </a:cubicBezTo>
                  <a:cubicBezTo>
                    <a:pt x="203" y="336"/>
                    <a:pt x="199" y="342"/>
                    <a:pt x="194" y="347"/>
                  </a:cubicBezTo>
                  <a:cubicBezTo>
                    <a:pt x="190" y="351"/>
                    <a:pt x="180" y="357"/>
                    <a:pt x="168" y="357"/>
                  </a:cubicBezTo>
                  <a:cubicBezTo>
                    <a:pt x="159" y="357"/>
                    <a:pt x="152" y="354"/>
                    <a:pt x="147" y="352"/>
                  </a:cubicBezTo>
                  <a:cubicBezTo>
                    <a:pt x="142" y="347"/>
                    <a:pt x="138" y="343"/>
                    <a:pt x="133" y="338"/>
                  </a:cubicBezTo>
                  <a:cubicBezTo>
                    <a:pt x="128" y="333"/>
                    <a:pt x="128" y="326"/>
                    <a:pt x="126" y="319"/>
                  </a:cubicBezTo>
                  <a:cubicBezTo>
                    <a:pt x="124" y="310"/>
                    <a:pt x="121" y="303"/>
                    <a:pt x="121" y="29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grpSp>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3052996" y="2428581"/>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2052560" y="2262082"/>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20/20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7206604" y="4615225"/>
            <a:ext cx="1282723" cy="86305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1/3/18</a:t>
            </a:r>
          </a:p>
          <a:p>
            <a:pPr marL="0" marR="0" lvl="0" indent="0" algn="ctr" defTabSz="914400" rtl="0" eaLnBrk="1" fontAlgn="auto" latinLnBrk="0" hangingPunct="1">
              <a:lnSpc>
                <a:spcPts val="4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cxnSp>
        <p:nvCxnSpPr>
          <p:cNvPr id="122" name="Straight Connector 121">
            <a:extLst>
              <a:ext uri="{FF2B5EF4-FFF2-40B4-BE49-F238E27FC236}">
                <a16:creationId xmlns:a16="http://schemas.microsoft.com/office/drawing/2014/main" id="{B0328B95-ABD2-F14D-8772-63C8D57439FB}"/>
              </a:ext>
            </a:extLst>
          </p:cNvPr>
          <p:cNvCxnSpPr>
            <a:cxnSpLocks/>
          </p:cNvCxnSpPr>
          <p:nvPr/>
        </p:nvCxnSpPr>
        <p:spPr>
          <a:xfrm>
            <a:off x="13280423" y="4182099"/>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3052996" y="2894674"/>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2052560" y="2728175"/>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20/40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3052996" y="3360767"/>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2052560" y="3194268"/>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20/60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3052996" y="3826860"/>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2052560" y="3660361"/>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20/80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3052996" y="4285716"/>
            <a:ext cx="6856745"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2052560" y="4126455"/>
            <a:ext cx="77296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20/100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 name="Freeform 7">
            <a:extLst>
              <a:ext uri="{FF2B5EF4-FFF2-40B4-BE49-F238E27FC236}">
                <a16:creationId xmlns:a16="http://schemas.microsoft.com/office/drawing/2014/main" id="{7C935FD5-3BB4-574F-A78F-068D0659A036}"/>
              </a:ext>
            </a:extLst>
          </p:cNvPr>
          <p:cNvSpPr/>
          <p:nvPr/>
        </p:nvSpPr>
        <p:spPr>
          <a:xfrm>
            <a:off x="3052996" y="2635328"/>
            <a:ext cx="6858008" cy="745683"/>
          </a:xfrm>
          <a:custGeom>
            <a:avLst/>
            <a:gdLst>
              <a:gd name="connsiteX0" fmla="*/ 0 w 3175000"/>
              <a:gd name="connsiteY0" fmla="*/ 0 h 1651000"/>
              <a:gd name="connsiteX1" fmla="*/ 279400 w 3175000"/>
              <a:gd name="connsiteY1" fmla="*/ 723900 h 1651000"/>
              <a:gd name="connsiteX2" fmla="*/ 927100 w 3175000"/>
              <a:gd name="connsiteY2" fmla="*/ 1498600 h 1651000"/>
              <a:gd name="connsiteX3" fmla="*/ 3175000 w 3175000"/>
              <a:gd name="connsiteY3" fmla="*/ 1498600 h 1651000"/>
              <a:gd name="connsiteX4" fmla="*/ 3175000 w 3175000"/>
              <a:gd name="connsiteY4" fmla="*/ 1651000 h 1651000"/>
              <a:gd name="connsiteX0" fmla="*/ 0 w 3175000"/>
              <a:gd name="connsiteY0" fmla="*/ 0 h 1498600"/>
              <a:gd name="connsiteX1" fmla="*/ 279400 w 3175000"/>
              <a:gd name="connsiteY1" fmla="*/ 723900 h 1498600"/>
              <a:gd name="connsiteX2" fmla="*/ 927100 w 3175000"/>
              <a:gd name="connsiteY2" fmla="*/ 1498600 h 1498600"/>
              <a:gd name="connsiteX3" fmla="*/ 3175000 w 3175000"/>
              <a:gd name="connsiteY3" fmla="*/ 1498600 h 1498600"/>
              <a:gd name="connsiteX0" fmla="*/ 0 w 3968120"/>
              <a:gd name="connsiteY0" fmla="*/ 0 h 1498600"/>
              <a:gd name="connsiteX1" fmla="*/ 279400 w 3968120"/>
              <a:gd name="connsiteY1" fmla="*/ 723900 h 1498600"/>
              <a:gd name="connsiteX2" fmla="*/ 927100 w 3968120"/>
              <a:gd name="connsiteY2" fmla="*/ 1498600 h 1498600"/>
              <a:gd name="connsiteX3" fmla="*/ 3968120 w 3968120"/>
              <a:gd name="connsiteY3" fmla="*/ 1498600 h 1498600"/>
              <a:gd name="connsiteX0" fmla="*/ 0 w 3968120"/>
              <a:gd name="connsiteY0" fmla="*/ 0 h 1498600"/>
              <a:gd name="connsiteX1" fmla="*/ 279400 w 3968120"/>
              <a:gd name="connsiteY1" fmla="*/ 723900 h 1498600"/>
              <a:gd name="connsiteX2" fmla="*/ 2165016 w 3968120"/>
              <a:gd name="connsiteY2" fmla="*/ 1498600 h 1498600"/>
              <a:gd name="connsiteX3" fmla="*/ 3968120 w 3968120"/>
              <a:gd name="connsiteY3" fmla="*/ 1498600 h 1498600"/>
              <a:gd name="connsiteX0" fmla="*/ 0 w 3968120"/>
              <a:gd name="connsiteY0" fmla="*/ 0 h 1498600"/>
              <a:gd name="connsiteX1" fmla="*/ 941256 w 3968120"/>
              <a:gd name="connsiteY1" fmla="*/ 956374 h 1498600"/>
              <a:gd name="connsiteX2" fmla="*/ 2165016 w 3968120"/>
              <a:gd name="connsiteY2" fmla="*/ 1498600 h 1498600"/>
              <a:gd name="connsiteX3" fmla="*/ 3968120 w 3968120"/>
              <a:gd name="connsiteY3" fmla="*/ 1498600 h 1498600"/>
              <a:gd name="connsiteX0" fmla="*/ 0 w 5405470"/>
              <a:gd name="connsiteY0" fmla="*/ 61923 h 1560523"/>
              <a:gd name="connsiteX1" fmla="*/ 941256 w 5405470"/>
              <a:gd name="connsiteY1" fmla="*/ 1018297 h 1560523"/>
              <a:gd name="connsiteX2" fmla="*/ 2165016 w 5405470"/>
              <a:gd name="connsiteY2" fmla="*/ 1560523 h 1560523"/>
              <a:gd name="connsiteX3" fmla="*/ 5405470 w 5405470"/>
              <a:gd name="connsiteY3" fmla="*/ 0 h 1560523"/>
              <a:gd name="connsiteX0" fmla="*/ 0 w 5423548"/>
              <a:gd name="connsiteY0" fmla="*/ 16125 h 1514725"/>
              <a:gd name="connsiteX1" fmla="*/ 941256 w 5423548"/>
              <a:gd name="connsiteY1" fmla="*/ 972499 h 1514725"/>
              <a:gd name="connsiteX2" fmla="*/ 2165016 w 5423548"/>
              <a:gd name="connsiteY2" fmla="*/ 1514725 h 1514725"/>
              <a:gd name="connsiteX3" fmla="*/ 5423548 w 5423548"/>
              <a:gd name="connsiteY3" fmla="*/ 0 h 1514725"/>
              <a:gd name="connsiteX0" fmla="*/ 0 w 5423548"/>
              <a:gd name="connsiteY0" fmla="*/ 16125 h 1493908"/>
              <a:gd name="connsiteX1" fmla="*/ 941256 w 5423548"/>
              <a:gd name="connsiteY1" fmla="*/ 972499 h 1493908"/>
              <a:gd name="connsiteX2" fmla="*/ 3800296 w 5423548"/>
              <a:gd name="connsiteY2" fmla="*/ 1493908 h 1493908"/>
              <a:gd name="connsiteX3" fmla="*/ 5423548 w 5423548"/>
              <a:gd name="connsiteY3" fmla="*/ 0 h 1493908"/>
              <a:gd name="connsiteX0" fmla="*/ 0 w 5423548"/>
              <a:gd name="connsiteY0" fmla="*/ 16125 h 1493908"/>
              <a:gd name="connsiteX1" fmla="*/ 1960224 w 5423548"/>
              <a:gd name="connsiteY1" fmla="*/ 1159854 h 1493908"/>
              <a:gd name="connsiteX2" fmla="*/ 3800296 w 5423548"/>
              <a:gd name="connsiteY2" fmla="*/ 1493908 h 1493908"/>
              <a:gd name="connsiteX3" fmla="*/ 5423548 w 5423548"/>
              <a:gd name="connsiteY3" fmla="*/ 0 h 1493908"/>
              <a:gd name="connsiteX0" fmla="*/ 0 w 5423548"/>
              <a:gd name="connsiteY0" fmla="*/ 16125 h 1493908"/>
              <a:gd name="connsiteX1" fmla="*/ 1861614 w 5423548"/>
              <a:gd name="connsiteY1" fmla="*/ 1139036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3347376 w 5423548"/>
              <a:gd name="connsiteY1" fmla="*/ 340874 h 1493908"/>
              <a:gd name="connsiteX2" fmla="*/ 3800296 w 5423548"/>
              <a:gd name="connsiteY2" fmla="*/ 1493908 h 1493908"/>
              <a:gd name="connsiteX3" fmla="*/ 5423548 w 5423548"/>
              <a:gd name="connsiteY3" fmla="*/ 0 h 1493908"/>
              <a:gd name="connsiteX0" fmla="*/ 0 w 5423548"/>
              <a:gd name="connsiteY0" fmla="*/ 16125 h 1493908"/>
              <a:gd name="connsiteX1" fmla="*/ 3347376 w 5423548"/>
              <a:gd name="connsiteY1" fmla="*/ 340874 h 1493908"/>
              <a:gd name="connsiteX2" fmla="*/ 3800296 w 5423548"/>
              <a:gd name="connsiteY2" fmla="*/ 1493908 h 1493908"/>
              <a:gd name="connsiteX3" fmla="*/ 5423548 w 5423548"/>
              <a:gd name="connsiteY3" fmla="*/ 0 h 1493908"/>
              <a:gd name="connsiteX0" fmla="*/ 0 w 5423548"/>
              <a:gd name="connsiteY0" fmla="*/ 16125 h 1493908"/>
              <a:gd name="connsiteX1" fmla="*/ 3541389 w 5423548"/>
              <a:gd name="connsiteY1" fmla="*/ 139810 h 1493908"/>
              <a:gd name="connsiteX2" fmla="*/ 3800296 w 5423548"/>
              <a:gd name="connsiteY2" fmla="*/ 1493908 h 1493908"/>
              <a:gd name="connsiteX3" fmla="*/ 5423548 w 5423548"/>
              <a:gd name="connsiteY3" fmla="*/ 0 h 1493908"/>
              <a:gd name="connsiteX0" fmla="*/ 0 w 5423548"/>
              <a:gd name="connsiteY0" fmla="*/ 16125 h 1493908"/>
              <a:gd name="connsiteX1" fmla="*/ 3541389 w 5423548"/>
              <a:gd name="connsiteY1" fmla="*/ 139810 h 1493908"/>
              <a:gd name="connsiteX2" fmla="*/ 3800296 w 5423548"/>
              <a:gd name="connsiteY2" fmla="*/ 1493908 h 1493908"/>
              <a:gd name="connsiteX3" fmla="*/ 5423548 w 5423548"/>
              <a:gd name="connsiteY3" fmla="*/ 0 h 1493908"/>
              <a:gd name="connsiteX0" fmla="*/ 0 w 5423548"/>
              <a:gd name="connsiteY0" fmla="*/ 16125 h 1493908"/>
              <a:gd name="connsiteX1" fmla="*/ 3479658 w 5423548"/>
              <a:gd name="connsiteY1" fmla="*/ 117470 h 1493908"/>
              <a:gd name="connsiteX2" fmla="*/ 3800296 w 5423548"/>
              <a:gd name="connsiteY2" fmla="*/ 1493908 h 1493908"/>
              <a:gd name="connsiteX3" fmla="*/ 5423548 w 5423548"/>
              <a:gd name="connsiteY3" fmla="*/ 0 h 1493908"/>
              <a:gd name="connsiteX0" fmla="*/ 0 w 5423548"/>
              <a:gd name="connsiteY0" fmla="*/ 31311 h 1509340"/>
              <a:gd name="connsiteX1" fmla="*/ 3479658 w 5423548"/>
              <a:gd name="connsiteY1" fmla="*/ 132656 h 1509340"/>
              <a:gd name="connsiteX2" fmla="*/ 3800296 w 5423548"/>
              <a:gd name="connsiteY2" fmla="*/ 1509094 h 1509340"/>
              <a:gd name="connsiteX3" fmla="*/ 5423548 w 5423548"/>
              <a:gd name="connsiteY3" fmla="*/ 15186 h 1509340"/>
              <a:gd name="connsiteX0" fmla="*/ 0 w 5423548"/>
              <a:gd name="connsiteY0" fmla="*/ 31311 h 1509340"/>
              <a:gd name="connsiteX1" fmla="*/ 3479658 w 5423548"/>
              <a:gd name="connsiteY1" fmla="*/ 132656 h 1509340"/>
              <a:gd name="connsiteX2" fmla="*/ 3800296 w 5423548"/>
              <a:gd name="connsiteY2" fmla="*/ 1509094 h 1509340"/>
              <a:gd name="connsiteX3" fmla="*/ 5423548 w 5423548"/>
              <a:gd name="connsiteY3" fmla="*/ 15186 h 1509340"/>
              <a:gd name="connsiteX0" fmla="*/ 0 w 5423548"/>
              <a:gd name="connsiteY0" fmla="*/ 16125 h 1494112"/>
              <a:gd name="connsiteX1" fmla="*/ 3479658 w 5423548"/>
              <a:gd name="connsiteY1" fmla="*/ 117470 h 1494112"/>
              <a:gd name="connsiteX2" fmla="*/ 3800296 w 5423548"/>
              <a:gd name="connsiteY2" fmla="*/ 1493908 h 1494112"/>
              <a:gd name="connsiteX3" fmla="*/ 5423548 w 5423548"/>
              <a:gd name="connsiteY3" fmla="*/ 0 h 1494112"/>
              <a:gd name="connsiteX0" fmla="*/ 0 w 5423548"/>
              <a:gd name="connsiteY0" fmla="*/ 16125 h 1494106"/>
              <a:gd name="connsiteX1" fmla="*/ 3417927 w 5423548"/>
              <a:gd name="connsiteY1" fmla="*/ 72788 h 1494106"/>
              <a:gd name="connsiteX2" fmla="*/ 3800296 w 5423548"/>
              <a:gd name="connsiteY2" fmla="*/ 1493908 h 1494106"/>
              <a:gd name="connsiteX3" fmla="*/ 5423548 w 5423548"/>
              <a:gd name="connsiteY3" fmla="*/ 0 h 1494106"/>
              <a:gd name="connsiteX0" fmla="*/ 0 w 5423548"/>
              <a:gd name="connsiteY0" fmla="*/ 16125 h 1494292"/>
              <a:gd name="connsiteX1" fmla="*/ 3417927 w 5423548"/>
              <a:gd name="connsiteY1" fmla="*/ 72788 h 1494292"/>
              <a:gd name="connsiteX2" fmla="*/ 3800296 w 5423548"/>
              <a:gd name="connsiteY2" fmla="*/ 1493908 h 1494292"/>
              <a:gd name="connsiteX3" fmla="*/ 5423548 w 5423548"/>
              <a:gd name="connsiteY3" fmla="*/ 0 h 1494292"/>
              <a:gd name="connsiteX0" fmla="*/ 0 w 5423548"/>
              <a:gd name="connsiteY0" fmla="*/ 16125 h 1494132"/>
              <a:gd name="connsiteX1" fmla="*/ 3417927 w 5423548"/>
              <a:gd name="connsiteY1" fmla="*/ 72788 h 1494132"/>
              <a:gd name="connsiteX2" fmla="*/ 3800296 w 5423548"/>
              <a:gd name="connsiteY2" fmla="*/ 1493908 h 1494132"/>
              <a:gd name="connsiteX3" fmla="*/ 5423548 w 5423548"/>
              <a:gd name="connsiteY3" fmla="*/ 0 h 1494132"/>
              <a:gd name="connsiteX0" fmla="*/ 0 w 5423548"/>
              <a:gd name="connsiteY0" fmla="*/ 16125 h 1493908"/>
              <a:gd name="connsiteX1" fmla="*/ 3417927 w 5423548"/>
              <a:gd name="connsiteY1" fmla="*/ 72788 h 1493908"/>
              <a:gd name="connsiteX2" fmla="*/ 3800296 w 5423548"/>
              <a:gd name="connsiteY2" fmla="*/ 1493908 h 1493908"/>
              <a:gd name="connsiteX3" fmla="*/ 5423548 w 5423548"/>
              <a:gd name="connsiteY3" fmla="*/ 0 h 1493908"/>
              <a:gd name="connsiteX0" fmla="*/ 0 w 5423548"/>
              <a:gd name="connsiteY0" fmla="*/ 16125 h 1493908"/>
              <a:gd name="connsiteX1" fmla="*/ 3492269 w 5423548"/>
              <a:gd name="connsiteY1" fmla="*/ 21426 h 1493908"/>
              <a:gd name="connsiteX2" fmla="*/ 3800296 w 5423548"/>
              <a:gd name="connsiteY2" fmla="*/ 1493908 h 1493908"/>
              <a:gd name="connsiteX3" fmla="*/ 5423548 w 5423548"/>
              <a:gd name="connsiteY3" fmla="*/ 0 h 1493908"/>
            </a:gdLst>
            <a:ahLst/>
            <a:cxnLst>
              <a:cxn ang="0">
                <a:pos x="connsiteX0" y="connsiteY0"/>
              </a:cxn>
              <a:cxn ang="0">
                <a:pos x="connsiteX1" y="connsiteY1"/>
              </a:cxn>
              <a:cxn ang="0">
                <a:pos x="connsiteX2" y="connsiteY2"/>
              </a:cxn>
              <a:cxn ang="0">
                <a:pos x="connsiteX3" y="connsiteY3"/>
              </a:cxn>
            </a:cxnLst>
            <a:rect l="l" t="t" r="r" b="b"/>
            <a:pathLst>
              <a:path w="5423548" h="1493908">
                <a:moveTo>
                  <a:pt x="0" y="16125"/>
                </a:moveTo>
                <a:lnTo>
                  <a:pt x="3492269" y="21426"/>
                </a:lnTo>
                <a:cubicBezTo>
                  <a:pt x="3524779" y="191635"/>
                  <a:pt x="3784538" y="1483456"/>
                  <a:pt x="3800296" y="1493908"/>
                </a:cubicBezTo>
                <a:cubicBezTo>
                  <a:pt x="4278070" y="1473091"/>
                  <a:pt x="5093690" y="0"/>
                  <a:pt x="5423548" y="0"/>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6487608" y="1731959"/>
            <a:ext cx="2723823" cy="43088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Century Gothic" panose="020F0302020204030204"/>
                <a:ea typeface="+mn-ea"/>
                <a:cs typeface="+mn-cs"/>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3052996" y="2418229"/>
            <a:ext cx="0" cy="1879226"/>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53" name="Oval 152">
            <a:extLst>
              <a:ext uri="{FF2B5EF4-FFF2-40B4-BE49-F238E27FC236}">
                <a16:creationId xmlns:a16="http://schemas.microsoft.com/office/drawing/2014/main" id="{6DC6B979-5D95-8047-A0ED-1E52773963FF}"/>
              </a:ext>
            </a:extLst>
          </p:cNvPr>
          <p:cNvSpPr/>
          <p:nvPr/>
        </p:nvSpPr>
        <p:spPr>
          <a:xfrm>
            <a:off x="2979776" y="2556496"/>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7847966" y="2418229"/>
            <a:ext cx="1" cy="1862371"/>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7476090" y="3003981"/>
            <a:ext cx="743750" cy="743750"/>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7849519" y="2219447"/>
            <a:ext cx="1" cy="415882"/>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9909739" y="2418229"/>
            <a:ext cx="1" cy="1862371"/>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9831150" y="2556496"/>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8873208" y="4615225"/>
            <a:ext cx="2060179" cy="107978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4/2/18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Restored 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Baseline VA</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2016169" y="4615225"/>
            <a:ext cx="2018501" cy="107978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6/23/17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t>Baseline VA</a:t>
            </a:r>
            <a:b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br>
            <a: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t>20/30 OU</a:t>
            </a:r>
            <a:endParaRPr kumimoji="0" lang="en-US" sz="2000" b="1"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26979704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0"/>
                                        <p:tgtEl>
                                          <p:spTgt spid="8"/>
                                        </p:tgtEl>
                                      </p:cBhvr>
                                    </p:animEffect>
                                  </p:childTnLst>
                                </p:cTn>
                              </p:par>
                              <p:par>
                                <p:cTn id="8" presetID="22" presetClass="entr" presetSubtype="4" fill="hold" nodeType="withEffect">
                                  <p:stCondLst>
                                    <p:cond delay="100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10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500"/>
                                        <p:tgtEl>
                                          <p:spTgt spid="147"/>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1500"/>
                                        <p:tgtEl>
                                          <p:spTgt spid="95"/>
                                        </p:tgtEl>
                                      </p:cBhvr>
                                    </p:animEffect>
                                  </p:childTnLst>
                                </p:cTn>
                              </p:par>
                            </p:childTnLst>
                          </p:cTn>
                        </p:par>
                        <p:par>
                          <p:cTn id="17" fill="hold">
                            <p:stCondLst>
                              <p:cond delay="2500"/>
                            </p:stCondLst>
                            <p:childTnLst>
                              <p:par>
                                <p:cTn id="18" presetID="26" presetClass="emph" presetSubtype="0" repeatCount="2000" fill="hold" nodeType="afterEffect">
                                  <p:stCondLst>
                                    <p:cond delay="0"/>
                                  </p:stCondLst>
                                  <p:childTnLst>
                                    <p:animEffect transition="out" filter="fade">
                                      <p:cBhvr>
                                        <p:cTn id="19" dur="1000" tmFilter="0, 0; .2, .5; .8, .5; 1, 0"/>
                                        <p:tgtEl>
                                          <p:spTgt spid="147"/>
                                        </p:tgtEl>
                                      </p:cBhvr>
                                    </p:animEffect>
                                    <p:animScale>
                                      <p:cBhvr>
                                        <p:cTn id="20" dur="500" autoRev="1" fill="hold"/>
                                        <p:tgtEl>
                                          <p:spTgt spid="147"/>
                                        </p:tgtEl>
                                      </p:cBhvr>
                                      <p:by x="105000" y="105000"/>
                                    </p:animScale>
                                  </p:childTnLst>
                                </p:cTn>
                              </p:par>
                              <p:par>
                                <p:cTn id="21" presetID="22" presetClass="entr" presetSubtype="4" fill="hold" nodeType="withEffect">
                                  <p:stCondLst>
                                    <p:cond delay="1000"/>
                                  </p:stCondLst>
                                  <p:childTnLst>
                                    <p:set>
                                      <p:cBhvr>
                                        <p:cTn id="22" dur="1" fill="hold">
                                          <p:stCondLst>
                                            <p:cond delay="0"/>
                                          </p:stCondLst>
                                        </p:cTn>
                                        <p:tgtEl>
                                          <p:spTgt spid="100"/>
                                        </p:tgtEl>
                                        <p:attrNameLst>
                                          <p:attrName>style.visibility</p:attrName>
                                        </p:attrNameLst>
                                      </p:cBhvr>
                                      <p:to>
                                        <p:strVal val="visible"/>
                                      </p:to>
                                    </p:set>
                                    <p:animEffect transition="in" filter="wipe(down)">
                                      <p:cBhvr>
                                        <p:cTn id="23"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9EE6D3AD-E122-AD4F-B480-2D9C58F5066E}"/>
              </a:ext>
            </a:extLst>
          </p:cNvPr>
          <p:cNvSpPr/>
          <p:nvPr/>
        </p:nvSpPr>
        <p:spPr>
          <a:xfrm>
            <a:off x="8973457" y="1731118"/>
            <a:ext cx="2895599" cy="2895599"/>
          </a:xfrm>
          <a:prstGeom prst="ellipse">
            <a:avLst/>
          </a:prstGeom>
          <a:gradFill flip="none" rotWithShape="1">
            <a:gsLst>
              <a:gs pos="20000">
                <a:srgbClr val="64A70B"/>
              </a:gs>
              <a:gs pos="100000">
                <a:srgbClr val="64A70B">
                  <a:alpha val="0"/>
                </a:srgbClr>
              </a:gs>
            </a:gsLst>
            <a:path path="circle">
              <a:fillToRect l="50000" t="50000" r="50000" b="50000"/>
            </a:path>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4">
            <a:extLst>
              <a:ext uri="{FF2B5EF4-FFF2-40B4-BE49-F238E27FC236}">
                <a16:creationId xmlns:a16="http://schemas.microsoft.com/office/drawing/2014/main" id="{066EFF20-1316-A349-9D82-50BF660E0D87}"/>
              </a:ext>
            </a:extLst>
          </p:cNvPr>
          <p:cNvSpPr txBox="1">
            <a:spLocks/>
          </p:cNvSpPr>
          <p:nvPr/>
        </p:nvSpPr>
        <p:spPr>
          <a:xfrm>
            <a:off x="0" y="3495703"/>
            <a:ext cx="12192000" cy="2127328"/>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j-ea"/>
                <a:cs typeface="+mj-cs"/>
              </a:rPr>
              <a:t>Preserving </a:t>
            </a:r>
            <a:r>
              <a:rPr kumimoji="0" lang="en-US" sz="4200" b="0" i="0" u="none" strike="noStrike" kern="1200" cap="none" spc="0" normalizeH="0" baseline="0" noProof="0" dirty="0">
                <a:ln>
                  <a:noFill/>
                </a:ln>
                <a:solidFill>
                  <a:srgbClr val="FFFFFF"/>
                </a:solidFill>
                <a:effectLst/>
                <a:uLnTx/>
                <a:uFillTx/>
                <a:latin typeface="Century Gothic" panose="020F0302020204030204"/>
                <a:ea typeface="+mj-ea"/>
                <a:cs typeface="+mj-cs"/>
              </a:rPr>
              <a:t>Functional Vision</a:t>
            </a: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j-ea"/>
              <a:cs typeface="+mj-cs"/>
            </a:endParaRPr>
          </a:p>
        </p:txBody>
      </p:sp>
      <p:cxnSp>
        <p:nvCxnSpPr>
          <p:cNvPr id="17" name="Straight Connector 16">
            <a:extLst>
              <a:ext uri="{FF2B5EF4-FFF2-40B4-BE49-F238E27FC236}">
                <a16:creationId xmlns:a16="http://schemas.microsoft.com/office/drawing/2014/main" id="{7E4322FF-AB30-284A-960C-70B5E1EDE61F}"/>
              </a:ext>
            </a:extLst>
          </p:cNvPr>
          <p:cNvCxnSpPr>
            <a:cxnSpLocks/>
            <a:stCxn id="10" idx="4"/>
          </p:cNvCxnSpPr>
          <p:nvPr/>
        </p:nvCxnSpPr>
        <p:spPr>
          <a:xfrm>
            <a:off x="10421257" y="3308405"/>
            <a:ext cx="0" cy="1550849"/>
          </a:xfrm>
          <a:prstGeom prst="line">
            <a:avLst/>
          </a:prstGeom>
          <a:ln w="31750" cap="rnd">
            <a:gradFill>
              <a:gsLst>
                <a:gs pos="0">
                  <a:schemeClr val="accent1">
                    <a:lumMod val="5000"/>
                    <a:lumOff val="95000"/>
                  </a:schemeClr>
                </a:gs>
                <a:gs pos="100000">
                  <a:srgbClr val="64A70B"/>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51A504F-BAD4-2E47-8869-D93C8A149A47}"/>
              </a:ext>
            </a:extLst>
          </p:cNvPr>
          <p:cNvGrpSpPr/>
          <p:nvPr/>
        </p:nvGrpSpPr>
        <p:grpSpPr>
          <a:xfrm>
            <a:off x="9491304" y="2255188"/>
            <a:ext cx="1859900" cy="1859900"/>
            <a:chOff x="8410187" y="3121503"/>
            <a:chExt cx="1201977" cy="1201977"/>
          </a:xfrm>
        </p:grpSpPr>
        <p:sp>
          <p:nvSpPr>
            <p:cNvPr id="10" name="Oval 9">
              <a:extLst>
                <a:ext uri="{FF2B5EF4-FFF2-40B4-BE49-F238E27FC236}">
                  <a16:creationId xmlns:a16="http://schemas.microsoft.com/office/drawing/2014/main" id="{779AE95C-59B4-004A-BD77-D61E8D1D7BB8}"/>
                </a:ext>
              </a:extLst>
            </p:cNvPr>
            <p:cNvSpPr/>
            <p:nvPr/>
          </p:nvSpPr>
          <p:spPr>
            <a:xfrm>
              <a:off x="8931517" y="3642833"/>
              <a:ext cx="159321" cy="159321"/>
            </a:xfrm>
            <a:prstGeom prst="ellipse">
              <a:avLst/>
            </a:prstGeom>
            <a:solidFill>
              <a:srgbClr val="F37021"/>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 name="Oval 10">
              <a:extLst>
                <a:ext uri="{FF2B5EF4-FFF2-40B4-BE49-F238E27FC236}">
                  <a16:creationId xmlns:a16="http://schemas.microsoft.com/office/drawing/2014/main" id="{40314FBE-457D-304F-995D-569961A9213B}"/>
                </a:ext>
              </a:extLst>
            </p:cNvPr>
            <p:cNvSpPr/>
            <p:nvPr/>
          </p:nvSpPr>
          <p:spPr>
            <a:xfrm>
              <a:off x="8777345" y="3488661"/>
              <a:ext cx="467664" cy="467664"/>
            </a:xfrm>
            <a:prstGeom prst="ellipse">
              <a:avLst/>
            </a:prstGeom>
            <a:noFill/>
            <a:ln w="25400">
              <a:solidFill>
                <a:srgbClr val="FFFFFF">
                  <a:alpha val="7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2" name="Oval 11">
              <a:extLst>
                <a:ext uri="{FF2B5EF4-FFF2-40B4-BE49-F238E27FC236}">
                  <a16:creationId xmlns:a16="http://schemas.microsoft.com/office/drawing/2014/main" id="{B8E47ABB-881F-D742-A37B-A83E2733B08B}"/>
                </a:ext>
              </a:extLst>
            </p:cNvPr>
            <p:cNvSpPr/>
            <p:nvPr/>
          </p:nvSpPr>
          <p:spPr>
            <a:xfrm>
              <a:off x="8600578" y="3311894"/>
              <a:ext cx="821197" cy="821197"/>
            </a:xfrm>
            <a:prstGeom prst="ellipse">
              <a:avLst/>
            </a:prstGeom>
            <a:noFill/>
            <a:ln w="25400">
              <a:solidFill>
                <a:srgbClr val="FFFFFF">
                  <a:alpha val="50196"/>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3" name="Oval 12">
              <a:extLst>
                <a:ext uri="{FF2B5EF4-FFF2-40B4-BE49-F238E27FC236}">
                  <a16:creationId xmlns:a16="http://schemas.microsoft.com/office/drawing/2014/main" id="{4C0FFC9C-A689-0844-A323-8BEB5F7D73D1}"/>
                </a:ext>
              </a:extLst>
            </p:cNvPr>
            <p:cNvSpPr/>
            <p:nvPr/>
          </p:nvSpPr>
          <p:spPr>
            <a:xfrm>
              <a:off x="8410187" y="3121503"/>
              <a:ext cx="1201977" cy="1201977"/>
            </a:xfrm>
            <a:prstGeom prst="ellipse">
              <a:avLst/>
            </a:prstGeom>
            <a:noFill/>
            <a:ln w="25400">
              <a:solidFill>
                <a:srgbClr val="FFFFFF">
                  <a:alpha val="29804"/>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spTree>
    <p:extLst>
      <p:ext uri="{BB962C8B-B14F-4D97-AF65-F5344CB8AC3E}">
        <p14:creationId xmlns:p14="http://schemas.microsoft.com/office/powerpoint/2010/main" val="1626401067"/>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par>
                                <p:cTn id="8" presetID="10"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472463" y="2844110"/>
            <a:ext cx="2660575" cy="1880017"/>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Started </a:t>
            </a:r>
            <a:r>
              <a:rPr kumimoji="0" lang="en-US" sz="2600" b="1" i="0" u="none" strike="noStrike" kern="1200" cap="none" spc="0" normalizeH="0" baseline="0" noProof="0" dirty="0" err="1">
                <a:ln>
                  <a:noFill/>
                </a:ln>
                <a:solidFill>
                  <a:srgbClr val="D1EEB1"/>
                </a:solidFill>
                <a:effectLst/>
                <a:uLnTx/>
                <a:uFillTx/>
                <a:latin typeface="Century Gothic" panose="020F0302020204030204"/>
                <a:ea typeface="+mn-ea"/>
                <a:cs typeface="+mn-cs"/>
              </a:rPr>
              <a:t>ForeseeHome</a:t>
            </a: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 testing on</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400" b="1" i="0" u="none" strike="noStrike" kern="1200" cap="none" spc="0" normalizeH="0" baseline="0" noProof="0" dirty="0">
                <a:ln>
                  <a:noFill/>
                </a:ln>
                <a:solidFill>
                  <a:srgbClr val="FFFFFF"/>
                </a:solidFill>
                <a:effectLst/>
                <a:uLnTx/>
                <a:uFillTx/>
                <a:latin typeface="Century Gothic" panose="020F0302020204030204"/>
                <a:ea typeface="+mn-ea"/>
                <a:cs typeface="+mn-cs"/>
              </a:rPr>
              <a:t>12/19/16</a:t>
            </a:r>
          </a:p>
        </p:txBody>
      </p: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14" name="Content Placeholder 13"/>
          <p:cNvSpPr>
            <a:spLocks noGrp="1"/>
          </p:cNvSpPr>
          <p:nvPr>
            <p:ph idx="1"/>
          </p:nvPr>
        </p:nvSpPr>
        <p:spPr>
          <a:xfrm>
            <a:off x="1025911" y="2546081"/>
            <a:ext cx="5794486" cy="2637956"/>
          </a:xfrm>
        </p:spPr>
        <p:txBody>
          <a:bodyPr/>
          <a:lstStyle/>
          <a:p>
            <a:pPr marL="0" indent="0">
              <a:lnSpc>
                <a:spcPct val="150000"/>
              </a:lnSpc>
              <a:spcAft>
                <a:spcPts val="500"/>
              </a:spcAft>
              <a:buNone/>
            </a:pPr>
            <a:r>
              <a:rPr lang="en-US" sz="2200" b="1" cap="all" spc="200" dirty="0">
                <a:solidFill>
                  <a:srgbClr val="006991"/>
                </a:solidFill>
              </a:rPr>
              <a:t>Patient History</a:t>
            </a:r>
          </a:p>
          <a:p>
            <a:pPr>
              <a:spcBef>
                <a:spcPts val="1500"/>
              </a:spcBef>
            </a:pPr>
            <a:r>
              <a:rPr lang="en-US" sz="2600" dirty="0"/>
              <a:t>Intermediate Dry AMD OD</a:t>
            </a:r>
          </a:p>
          <a:p>
            <a:pPr lvl="1">
              <a:spcBef>
                <a:spcPts val="1500"/>
              </a:spcBef>
            </a:pPr>
            <a:r>
              <a:rPr lang="en-US" sz="2200" dirty="0"/>
              <a:t>PVD OU</a:t>
            </a:r>
          </a:p>
          <a:p>
            <a:pPr lvl="1">
              <a:spcBef>
                <a:spcPts val="1500"/>
              </a:spcBef>
            </a:pPr>
            <a:r>
              <a:rPr lang="en-US" sz="2200" dirty="0"/>
              <a:t>Dry Eye Syndrome </a:t>
            </a:r>
          </a:p>
          <a:p>
            <a:pPr>
              <a:spcBef>
                <a:spcPts val="1500"/>
              </a:spcBef>
            </a:pPr>
            <a:r>
              <a:rPr lang="en-US" sz="2600" dirty="0"/>
              <a:t>Artificial Tears, AREDS Supplement</a:t>
            </a:r>
          </a:p>
          <a:p>
            <a:pPr>
              <a:spcBef>
                <a:spcPts val="1500"/>
              </a:spcBef>
            </a:pPr>
            <a:r>
              <a:rPr lang="en-US" sz="2600" dirty="0"/>
              <a:t> </a:t>
            </a:r>
          </a:p>
          <a:p>
            <a:pPr>
              <a:spcBef>
                <a:spcPts val="1500"/>
              </a:spcBef>
            </a:pPr>
            <a:endParaRPr lang="en-US" sz="2600" dirty="0"/>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4486940" y="0"/>
            <a:ext cx="6866860" cy="1303991"/>
          </a:xfrm>
        </p:spPr>
        <p:txBody>
          <a:bodyPr anchor="ctr"/>
          <a:lstStyle/>
          <a:p>
            <a:pPr algn="ctr"/>
            <a:r>
              <a:rPr lang="en-US" sz="2800" dirty="0">
                <a:solidFill>
                  <a:schemeClr val="bg1"/>
                </a:solidFill>
              </a:rPr>
              <a:t>Patient  </a:t>
            </a:r>
            <a:r>
              <a:rPr lang="en-US" sz="2800" b="0" dirty="0">
                <a:solidFill>
                  <a:srgbClr val="468DAD"/>
                </a:solidFill>
              </a:rPr>
              <a:t>|</a:t>
            </a:r>
            <a:r>
              <a:rPr lang="en-US" sz="2800" b="0" dirty="0">
                <a:solidFill>
                  <a:schemeClr val="bg1"/>
                </a:solidFill>
              </a:rPr>
              <a:t>  Baseline Vision: 20/20 OD</a:t>
            </a: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2</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a:stretch>
            <a:fillRect/>
          </a:stretch>
        </p:blipFill>
        <p:spPr>
          <a:xfrm>
            <a:off x="9852601" y="2827045"/>
            <a:ext cx="2679875" cy="4185423"/>
          </a:xfrm>
          <a:prstGeom prst="rect">
            <a:avLst/>
          </a:prstGeom>
        </p:spPr>
      </p:pic>
      <p:sp>
        <p:nvSpPr>
          <p:cNvPr id="107" name="Rectangle 106">
            <a:extLst>
              <a:ext uri="{FF2B5EF4-FFF2-40B4-BE49-F238E27FC236}">
                <a16:creationId xmlns:a16="http://schemas.microsoft.com/office/drawing/2014/main" id="{D880E457-C26A-C846-8735-3FC1CF2B20CE}"/>
              </a:ext>
            </a:extLst>
          </p:cNvPr>
          <p:cNvSpPr/>
          <p:nvPr/>
        </p:nvSpPr>
        <p:spPr>
          <a:xfrm>
            <a:off x="976075" y="1935813"/>
            <a:ext cx="5339603" cy="523220"/>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0000"/>
                </a:solidFill>
                <a:effectLst/>
                <a:uLnTx/>
                <a:uFillTx/>
                <a:latin typeface="Century Gothic" panose="020F0302020204030204"/>
                <a:ea typeface="+mn-ea"/>
                <a:cs typeface="+mn-cs"/>
              </a:rPr>
              <a:t>Baseline Vision: 20/20 OD</a:t>
            </a:r>
          </a:p>
        </p:txBody>
      </p:sp>
      <p:sp>
        <p:nvSpPr>
          <p:cNvPr id="123" name="Oval 122">
            <a:extLst>
              <a:ext uri="{FF2B5EF4-FFF2-40B4-BE49-F238E27FC236}">
                <a16:creationId xmlns:a16="http://schemas.microsoft.com/office/drawing/2014/main" id="{43AFD9B4-557C-BE40-A149-BB34F053546A}"/>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815799" y="617652"/>
            <a:ext cx="531392" cy="484504"/>
          </a:xfrm>
          <a:prstGeom prst="rect">
            <a:avLst/>
          </a:prstGeom>
        </p:spPr>
      </p:pic>
    </p:spTree>
    <p:extLst>
      <p:ext uri="{BB962C8B-B14F-4D97-AF65-F5344CB8AC3E}">
        <p14:creationId xmlns:p14="http://schemas.microsoft.com/office/powerpoint/2010/main" val="1184381496"/>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BB565F5A-BB3F-A54E-8066-6BACFA2B09D6}"/>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55842" y="2152212"/>
            <a:ext cx="12192000" cy="4705788"/>
          </a:xfrm>
          <a:prstGeom prst="rect">
            <a:avLst/>
          </a:prstGeom>
          <a:effectLst/>
        </p:spPr>
      </p:pic>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10083051"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7450682"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5019717"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2</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3"/>
          <a:stretch>
            <a:fillRect/>
          </a:stretch>
        </p:blipFill>
        <p:spPr>
          <a:xfrm>
            <a:off x="3501933" y="563095"/>
            <a:ext cx="228600" cy="190500"/>
          </a:xfrm>
          <a:prstGeom prst="rect">
            <a:avLst/>
          </a:prstGeom>
        </p:spPr>
      </p:pic>
      <p:sp>
        <p:nvSpPr>
          <p:cNvPr id="22" name="Oval 21">
            <a:extLst>
              <a:ext uri="{FF2B5EF4-FFF2-40B4-BE49-F238E27FC236}">
                <a16:creationId xmlns:a16="http://schemas.microsoft.com/office/drawing/2014/main" id="{460CD2BD-782D-F245-9761-651BCBDF1462}"/>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3" name="Picture 22">
            <a:extLst>
              <a:ext uri="{FF2B5EF4-FFF2-40B4-BE49-F238E27FC236}">
                <a16:creationId xmlns:a16="http://schemas.microsoft.com/office/drawing/2014/main" id="{08B51C9D-3061-654C-B56D-AFF80F81E7CE}"/>
              </a:ext>
            </a:extLst>
          </p:cNvPr>
          <p:cNvPicPr>
            <a:picLocks noChangeAspect="1"/>
          </p:cNvPicPr>
          <p:nvPr/>
        </p:nvPicPr>
        <p:blipFill>
          <a:blip r:embed="rId4"/>
          <a:stretch>
            <a:fillRect/>
          </a:stretch>
        </p:blipFill>
        <p:spPr>
          <a:xfrm>
            <a:off x="837057" y="634298"/>
            <a:ext cx="434680" cy="472478"/>
          </a:xfrm>
          <a:prstGeom prst="rect">
            <a:avLst/>
          </a:prstGeom>
        </p:spPr>
      </p:pic>
      <p:cxnSp>
        <p:nvCxnSpPr>
          <p:cNvPr id="37" name="Straight Connector 36">
            <a:extLst>
              <a:ext uri="{FF2B5EF4-FFF2-40B4-BE49-F238E27FC236}">
                <a16:creationId xmlns:a16="http://schemas.microsoft.com/office/drawing/2014/main" id="{44307E0B-3039-234E-A163-C095FEBE3F7A}"/>
              </a:ext>
            </a:extLst>
          </p:cNvPr>
          <p:cNvCxnSpPr/>
          <p:nvPr/>
        </p:nvCxnSpPr>
        <p:spPr>
          <a:xfrm>
            <a:off x="2321123" y="3826155"/>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2321123" y="2220379"/>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2321123" y="2580929"/>
            <a:ext cx="776974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2321123" y="3212838"/>
            <a:ext cx="7769745"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D1DA2E1-1B87-6946-999D-40E0049915E1}"/>
              </a:ext>
            </a:extLst>
          </p:cNvPr>
          <p:cNvSpPr/>
          <p:nvPr/>
        </p:nvSpPr>
        <p:spPr>
          <a:xfrm>
            <a:off x="2321124" y="2220379"/>
            <a:ext cx="779346" cy="1605776"/>
          </a:xfrm>
          <a:prstGeom prst="rect">
            <a:avLst/>
          </a:prstGeom>
          <a:solidFill>
            <a:schemeClr val="accent6">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6E6E6">
                  <a:lumMod val="90000"/>
                </a:srgbClr>
              </a:solidFill>
              <a:effectLst/>
              <a:uLnTx/>
              <a:uFillTx/>
              <a:latin typeface="Century Gothic" panose="020F0302020204030204"/>
              <a:ea typeface="+mn-ea"/>
              <a:cs typeface="+mn-cs"/>
            </a:endParaRPr>
          </a:p>
        </p:txBody>
      </p: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5"/>
          <a:stretch>
            <a:fillRect/>
          </a:stretch>
        </p:blipFill>
        <p:spPr>
          <a:xfrm>
            <a:off x="1998542" y="2692747"/>
            <a:ext cx="832318" cy="1299913"/>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823956" y="2199946"/>
            <a:ext cx="1353256"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entury Gothic" panose="020F0302020204030204"/>
                <a:ea typeface="+mn-ea"/>
                <a:cs typeface="+mn-cs"/>
              </a:rPr>
              <a:t>Trend Score</a:t>
            </a:r>
            <a:endParaRPr kumimoji="0" lang="en-US" sz="16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1045891" y="4048265"/>
            <a:ext cx="2597185" cy="82150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12/19/16</a:t>
            </a:r>
          </a:p>
          <a:p>
            <a:pPr marL="0" marR="0" lvl="0" indent="0" algn="ctr" defTabSz="914400" rtl="0" eaLnBrk="1" fontAlgn="auto" latinLnBrk="0" hangingPunct="1">
              <a:lnSpc>
                <a:spcPts val="38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Started testing</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sp>
        <p:nvSpPr>
          <p:cNvPr id="39" name="Rectangle 38">
            <a:extLst>
              <a:ext uri="{FF2B5EF4-FFF2-40B4-BE49-F238E27FC236}">
                <a16:creationId xmlns:a16="http://schemas.microsoft.com/office/drawing/2014/main" id="{3DC48E7D-B851-4240-8864-84FA5846E1E0}"/>
              </a:ext>
            </a:extLst>
          </p:cNvPr>
          <p:cNvSpPr/>
          <p:nvPr/>
        </p:nvSpPr>
        <p:spPr>
          <a:xfrm>
            <a:off x="4484955" y="4048265"/>
            <a:ext cx="1069524" cy="374205"/>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F8F8F8">
                    <a:lumMod val="75000"/>
                  </a:srgbClr>
                </a:solidFill>
                <a:effectLst/>
                <a:uLnTx/>
                <a:uFillTx/>
                <a:latin typeface="Century Gothic" panose="020F0302020204030204"/>
                <a:ea typeface="+mn-ea"/>
                <a:cs typeface="+mn-cs"/>
              </a:rPr>
              <a:t>2/1/17</a:t>
            </a:r>
            <a:endParaRPr kumimoji="0" lang="en-US" sz="1800" b="0" i="0" u="none" strike="noStrike" kern="1200" cap="none" spc="0" normalizeH="0" baseline="0" noProof="0" dirty="0">
              <a:ln>
                <a:noFill/>
              </a:ln>
              <a:solidFill>
                <a:srgbClr val="F8F8F8">
                  <a:lumMod val="75000"/>
                </a:srgbClr>
              </a:solidFill>
              <a:effectLst/>
              <a:uLnTx/>
              <a:uFillTx/>
              <a:latin typeface="Century Gothic" panose="020F0302020204030204"/>
              <a:ea typeface="+mn-ea"/>
              <a:cs typeface="+mn-cs"/>
            </a:endParaRPr>
          </a:p>
        </p:txBody>
      </p:sp>
      <p:sp>
        <p:nvSpPr>
          <p:cNvPr id="40" name="Rectangle 39">
            <a:extLst>
              <a:ext uri="{FF2B5EF4-FFF2-40B4-BE49-F238E27FC236}">
                <a16:creationId xmlns:a16="http://schemas.microsoft.com/office/drawing/2014/main" id="{AD95DBF3-32F4-454D-BCDE-047DB2117563}"/>
              </a:ext>
            </a:extLst>
          </p:cNvPr>
          <p:cNvSpPr/>
          <p:nvPr/>
        </p:nvSpPr>
        <p:spPr>
          <a:xfrm>
            <a:off x="6858310" y="4048265"/>
            <a:ext cx="1225015" cy="374205"/>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F8F8F8">
                    <a:lumMod val="75000"/>
                  </a:srgbClr>
                </a:solidFill>
                <a:effectLst/>
                <a:uLnTx/>
                <a:uFillTx/>
                <a:latin typeface="Century Gothic" panose="020F0302020204030204"/>
                <a:ea typeface="+mn-ea"/>
                <a:cs typeface="+mn-cs"/>
              </a:rPr>
              <a:t>3/19/17</a:t>
            </a:r>
            <a:endParaRPr kumimoji="0" lang="en-US" sz="1800" b="0" i="0" u="none" strike="noStrike" kern="1200" cap="none" spc="0" normalizeH="0" baseline="0" noProof="0" dirty="0">
              <a:ln>
                <a:noFill/>
              </a:ln>
              <a:solidFill>
                <a:srgbClr val="F8F8F8">
                  <a:lumMod val="75000"/>
                </a:srgbClr>
              </a:solidFill>
              <a:effectLst/>
              <a:uLnTx/>
              <a:uFillTx/>
              <a:latin typeface="Century Gothic" panose="020F0302020204030204"/>
              <a:ea typeface="+mn-ea"/>
              <a:cs typeface="+mn-cs"/>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8471677" y="4055707"/>
            <a:ext cx="3238387" cy="1168509"/>
            <a:chOff x="8471677" y="4342359"/>
            <a:chExt cx="3238387" cy="1168509"/>
          </a:xfrm>
        </p:grpSpPr>
        <p:sp>
          <p:nvSpPr>
            <p:cNvPr id="41" name="Rectangle 40">
              <a:extLst>
                <a:ext uri="{FF2B5EF4-FFF2-40B4-BE49-F238E27FC236}">
                  <a16:creationId xmlns:a16="http://schemas.microsoft.com/office/drawing/2014/main" id="{9CBABE19-9DE4-CF43-89F7-16FCB1EDAA9D}"/>
                </a:ext>
              </a:extLst>
            </p:cNvPr>
            <p:cNvSpPr/>
            <p:nvPr/>
          </p:nvSpPr>
          <p:spPr>
            <a:xfrm>
              <a:off x="9193897" y="4342359"/>
              <a:ext cx="1771639" cy="86305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5/17/17</a:t>
              </a:r>
            </a:p>
            <a:p>
              <a:pPr marL="0" marR="0" lvl="0" indent="0" algn="ctr" defTabSz="914400" rtl="0" eaLnBrk="1" fontAlgn="auto" latinLnBrk="0" hangingPunct="1">
                <a:lnSpc>
                  <a:spcPts val="4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Alerted</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471677" y="5141536"/>
              <a:ext cx="323838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panose="020F0302020204030204"/>
                  <a:ea typeface="+mn-ea"/>
                  <a:cs typeface="+mn-cs"/>
                </a:rPr>
                <a:t>20/20 OD, no change in VA</a:t>
              </a:r>
            </a:p>
          </p:txBody>
        </p:sp>
      </p:grpSp>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6"/>
          <a:stretch>
            <a:fillRect/>
          </a:stretch>
        </p:blipFill>
        <p:spPr>
          <a:xfrm>
            <a:off x="8167826" y="5332646"/>
            <a:ext cx="1384059" cy="1307592"/>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8690252" y="5679585"/>
            <a:ext cx="785703" cy="785703"/>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50" name="Title 6">
            <a:extLst>
              <a:ext uri="{FF2B5EF4-FFF2-40B4-BE49-F238E27FC236}">
                <a16:creationId xmlns:a16="http://schemas.microsoft.com/office/drawing/2014/main" id="{FA3500EF-55CB-FA47-9C3D-0CA156926FA8}"/>
              </a:ext>
            </a:extLst>
          </p:cNvPr>
          <p:cNvSpPr txBox="1">
            <a:spLocks/>
          </p:cNvSpPr>
          <p:nvPr/>
        </p:nvSpPr>
        <p:spPr>
          <a:xfrm>
            <a:off x="4486940" y="0"/>
            <a:ext cx="686686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panose="020F0302020204030204"/>
                <a:ea typeface="+mj-ea"/>
                <a:cs typeface="+mj-cs"/>
              </a:rPr>
              <a:t>Patient  </a:t>
            </a:r>
            <a:r>
              <a:rPr kumimoji="0" lang="en-US" sz="28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800" b="0" i="0" u="none" strike="noStrike" kern="1200" cap="none" spc="0" normalizeH="0" baseline="0" noProof="0" dirty="0">
                <a:ln>
                  <a:noFill/>
                </a:ln>
                <a:solidFill>
                  <a:srgbClr val="FFFFFF"/>
                </a:solidFill>
                <a:effectLst/>
                <a:uLnTx/>
                <a:uFillTx/>
                <a:latin typeface="Century Gothic" panose="020F0302020204030204"/>
                <a:ea typeface="+mj-ea"/>
                <a:cs typeface="+mj-cs"/>
              </a:rPr>
              <a:t>  Baseline Vision: 20/20 OD</a:t>
            </a:r>
          </a:p>
        </p:txBody>
      </p:sp>
      <p:pic>
        <p:nvPicPr>
          <p:cNvPr id="46" name="Picture 45">
            <a:extLst>
              <a:ext uri="{FF2B5EF4-FFF2-40B4-BE49-F238E27FC236}">
                <a16:creationId xmlns:a16="http://schemas.microsoft.com/office/drawing/2014/main" id="{1655C1DD-EA0E-164D-9BAB-4C2D74B99937}"/>
              </a:ext>
            </a:extLst>
          </p:cNvPr>
          <p:cNvPicPr>
            <a:picLocks noChangeAspect="1"/>
          </p:cNvPicPr>
          <p:nvPr/>
        </p:nvPicPr>
        <p:blipFill>
          <a:blip r:embed="rId7"/>
          <a:stretch>
            <a:fillRect/>
          </a:stretch>
        </p:blipFill>
        <p:spPr>
          <a:xfrm>
            <a:off x="9849867" y="5332646"/>
            <a:ext cx="1906664" cy="1307592"/>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a:blip r:embed="rId8"/>
          <a:stretch>
            <a:fillRect/>
          </a:stretch>
        </p:blipFill>
        <p:spPr>
          <a:xfrm>
            <a:off x="1869391" y="5332646"/>
            <a:ext cx="2615564" cy="1307592"/>
          </a:xfrm>
          <a:prstGeom prst="rect">
            <a:avLst/>
          </a:prstGeom>
        </p:spPr>
      </p:pic>
      <p:sp>
        <p:nvSpPr>
          <p:cNvPr id="6" name="Freeform 5">
            <a:extLst>
              <a:ext uri="{FF2B5EF4-FFF2-40B4-BE49-F238E27FC236}">
                <a16:creationId xmlns:a16="http://schemas.microsoft.com/office/drawing/2014/main" id="{C5014D55-6EF7-9041-B9FB-10ABA0207655}"/>
              </a:ext>
            </a:extLst>
          </p:cNvPr>
          <p:cNvSpPr/>
          <p:nvPr/>
        </p:nvSpPr>
        <p:spPr>
          <a:xfrm>
            <a:off x="3105346" y="2540774"/>
            <a:ext cx="6994935" cy="664381"/>
          </a:xfrm>
          <a:custGeom>
            <a:avLst/>
            <a:gdLst>
              <a:gd name="connsiteX0" fmla="*/ 0 w 3404103"/>
              <a:gd name="connsiteY0" fmla="*/ 27161 h 27161"/>
              <a:gd name="connsiteX1" fmla="*/ 1312752 w 3404103"/>
              <a:gd name="connsiteY1" fmla="*/ 27161 h 27161"/>
              <a:gd name="connsiteX2" fmla="*/ 1330859 w 3404103"/>
              <a:gd name="connsiteY2" fmla="*/ 18107 h 27161"/>
              <a:gd name="connsiteX3" fmla="*/ 3313568 w 3404103"/>
              <a:gd name="connsiteY3" fmla="*/ 18107 h 27161"/>
              <a:gd name="connsiteX4" fmla="*/ 3313568 w 3404103"/>
              <a:gd name="connsiteY4" fmla="*/ 18107 h 27161"/>
              <a:gd name="connsiteX5" fmla="*/ 3367889 w 3404103"/>
              <a:gd name="connsiteY5" fmla="*/ 0 h 27161"/>
              <a:gd name="connsiteX6" fmla="*/ 3404103 w 3404103"/>
              <a:gd name="connsiteY6" fmla="*/ 27161 h 27161"/>
              <a:gd name="connsiteX0" fmla="*/ 0 w 3662369"/>
              <a:gd name="connsiteY0" fmla="*/ 342028 h 342028"/>
              <a:gd name="connsiteX1" fmla="*/ 1312752 w 3662369"/>
              <a:gd name="connsiteY1" fmla="*/ 342028 h 342028"/>
              <a:gd name="connsiteX2" fmla="*/ 1330859 w 3662369"/>
              <a:gd name="connsiteY2" fmla="*/ 332974 h 342028"/>
              <a:gd name="connsiteX3" fmla="*/ 3313568 w 3662369"/>
              <a:gd name="connsiteY3" fmla="*/ 332974 h 342028"/>
              <a:gd name="connsiteX4" fmla="*/ 3313568 w 3662369"/>
              <a:gd name="connsiteY4" fmla="*/ 332974 h 342028"/>
              <a:gd name="connsiteX5" fmla="*/ 3367889 w 3662369"/>
              <a:gd name="connsiteY5" fmla="*/ 314867 h 342028"/>
              <a:gd name="connsiteX6" fmla="*/ 3662369 w 3662369"/>
              <a:gd name="connsiteY6" fmla="*/ 0 h 342028"/>
              <a:gd name="connsiteX0" fmla="*/ 0 w 3425044"/>
              <a:gd name="connsiteY0" fmla="*/ 27161 h 27161"/>
              <a:gd name="connsiteX1" fmla="*/ 1312752 w 3425044"/>
              <a:gd name="connsiteY1" fmla="*/ 27161 h 27161"/>
              <a:gd name="connsiteX2" fmla="*/ 1330859 w 3425044"/>
              <a:gd name="connsiteY2" fmla="*/ 18107 h 27161"/>
              <a:gd name="connsiteX3" fmla="*/ 3313568 w 3425044"/>
              <a:gd name="connsiteY3" fmla="*/ 18107 h 27161"/>
              <a:gd name="connsiteX4" fmla="*/ 3313568 w 3425044"/>
              <a:gd name="connsiteY4" fmla="*/ 18107 h 27161"/>
              <a:gd name="connsiteX5" fmla="*/ 3367889 w 3425044"/>
              <a:gd name="connsiteY5" fmla="*/ 0 h 27161"/>
              <a:gd name="connsiteX6" fmla="*/ 3425044 w 3425044"/>
              <a:gd name="connsiteY6" fmla="*/ 20180 h 27161"/>
              <a:gd name="connsiteX0" fmla="*/ 0 w 3428297"/>
              <a:gd name="connsiteY0" fmla="*/ 27161 h 27161"/>
              <a:gd name="connsiteX1" fmla="*/ 1312752 w 3428297"/>
              <a:gd name="connsiteY1" fmla="*/ 27161 h 27161"/>
              <a:gd name="connsiteX2" fmla="*/ 1330859 w 3428297"/>
              <a:gd name="connsiteY2" fmla="*/ 18107 h 27161"/>
              <a:gd name="connsiteX3" fmla="*/ 3313568 w 3428297"/>
              <a:gd name="connsiteY3" fmla="*/ 18107 h 27161"/>
              <a:gd name="connsiteX4" fmla="*/ 3313568 w 3428297"/>
              <a:gd name="connsiteY4" fmla="*/ 18107 h 27161"/>
              <a:gd name="connsiteX5" fmla="*/ 3367889 w 3428297"/>
              <a:gd name="connsiteY5" fmla="*/ 0 h 27161"/>
              <a:gd name="connsiteX6" fmla="*/ 3425044 w 3428297"/>
              <a:gd name="connsiteY6" fmla="*/ 20180 h 27161"/>
              <a:gd name="connsiteX7" fmla="*/ 3421104 w 3428297"/>
              <a:gd name="connsiteY7" fmla="*/ 19144 h 27161"/>
              <a:gd name="connsiteX0" fmla="*/ 0 w 4251742"/>
              <a:gd name="connsiteY0" fmla="*/ 27161 h 54046"/>
              <a:gd name="connsiteX1" fmla="*/ 1312752 w 4251742"/>
              <a:gd name="connsiteY1" fmla="*/ 27161 h 54046"/>
              <a:gd name="connsiteX2" fmla="*/ 1330859 w 4251742"/>
              <a:gd name="connsiteY2" fmla="*/ 18107 h 54046"/>
              <a:gd name="connsiteX3" fmla="*/ 3313568 w 4251742"/>
              <a:gd name="connsiteY3" fmla="*/ 18107 h 54046"/>
              <a:gd name="connsiteX4" fmla="*/ 3313568 w 4251742"/>
              <a:gd name="connsiteY4" fmla="*/ 18107 h 54046"/>
              <a:gd name="connsiteX5" fmla="*/ 3367889 w 4251742"/>
              <a:gd name="connsiteY5" fmla="*/ 0 h 54046"/>
              <a:gd name="connsiteX6" fmla="*/ 3425044 w 4251742"/>
              <a:gd name="connsiteY6" fmla="*/ 20180 h 54046"/>
              <a:gd name="connsiteX7" fmla="*/ 4251742 w 4251742"/>
              <a:gd name="connsiteY7" fmla="*/ 54045 h 54046"/>
              <a:gd name="connsiteX0" fmla="*/ 0 w 4112139"/>
              <a:gd name="connsiteY0" fmla="*/ 27161 h 27161"/>
              <a:gd name="connsiteX1" fmla="*/ 1312752 w 4112139"/>
              <a:gd name="connsiteY1" fmla="*/ 27161 h 27161"/>
              <a:gd name="connsiteX2" fmla="*/ 1330859 w 4112139"/>
              <a:gd name="connsiteY2" fmla="*/ 18107 h 27161"/>
              <a:gd name="connsiteX3" fmla="*/ 3313568 w 4112139"/>
              <a:gd name="connsiteY3" fmla="*/ 18107 h 27161"/>
              <a:gd name="connsiteX4" fmla="*/ 3313568 w 4112139"/>
              <a:gd name="connsiteY4" fmla="*/ 18107 h 27161"/>
              <a:gd name="connsiteX5" fmla="*/ 3367889 w 4112139"/>
              <a:gd name="connsiteY5" fmla="*/ 0 h 27161"/>
              <a:gd name="connsiteX6" fmla="*/ 3425044 w 4112139"/>
              <a:gd name="connsiteY6" fmla="*/ 20180 h 27161"/>
              <a:gd name="connsiteX7" fmla="*/ 4112139 w 4112139"/>
              <a:gd name="connsiteY7" fmla="*/ 19144 h 27161"/>
              <a:gd name="connsiteX0" fmla="*/ 0 w 4112139"/>
              <a:gd name="connsiteY0" fmla="*/ 27161 h 27161"/>
              <a:gd name="connsiteX1" fmla="*/ 1312752 w 4112139"/>
              <a:gd name="connsiteY1" fmla="*/ 27161 h 27161"/>
              <a:gd name="connsiteX2" fmla="*/ 1330859 w 4112139"/>
              <a:gd name="connsiteY2" fmla="*/ 18107 h 27161"/>
              <a:gd name="connsiteX3" fmla="*/ 3313568 w 4112139"/>
              <a:gd name="connsiteY3" fmla="*/ 18107 h 27161"/>
              <a:gd name="connsiteX4" fmla="*/ 3313568 w 4112139"/>
              <a:gd name="connsiteY4" fmla="*/ 18107 h 27161"/>
              <a:gd name="connsiteX5" fmla="*/ 3367889 w 4112139"/>
              <a:gd name="connsiteY5" fmla="*/ 0 h 27161"/>
              <a:gd name="connsiteX6" fmla="*/ 3425044 w 4112139"/>
              <a:gd name="connsiteY6" fmla="*/ 20180 h 27161"/>
              <a:gd name="connsiteX7" fmla="*/ 4112139 w 4112139"/>
              <a:gd name="connsiteY7" fmla="*/ 19144 h 27161"/>
              <a:gd name="connsiteX8" fmla="*/ 4091198 w 4112139"/>
              <a:gd name="connsiteY8" fmla="*/ 19144 h 27161"/>
              <a:gd name="connsiteX0" fmla="*/ 0 w 4202880"/>
              <a:gd name="connsiteY0" fmla="*/ 287223 h 287223"/>
              <a:gd name="connsiteX1" fmla="*/ 1312752 w 4202880"/>
              <a:gd name="connsiteY1" fmla="*/ 287223 h 287223"/>
              <a:gd name="connsiteX2" fmla="*/ 1330859 w 4202880"/>
              <a:gd name="connsiteY2" fmla="*/ 278169 h 287223"/>
              <a:gd name="connsiteX3" fmla="*/ 3313568 w 4202880"/>
              <a:gd name="connsiteY3" fmla="*/ 278169 h 287223"/>
              <a:gd name="connsiteX4" fmla="*/ 3313568 w 4202880"/>
              <a:gd name="connsiteY4" fmla="*/ 278169 h 287223"/>
              <a:gd name="connsiteX5" fmla="*/ 3367889 w 4202880"/>
              <a:gd name="connsiteY5" fmla="*/ 260062 h 287223"/>
              <a:gd name="connsiteX6" fmla="*/ 3425044 w 4202880"/>
              <a:gd name="connsiteY6" fmla="*/ 280242 h 287223"/>
              <a:gd name="connsiteX7" fmla="*/ 4112139 w 4202880"/>
              <a:gd name="connsiteY7" fmla="*/ 279206 h 287223"/>
              <a:gd name="connsiteX8" fmla="*/ 4202880 w 4202880"/>
              <a:gd name="connsiteY8" fmla="*/ 0 h 287223"/>
              <a:gd name="connsiteX0" fmla="*/ 0 w 4174959"/>
              <a:gd name="connsiteY0" fmla="*/ 56878 h 56878"/>
              <a:gd name="connsiteX1" fmla="*/ 1312752 w 4174959"/>
              <a:gd name="connsiteY1" fmla="*/ 56878 h 56878"/>
              <a:gd name="connsiteX2" fmla="*/ 1330859 w 4174959"/>
              <a:gd name="connsiteY2" fmla="*/ 47824 h 56878"/>
              <a:gd name="connsiteX3" fmla="*/ 3313568 w 4174959"/>
              <a:gd name="connsiteY3" fmla="*/ 47824 h 56878"/>
              <a:gd name="connsiteX4" fmla="*/ 3313568 w 4174959"/>
              <a:gd name="connsiteY4" fmla="*/ 47824 h 56878"/>
              <a:gd name="connsiteX5" fmla="*/ 3367889 w 4174959"/>
              <a:gd name="connsiteY5" fmla="*/ 29717 h 56878"/>
              <a:gd name="connsiteX6" fmla="*/ 3425044 w 4174959"/>
              <a:gd name="connsiteY6" fmla="*/ 49897 h 56878"/>
              <a:gd name="connsiteX7" fmla="*/ 4112139 w 4174959"/>
              <a:gd name="connsiteY7" fmla="*/ 48861 h 56878"/>
              <a:gd name="connsiteX8" fmla="*/ 4174959 w 4174959"/>
              <a:gd name="connsiteY8" fmla="*/ 0 h 56878"/>
              <a:gd name="connsiteX0" fmla="*/ 0 w 4154019"/>
              <a:gd name="connsiteY0" fmla="*/ 49898 h 49898"/>
              <a:gd name="connsiteX1" fmla="*/ 1312752 w 4154019"/>
              <a:gd name="connsiteY1" fmla="*/ 49898 h 49898"/>
              <a:gd name="connsiteX2" fmla="*/ 1330859 w 4154019"/>
              <a:gd name="connsiteY2" fmla="*/ 40844 h 49898"/>
              <a:gd name="connsiteX3" fmla="*/ 3313568 w 4154019"/>
              <a:gd name="connsiteY3" fmla="*/ 40844 h 49898"/>
              <a:gd name="connsiteX4" fmla="*/ 3313568 w 4154019"/>
              <a:gd name="connsiteY4" fmla="*/ 40844 h 49898"/>
              <a:gd name="connsiteX5" fmla="*/ 3367889 w 4154019"/>
              <a:gd name="connsiteY5" fmla="*/ 22737 h 49898"/>
              <a:gd name="connsiteX6" fmla="*/ 3425044 w 4154019"/>
              <a:gd name="connsiteY6" fmla="*/ 42917 h 49898"/>
              <a:gd name="connsiteX7" fmla="*/ 4112139 w 4154019"/>
              <a:gd name="connsiteY7" fmla="*/ 41881 h 49898"/>
              <a:gd name="connsiteX8" fmla="*/ 4154019 w 4154019"/>
              <a:gd name="connsiteY8" fmla="*/ 0 h 49898"/>
              <a:gd name="connsiteX0" fmla="*/ 0 w 4154874"/>
              <a:gd name="connsiteY0" fmla="*/ 51545 h 51545"/>
              <a:gd name="connsiteX1" fmla="*/ 1312752 w 4154874"/>
              <a:gd name="connsiteY1" fmla="*/ 51545 h 51545"/>
              <a:gd name="connsiteX2" fmla="*/ 1330859 w 4154874"/>
              <a:gd name="connsiteY2" fmla="*/ 42491 h 51545"/>
              <a:gd name="connsiteX3" fmla="*/ 3313568 w 4154874"/>
              <a:gd name="connsiteY3" fmla="*/ 42491 h 51545"/>
              <a:gd name="connsiteX4" fmla="*/ 3313568 w 4154874"/>
              <a:gd name="connsiteY4" fmla="*/ 42491 h 51545"/>
              <a:gd name="connsiteX5" fmla="*/ 3367889 w 4154874"/>
              <a:gd name="connsiteY5" fmla="*/ 24384 h 51545"/>
              <a:gd name="connsiteX6" fmla="*/ 3425044 w 4154874"/>
              <a:gd name="connsiteY6" fmla="*/ 44564 h 51545"/>
              <a:gd name="connsiteX7" fmla="*/ 4112139 w 4154874"/>
              <a:gd name="connsiteY7" fmla="*/ 43528 h 51545"/>
              <a:gd name="connsiteX8" fmla="*/ 4154019 w 4154874"/>
              <a:gd name="connsiteY8" fmla="*/ 1647 h 51545"/>
              <a:gd name="connsiteX9" fmla="*/ 4140059 w 4154874"/>
              <a:gd name="connsiteY9" fmla="*/ 8626 h 51545"/>
              <a:gd name="connsiteX0" fmla="*/ 0 w 4209974"/>
              <a:gd name="connsiteY0" fmla="*/ 50294 h 56236"/>
              <a:gd name="connsiteX1" fmla="*/ 1312752 w 4209974"/>
              <a:gd name="connsiteY1" fmla="*/ 50294 h 56236"/>
              <a:gd name="connsiteX2" fmla="*/ 1330859 w 4209974"/>
              <a:gd name="connsiteY2" fmla="*/ 41240 h 56236"/>
              <a:gd name="connsiteX3" fmla="*/ 3313568 w 4209974"/>
              <a:gd name="connsiteY3" fmla="*/ 41240 h 56236"/>
              <a:gd name="connsiteX4" fmla="*/ 3313568 w 4209974"/>
              <a:gd name="connsiteY4" fmla="*/ 41240 h 56236"/>
              <a:gd name="connsiteX5" fmla="*/ 3367889 w 4209974"/>
              <a:gd name="connsiteY5" fmla="*/ 23133 h 56236"/>
              <a:gd name="connsiteX6" fmla="*/ 3425044 w 4209974"/>
              <a:gd name="connsiteY6" fmla="*/ 43313 h 56236"/>
              <a:gd name="connsiteX7" fmla="*/ 4112139 w 4209974"/>
              <a:gd name="connsiteY7" fmla="*/ 42277 h 56236"/>
              <a:gd name="connsiteX8" fmla="*/ 4154019 w 4209974"/>
              <a:gd name="connsiteY8" fmla="*/ 396 h 56236"/>
              <a:gd name="connsiteX9" fmla="*/ 4209861 w 4209974"/>
              <a:gd name="connsiteY9" fmla="*/ 56236 h 56236"/>
              <a:gd name="connsiteX0" fmla="*/ 0 w 4419289"/>
              <a:gd name="connsiteY0" fmla="*/ 217432 h 217432"/>
              <a:gd name="connsiteX1" fmla="*/ 1312752 w 4419289"/>
              <a:gd name="connsiteY1" fmla="*/ 217432 h 217432"/>
              <a:gd name="connsiteX2" fmla="*/ 1330859 w 4419289"/>
              <a:gd name="connsiteY2" fmla="*/ 208378 h 217432"/>
              <a:gd name="connsiteX3" fmla="*/ 3313568 w 4419289"/>
              <a:gd name="connsiteY3" fmla="*/ 208378 h 217432"/>
              <a:gd name="connsiteX4" fmla="*/ 3313568 w 4419289"/>
              <a:gd name="connsiteY4" fmla="*/ 208378 h 217432"/>
              <a:gd name="connsiteX5" fmla="*/ 3367889 w 4419289"/>
              <a:gd name="connsiteY5" fmla="*/ 190271 h 217432"/>
              <a:gd name="connsiteX6" fmla="*/ 3425044 w 4419289"/>
              <a:gd name="connsiteY6" fmla="*/ 210451 h 217432"/>
              <a:gd name="connsiteX7" fmla="*/ 4112139 w 4419289"/>
              <a:gd name="connsiteY7" fmla="*/ 209415 h 217432"/>
              <a:gd name="connsiteX8" fmla="*/ 4154019 w 4419289"/>
              <a:gd name="connsiteY8" fmla="*/ 167534 h 217432"/>
              <a:gd name="connsiteX9" fmla="*/ 4419266 w 4419289"/>
              <a:gd name="connsiteY9" fmla="*/ 9 h 217432"/>
              <a:gd name="connsiteX0" fmla="*/ 0 w 4223912"/>
              <a:gd name="connsiteY0" fmla="*/ 50343 h 50343"/>
              <a:gd name="connsiteX1" fmla="*/ 1312752 w 4223912"/>
              <a:gd name="connsiteY1" fmla="*/ 50343 h 50343"/>
              <a:gd name="connsiteX2" fmla="*/ 1330859 w 4223912"/>
              <a:gd name="connsiteY2" fmla="*/ 41289 h 50343"/>
              <a:gd name="connsiteX3" fmla="*/ 3313568 w 4223912"/>
              <a:gd name="connsiteY3" fmla="*/ 41289 h 50343"/>
              <a:gd name="connsiteX4" fmla="*/ 3313568 w 4223912"/>
              <a:gd name="connsiteY4" fmla="*/ 41289 h 50343"/>
              <a:gd name="connsiteX5" fmla="*/ 3367889 w 4223912"/>
              <a:gd name="connsiteY5" fmla="*/ 23182 h 50343"/>
              <a:gd name="connsiteX6" fmla="*/ 3425044 w 4223912"/>
              <a:gd name="connsiteY6" fmla="*/ 43362 h 50343"/>
              <a:gd name="connsiteX7" fmla="*/ 4112139 w 4223912"/>
              <a:gd name="connsiteY7" fmla="*/ 42326 h 50343"/>
              <a:gd name="connsiteX8" fmla="*/ 4154019 w 4223912"/>
              <a:gd name="connsiteY8" fmla="*/ 445 h 50343"/>
              <a:gd name="connsiteX9" fmla="*/ 4223822 w 4223912"/>
              <a:gd name="connsiteY9" fmla="*/ 49305 h 50343"/>
              <a:gd name="connsiteX0" fmla="*/ 0 w 4228991"/>
              <a:gd name="connsiteY0" fmla="*/ 50343 h 50516"/>
              <a:gd name="connsiteX1" fmla="*/ 1312752 w 4228991"/>
              <a:gd name="connsiteY1" fmla="*/ 50343 h 50516"/>
              <a:gd name="connsiteX2" fmla="*/ 1330859 w 4228991"/>
              <a:gd name="connsiteY2" fmla="*/ 41289 h 50516"/>
              <a:gd name="connsiteX3" fmla="*/ 3313568 w 4228991"/>
              <a:gd name="connsiteY3" fmla="*/ 41289 h 50516"/>
              <a:gd name="connsiteX4" fmla="*/ 3313568 w 4228991"/>
              <a:gd name="connsiteY4" fmla="*/ 41289 h 50516"/>
              <a:gd name="connsiteX5" fmla="*/ 3367889 w 4228991"/>
              <a:gd name="connsiteY5" fmla="*/ 23182 h 50516"/>
              <a:gd name="connsiteX6" fmla="*/ 3425044 w 4228991"/>
              <a:gd name="connsiteY6" fmla="*/ 43362 h 50516"/>
              <a:gd name="connsiteX7" fmla="*/ 4112139 w 4228991"/>
              <a:gd name="connsiteY7" fmla="*/ 42326 h 50516"/>
              <a:gd name="connsiteX8" fmla="*/ 4154019 w 4228991"/>
              <a:gd name="connsiteY8" fmla="*/ 445 h 50516"/>
              <a:gd name="connsiteX9" fmla="*/ 4223822 w 4228991"/>
              <a:gd name="connsiteY9" fmla="*/ 49305 h 50516"/>
              <a:gd name="connsiteX10" fmla="*/ 4223820 w 4228991"/>
              <a:gd name="connsiteY10" fmla="*/ 35345 h 50516"/>
              <a:gd name="connsiteX0" fmla="*/ 0 w 6052620"/>
              <a:gd name="connsiteY0" fmla="*/ 50343 h 51105"/>
              <a:gd name="connsiteX1" fmla="*/ 1312752 w 6052620"/>
              <a:gd name="connsiteY1" fmla="*/ 50343 h 51105"/>
              <a:gd name="connsiteX2" fmla="*/ 1330859 w 6052620"/>
              <a:gd name="connsiteY2" fmla="*/ 41289 h 51105"/>
              <a:gd name="connsiteX3" fmla="*/ 3313568 w 6052620"/>
              <a:gd name="connsiteY3" fmla="*/ 41289 h 51105"/>
              <a:gd name="connsiteX4" fmla="*/ 3313568 w 6052620"/>
              <a:gd name="connsiteY4" fmla="*/ 41289 h 51105"/>
              <a:gd name="connsiteX5" fmla="*/ 3367889 w 6052620"/>
              <a:gd name="connsiteY5" fmla="*/ 23182 h 51105"/>
              <a:gd name="connsiteX6" fmla="*/ 3425044 w 6052620"/>
              <a:gd name="connsiteY6" fmla="*/ 43362 h 51105"/>
              <a:gd name="connsiteX7" fmla="*/ 4112139 w 6052620"/>
              <a:gd name="connsiteY7" fmla="*/ 42326 h 51105"/>
              <a:gd name="connsiteX8" fmla="*/ 4154019 w 6052620"/>
              <a:gd name="connsiteY8" fmla="*/ 445 h 51105"/>
              <a:gd name="connsiteX9" fmla="*/ 4223822 w 6052620"/>
              <a:gd name="connsiteY9" fmla="*/ 49305 h 51105"/>
              <a:gd name="connsiteX10" fmla="*/ 6052620 w 6052620"/>
              <a:gd name="connsiteY10" fmla="*/ 42325 h 51105"/>
              <a:gd name="connsiteX0" fmla="*/ 0 w 6192162"/>
              <a:gd name="connsiteY0" fmla="*/ 50343 h 51105"/>
              <a:gd name="connsiteX1" fmla="*/ 1312752 w 6192162"/>
              <a:gd name="connsiteY1" fmla="*/ 50343 h 51105"/>
              <a:gd name="connsiteX2" fmla="*/ 1330859 w 6192162"/>
              <a:gd name="connsiteY2" fmla="*/ 41289 h 51105"/>
              <a:gd name="connsiteX3" fmla="*/ 3313568 w 6192162"/>
              <a:gd name="connsiteY3" fmla="*/ 41289 h 51105"/>
              <a:gd name="connsiteX4" fmla="*/ 3313568 w 6192162"/>
              <a:gd name="connsiteY4" fmla="*/ 41289 h 51105"/>
              <a:gd name="connsiteX5" fmla="*/ 3367889 w 6192162"/>
              <a:gd name="connsiteY5" fmla="*/ 23182 h 51105"/>
              <a:gd name="connsiteX6" fmla="*/ 3425044 w 6192162"/>
              <a:gd name="connsiteY6" fmla="*/ 43362 h 51105"/>
              <a:gd name="connsiteX7" fmla="*/ 4112139 w 6192162"/>
              <a:gd name="connsiteY7" fmla="*/ 42326 h 51105"/>
              <a:gd name="connsiteX8" fmla="*/ 4154019 w 6192162"/>
              <a:gd name="connsiteY8" fmla="*/ 445 h 51105"/>
              <a:gd name="connsiteX9" fmla="*/ 4223822 w 6192162"/>
              <a:gd name="connsiteY9" fmla="*/ 49305 h 51105"/>
              <a:gd name="connsiteX10" fmla="*/ 6052620 w 6192162"/>
              <a:gd name="connsiteY10" fmla="*/ 42325 h 51105"/>
              <a:gd name="connsiteX11" fmla="*/ 6066580 w 6192162"/>
              <a:gd name="connsiteY11" fmla="*/ 35344 h 51105"/>
              <a:gd name="connsiteX0" fmla="*/ 0 w 6164707"/>
              <a:gd name="connsiteY0" fmla="*/ 475689 h 476451"/>
              <a:gd name="connsiteX1" fmla="*/ 1312752 w 6164707"/>
              <a:gd name="connsiteY1" fmla="*/ 475689 h 476451"/>
              <a:gd name="connsiteX2" fmla="*/ 1330859 w 6164707"/>
              <a:gd name="connsiteY2" fmla="*/ 466635 h 476451"/>
              <a:gd name="connsiteX3" fmla="*/ 3313568 w 6164707"/>
              <a:gd name="connsiteY3" fmla="*/ 466635 h 476451"/>
              <a:gd name="connsiteX4" fmla="*/ 3313568 w 6164707"/>
              <a:gd name="connsiteY4" fmla="*/ 466635 h 476451"/>
              <a:gd name="connsiteX5" fmla="*/ 3367889 w 6164707"/>
              <a:gd name="connsiteY5" fmla="*/ 448528 h 476451"/>
              <a:gd name="connsiteX6" fmla="*/ 3425044 w 6164707"/>
              <a:gd name="connsiteY6" fmla="*/ 468708 h 476451"/>
              <a:gd name="connsiteX7" fmla="*/ 4112139 w 6164707"/>
              <a:gd name="connsiteY7" fmla="*/ 467672 h 476451"/>
              <a:gd name="connsiteX8" fmla="*/ 4154019 w 6164707"/>
              <a:gd name="connsiteY8" fmla="*/ 425791 h 476451"/>
              <a:gd name="connsiteX9" fmla="*/ 4223822 w 6164707"/>
              <a:gd name="connsiteY9" fmla="*/ 474651 h 476451"/>
              <a:gd name="connsiteX10" fmla="*/ 6052620 w 6164707"/>
              <a:gd name="connsiteY10" fmla="*/ 467671 h 476451"/>
              <a:gd name="connsiteX11" fmla="*/ 5940937 w 6164707"/>
              <a:gd name="connsiteY11" fmla="*/ 0 h 476451"/>
              <a:gd name="connsiteX0" fmla="*/ 0 w 6366726"/>
              <a:gd name="connsiteY0" fmla="*/ 405888 h 406650"/>
              <a:gd name="connsiteX1" fmla="*/ 1312752 w 6366726"/>
              <a:gd name="connsiteY1" fmla="*/ 405888 h 406650"/>
              <a:gd name="connsiteX2" fmla="*/ 1330859 w 6366726"/>
              <a:gd name="connsiteY2" fmla="*/ 396834 h 406650"/>
              <a:gd name="connsiteX3" fmla="*/ 3313568 w 6366726"/>
              <a:gd name="connsiteY3" fmla="*/ 396834 h 406650"/>
              <a:gd name="connsiteX4" fmla="*/ 3313568 w 6366726"/>
              <a:gd name="connsiteY4" fmla="*/ 396834 h 406650"/>
              <a:gd name="connsiteX5" fmla="*/ 3367889 w 6366726"/>
              <a:gd name="connsiteY5" fmla="*/ 378727 h 406650"/>
              <a:gd name="connsiteX6" fmla="*/ 3425044 w 6366726"/>
              <a:gd name="connsiteY6" fmla="*/ 398907 h 406650"/>
              <a:gd name="connsiteX7" fmla="*/ 4112139 w 6366726"/>
              <a:gd name="connsiteY7" fmla="*/ 397871 h 406650"/>
              <a:gd name="connsiteX8" fmla="*/ 4154019 w 6366726"/>
              <a:gd name="connsiteY8" fmla="*/ 355990 h 406650"/>
              <a:gd name="connsiteX9" fmla="*/ 4223822 w 6366726"/>
              <a:gd name="connsiteY9" fmla="*/ 404850 h 406650"/>
              <a:gd name="connsiteX10" fmla="*/ 6052620 w 6366726"/>
              <a:gd name="connsiteY10" fmla="*/ 397870 h 406650"/>
              <a:gd name="connsiteX11" fmla="*/ 6366726 w 6366726"/>
              <a:gd name="connsiteY11" fmla="*/ 0 h 406650"/>
              <a:gd name="connsiteX0" fmla="*/ 0 w 6366726"/>
              <a:gd name="connsiteY0" fmla="*/ 405888 h 405888"/>
              <a:gd name="connsiteX1" fmla="*/ 1312752 w 6366726"/>
              <a:gd name="connsiteY1" fmla="*/ 405888 h 405888"/>
              <a:gd name="connsiteX2" fmla="*/ 1330859 w 6366726"/>
              <a:gd name="connsiteY2" fmla="*/ 396834 h 405888"/>
              <a:gd name="connsiteX3" fmla="*/ 3313568 w 6366726"/>
              <a:gd name="connsiteY3" fmla="*/ 396834 h 405888"/>
              <a:gd name="connsiteX4" fmla="*/ 3313568 w 6366726"/>
              <a:gd name="connsiteY4" fmla="*/ 396834 h 405888"/>
              <a:gd name="connsiteX5" fmla="*/ 3367889 w 6366726"/>
              <a:gd name="connsiteY5" fmla="*/ 378727 h 405888"/>
              <a:gd name="connsiteX6" fmla="*/ 3425044 w 6366726"/>
              <a:gd name="connsiteY6" fmla="*/ 398907 h 405888"/>
              <a:gd name="connsiteX7" fmla="*/ 4112139 w 6366726"/>
              <a:gd name="connsiteY7" fmla="*/ 397871 h 405888"/>
              <a:gd name="connsiteX8" fmla="*/ 4154019 w 6366726"/>
              <a:gd name="connsiteY8" fmla="*/ 355990 h 405888"/>
              <a:gd name="connsiteX9" fmla="*/ 4223822 w 6366726"/>
              <a:gd name="connsiteY9" fmla="*/ 404850 h 405888"/>
              <a:gd name="connsiteX10" fmla="*/ 6052620 w 6366726"/>
              <a:gd name="connsiteY10" fmla="*/ 397870 h 405888"/>
              <a:gd name="connsiteX11" fmla="*/ 6366726 w 6366726"/>
              <a:gd name="connsiteY11" fmla="*/ 0 h 405888"/>
              <a:gd name="connsiteX0" fmla="*/ 0 w 6289952"/>
              <a:gd name="connsiteY0" fmla="*/ 63861 h 65939"/>
              <a:gd name="connsiteX1" fmla="*/ 1312752 w 6289952"/>
              <a:gd name="connsiteY1" fmla="*/ 63861 h 65939"/>
              <a:gd name="connsiteX2" fmla="*/ 1330859 w 6289952"/>
              <a:gd name="connsiteY2" fmla="*/ 54807 h 65939"/>
              <a:gd name="connsiteX3" fmla="*/ 3313568 w 6289952"/>
              <a:gd name="connsiteY3" fmla="*/ 54807 h 65939"/>
              <a:gd name="connsiteX4" fmla="*/ 3313568 w 6289952"/>
              <a:gd name="connsiteY4" fmla="*/ 54807 h 65939"/>
              <a:gd name="connsiteX5" fmla="*/ 3367889 w 6289952"/>
              <a:gd name="connsiteY5" fmla="*/ 36700 h 65939"/>
              <a:gd name="connsiteX6" fmla="*/ 3425044 w 6289952"/>
              <a:gd name="connsiteY6" fmla="*/ 56880 h 65939"/>
              <a:gd name="connsiteX7" fmla="*/ 4112139 w 6289952"/>
              <a:gd name="connsiteY7" fmla="*/ 55844 h 65939"/>
              <a:gd name="connsiteX8" fmla="*/ 4154019 w 6289952"/>
              <a:gd name="connsiteY8" fmla="*/ 13963 h 65939"/>
              <a:gd name="connsiteX9" fmla="*/ 4223822 w 6289952"/>
              <a:gd name="connsiteY9" fmla="*/ 62823 h 65939"/>
              <a:gd name="connsiteX10" fmla="*/ 6052620 w 6289952"/>
              <a:gd name="connsiteY10" fmla="*/ 55843 h 65939"/>
              <a:gd name="connsiteX11" fmla="*/ 6269004 w 6289952"/>
              <a:gd name="connsiteY11" fmla="*/ 0 h 65939"/>
              <a:gd name="connsiteX0" fmla="*/ 0 w 6269004"/>
              <a:gd name="connsiteY0" fmla="*/ 63861 h 64090"/>
              <a:gd name="connsiteX1" fmla="*/ 1312752 w 6269004"/>
              <a:gd name="connsiteY1" fmla="*/ 63861 h 64090"/>
              <a:gd name="connsiteX2" fmla="*/ 1330859 w 6269004"/>
              <a:gd name="connsiteY2" fmla="*/ 54807 h 64090"/>
              <a:gd name="connsiteX3" fmla="*/ 3313568 w 6269004"/>
              <a:gd name="connsiteY3" fmla="*/ 54807 h 64090"/>
              <a:gd name="connsiteX4" fmla="*/ 3313568 w 6269004"/>
              <a:gd name="connsiteY4" fmla="*/ 54807 h 64090"/>
              <a:gd name="connsiteX5" fmla="*/ 3367889 w 6269004"/>
              <a:gd name="connsiteY5" fmla="*/ 36700 h 64090"/>
              <a:gd name="connsiteX6" fmla="*/ 3425044 w 6269004"/>
              <a:gd name="connsiteY6" fmla="*/ 56880 h 64090"/>
              <a:gd name="connsiteX7" fmla="*/ 4112139 w 6269004"/>
              <a:gd name="connsiteY7" fmla="*/ 55844 h 64090"/>
              <a:gd name="connsiteX8" fmla="*/ 4154019 w 6269004"/>
              <a:gd name="connsiteY8" fmla="*/ 13963 h 64090"/>
              <a:gd name="connsiteX9" fmla="*/ 4223822 w 6269004"/>
              <a:gd name="connsiteY9" fmla="*/ 62823 h 64090"/>
              <a:gd name="connsiteX10" fmla="*/ 6052620 w 6269004"/>
              <a:gd name="connsiteY10" fmla="*/ 55843 h 64090"/>
              <a:gd name="connsiteX11" fmla="*/ 6269004 w 6269004"/>
              <a:gd name="connsiteY11" fmla="*/ 0 h 64090"/>
              <a:gd name="connsiteX0" fmla="*/ 0 w 6287188"/>
              <a:gd name="connsiteY0" fmla="*/ 67997 h 68226"/>
              <a:gd name="connsiteX1" fmla="*/ 1312752 w 6287188"/>
              <a:gd name="connsiteY1" fmla="*/ 67997 h 68226"/>
              <a:gd name="connsiteX2" fmla="*/ 1330859 w 6287188"/>
              <a:gd name="connsiteY2" fmla="*/ 58943 h 68226"/>
              <a:gd name="connsiteX3" fmla="*/ 3313568 w 6287188"/>
              <a:gd name="connsiteY3" fmla="*/ 58943 h 68226"/>
              <a:gd name="connsiteX4" fmla="*/ 3313568 w 6287188"/>
              <a:gd name="connsiteY4" fmla="*/ 58943 h 68226"/>
              <a:gd name="connsiteX5" fmla="*/ 3367889 w 6287188"/>
              <a:gd name="connsiteY5" fmla="*/ 40836 h 68226"/>
              <a:gd name="connsiteX6" fmla="*/ 3425044 w 6287188"/>
              <a:gd name="connsiteY6" fmla="*/ 61016 h 68226"/>
              <a:gd name="connsiteX7" fmla="*/ 4112139 w 6287188"/>
              <a:gd name="connsiteY7" fmla="*/ 59980 h 68226"/>
              <a:gd name="connsiteX8" fmla="*/ 4154019 w 6287188"/>
              <a:gd name="connsiteY8" fmla="*/ 18099 h 68226"/>
              <a:gd name="connsiteX9" fmla="*/ 4223822 w 6287188"/>
              <a:gd name="connsiteY9" fmla="*/ 66959 h 68226"/>
              <a:gd name="connsiteX10" fmla="*/ 6052620 w 6287188"/>
              <a:gd name="connsiteY10" fmla="*/ 59979 h 68226"/>
              <a:gd name="connsiteX11" fmla="*/ 6269004 w 6287188"/>
              <a:gd name="connsiteY11" fmla="*/ 4136 h 68226"/>
              <a:gd name="connsiteX12" fmla="*/ 6275984 w 6287188"/>
              <a:gd name="connsiteY12" fmla="*/ 4136 h 68226"/>
              <a:gd name="connsiteX0" fmla="*/ 0 w 6303905"/>
              <a:gd name="connsiteY0" fmla="*/ 71099 h 71328"/>
              <a:gd name="connsiteX1" fmla="*/ 1312752 w 6303905"/>
              <a:gd name="connsiteY1" fmla="*/ 71099 h 71328"/>
              <a:gd name="connsiteX2" fmla="*/ 1330859 w 6303905"/>
              <a:gd name="connsiteY2" fmla="*/ 62045 h 71328"/>
              <a:gd name="connsiteX3" fmla="*/ 3313568 w 6303905"/>
              <a:gd name="connsiteY3" fmla="*/ 62045 h 71328"/>
              <a:gd name="connsiteX4" fmla="*/ 3313568 w 6303905"/>
              <a:gd name="connsiteY4" fmla="*/ 62045 h 71328"/>
              <a:gd name="connsiteX5" fmla="*/ 3367889 w 6303905"/>
              <a:gd name="connsiteY5" fmla="*/ 43938 h 71328"/>
              <a:gd name="connsiteX6" fmla="*/ 3425044 w 6303905"/>
              <a:gd name="connsiteY6" fmla="*/ 64118 h 71328"/>
              <a:gd name="connsiteX7" fmla="*/ 4112139 w 6303905"/>
              <a:gd name="connsiteY7" fmla="*/ 63082 h 71328"/>
              <a:gd name="connsiteX8" fmla="*/ 4154019 w 6303905"/>
              <a:gd name="connsiteY8" fmla="*/ 21201 h 71328"/>
              <a:gd name="connsiteX9" fmla="*/ 4223822 w 6303905"/>
              <a:gd name="connsiteY9" fmla="*/ 70061 h 71328"/>
              <a:gd name="connsiteX10" fmla="*/ 6052620 w 6303905"/>
              <a:gd name="connsiteY10" fmla="*/ 63081 h 71328"/>
              <a:gd name="connsiteX11" fmla="*/ 6269004 w 6303905"/>
              <a:gd name="connsiteY11" fmla="*/ 7238 h 71328"/>
              <a:gd name="connsiteX12" fmla="*/ 6303905 w 6303905"/>
              <a:gd name="connsiteY12" fmla="*/ 258 h 71328"/>
              <a:gd name="connsiteX0" fmla="*/ 0 w 6310885"/>
              <a:gd name="connsiteY0" fmla="*/ 77822 h 78051"/>
              <a:gd name="connsiteX1" fmla="*/ 1312752 w 6310885"/>
              <a:gd name="connsiteY1" fmla="*/ 77822 h 78051"/>
              <a:gd name="connsiteX2" fmla="*/ 1330859 w 6310885"/>
              <a:gd name="connsiteY2" fmla="*/ 68768 h 78051"/>
              <a:gd name="connsiteX3" fmla="*/ 3313568 w 6310885"/>
              <a:gd name="connsiteY3" fmla="*/ 68768 h 78051"/>
              <a:gd name="connsiteX4" fmla="*/ 3313568 w 6310885"/>
              <a:gd name="connsiteY4" fmla="*/ 68768 h 78051"/>
              <a:gd name="connsiteX5" fmla="*/ 3367889 w 6310885"/>
              <a:gd name="connsiteY5" fmla="*/ 50661 h 78051"/>
              <a:gd name="connsiteX6" fmla="*/ 3425044 w 6310885"/>
              <a:gd name="connsiteY6" fmla="*/ 70841 h 78051"/>
              <a:gd name="connsiteX7" fmla="*/ 4112139 w 6310885"/>
              <a:gd name="connsiteY7" fmla="*/ 69805 h 78051"/>
              <a:gd name="connsiteX8" fmla="*/ 4154019 w 6310885"/>
              <a:gd name="connsiteY8" fmla="*/ 27924 h 78051"/>
              <a:gd name="connsiteX9" fmla="*/ 4223822 w 6310885"/>
              <a:gd name="connsiteY9" fmla="*/ 76784 h 78051"/>
              <a:gd name="connsiteX10" fmla="*/ 6052620 w 6310885"/>
              <a:gd name="connsiteY10" fmla="*/ 69804 h 78051"/>
              <a:gd name="connsiteX11" fmla="*/ 6269004 w 6310885"/>
              <a:gd name="connsiteY11" fmla="*/ 13961 h 78051"/>
              <a:gd name="connsiteX12" fmla="*/ 6303905 w 6310885"/>
              <a:gd name="connsiteY12" fmla="*/ 6981 h 78051"/>
              <a:gd name="connsiteX13" fmla="*/ 6310885 w 6310885"/>
              <a:gd name="connsiteY13" fmla="*/ 0 h 78051"/>
              <a:gd name="connsiteX0" fmla="*/ 0 w 6310885"/>
              <a:gd name="connsiteY0" fmla="*/ 126683 h 126912"/>
              <a:gd name="connsiteX1" fmla="*/ 1312752 w 6310885"/>
              <a:gd name="connsiteY1" fmla="*/ 126683 h 126912"/>
              <a:gd name="connsiteX2" fmla="*/ 1330859 w 6310885"/>
              <a:gd name="connsiteY2" fmla="*/ 117629 h 126912"/>
              <a:gd name="connsiteX3" fmla="*/ 3313568 w 6310885"/>
              <a:gd name="connsiteY3" fmla="*/ 117629 h 126912"/>
              <a:gd name="connsiteX4" fmla="*/ 3313568 w 6310885"/>
              <a:gd name="connsiteY4" fmla="*/ 117629 h 126912"/>
              <a:gd name="connsiteX5" fmla="*/ 3367889 w 6310885"/>
              <a:gd name="connsiteY5" fmla="*/ 99522 h 126912"/>
              <a:gd name="connsiteX6" fmla="*/ 3425044 w 6310885"/>
              <a:gd name="connsiteY6" fmla="*/ 119702 h 126912"/>
              <a:gd name="connsiteX7" fmla="*/ 4112139 w 6310885"/>
              <a:gd name="connsiteY7" fmla="*/ 118666 h 126912"/>
              <a:gd name="connsiteX8" fmla="*/ 4154019 w 6310885"/>
              <a:gd name="connsiteY8" fmla="*/ 76785 h 126912"/>
              <a:gd name="connsiteX9" fmla="*/ 4223822 w 6310885"/>
              <a:gd name="connsiteY9" fmla="*/ 125645 h 126912"/>
              <a:gd name="connsiteX10" fmla="*/ 6052620 w 6310885"/>
              <a:gd name="connsiteY10" fmla="*/ 118665 h 126912"/>
              <a:gd name="connsiteX11" fmla="*/ 6269004 w 6310885"/>
              <a:gd name="connsiteY11" fmla="*/ 62822 h 126912"/>
              <a:gd name="connsiteX12" fmla="*/ 6303905 w 6310885"/>
              <a:gd name="connsiteY12" fmla="*/ 55842 h 126912"/>
              <a:gd name="connsiteX13" fmla="*/ 6310885 w 6310885"/>
              <a:gd name="connsiteY13" fmla="*/ 0 h 126912"/>
              <a:gd name="connsiteX0" fmla="*/ 0 w 6310885"/>
              <a:gd name="connsiteY0" fmla="*/ 133662 h 133891"/>
              <a:gd name="connsiteX1" fmla="*/ 1312752 w 6310885"/>
              <a:gd name="connsiteY1" fmla="*/ 133662 h 133891"/>
              <a:gd name="connsiteX2" fmla="*/ 1330859 w 6310885"/>
              <a:gd name="connsiteY2" fmla="*/ 124608 h 133891"/>
              <a:gd name="connsiteX3" fmla="*/ 3313568 w 6310885"/>
              <a:gd name="connsiteY3" fmla="*/ 124608 h 133891"/>
              <a:gd name="connsiteX4" fmla="*/ 3313568 w 6310885"/>
              <a:gd name="connsiteY4" fmla="*/ 124608 h 133891"/>
              <a:gd name="connsiteX5" fmla="*/ 3367889 w 6310885"/>
              <a:gd name="connsiteY5" fmla="*/ 106501 h 133891"/>
              <a:gd name="connsiteX6" fmla="*/ 3425044 w 6310885"/>
              <a:gd name="connsiteY6" fmla="*/ 126681 h 133891"/>
              <a:gd name="connsiteX7" fmla="*/ 4112139 w 6310885"/>
              <a:gd name="connsiteY7" fmla="*/ 125645 h 133891"/>
              <a:gd name="connsiteX8" fmla="*/ 4154019 w 6310885"/>
              <a:gd name="connsiteY8" fmla="*/ 83764 h 133891"/>
              <a:gd name="connsiteX9" fmla="*/ 4223822 w 6310885"/>
              <a:gd name="connsiteY9" fmla="*/ 132624 h 133891"/>
              <a:gd name="connsiteX10" fmla="*/ 6052620 w 6310885"/>
              <a:gd name="connsiteY10" fmla="*/ 125644 h 133891"/>
              <a:gd name="connsiteX11" fmla="*/ 6269004 w 6310885"/>
              <a:gd name="connsiteY11" fmla="*/ 69801 h 133891"/>
              <a:gd name="connsiteX12" fmla="*/ 6303905 w 6310885"/>
              <a:gd name="connsiteY12" fmla="*/ 62821 h 133891"/>
              <a:gd name="connsiteX13" fmla="*/ 6310885 w 6310885"/>
              <a:gd name="connsiteY13" fmla="*/ 6979 h 133891"/>
              <a:gd name="connsiteX14" fmla="*/ 6303905 w 6310885"/>
              <a:gd name="connsiteY14" fmla="*/ 0 h 133891"/>
              <a:gd name="connsiteX0" fmla="*/ 0 w 6415587"/>
              <a:gd name="connsiteY0" fmla="*/ 182523 h 182752"/>
              <a:gd name="connsiteX1" fmla="*/ 1312752 w 6415587"/>
              <a:gd name="connsiteY1" fmla="*/ 182523 h 182752"/>
              <a:gd name="connsiteX2" fmla="*/ 1330859 w 6415587"/>
              <a:gd name="connsiteY2" fmla="*/ 173469 h 182752"/>
              <a:gd name="connsiteX3" fmla="*/ 3313568 w 6415587"/>
              <a:gd name="connsiteY3" fmla="*/ 173469 h 182752"/>
              <a:gd name="connsiteX4" fmla="*/ 3313568 w 6415587"/>
              <a:gd name="connsiteY4" fmla="*/ 173469 h 182752"/>
              <a:gd name="connsiteX5" fmla="*/ 3367889 w 6415587"/>
              <a:gd name="connsiteY5" fmla="*/ 155362 h 182752"/>
              <a:gd name="connsiteX6" fmla="*/ 3425044 w 6415587"/>
              <a:gd name="connsiteY6" fmla="*/ 175542 h 182752"/>
              <a:gd name="connsiteX7" fmla="*/ 4112139 w 6415587"/>
              <a:gd name="connsiteY7" fmla="*/ 174506 h 182752"/>
              <a:gd name="connsiteX8" fmla="*/ 4154019 w 6415587"/>
              <a:gd name="connsiteY8" fmla="*/ 132625 h 182752"/>
              <a:gd name="connsiteX9" fmla="*/ 4223822 w 6415587"/>
              <a:gd name="connsiteY9" fmla="*/ 181485 h 182752"/>
              <a:gd name="connsiteX10" fmla="*/ 6052620 w 6415587"/>
              <a:gd name="connsiteY10" fmla="*/ 174505 h 182752"/>
              <a:gd name="connsiteX11" fmla="*/ 6269004 w 6415587"/>
              <a:gd name="connsiteY11" fmla="*/ 118662 h 182752"/>
              <a:gd name="connsiteX12" fmla="*/ 6303905 w 6415587"/>
              <a:gd name="connsiteY12" fmla="*/ 111682 h 182752"/>
              <a:gd name="connsiteX13" fmla="*/ 6310885 w 6415587"/>
              <a:gd name="connsiteY13" fmla="*/ 55840 h 182752"/>
              <a:gd name="connsiteX14" fmla="*/ 6415587 w 6415587"/>
              <a:gd name="connsiteY14" fmla="*/ 0 h 182752"/>
              <a:gd name="connsiteX0" fmla="*/ 0 w 6417726"/>
              <a:gd name="connsiteY0" fmla="*/ 182794 h 183023"/>
              <a:gd name="connsiteX1" fmla="*/ 1312752 w 6417726"/>
              <a:gd name="connsiteY1" fmla="*/ 182794 h 183023"/>
              <a:gd name="connsiteX2" fmla="*/ 1330859 w 6417726"/>
              <a:gd name="connsiteY2" fmla="*/ 173740 h 183023"/>
              <a:gd name="connsiteX3" fmla="*/ 3313568 w 6417726"/>
              <a:gd name="connsiteY3" fmla="*/ 173740 h 183023"/>
              <a:gd name="connsiteX4" fmla="*/ 3313568 w 6417726"/>
              <a:gd name="connsiteY4" fmla="*/ 173740 h 183023"/>
              <a:gd name="connsiteX5" fmla="*/ 3367889 w 6417726"/>
              <a:gd name="connsiteY5" fmla="*/ 155633 h 183023"/>
              <a:gd name="connsiteX6" fmla="*/ 3425044 w 6417726"/>
              <a:gd name="connsiteY6" fmla="*/ 175813 h 183023"/>
              <a:gd name="connsiteX7" fmla="*/ 4112139 w 6417726"/>
              <a:gd name="connsiteY7" fmla="*/ 174777 h 183023"/>
              <a:gd name="connsiteX8" fmla="*/ 4154019 w 6417726"/>
              <a:gd name="connsiteY8" fmla="*/ 132896 h 183023"/>
              <a:gd name="connsiteX9" fmla="*/ 4223822 w 6417726"/>
              <a:gd name="connsiteY9" fmla="*/ 181756 h 183023"/>
              <a:gd name="connsiteX10" fmla="*/ 6052620 w 6417726"/>
              <a:gd name="connsiteY10" fmla="*/ 174776 h 183023"/>
              <a:gd name="connsiteX11" fmla="*/ 6269004 w 6417726"/>
              <a:gd name="connsiteY11" fmla="*/ 118933 h 183023"/>
              <a:gd name="connsiteX12" fmla="*/ 6303905 w 6417726"/>
              <a:gd name="connsiteY12" fmla="*/ 111953 h 183023"/>
              <a:gd name="connsiteX13" fmla="*/ 6310885 w 6417726"/>
              <a:gd name="connsiteY13" fmla="*/ 56111 h 183023"/>
              <a:gd name="connsiteX14" fmla="*/ 6415587 w 6417726"/>
              <a:gd name="connsiteY14" fmla="*/ 271 h 183023"/>
              <a:gd name="connsiteX15" fmla="*/ 6380686 w 6417726"/>
              <a:gd name="connsiteY15" fmla="*/ 35173 h 183023"/>
              <a:gd name="connsiteX0" fmla="*/ 0 w 6426621"/>
              <a:gd name="connsiteY0" fmla="*/ 182634 h 182863"/>
              <a:gd name="connsiteX1" fmla="*/ 1312752 w 6426621"/>
              <a:gd name="connsiteY1" fmla="*/ 182634 h 182863"/>
              <a:gd name="connsiteX2" fmla="*/ 1330859 w 6426621"/>
              <a:gd name="connsiteY2" fmla="*/ 173580 h 182863"/>
              <a:gd name="connsiteX3" fmla="*/ 3313568 w 6426621"/>
              <a:gd name="connsiteY3" fmla="*/ 173580 h 182863"/>
              <a:gd name="connsiteX4" fmla="*/ 3313568 w 6426621"/>
              <a:gd name="connsiteY4" fmla="*/ 173580 h 182863"/>
              <a:gd name="connsiteX5" fmla="*/ 3367889 w 6426621"/>
              <a:gd name="connsiteY5" fmla="*/ 155473 h 182863"/>
              <a:gd name="connsiteX6" fmla="*/ 3425044 w 6426621"/>
              <a:gd name="connsiteY6" fmla="*/ 175653 h 182863"/>
              <a:gd name="connsiteX7" fmla="*/ 4112139 w 6426621"/>
              <a:gd name="connsiteY7" fmla="*/ 174617 h 182863"/>
              <a:gd name="connsiteX8" fmla="*/ 4154019 w 6426621"/>
              <a:gd name="connsiteY8" fmla="*/ 132736 h 182863"/>
              <a:gd name="connsiteX9" fmla="*/ 4223822 w 6426621"/>
              <a:gd name="connsiteY9" fmla="*/ 181596 h 182863"/>
              <a:gd name="connsiteX10" fmla="*/ 6052620 w 6426621"/>
              <a:gd name="connsiteY10" fmla="*/ 174616 h 182863"/>
              <a:gd name="connsiteX11" fmla="*/ 6269004 w 6426621"/>
              <a:gd name="connsiteY11" fmla="*/ 118773 h 182863"/>
              <a:gd name="connsiteX12" fmla="*/ 6303905 w 6426621"/>
              <a:gd name="connsiteY12" fmla="*/ 111793 h 182863"/>
              <a:gd name="connsiteX13" fmla="*/ 6310885 w 6426621"/>
              <a:gd name="connsiteY13" fmla="*/ 55951 h 182863"/>
              <a:gd name="connsiteX14" fmla="*/ 6415587 w 6426621"/>
              <a:gd name="connsiteY14" fmla="*/ 111 h 182863"/>
              <a:gd name="connsiteX15" fmla="*/ 6422567 w 6426621"/>
              <a:gd name="connsiteY15" fmla="*/ 83874 h 182863"/>
              <a:gd name="connsiteX0" fmla="*/ 0 w 6436527"/>
              <a:gd name="connsiteY0" fmla="*/ 182634 h 182863"/>
              <a:gd name="connsiteX1" fmla="*/ 1312752 w 6436527"/>
              <a:gd name="connsiteY1" fmla="*/ 182634 h 182863"/>
              <a:gd name="connsiteX2" fmla="*/ 1330859 w 6436527"/>
              <a:gd name="connsiteY2" fmla="*/ 173580 h 182863"/>
              <a:gd name="connsiteX3" fmla="*/ 3313568 w 6436527"/>
              <a:gd name="connsiteY3" fmla="*/ 173580 h 182863"/>
              <a:gd name="connsiteX4" fmla="*/ 3313568 w 6436527"/>
              <a:gd name="connsiteY4" fmla="*/ 173580 h 182863"/>
              <a:gd name="connsiteX5" fmla="*/ 3367889 w 6436527"/>
              <a:gd name="connsiteY5" fmla="*/ 155473 h 182863"/>
              <a:gd name="connsiteX6" fmla="*/ 3425044 w 6436527"/>
              <a:gd name="connsiteY6" fmla="*/ 175653 h 182863"/>
              <a:gd name="connsiteX7" fmla="*/ 4112139 w 6436527"/>
              <a:gd name="connsiteY7" fmla="*/ 174617 h 182863"/>
              <a:gd name="connsiteX8" fmla="*/ 4154019 w 6436527"/>
              <a:gd name="connsiteY8" fmla="*/ 132736 h 182863"/>
              <a:gd name="connsiteX9" fmla="*/ 4223822 w 6436527"/>
              <a:gd name="connsiteY9" fmla="*/ 181596 h 182863"/>
              <a:gd name="connsiteX10" fmla="*/ 6052620 w 6436527"/>
              <a:gd name="connsiteY10" fmla="*/ 174616 h 182863"/>
              <a:gd name="connsiteX11" fmla="*/ 6269004 w 6436527"/>
              <a:gd name="connsiteY11" fmla="*/ 118773 h 182863"/>
              <a:gd name="connsiteX12" fmla="*/ 6303905 w 6436527"/>
              <a:gd name="connsiteY12" fmla="*/ 111793 h 182863"/>
              <a:gd name="connsiteX13" fmla="*/ 6310885 w 6436527"/>
              <a:gd name="connsiteY13" fmla="*/ 55951 h 182863"/>
              <a:gd name="connsiteX14" fmla="*/ 6415587 w 6436527"/>
              <a:gd name="connsiteY14" fmla="*/ 111 h 182863"/>
              <a:gd name="connsiteX15" fmla="*/ 6422567 w 6436527"/>
              <a:gd name="connsiteY15" fmla="*/ 83874 h 182863"/>
              <a:gd name="connsiteX16" fmla="*/ 6436527 w 6436527"/>
              <a:gd name="connsiteY16" fmla="*/ 90855 h 182863"/>
              <a:gd name="connsiteX0" fmla="*/ 0 w 6457467"/>
              <a:gd name="connsiteY0" fmla="*/ 182634 h 182863"/>
              <a:gd name="connsiteX1" fmla="*/ 1312752 w 6457467"/>
              <a:gd name="connsiteY1" fmla="*/ 182634 h 182863"/>
              <a:gd name="connsiteX2" fmla="*/ 1330859 w 6457467"/>
              <a:gd name="connsiteY2" fmla="*/ 173580 h 182863"/>
              <a:gd name="connsiteX3" fmla="*/ 3313568 w 6457467"/>
              <a:gd name="connsiteY3" fmla="*/ 173580 h 182863"/>
              <a:gd name="connsiteX4" fmla="*/ 3313568 w 6457467"/>
              <a:gd name="connsiteY4" fmla="*/ 173580 h 182863"/>
              <a:gd name="connsiteX5" fmla="*/ 3367889 w 6457467"/>
              <a:gd name="connsiteY5" fmla="*/ 155473 h 182863"/>
              <a:gd name="connsiteX6" fmla="*/ 3425044 w 6457467"/>
              <a:gd name="connsiteY6" fmla="*/ 175653 h 182863"/>
              <a:gd name="connsiteX7" fmla="*/ 4112139 w 6457467"/>
              <a:gd name="connsiteY7" fmla="*/ 174617 h 182863"/>
              <a:gd name="connsiteX8" fmla="*/ 4154019 w 6457467"/>
              <a:gd name="connsiteY8" fmla="*/ 132736 h 182863"/>
              <a:gd name="connsiteX9" fmla="*/ 4223822 w 6457467"/>
              <a:gd name="connsiteY9" fmla="*/ 181596 h 182863"/>
              <a:gd name="connsiteX10" fmla="*/ 6052620 w 6457467"/>
              <a:gd name="connsiteY10" fmla="*/ 174616 h 182863"/>
              <a:gd name="connsiteX11" fmla="*/ 6269004 w 6457467"/>
              <a:gd name="connsiteY11" fmla="*/ 118773 h 182863"/>
              <a:gd name="connsiteX12" fmla="*/ 6303905 w 6457467"/>
              <a:gd name="connsiteY12" fmla="*/ 111793 h 182863"/>
              <a:gd name="connsiteX13" fmla="*/ 6310885 w 6457467"/>
              <a:gd name="connsiteY13" fmla="*/ 55951 h 182863"/>
              <a:gd name="connsiteX14" fmla="*/ 6415587 w 6457467"/>
              <a:gd name="connsiteY14" fmla="*/ 111 h 182863"/>
              <a:gd name="connsiteX15" fmla="*/ 6422567 w 6457467"/>
              <a:gd name="connsiteY15" fmla="*/ 83874 h 182863"/>
              <a:gd name="connsiteX16" fmla="*/ 6457467 w 6457467"/>
              <a:gd name="connsiteY16" fmla="*/ 146696 h 182863"/>
              <a:gd name="connsiteX0" fmla="*/ 0 w 6478408"/>
              <a:gd name="connsiteY0" fmla="*/ 182634 h 182863"/>
              <a:gd name="connsiteX1" fmla="*/ 1312752 w 6478408"/>
              <a:gd name="connsiteY1" fmla="*/ 182634 h 182863"/>
              <a:gd name="connsiteX2" fmla="*/ 1330859 w 6478408"/>
              <a:gd name="connsiteY2" fmla="*/ 173580 h 182863"/>
              <a:gd name="connsiteX3" fmla="*/ 3313568 w 6478408"/>
              <a:gd name="connsiteY3" fmla="*/ 173580 h 182863"/>
              <a:gd name="connsiteX4" fmla="*/ 3313568 w 6478408"/>
              <a:gd name="connsiteY4" fmla="*/ 173580 h 182863"/>
              <a:gd name="connsiteX5" fmla="*/ 3367889 w 6478408"/>
              <a:gd name="connsiteY5" fmla="*/ 155473 h 182863"/>
              <a:gd name="connsiteX6" fmla="*/ 3425044 w 6478408"/>
              <a:gd name="connsiteY6" fmla="*/ 175653 h 182863"/>
              <a:gd name="connsiteX7" fmla="*/ 4112139 w 6478408"/>
              <a:gd name="connsiteY7" fmla="*/ 174617 h 182863"/>
              <a:gd name="connsiteX8" fmla="*/ 4154019 w 6478408"/>
              <a:gd name="connsiteY8" fmla="*/ 132736 h 182863"/>
              <a:gd name="connsiteX9" fmla="*/ 4223822 w 6478408"/>
              <a:gd name="connsiteY9" fmla="*/ 181596 h 182863"/>
              <a:gd name="connsiteX10" fmla="*/ 6052620 w 6478408"/>
              <a:gd name="connsiteY10" fmla="*/ 174616 h 182863"/>
              <a:gd name="connsiteX11" fmla="*/ 6269004 w 6478408"/>
              <a:gd name="connsiteY11" fmla="*/ 118773 h 182863"/>
              <a:gd name="connsiteX12" fmla="*/ 6303905 w 6478408"/>
              <a:gd name="connsiteY12" fmla="*/ 111793 h 182863"/>
              <a:gd name="connsiteX13" fmla="*/ 6310885 w 6478408"/>
              <a:gd name="connsiteY13" fmla="*/ 55951 h 182863"/>
              <a:gd name="connsiteX14" fmla="*/ 6415587 w 6478408"/>
              <a:gd name="connsiteY14" fmla="*/ 111 h 182863"/>
              <a:gd name="connsiteX15" fmla="*/ 6422567 w 6478408"/>
              <a:gd name="connsiteY15" fmla="*/ 83874 h 182863"/>
              <a:gd name="connsiteX16" fmla="*/ 6457467 w 6478408"/>
              <a:gd name="connsiteY16" fmla="*/ 146696 h 182863"/>
              <a:gd name="connsiteX17" fmla="*/ 6478408 w 6478408"/>
              <a:gd name="connsiteY17" fmla="*/ 160657 h 182863"/>
              <a:gd name="connsiteX0" fmla="*/ 0 w 6569150"/>
              <a:gd name="connsiteY0" fmla="*/ 182634 h 182863"/>
              <a:gd name="connsiteX1" fmla="*/ 1312752 w 6569150"/>
              <a:gd name="connsiteY1" fmla="*/ 182634 h 182863"/>
              <a:gd name="connsiteX2" fmla="*/ 1330859 w 6569150"/>
              <a:gd name="connsiteY2" fmla="*/ 173580 h 182863"/>
              <a:gd name="connsiteX3" fmla="*/ 3313568 w 6569150"/>
              <a:gd name="connsiteY3" fmla="*/ 173580 h 182863"/>
              <a:gd name="connsiteX4" fmla="*/ 3313568 w 6569150"/>
              <a:gd name="connsiteY4" fmla="*/ 173580 h 182863"/>
              <a:gd name="connsiteX5" fmla="*/ 3367889 w 6569150"/>
              <a:gd name="connsiteY5" fmla="*/ 155473 h 182863"/>
              <a:gd name="connsiteX6" fmla="*/ 3425044 w 6569150"/>
              <a:gd name="connsiteY6" fmla="*/ 175653 h 182863"/>
              <a:gd name="connsiteX7" fmla="*/ 4112139 w 6569150"/>
              <a:gd name="connsiteY7" fmla="*/ 174617 h 182863"/>
              <a:gd name="connsiteX8" fmla="*/ 4154019 w 6569150"/>
              <a:gd name="connsiteY8" fmla="*/ 132736 h 182863"/>
              <a:gd name="connsiteX9" fmla="*/ 4223822 w 6569150"/>
              <a:gd name="connsiteY9" fmla="*/ 181596 h 182863"/>
              <a:gd name="connsiteX10" fmla="*/ 6052620 w 6569150"/>
              <a:gd name="connsiteY10" fmla="*/ 174616 h 182863"/>
              <a:gd name="connsiteX11" fmla="*/ 6269004 w 6569150"/>
              <a:gd name="connsiteY11" fmla="*/ 118773 h 182863"/>
              <a:gd name="connsiteX12" fmla="*/ 6303905 w 6569150"/>
              <a:gd name="connsiteY12" fmla="*/ 111793 h 182863"/>
              <a:gd name="connsiteX13" fmla="*/ 6310885 w 6569150"/>
              <a:gd name="connsiteY13" fmla="*/ 55951 h 182863"/>
              <a:gd name="connsiteX14" fmla="*/ 6415587 w 6569150"/>
              <a:gd name="connsiteY14" fmla="*/ 111 h 182863"/>
              <a:gd name="connsiteX15" fmla="*/ 6422567 w 6569150"/>
              <a:gd name="connsiteY15" fmla="*/ 83874 h 182863"/>
              <a:gd name="connsiteX16" fmla="*/ 6457467 w 6569150"/>
              <a:gd name="connsiteY16" fmla="*/ 146696 h 182863"/>
              <a:gd name="connsiteX17" fmla="*/ 6569150 w 6569150"/>
              <a:gd name="connsiteY17" fmla="*/ 146697 h 182863"/>
              <a:gd name="connsiteX0" fmla="*/ 0 w 6576129"/>
              <a:gd name="connsiteY0" fmla="*/ 182634 h 182863"/>
              <a:gd name="connsiteX1" fmla="*/ 1312752 w 6576129"/>
              <a:gd name="connsiteY1" fmla="*/ 182634 h 182863"/>
              <a:gd name="connsiteX2" fmla="*/ 1330859 w 6576129"/>
              <a:gd name="connsiteY2" fmla="*/ 173580 h 182863"/>
              <a:gd name="connsiteX3" fmla="*/ 3313568 w 6576129"/>
              <a:gd name="connsiteY3" fmla="*/ 173580 h 182863"/>
              <a:gd name="connsiteX4" fmla="*/ 3313568 w 6576129"/>
              <a:gd name="connsiteY4" fmla="*/ 173580 h 182863"/>
              <a:gd name="connsiteX5" fmla="*/ 3367889 w 6576129"/>
              <a:gd name="connsiteY5" fmla="*/ 155473 h 182863"/>
              <a:gd name="connsiteX6" fmla="*/ 3425044 w 6576129"/>
              <a:gd name="connsiteY6" fmla="*/ 175653 h 182863"/>
              <a:gd name="connsiteX7" fmla="*/ 4112139 w 6576129"/>
              <a:gd name="connsiteY7" fmla="*/ 174617 h 182863"/>
              <a:gd name="connsiteX8" fmla="*/ 4154019 w 6576129"/>
              <a:gd name="connsiteY8" fmla="*/ 132736 h 182863"/>
              <a:gd name="connsiteX9" fmla="*/ 4223822 w 6576129"/>
              <a:gd name="connsiteY9" fmla="*/ 181596 h 182863"/>
              <a:gd name="connsiteX10" fmla="*/ 6052620 w 6576129"/>
              <a:gd name="connsiteY10" fmla="*/ 174616 h 182863"/>
              <a:gd name="connsiteX11" fmla="*/ 6269004 w 6576129"/>
              <a:gd name="connsiteY11" fmla="*/ 118773 h 182863"/>
              <a:gd name="connsiteX12" fmla="*/ 6303905 w 6576129"/>
              <a:gd name="connsiteY12" fmla="*/ 111793 h 182863"/>
              <a:gd name="connsiteX13" fmla="*/ 6310885 w 6576129"/>
              <a:gd name="connsiteY13" fmla="*/ 55951 h 182863"/>
              <a:gd name="connsiteX14" fmla="*/ 6415587 w 6576129"/>
              <a:gd name="connsiteY14" fmla="*/ 111 h 182863"/>
              <a:gd name="connsiteX15" fmla="*/ 6422567 w 6576129"/>
              <a:gd name="connsiteY15" fmla="*/ 83874 h 182863"/>
              <a:gd name="connsiteX16" fmla="*/ 6457467 w 6576129"/>
              <a:gd name="connsiteY16" fmla="*/ 146696 h 182863"/>
              <a:gd name="connsiteX17" fmla="*/ 6569150 w 6576129"/>
              <a:gd name="connsiteY17" fmla="*/ 146697 h 182863"/>
              <a:gd name="connsiteX18" fmla="*/ 6576129 w 6576129"/>
              <a:gd name="connsiteY18" fmla="*/ 146696 h 182863"/>
              <a:gd name="connsiteX0" fmla="*/ 0 w 6708752"/>
              <a:gd name="connsiteY0" fmla="*/ 182634 h 182863"/>
              <a:gd name="connsiteX1" fmla="*/ 1312752 w 6708752"/>
              <a:gd name="connsiteY1" fmla="*/ 182634 h 182863"/>
              <a:gd name="connsiteX2" fmla="*/ 1330859 w 6708752"/>
              <a:gd name="connsiteY2" fmla="*/ 173580 h 182863"/>
              <a:gd name="connsiteX3" fmla="*/ 3313568 w 6708752"/>
              <a:gd name="connsiteY3" fmla="*/ 173580 h 182863"/>
              <a:gd name="connsiteX4" fmla="*/ 3313568 w 6708752"/>
              <a:gd name="connsiteY4" fmla="*/ 173580 h 182863"/>
              <a:gd name="connsiteX5" fmla="*/ 3367889 w 6708752"/>
              <a:gd name="connsiteY5" fmla="*/ 155473 h 182863"/>
              <a:gd name="connsiteX6" fmla="*/ 3425044 w 6708752"/>
              <a:gd name="connsiteY6" fmla="*/ 175653 h 182863"/>
              <a:gd name="connsiteX7" fmla="*/ 4112139 w 6708752"/>
              <a:gd name="connsiteY7" fmla="*/ 174617 h 182863"/>
              <a:gd name="connsiteX8" fmla="*/ 4154019 w 6708752"/>
              <a:gd name="connsiteY8" fmla="*/ 132736 h 182863"/>
              <a:gd name="connsiteX9" fmla="*/ 4223822 w 6708752"/>
              <a:gd name="connsiteY9" fmla="*/ 181596 h 182863"/>
              <a:gd name="connsiteX10" fmla="*/ 6052620 w 6708752"/>
              <a:gd name="connsiteY10" fmla="*/ 174616 h 182863"/>
              <a:gd name="connsiteX11" fmla="*/ 6269004 w 6708752"/>
              <a:gd name="connsiteY11" fmla="*/ 118773 h 182863"/>
              <a:gd name="connsiteX12" fmla="*/ 6303905 w 6708752"/>
              <a:gd name="connsiteY12" fmla="*/ 111793 h 182863"/>
              <a:gd name="connsiteX13" fmla="*/ 6310885 w 6708752"/>
              <a:gd name="connsiteY13" fmla="*/ 55951 h 182863"/>
              <a:gd name="connsiteX14" fmla="*/ 6415587 w 6708752"/>
              <a:gd name="connsiteY14" fmla="*/ 111 h 182863"/>
              <a:gd name="connsiteX15" fmla="*/ 6422567 w 6708752"/>
              <a:gd name="connsiteY15" fmla="*/ 83874 h 182863"/>
              <a:gd name="connsiteX16" fmla="*/ 6457467 w 6708752"/>
              <a:gd name="connsiteY16" fmla="*/ 146696 h 182863"/>
              <a:gd name="connsiteX17" fmla="*/ 6569150 w 6708752"/>
              <a:gd name="connsiteY17" fmla="*/ 146697 h 182863"/>
              <a:gd name="connsiteX18" fmla="*/ 6708752 w 6708752"/>
              <a:gd name="connsiteY18" fmla="*/ 55954 h 182863"/>
              <a:gd name="connsiteX0" fmla="*/ 0 w 6729691"/>
              <a:gd name="connsiteY0" fmla="*/ 182634 h 182863"/>
              <a:gd name="connsiteX1" fmla="*/ 1312752 w 6729691"/>
              <a:gd name="connsiteY1" fmla="*/ 182634 h 182863"/>
              <a:gd name="connsiteX2" fmla="*/ 1330859 w 6729691"/>
              <a:gd name="connsiteY2" fmla="*/ 173580 h 182863"/>
              <a:gd name="connsiteX3" fmla="*/ 3313568 w 6729691"/>
              <a:gd name="connsiteY3" fmla="*/ 173580 h 182863"/>
              <a:gd name="connsiteX4" fmla="*/ 3313568 w 6729691"/>
              <a:gd name="connsiteY4" fmla="*/ 173580 h 182863"/>
              <a:gd name="connsiteX5" fmla="*/ 3367889 w 6729691"/>
              <a:gd name="connsiteY5" fmla="*/ 155473 h 182863"/>
              <a:gd name="connsiteX6" fmla="*/ 3425044 w 6729691"/>
              <a:gd name="connsiteY6" fmla="*/ 175653 h 182863"/>
              <a:gd name="connsiteX7" fmla="*/ 4112139 w 6729691"/>
              <a:gd name="connsiteY7" fmla="*/ 174617 h 182863"/>
              <a:gd name="connsiteX8" fmla="*/ 4154019 w 6729691"/>
              <a:gd name="connsiteY8" fmla="*/ 132736 h 182863"/>
              <a:gd name="connsiteX9" fmla="*/ 4223822 w 6729691"/>
              <a:gd name="connsiteY9" fmla="*/ 181596 h 182863"/>
              <a:gd name="connsiteX10" fmla="*/ 6052620 w 6729691"/>
              <a:gd name="connsiteY10" fmla="*/ 174616 h 182863"/>
              <a:gd name="connsiteX11" fmla="*/ 6269004 w 6729691"/>
              <a:gd name="connsiteY11" fmla="*/ 118773 h 182863"/>
              <a:gd name="connsiteX12" fmla="*/ 6303905 w 6729691"/>
              <a:gd name="connsiteY12" fmla="*/ 111793 h 182863"/>
              <a:gd name="connsiteX13" fmla="*/ 6310885 w 6729691"/>
              <a:gd name="connsiteY13" fmla="*/ 55951 h 182863"/>
              <a:gd name="connsiteX14" fmla="*/ 6415587 w 6729691"/>
              <a:gd name="connsiteY14" fmla="*/ 111 h 182863"/>
              <a:gd name="connsiteX15" fmla="*/ 6422567 w 6729691"/>
              <a:gd name="connsiteY15" fmla="*/ 83874 h 182863"/>
              <a:gd name="connsiteX16" fmla="*/ 6457467 w 6729691"/>
              <a:gd name="connsiteY16" fmla="*/ 146696 h 182863"/>
              <a:gd name="connsiteX17" fmla="*/ 6569150 w 6729691"/>
              <a:gd name="connsiteY17" fmla="*/ 146697 h 182863"/>
              <a:gd name="connsiteX18" fmla="*/ 6708752 w 6729691"/>
              <a:gd name="connsiteY18" fmla="*/ 55954 h 182863"/>
              <a:gd name="connsiteX19" fmla="*/ 6729691 w 6729691"/>
              <a:gd name="connsiteY19" fmla="*/ 62934 h 182863"/>
              <a:gd name="connsiteX0" fmla="*/ 0 w 6855334"/>
              <a:gd name="connsiteY0" fmla="*/ 433812 h 434041"/>
              <a:gd name="connsiteX1" fmla="*/ 1312752 w 6855334"/>
              <a:gd name="connsiteY1" fmla="*/ 433812 h 434041"/>
              <a:gd name="connsiteX2" fmla="*/ 1330859 w 6855334"/>
              <a:gd name="connsiteY2" fmla="*/ 424758 h 434041"/>
              <a:gd name="connsiteX3" fmla="*/ 3313568 w 6855334"/>
              <a:gd name="connsiteY3" fmla="*/ 424758 h 434041"/>
              <a:gd name="connsiteX4" fmla="*/ 3313568 w 6855334"/>
              <a:gd name="connsiteY4" fmla="*/ 424758 h 434041"/>
              <a:gd name="connsiteX5" fmla="*/ 3367889 w 6855334"/>
              <a:gd name="connsiteY5" fmla="*/ 406651 h 434041"/>
              <a:gd name="connsiteX6" fmla="*/ 3425044 w 6855334"/>
              <a:gd name="connsiteY6" fmla="*/ 426831 h 434041"/>
              <a:gd name="connsiteX7" fmla="*/ 4112139 w 6855334"/>
              <a:gd name="connsiteY7" fmla="*/ 425795 h 434041"/>
              <a:gd name="connsiteX8" fmla="*/ 4154019 w 6855334"/>
              <a:gd name="connsiteY8" fmla="*/ 383914 h 434041"/>
              <a:gd name="connsiteX9" fmla="*/ 4223822 w 6855334"/>
              <a:gd name="connsiteY9" fmla="*/ 432774 h 434041"/>
              <a:gd name="connsiteX10" fmla="*/ 6052620 w 6855334"/>
              <a:gd name="connsiteY10" fmla="*/ 425794 h 434041"/>
              <a:gd name="connsiteX11" fmla="*/ 6269004 w 6855334"/>
              <a:gd name="connsiteY11" fmla="*/ 369951 h 434041"/>
              <a:gd name="connsiteX12" fmla="*/ 6303905 w 6855334"/>
              <a:gd name="connsiteY12" fmla="*/ 362971 h 434041"/>
              <a:gd name="connsiteX13" fmla="*/ 6310885 w 6855334"/>
              <a:gd name="connsiteY13" fmla="*/ 307129 h 434041"/>
              <a:gd name="connsiteX14" fmla="*/ 6415587 w 6855334"/>
              <a:gd name="connsiteY14" fmla="*/ 251289 h 434041"/>
              <a:gd name="connsiteX15" fmla="*/ 6422567 w 6855334"/>
              <a:gd name="connsiteY15" fmla="*/ 335052 h 434041"/>
              <a:gd name="connsiteX16" fmla="*/ 6457467 w 6855334"/>
              <a:gd name="connsiteY16" fmla="*/ 397874 h 434041"/>
              <a:gd name="connsiteX17" fmla="*/ 6569150 w 6855334"/>
              <a:gd name="connsiteY17" fmla="*/ 397875 h 434041"/>
              <a:gd name="connsiteX18" fmla="*/ 6708752 w 6855334"/>
              <a:gd name="connsiteY18" fmla="*/ 307132 h 434041"/>
              <a:gd name="connsiteX19" fmla="*/ 6855334 w 6855334"/>
              <a:gd name="connsiteY19" fmla="*/ 5 h 434041"/>
              <a:gd name="connsiteX0" fmla="*/ 0 w 6866191"/>
              <a:gd name="connsiteY0" fmla="*/ 461009 h 461238"/>
              <a:gd name="connsiteX1" fmla="*/ 1312752 w 6866191"/>
              <a:gd name="connsiteY1" fmla="*/ 461009 h 461238"/>
              <a:gd name="connsiteX2" fmla="*/ 1330859 w 6866191"/>
              <a:gd name="connsiteY2" fmla="*/ 451955 h 461238"/>
              <a:gd name="connsiteX3" fmla="*/ 3313568 w 6866191"/>
              <a:gd name="connsiteY3" fmla="*/ 451955 h 461238"/>
              <a:gd name="connsiteX4" fmla="*/ 3313568 w 6866191"/>
              <a:gd name="connsiteY4" fmla="*/ 451955 h 461238"/>
              <a:gd name="connsiteX5" fmla="*/ 3367889 w 6866191"/>
              <a:gd name="connsiteY5" fmla="*/ 433848 h 461238"/>
              <a:gd name="connsiteX6" fmla="*/ 3425044 w 6866191"/>
              <a:gd name="connsiteY6" fmla="*/ 454028 h 461238"/>
              <a:gd name="connsiteX7" fmla="*/ 4112139 w 6866191"/>
              <a:gd name="connsiteY7" fmla="*/ 452992 h 461238"/>
              <a:gd name="connsiteX8" fmla="*/ 4154019 w 6866191"/>
              <a:gd name="connsiteY8" fmla="*/ 411111 h 461238"/>
              <a:gd name="connsiteX9" fmla="*/ 4223822 w 6866191"/>
              <a:gd name="connsiteY9" fmla="*/ 459971 h 461238"/>
              <a:gd name="connsiteX10" fmla="*/ 6052620 w 6866191"/>
              <a:gd name="connsiteY10" fmla="*/ 452991 h 461238"/>
              <a:gd name="connsiteX11" fmla="*/ 6269004 w 6866191"/>
              <a:gd name="connsiteY11" fmla="*/ 397148 h 461238"/>
              <a:gd name="connsiteX12" fmla="*/ 6303905 w 6866191"/>
              <a:gd name="connsiteY12" fmla="*/ 390168 h 461238"/>
              <a:gd name="connsiteX13" fmla="*/ 6310885 w 6866191"/>
              <a:gd name="connsiteY13" fmla="*/ 334326 h 461238"/>
              <a:gd name="connsiteX14" fmla="*/ 6415587 w 6866191"/>
              <a:gd name="connsiteY14" fmla="*/ 278486 h 461238"/>
              <a:gd name="connsiteX15" fmla="*/ 6422567 w 6866191"/>
              <a:gd name="connsiteY15" fmla="*/ 362249 h 461238"/>
              <a:gd name="connsiteX16" fmla="*/ 6457467 w 6866191"/>
              <a:gd name="connsiteY16" fmla="*/ 425071 h 461238"/>
              <a:gd name="connsiteX17" fmla="*/ 6569150 w 6866191"/>
              <a:gd name="connsiteY17" fmla="*/ 425072 h 461238"/>
              <a:gd name="connsiteX18" fmla="*/ 6708752 w 6866191"/>
              <a:gd name="connsiteY18" fmla="*/ 334329 h 461238"/>
              <a:gd name="connsiteX19" fmla="*/ 6855334 w 6866191"/>
              <a:gd name="connsiteY19" fmla="*/ 27202 h 461238"/>
              <a:gd name="connsiteX20" fmla="*/ 6855333 w 6866191"/>
              <a:gd name="connsiteY20" fmla="*/ 13242 h 461238"/>
              <a:gd name="connsiteX0" fmla="*/ 0 w 6925134"/>
              <a:gd name="connsiteY0" fmla="*/ 458823 h 459052"/>
              <a:gd name="connsiteX1" fmla="*/ 1312752 w 6925134"/>
              <a:gd name="connsiteY1" fmla="*/ 458823 h 459052"/>
              <a:gd name="connsiteX2" fmla="*/ 1330859 w 6925134"/>
              <a:gd name="connsiteY2" fmla="*/ 449769 h 459052"/>
              <a:gd name="connsiteX3" fmla="*/ 3313568 w 6925134"/>
              <a:gd name="connsiteY3" fmla="*/ 449769 h 459052"/>
              <a:gd name="connsiteX4" fmla="*/ 3313568 w 6925134"/>
              <a:gd name="connsiteY4" fmla="*/ 449769 h 459052"/>
              <a:gd name="connsiteX5" fmla="*/ 3367889 w 6925134"/>
              <a:gd name="connsiteY5" fmla="*/ 431662 h 459052"/>
              <a:gd name="connsiteX6" fmla="*/ 3425044 w 6925134"/>
              <a:gd name="connsiteY6" fmla="*/ 451842 h 459052"/>
              <a:gd name="connsiteX7" fmla="*/ 4112139 w 6925134"/>
              <a:gd name="connsiteY7" fmla="*/ 450806 h 459052"/>
              <a:gd name="connsiteX8" fmla="*/ 4154019 w 6925134"/>
              <a:gd name="connsiteY8" fmla="*/ 408925 h 459052"/>
              <a:gd name="connsiteX9" fmla="*/ 4223822 w 6925134"/>
              <a:gd name="connsiteY9" fmla="*/ 457785 h 459052"/>
              <a:gd name="connsiteX10" fmla="*/ 6052620 w 6925134"/>
              <a:gd name="connsiteY10" fmla="*/ 450805 h 459052"/>
              <a:gd name="connsiteX11" fmla="*/ 6269004 w 6925134"/>
              <a:gd name="connsiteY11" fmla="*/ 394962 h 459052"/>
              <a:gd name="connsiteX12" fmla="*/ 6303905 w 6925134"/>
              <a:gd name="connsiteY12" fmla="*/ 387982 h 459052"/>
              <a:gd name="connsiteX13" fmla="*/ 6310885 w 6925134"/>
              <a:gd name="connsiteY13" fmla="*/ 332140 h 459052"/>
              <a:gd name="connsiteX14" fmla="*/ 6415587 w 6925134"/>
              <a:gd name="connsiteY14" fmla="*/ 276300 h 459052"/>
              <a:gd name="connsiteX15" fmla="*/ 6422567 w 6925134"/>
              <a:gd name="connsiteY15" fmla="*/ 360063 h 459052"/>
              <a:gd name="connsiteX16" fmla="*/ 6457467 w 6925134"/>
              <a:gd name="connsiteY16" fmla="*/ 422885 h 459052"/>
              <a:gd name="connsiteX17" fmla="*/ 6569150 w 6925134"/>
              <a:gd name="connsiteY17" fmla="*/ 422886 h 459052"/>
              <a:gd name="connsiteX18" fmla="*/ 6708752 w 6925134"/>
              <a:gd name="connsiteY18" fmla="*/ 332143 h 459052"/>
              <a:gd name="connsiteX19" fmla="*/ 6855334 w 6925134"/>
              <a:gd name="connsiteY19" fmla="*/ 25016 h 459052"/>
              <a:gd name="connsiteX20" fmla="*/ 6925134 w 6925134"/>
              <a:gd name="connsiteY20" fmla="*/ 18036 h 459052"/>
              <a:gd name="connsiteX0" fmla="*/ 0 w 6932878"/>
              <a:gd name="connsiteY0" fmla="*/ 458823 h 459052"/>
              <a:gd name="connsiteX1" fmla="*/ 1312752 w 6932878"/>
              <a:gd name="connsiteY1" fmla="*/ 458823 h 459052"/>
              <a:gd name="connsiteX2" fmla="*/ 1330859 w 6932878"/>
              <a:gd name="connsiteY2" fmla="*/ 449769 h 459052"/>
              <a:gd name="connsiteX3" fmla="*/ 3313568 w 6932878"/>
              <a:gd name="connsiteY3" fmla="*/ 449769 h 459052"/>
              <a:gd name="connsiteX4" fmla="*/ 3313568 w 6932878"/>
              <a:gd name="connsiteY4" fmla="*/ 449769 h 459052"/>
              <a:gd name="connsiteX5" fmla="*/ 3367889 w 6932878"/>
              <a:gd name="connsiteY5" fmla="*/ 431662 h 459052"/>
              <a:gd name="connsiteX6" fmla="*/ 3425044 w 6932878"/>
              <a:gd name="connsiteY6" fmla="*/ 451842 h 459052"/>
              <a:gd name="connsiteX7" fmla="*/ 4112139 w 6932878"/>
              <a:gd name="connsiteY7" fmla="*/ 450806 h 459052"/>
              <a:gd name="connsiteX8" fmla="*/ 4154019 w 6932878"/>
              <a:gd name="connsiteY8" fmla="*/ 408925 h 459052"/>
              <a:gd name="connsiteX9" fmla="*/ 4223822 w 6932878"/>
              <a:gd name="connsiteY9" fmla="*/ 457785 h 459052"/>
              <a:gd name="connsiteX10" fmla="*/ 6052620 w 6932878"/>
              <a:gd name="connsiteY10" fmla="*/ 450805 h 459052"/>
              <a:gd name="connsiteX11" fmla="*/ 6269004 w 6932878"/>
              <a:gd name="connsiteY11" fmla="*/ 394962 h 459052"/>
              <a:gd name="connsiteX12" fmla="*/ 6303905 w 6932878"/>
              <a:gd name="connsiteY12" fmla="*/ 387982 h 459052"/>
              <a:gd name="connsiteX13" fmla="*/ 6310885 w 6932878"/>
              <a:gd name="connsiteY13" fmla="*/ 332140 h 459052"/>
              <a:gd name="connsiteX14" fmla="*/ 6415587 w 6932878"/>
              <a:gd name="connsiteY14" fmla="*/ 276300 h 459052"/>
              <a:gd name="connsiteX15" fmla="*/ 6422567 w 6932878"/>
              <a:gd name="connsiteY15" fmla="*/ 360063 h 459052"/>
              <a:gd name="connsiteX16" fmla="*/ 6457467 w 6932878"/>
              <a:gd name="connsiteY16" fmla="*/ 422885 h 459052"/>
              <a:gd name="connsiteX17" fmla="*/ 6569150 w 6932878"/>
              <a:gd name="connsiteY17" fmla="*/ 422886 h 459052"/>
              <a:gd name="connsiteX18" fmla="*/ 6708752 w 6932878"/>
              <a:gd name="connsiteY18" fmla="*/ 332143 h 459052"/>
              <a:gd name="connsiteX19" fmla="*/ 6855334 w 6932878"/>
              <a:gd name="connsiteY19" fmla="*/ 25016 h 459052"/>
              <a:gd name="connsiteX20" fmla="*/ 6925134 w 6932878"/>
              <a:gd name="connsiteY20" fmla="*/ 18036 h 459052"/>
              <a:gd name="connsiteX21" fmla="*/ 6932114 w 6932878"/>
              <a:gd name="connsiteY21" fmla="*/ 18036 h 459052"/>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81629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81629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95590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94935" h="664381">
                <a:moveTo>
                  <a:pt x="0" y="664152"/>
                </a:moveTo>
                <a:lnTo>
                  <a:pt x="1312752" y="664152"/>
                </a:lnTo>
                <a:lnTo>
                  <a:pt x="1330859" y="655098"/>
                </a:lnTo>
                <a:lnTo>
                  <a:pt x="3313568" y="655098"/>
                </a:lnTo>
                <a:lnTo>
                  <a:pt x="3313568" y="655098"/>
                </a:lnTo>
                <a:lnTo>
                  <a:pt x="3367889" y="636991"/>
                </a:lnTo>
                <a:lnTo>
                  <a:pt x="3425044" y="657171"/>
                </a:lnTo>
                <a:cubicBezTo>
                  <a:pt x="3433913" y="660362"/>
                  <a:pt x="4112960" y="656351"/>
                  <a:pt x="4112139" y="656135"/>
                </a:cubicBezTo>
                <a:lnTo>
                  <a:pt x="4154019" y="614254"/>
                </a:lnTo>
                <a:cubicBezTo>
                  <a:pt x="4158672" y="608437"/>
                  <a:pt x="4226730" y="661660"/>
                  <a:pt x="4223822" y="663114"/>
                </a:cubicBezTo>
                <a:cubicBezTo>
                  <a:pt x="4235455" y="668931"/>
                  <a:pt x="6039824" y="652644"/>
                  <a:pt x="6052620" y="656134"/>
                </a:cubicBezTo>
                <a:cubicBezTo>
                  <a:pt x="6065416" y="659624"/>
                  <a:pt x="6266096" y="601745"/>
                  <a:pt x="6269004" y="600291"/>
                </a:cubicBezTo>
                <a:cubicBezTo>
                  <a:pt x="6306231" y="590984"/>
                  <a:pt x="6302451" y="593311"/>
                  <a:pt x="6303905" y="593311"/>
                </a:cubicBezTo>
                <a:cubicBezTo>
                  <a:pt x="6310885" y="590984"/>
                  <a:pt x="6309431" y="538923"/>
                  <a:pt x="6310885" y="537469"/>
                </a:cubicBezTo>
                <a:lnTo>
                  <a:pt x="6415587" y="495590"/>
                </a:lnTo>
                <a:cubicBezTo>
                  <a:pt x="6427220" y="492100"/>
                  <a:pt x="6429838" y="558121"/>
                  <a:pt x="6422567" y="565392"/>
                </a:cubicBezTo>
                <a:cubicBezTo>
                  <a:pt x="6426057" y="580516"/>
                  <a:pt x="6454559" y="626760"/>
                  <a:pt x="6457467" y="628214"/>
                </a:cubicBezTo>
                <a:cubicBezTo>
                  <a:pt x="6466774" y="641011"/>
                  <a:pt x="6564787" y="625307"/>
                  <a:pt x="6569150" y="628215"/>
                </a:cubicBezTo>
                <a:lnTo>
                  <a:pt x="6708752" y="537472"/>
                </a:lnTo>
                <a:cubicBezTo>
                  <a:pt x="6735509" y="523511"/>
                  <a:pt x="6850972" y="228891"/>
                  <a:pt x="6855334" y="230345"/>
                </a:cubicBezTo>
                <a:cubicBezTo>
                  <a:pt x="6851844" y="239652"/>
                  <a:pt x="6925134" y="226273"/>
                  <a:pt x="6925134" y="223365"/>
                </a:cubicBezTo>
                <a:cubicBezTo>
                  <a:pt x="6937931" y="222202"/>
                  <a:pt x="6993481" y="0"/>
                  <a:pt x="6994935" y="0"/>
                </a:cubicBezTo>
              </a:path>
            </a:pathLst>
          </a:custGeom>
          <a:noFill/>
          <a:ln w="317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8" name="Oval 27">
            <a:extLst>
              <a:ext uri="{FF2B5EF4-FFF2-40B4-BE49-F238E27FC236}">
                <a16:creationId xmlns:a16="http://schemas.microsoft.com/office/drawing/2014/main" id="{4A7625D7-5AF1-5C4A-B909-FF4A81CA146B}"/>
              </a:ext>
            </a:extLst>
          </p:cNvPr>
          <p:cNvSpPr/>
          <p:nvPr/>
        </p:nvSpPr>
        <p:spPr>
          <a:xfrm>
            <a:off x="9967636" y="2426855"/>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9236994" y="1696213"/>
            <a:ext cx="1684572" cy="1684572"/>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grpSp>
      <p:pic>
        <p:nvPicPr>
          <p:cNvPr id="44" name="Picture 43">
            <a:extLst>
              <a:ext uri="{FF2B5EF4-FFF2-40B4-BE49-F238E27FC236}">
                <a16:creationId xmlns:a16="http://schemas.microsoft.com/office/drawing/2014/main" id="{A0E70B28-6706-7B42-A0ED-084A5AB8A37F}"/>
              </a:ext>
            </a:extLst>
          </p:cNvPr>
          <p:cNvPicPr>
            <a:picLocks noChangeAspect="1"/>
          </p:cNvPicPr>
          <p:nvPr/>
        </p:nvPicPr>
        <p:blipFill>
          <a:blip r:embed="rId9"/>
          <a:stretch>
            <a:fillRect/>
          </a:stretch>
        </p:blipFill>
        <p:spPr>
          <a:xfrm>
            <a:off x="258241" y="5332770"/>
            <a:ext cx="1399251" cy="1303165"/>
          </a:xfrm>
          <a:prstGeom prst="rect">
            <a:avLst/>
          </a:prstGeom>
        </p:spPr>
      </p:pic>
    </p:spTree>
    <p:extLst>
      <p:ext uri="{BB962C8B-B14F-4D97-AF65-F5344CB8AC3E}">
        <p14:creationId xmlns:p14="http://schemas.microsoft.com/office/powerpoint/2010/main" val="15507584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a:blip r:embed="rId2"/>
          <a:stretch>
            <a:fillRect/>
          </a:stretch>
        </p:blipFill>
        <p:spPr>
          <a:xfrm>
            <a:off x="1362206" y="1655107"/>
            <a:ext cx="4943341" cy="2341153"/>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0" y="1316090"/>
            <a:ext cx="4636071" cy="2930495"/>
            <a:chOff x="713696" y="1303990"/>
            <a:chExt cx="4636071" cy="2930495"/>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713696" y="1303990"/>
              <a:ext cx="2454254" cy="2930495"/>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03990"/>
              <a:ext cx="2181816" cy="2930495"/>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a:blip r:embed="rId3"/>
          <a:stretch>
            <a:fillRect/>
          </a:stretch>
        </p:blipFill>
        <p:spPr>
          <a:xfrm>
            <a:off x="7015970" y="1376884"/>
            <a:ext cx="5176030" cy="4238638"/>
          </a:xfrm>
          <a:prstGeom prst="rect">
            <a:avLst/>
          </a:prstGeom>
          <a:effectLst>
            <a:outerShdw blurRad="317500" dir="5400000" algn="ctr" rotWithShape="0">
              <a:srgbClr val="000000">
                <a:alpha val="25000"/>
              </a:srgbClr>
            </a:outerShdw>
          </a:effectLst>
        </p:spPr>
      </p:pic>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2</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4"/>
          <a:stretch>
            <a:fillRect/>
          </a:stretch>
        </p:blipFill>
        <p:spPr>
          <a:xfrm>
            <a:off x="3501933" y="563095"/>
            <a:ext cx="228600" cy="190500"/>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5"/>
          <a:stretch>
            <a:fillRect/>
          </a:stretch>
        </p:blipFill>
        <p:spPr>
          <a:xfrm>
            <a:off x="837057" y="634298"/>
            <a:ext cx="434680" cy="472478"/>
          </a:xfrm>
          <a:prstGeom prst="rect">
            <a:avLst/>
          </a:prstGeom>
        </p:spPr>
      </p:pic>
      <p:sp>
        <p:nvSpPr>
          <p:cNvPr id="18" name="Title 6">
            <a:extLst>
              <a:ext uri="{FF2B5EF4-FFF2-40B4-BE49-F238E27FC236}">
                <a16:creationId xmlns:a16="http://schemas.microsoft.com/office/drawing/2014/main" id="{8E0FB7FA-EF09-C245-8F24-D15410D8FC2F}"/>
              </a:ext>
            </a:extLst>
          </p:cNvPr>
          <p:cNvSpPr>
            <a:spLocks noGrp="1"/>
          </p:cNvSpPr>
          <p:nvPr>
            <p:ph type="title"/>
          </p:nvPr>
        </p:nvSpPr>
        <p:spPr>
          <a:xfrm>
            <a:off x="4486940" y="0"/>
            <a:ext cx="6866860" cy="1303991"/>
          </a:xfrm>
        </p:spPr>
        <p:txBody>
          <a:bodyPr anchor="ctr"/>
          <a:lstStyle/>
          <a:p>
            <a:pPr algn="ctr"/>
            <a:r>
              <a:rPr lang="en-US" sz="2800" dirty="0">
                <a:solidFill>
                  <a:schemeClr val="bg1"/>
                </a:solidFill>
              </a:rPr>
              <a:t>Patient  </a:t>
            </a:r>
            <a:r>
              <a:rPr lang="en-US" sz="2800" b="0" dirty="0">
                <a:solidFill>
                  <a:srgbClr val="468DAD"/>
                </a:solidFill>
              </a:rPr>
              <a:t>|</a:t>
            </a:r>
            <a:r>
              <a:rPr lang="en-US" sz="2800" b="0" dirty="0">
                <a:solidFill>
                  <a:schemeClr val="bg1"/>
                </a:solidFill>
              </a:rPr>
              <a:t>  Baseline Vision: 20/20 OD</a:t>
            </a:r>
          </a:p>
        </p:txBody>
      </p:sp>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a:blip r:embed="rId6"/>
          <a:stretch>
            <a:fillRect/>
          </a:stretch>
        </p:blipFill>
        <p:spPr>
          <a:xfrm>
            <a:off x="1963274" y="4441068"/>
            <a:ext cx="4506383" cy="1994052"/>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4290732" y="4424459"/>
            <a:ext cx="2189670" cy="20350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7"/>
          <a:stretch>
            <a:fillRect/>
          </a:stretch>
        </p:blipFill>
        <p:spPr>
          <a:xfrm>
            <a:off x="4671708" y="4653915"/>
            <a:ext cx="1481467" cy="1469615"/>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7"/>
          <a:stretch>
            <a:fillRect/>
          </a:stretch>
        </p:blipFill>
        <p:spPr>
          <a:xfrm flipV="1">
            <a:off x="8636277" y="2610422"/>
            <a:ext cx="1935416" cy="1919933"/>
          </a:xfrm>
          <a:prstGeom prst="rect">
            <a:avLst/>
          </a:prstGeom>
        </p:spPr>
      </p:pic>
      <p:pic>
        <p:nvPicPr>
          <p:cNvPr id="62" name="Picture 61">
            <a:extLst>
              <a:ext uri="{FF2B5EF4-FFF2-40B4-BE49-F238E27FC236}">
                <a16:creationId xmlns:a16="http://schemas.microsoft.com/office/drawing/2014/main" id="{BC1DC4F9-1270-DC4D-A45C-D3B954823EEC}"/>
              </a:ext>
            </a:extLst>
          </p:cNvPr>
          <p:cNvPicPr>
            <a:picLocks noChangeAspect="1"/>
          </p:cNvPicPr>
          <p:nvPr/>
        </p:nvPicPr>
        <p:blipFill rotWithShape="1">
          <a:blip r:embed="rId8"/>
          <a:srcRect l="74119" t="70345" r="2388" b="14248"/>
          <a:stretch/>
        </p:blipFill>
        <p:spPr>
          <a:xfrm>
            <a:off x="273206" y="4927011"/>
            <a:ext cx="1625442" cy="908494"/>
          </a:xfrm>
          <a:prstGeom prst="rect">
            <a:avLst/>
          </a:prstGeom>
        </p:spPr>
      </p:pic>
      <p:sp>
        <p:nvSpPr>
          <p:cNvPr id="104" name="Rectangle 103">
            <a:extLst>
              <a:ext uri="{FF2B5EF4-FFF2-40B4-BE49-F238E27FC236}">
                <a16:creationId xmlns:a16="http://schemas.microsoft.com/office/drawing/2014/main" id="{02DBFF2D-C294-6E44-B681-FA08165BC6E3}"/>
              </a:ext>
            </a:extLst>
          </p:cNvPr>
          <p:cNvSpPr/>
          <p:nvPr/>
        </p:nvSpPr>
        <p:spPr>
          <a:xfrm>
            <a:off x="838914" y="2457213"/>
            <a:ext cx="2415726" cy="881844"/>
          </a:xfrm>
          <a:prstGeom prst="rect">
            <a:avLst/>
          </a:prstGeom>
        </p:spPr>
        <p:txBody>
          <a:bodyPr wrap="none" lIns="0" tIns="0" rIns="0" bIns="0">
            <a:spAutoFit/>
          </a:bodyPr>
          <a:lstStyle/>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Century Gothic" panose="020F0302020204030204"/>
                <a:ea typeface="+mn-ea"/>
                <a:cs typeface="+mn-cs"/>
              </a:rPr>
              <a:t>ForeseeHome</a:t>
            </a:r>
            <a:endParaRPr kumimoji="0" lang="en-US" sz="2800" b="1" i="0" u="none" strike="noStrike" kern="1200" cap="none" spc="0" normalizeH="0" baseline="0" noProof="0" dirty="0">
              <a:ln>
                <a:noFill/>
              </a:ln>
              <a:solidFill>
                <a:srgbClr val="000000"/>
              </a:solidFill>
              <a:effectLst/>
              <a:uLnTx/>
              <a:uFillTx/>
              <a:latin typeface="Century Gothic" panose="020F0302020204030204"/>
              <a:ea typeface="+mn-ea"/>
              <a:cs typeface="+mn-cs"/>
            </a:endParaRPr>
          </a:p>
          <a:p>
            <a:pPr marL="0" marR="0" lvl="0" indent="0" algn="l" defTabSz="914400" rtl="0" eaLnBrk="1" fontAlgn="auto" latinLnBrk="0" hangingPunct="1">
              <a:lnSpc>
                <a:spcPts val="3600"/>
              </a:lnSpc>
              <a:spcBef>
                <a:spcPts val="0"/>
              </a:spcBef>
              <a:spcAft>
                <a:spcPts val="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entury Gothic" panose="020F0302020204030204"/>
                <a:ea typeface="+mn-ea"/>
                <a:cs typeface="+mn-cs"/>
              </a:rPr>
              <a:t>Online Report</a:t>
            </a:r>
          </a:p>
        </p:txBody>
      </p:sp>
      <p:sp>
        <p:nvSpPr>
          <p:cNvPr id="105" name="Rectangle 104">
            <a:extLst>
              <a:ext uri="{FF2B5EF4-FFF2-40B4-BE49-F238E27FC236}">
                <a16:creationId xmlns:a16="http://schemas.microsoft.com/office/drawing/2014/main" id="{5A504C3B-D8F1-D047-877C-0B64D92BEB47}"/>
              </a:ext>
            </a:extLst>
          </p:cNvPr>
          <p:cNvSpPr/>
          <p:nvPr/>
        </p:nvSpPr>
        <p:spPr>
          <a:xfrm rot="5400000">
            <a:off x="6022337" y="2093040"/>
            <a:ext cx="914033"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Trend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6076840" y="3447279"/>
            <a:ext cx="8050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Test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5820929" y="1443947"/>
            <a:ext cx="743750" cy="743750"/>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9395641" y="3339057"/>
            <a:ext cx="416688" cy="56648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30" name="Picture 29">
            <a:extLst>
              <a:ext uri="{FF2B5EF4-FFF2-40B4-BE49-F238E27FC236}">
                <a16:creationId xmlns:a16="http://schemas.microsoft.com/office/drawing/2014/main" id="{6DE2BC67-5B93-A340-A759-359ECD15FE55}"/>
              </a:ext>
            </a:extLst>
          </p:cNvPr>
          <p:cNvPicPr>
            <a:picLocks noChangeAspect="1"/>
          </p:cNvPicPr>
          <p:nvPr/>
        </p:nvPicPr>
        <p:blipFill>
          <a:blip r:embed="rId9"/>
          <a:stretch>
            <a:fillRect/>
          </a:stretch>
        </p:blipFill>
        <p:spPr>
          <a:xfrm>
            <a:off x="7015970" y="5688419"/>
            <a:ext cx="5176030" cy="1169581"/>
          </a:xfrm>
          <a:prstGeom prst="rect">
            <a:avLst/>
          </a:prstGeom>
          <a:effectLst>
            <a:outerShdw blurRad="317500" dir="5400000" algn="ctr" rotWithShape="0">
              <a:srgbClr val="000000">
                <a:alpha val="25000"/>
              </a:srgbClr>
            </a:outerShdw>
          </a:effectLst>
        </p:spPr>
      </p:pic>
    </p:spTree>
    <p:extLst>
      <p:ext uri="{BB962C8B-B14F-4D97-AF65-F5344CB8AC3E}">
        <p14:creationId xmlns:p14="http://schemas.microsoft.com/office/powerpoint/2010/main" val="3287558116"/>
      </p:ext>
    </p:extLst>
  </p:cSld>
  <p:clrMapOvr>
    <a:masterClrMapping/>
  </p:clrMapOvr>
  <mc:AlternateContent xmlns:mc="http://schemas.openxmlformats.org/markup-compatibility/2006">
    <mc:Choice xmlns:p159="http://schemas.microsoft.com/office/powerpoint/2015/09/main" Requires="p159">
      <p:transition spd="slow"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0.00195 0.01088 C 0.08711 0.00046 0.17396 -0.00741 0.23138 -0.05324 C 0.28867 -0.09884 0.34831 -0.23935 0.3444 -0.26459 " pathEditMode="relative" rAng="0" ptsTypes="AAA">
                                      <p:cBhvr>
                                        <p:cTn id="21" dur="3000" fill="hold"/>
                                        <p:tgtEl>
                                          <p:spTgt spid="24"/>
                                        </p:tgtEl>
                                        <p:attrNameLst>
                                          <p:attrName>ppt_x</p:attrName>
                                          <p:attrName>ppt_y</p:attrName>
                                        </p:attrNameLst>
                                      </p:cBhvr>
                                      <p:rCtr x="17122" y="-13773"/>
                                    </p:animMotion>
                                  </p:childTnLst>
                                </p:cTn>
                              </p:par>
                              <p:par>
                                <p:cTn id="22" presetID="6" presetClass="emph" presetSubtype="0" fill="hold" nodeType="withEffect">
                                  <p:stCondLst>
                                    <p:cond delay="300"/>
                                  </p:stCondLst>
                                  <p:childTnLst>
                                    <p:animScale>
                                      <p:cBhvr>
                                        <p:cTn id="23" dur="2000" fill="hold"/>
                                        <p:tgtEl>
                                          <p:spTgt spid="24"/>
                                        </p:tgtEl>
                                      </p:cBhvr>
                                      <p:by x="132000" y="132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4" grpId="0"/>
      <p:bldP spid="114" grpId="0" animBg="1"/>
      <p:bldP spid="1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504912" y="2805778"/>
            <a:ext cx="2660575" cy="1974020"/>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2200" b="1" i="0" u="none" strike="noStrike" kern="1200" cap="all" spc="200" normalizeH="0" baseline="0" noProof="0" dirty="0">
                <a:ln>
                  <a:noFill/>
                </a:ln>
                <a:solidFill>
                  <a:srgbClr val="FFFFFF"/>
                </a:solidFill>
                <a:effectLst/>
                <a:uLnTx/>
                <a:uFillTx/>
                <a:latin typeface="Century Gothic" panose="020F0302020204030204"/>
                <a:ea typeface="+mn-ea"/>
                <a:cs typeface="+mn-cs"/>
              </a:rPr>
              <a:t>Alerted at</a:t>
            </a:r>
            <a:endParaRPr kumimoji="0" lang="en-US" sz="2200" b="1" i="0" u="none" strike="noStrike" kern="1200" cap="none" spc="0" normalizeH="0" baseline="0" noProof="0" dirty="0">
              <a:ln>
                <a:noFill/>
              </a:ln>
              <a:solidFill>
                <a:srgbClr val="FFFFFF"/>
              </a:solidFill>
              <a:effectLst/>
              <a:uLnTx/>
              <a:uFillTx/>
              <a:latin typeface="Century Gothic" panose="020F0302020204030204"/>
              <a:ea typeface="+mn-ea"/>
              <a:cs typeface="+mn-cs"/>
            </a:endParaRPr>
          </a:p>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n-ea"/>
                <a:cs typeface="+mn-cs"/>
              </a:rPr>
              <a:t>20/20</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D1EEB1"/>
                </a:solidFill>
                <a:effectLst/>
                <a:uLnTx/>
                <a:uFillTx/>
                <a:latin typeface="Century Gothic" panose="020F0302020204030204"/>
                <a:ea typeface="+mn-ea"/>
                <a:cs typeface="+mn-cs"/>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4486940" y="0"/>
            <a:ext cx="6866860" cy="1303991"/>
          </a:xfrm>
        </p:spPr>
        <p:txBody>
          <a:bodyPr anchor="ctr"/>
          <a:lstStyle/>
          <a:p>
            <a:pPr algn="ctr"/>
            <a:r>
              <a:rPr lang="en-US" sz="2800" dirty="0">
                <a:solidFill>
                  <a:schemeClr val="bg1"/>
                </a:solidFill>
              </a:rPr>
              <a:t>Patient  </a:t>
            </a:r>
            <a:r>
              <a:rPr lang="en-US" sz="2800" b="0" dirty="0">
                <a:solidFill>
                  <a:srgbClr val="468DAD"/>
                </a:solidFill>
              </a:rPr>
              <a:t>|</a:t>
            </a:r>
            <a:r>
              <a:rPr lang="en-US" sz="2800" b="0" dirty="0">
                <a:solidFill>
                  <a:schemeClr val="bg1"/>
                </a:solidFill>
              </a:rPr>
              <a:t>  Baseline Vision: 20/20 OD</a:t>
            </a: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2</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a:stretch>
            <a:fillRect/>
          </a:stretch>
        </p:blipFill>
        <p:spPr>
          <a:xfrm>
            <a:off x="9852601" y="2827045"/>
            <a:ext cx="2679875" cy="4185423"/>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815799" y="617652"/>
            <a:ext cx="531392" cy="484504"/>
          </a:xfrm>
          <a:prstGeom prst="rect">
            <a:avLst/>
          </a:prstGeom>
        </p:spPr>
      </p:pic>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844485" y="2587779"/>
            <a:ext cx="5361105" cy="2392679"/>
          </a:xfrm>
        </p:spPr>
        <p:txBody>
          <a:bodyPr>
            <a:noAutofit/>
          </a:bodyPr>
          <a:lstStyle/>
          <a:p>
            <a:pPr>
              <a:spcBef>
                <a:spcPts val="2000"/>
              </a:spcBef>
            </a:pPr>
            <a:r>
              <a:rPr lang="en-US" sz="2400" dirty="0"/>
              <a:t>Patient was 20/20 at diagnosis, with no change in VA</a:t>
            </a:r>
          </a:p>
          <a:p>
            <a:pPr>
              <a:spcBef>
                <a:spcPts val="2000"/>
              </a:spcBef>
            </a:pPr>
            <a:r>
              <a:rPr lang="en-US" sz="2400" dirty="0"/>
              <a:t>Patient immediately received </a:t>
            </a:r>
            <a:br>
              <a:rPr lang="en-US" sz="2400" dirty="0"/>
            </a:br>
            <a:r>
              <a:rPr lang="en-US" sz="2400" dirty="0"/>
              <a:t>anti-VEGF therapy</a:t>
            </a:r>
          </a:p>
          <a:p>
            <a:pPr>
              <a:spcBef>
                <a:spcPts val="2000"/>
              </a:spcBef>
            </a:pPr>
            <a:r>
              <a:rPr lang="en-US" sz="2400" dirty="0"/>
              <a:t>As of 3/12/18, Patient is 20/20 OD</a:t>
            </a:r>
          </a:p>
        </p:txBody>
      </p:sp>
    </p:spTree>
    <p:extLst>
      <p:ext uri="{BB962C8B-B14F-4D97-AF65-F5344CB8AC3E}">
        <p14:creationId xmlns:p14="http://schemas.microsoft.com/office/powerpoint/2010/main" val="3090732955"/>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EB5366D2-83CC-674F-8525-605BA5C24D4D}"/>
              </a:ext>
            </a:extLst>
          </p:cNvPr>
          <p:cNvSpPr/>
          <p:nvPr/>
        </p:nvSpPr>
        <p:spPr>
          <a:xfrm>
            <a:off x="5908403" y="2523404"/>
            <a:ext cx="4001337" cy="1846590"/>
          </a:xfrm>
          <a:prstGeom prst="rect">
            <a:avLst/>
          </a:prstGeom>
          <a:gradFill>
            <a:gsLst>
              <a:gs pos="0">
                <a:srgbClr val="C00000">
                  <a:alpha val="12000"/>
                </a:srgbClr>
              </a:gs>
              <a:gs pos="15000">
                <a:srgbClr val="F37021">
                  <a:alpha val="15000"/>
                </a:srgbClr>
              </a:gs>
              <a:gs pos="3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6E6E6">
                  <a:lumMod val="90000"/>
                </a:srgbClr>
              </a:solidFill>
              <a:effectLst/>
              <a:uLnTx/>
              <a:uFillTx/>
              <a:latin typeface="Century Gothic" panose="020F0302020204030204"/>
              <a:ea typeface="+mn-ea"/>
              <a:cs typeface="+mn-cs"/>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9909741" y="4376616"/>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5908403" y="4393471"/>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3052996" y="4376616"/>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2</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4486940" y="0"/>
            <a:ext cx="686686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entury Gothic" panose="020F0302020204030204"/>
                <a:ea typeface="+mj-ea"/>
                <a:cs typeface="+mj-cs"/>
              </a:rPr>
              <a:t>Patient  </a:t>
            </a:r>
            <a:r>
              <a:rPr kumimoji="0" lang="en-US" sz="28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800" b="0" i="0" u="none" strike="noStrike" kern="1200" cap="none" spc="0" normalizeH="0" baseline="0" noProof="0" dirty="0">
                <a:ln>
                  <a:noFill/>
                </a:ln>
                <a:solidFill>
                  <a:srgbClr val="FFFFFF"/>
                </a:solidFill>
                <a:effectLst/>
                <a:uLnTx/>
                <a:uFillTx/>
                <a:latin typeface="Century Gothic" panose="020F0302020204030204"/>
                <a:ea typeface="+mj-ea"/>
                <a:cs typeface="+mj-cs"/>
              </a:rPr>
              <a:t>  Post-Treatment Outcome</a:t>
            </a:r>
          </a:p>
        </p:txBody>
      </p:sp>
      <p:sp>
        <p:nvSpPr>
          <p:cNvPr id="43" name="Oval 42">
            <a:extLst>
              <a:ext uri="{FF2B5EF4-FFF2-40B4-BE49-F238E27FC236}">
                <a16:creationId xmlns:a16="http://schemas.microsoft.com/office/drawing/2014/main" id="{B4228C4E-30B4-D542-9B7D-A7324761EB6C}"/>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815799" y="617652"/>
            <a:ext cx="531392" cy="484504"/>
          </a:xfrm>
          <a:prstGeom prst="rect">
            <a:avLst/>
          </a:prstGeom>
        </p:spPr>
      </p:pic>
      <p:grpSp>
        <p:nvGrpSpPr>
          <p:cNvPr id="45" name="Group 44">
            <a:extLst>
              <a:ext uri="{FF2B5EF4-FFF2-40B4-BE49-F238E27FC236}">
                <a16:creationId xmlns:a16="http://schemas.microsoft.com/office/drawing/2014/main" id="{1E5BF7DC-D5DA-AA43-9B98-D686EB104335}"/>
              </a:ext>
            </a:extLst>
          </p:cNvPr>
          <p:cNvGrpSpPr/>
          <p:nvPr/>
        </p:nvGrpSpPr>
        <p:grpSpPr>
          <a:xfrm>
            <a:off x="838200" y="6175666"/>
            <a:ext cx="1932878" cy="375736"/>
            <a:chOff x="1658938" y="3224213"/>
            <a:chExt cx="6737350" cy="1309687"/>
          </a:xfrm>
        </p:grpSpPr>
        <p:sp>
          <p:nvSpPr>
            <p:cNvPr id="51" name="Freeform 1">
              <a:extLst>
                <a:ext uri="{FF2B5EF4-FFF2-40B4-BE49-F238E27FC236}">
                  <a16:creationId xmlns:a16="http://schemas.microsoft.com/office/drawing/2014/main" id="{2A04524F-EBEC-F743-93EC-97A3DBE7427D}"/>
                </a:ext>
              </a:extLst>
            </p:cNvPr>
            <p:cNvSpPr>
              <a:spLocks noChangeArrowheads="1"/>
            </p:cNvSpPr>
            <p:nvPr/>
          </p:nvSpPr>
          <p:spPr bwMode="auto">
            <a:xfrm>
              <a:off x="5270500" y="3224213"/>
              <a:ext cx="609600" cy="806450"/>
            </a:xfrm>
            <a:custGeom>
              <a:avLst/>
              <a:gdLst>
                <a:gd name="T0" fmla="*/ 1455 w 1693"/>
                <a:gd name="T1" fmla="*/ 122 h 2241"/>
                <a:gd name="T2" fmla="*/ 1455 w 1693"/>
                <a:gd name="T3" fmla="*/ 986 h 2241"/>
                <a:gd name="T4" fmla="*/ 240 w 1693"/>
                <a:gd name="T5" fmla="*/ 986 h 2241"/>
                <a:gd name="T6" fmla="*/ 240 w 1693"/>
                <a:gd name="T7" fmla="*/ 122 h 2241"/>
                <a:gd name="T8" fmla="*/ 121 w 1693"/>
                <a:gd name="T9" fmla="*/ 0 h 2241"/>
                <a:gd name="T10" fmla="*/ 0 w 1693"/>
                <a:gd name="T11" fmla="*/ 122 h 2241"/>
                <a:gd name="T12" fmla="*/ 0 w 1693"/>
                <a:gd name="T13" fmla="*/ 2118 h 2241"/>
                <a:gd name="T14" fmla="*/ 121 w 1693"/>
                <a:gd name="T15" fmla="*/ 2240 h 2241"/>
                <a:gd name="T16" fmla="*/ 240 w 1693"/>
                <a:gd name="T17" fmla="*/ 2118 h 2241"/>
                <a:gd name="T18" fmla="*/ 240 w 1693"/>
                <a:gd name="T19" fmla="*/ 1213 h 2241"/>
                <a:gd name="T20" fmla="*/ 1452 w 1693"/>
                <a:gd name="T21" fmla="*/ 1213 h 2241"/>
                <a:gd name="T22" fmla="*/ 1452 w 1693"/>
                <a:gd name="T23" fmla="*/ 2118 h 2241"/>
                <a:gd name="T24" fmla="*/ 1573 w 1693"/>
                <a:gd name="T25" fmla="*/ 2240 h 2241"/>
                <a:gd name="T26" fmla="*/ 1692 w 1693"/>
                <a:gd name="T27" fmla="*/ 2118 h 2241"/>
                <a:gd name="T28" fmla="*/ 1692 w 1693"/>
                <a:gd name="T29" fmla="*/ 122 h 2241"/>
                <a:gd name="T30" fmla="*/ 1576 w 1693"/>
                <a:gd name="T31" fmla="*/ 0 h 2241"/>
                <a:gd name="T32" fmla="*/ 1455 w 1693"/>
                <a:gd name="T33" fmla="*/ 122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3" h="2241">
                  <a:moveTo>
                    <a:pt x="1455" y="122"/>
                  </a:moveTo>
                  <a:lnTo>
                    <a:pt x="1455" y="986"/>
                  </a:lnTo>
                  <a:lnTo>
                    <a:pt x="240" y="986"/>
                  </a:lnTo>
                  <a:lnTo>
                    <a:pt x="240" y="122"/>
                  </a:lnTo>
                  <a:cubicBezTo>
                    <a:pt x="240" y="54"/>
                    <a:pt x="186" y="0"/>
                    <a:pt x="121" y="0"/>
                  </a:cubicBezTo>
                  <a:cubicBezTo>
                    <a:pt x="56" y="0"/>
                    <a:pt x="0" y="56"/>
                    <a:pt x="0" y="122"/>
                  </a:cubicBezTo>
                  <a:lnTo>
                    <a:pt x="0" y="2118"/>
                  </a:lnTo>
                  <a:cubicBezTo>
                    <a:pt x="0" y="2184"/>
                    <a:pt x="56" y="2240"/>
                    <a:pt x="121" y="2240"/>
                  </a:cubicBezTo>
                  <a:cubicBezTo>
                    <a:pt x="186" y="2240"/>
                    <a:pt x="240" y="2184"/>
                    <a:pt x="240" y="2118"/>
                  </a:cubicBezTo>
                  <a:lnTo>
                    <a:pt x="240" y="1213"/>
                  </a:lnTo>
                  <a:lnTo>
                    <a:pt x="1452" y="1213"/>
                  </a:lnTo>
                  <a:lnTo>
                    <a:pt x="1452" y="2118"/>
                  </a:lnTo>
                  <a:cubicBezTo>
                    <a:pt x="1452" y="2184"/>
                    <a:pt x="1508" y="2240"/>
                    <a:pt x="1573" y="2240"/>
                  </a:cubicBezTo>
                  <a:cubicBezTo>
                    <a:pt x="1639" y="2240"/>
                    <a:pt x="1692" y="2184"/>
                    <a:pt x="1692" y="2118"/>
                  </a:cubicBezTo>
                  <a:lnTo>
                    <a:pt x="1692" y="122"/>
                  </a:lnTo>
                  <a:cubicBezTo>
                    <a:pt x="1692" y="54"/>
                    <a:pt x="1641" y="0"/>
                    <a:pt x="1576" y="0"/>
                  </a:cubicBezTo>
                  <a:cubicBezTo>
                    <a:pt x="1510" y="0"/>
                    <a:pt x="1455" y="56"/>
                    <a:pt x="1455" y="12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3" name="Freeform 2">
              <a:extLst>
                <a:ext uri="{FF2B5EF4-FFF2-40B4-BE49-F238E27FC236}">
                  <a16:creationId xmlns:a16="http://schemas.microsoft.com/office/drawing/2014/main" id="{350C85A7-BD41-0E47-974E-E59AEA27F8FD}"/>
                </a:ext>
              </a:extLst>
            </p:cNvPr>
            <p:cNvSpPr>
              <a:spLocks noChangeArrowheads="1"/>
            </p:cNvSpPr>
            <p:nvPr/>
          </p:nvSpPr>
          <p:spPr bwMode="auto">
            <a:xfrm>
              <a:off x="6745288" y="3224213"/>
              <a:ext cx="752475" cy="808037"/>
            </a:xfrm>
            <a:custGeom>
              <a:avLst/>
              <a:gdLst>
                <a:gd name="T0" fmla="*/ 1862 w 2092"/>
                <a:gd name="T1" fmla="*/ 72 h 2245"/>
                <a:gd name="T2" fmla="*/ 1044 w 2092"/>
                <a:gd name="T3" fmla="*/ 1876 h 2245"/>
                <a:gd name="T4" fmla="*/ 223 w 2092"/>
                <a:gd name="T5" fmla="*/ 75 h 2245"/>
                <a:gd name="T6" fmla="*/ 116 w 2092"/>
                <a:gd name="T7" fmla="*/ 0 h 2245"/>
                <a:gd name="T8" fmla="*/ 0 w 2092"/>
                <a:gd name="T9" fmla="*/ 117 h 2245"/>
                <a:gd name="T10" fmla="*/ 0 w 2092"/>
                <a:gd name="T11" fmla="*/ 2123 h 2245"/>
                <a:gd name="T12" fmla="*/ 116 w 2092"/>
                <a:gd name="T13" fmla="*/ 2242 h 2245"/>
                <a:gd name="T14" fmla="*/ 235 w 2092"/>
                <a:gd name="T15" fmla="*/ 2123 h 2245"/>
                <a:gd name="T16" fmla="*/ 235 w 2092"/>
                <a:gd name="T17" fmla="*/ 625 h 2245"/>
                <a:gd name="T18" fmla="*/ 941 w 2092"/>
                <a:gd name="T19" fmla="*/ 2179 h 2245"/>
                <a:gd name="T20" fmla="*/ 1046 w 2092"/>
                <a:gd name="T21" fmla="*/ 2244 h 2245"/>
                <a:gd name="T22" fmla="*/ 1151 w 2092"/>
                <a:gd name="T23" fmla="*/ 2179 h 2245"/>
                <a:gd name="T24" fmla="*/ 1858 w 2092"/>
                <a:gd name="T25" fmla="*/ 618 h 2245"/>
                <a:gd name="T26" fmla="*/ 1858 w 2092"/>
                <a:gd name="T27" fmla="*/ 2127 h 2245"/>
                <a:gd name="T28" fmla="*/ 1974 w 2092"/>
                <a:gd name="T29" fmla="*/ 2244 h 2245"/>
                <a:gd name="T30" fmla="*/ 2091 w 2092"/>
                <a:gd name="T31" fmla="*/ 2127 h 2245"/>
                <a:gd name="T32" fmla="*/ 2091 w 2092"/>
                <a:gd name="T33" fmla="*/ 121 h 2245"/>
                <a:gd name="T34" fmla="*/ 1969 w 2092"/>
                <a:gd name="T35" fmla="*/ 2 h 2245"/>
                <a:gd name="T36" fmla="*/ 1862 w 2092"/>
                <a:gd name="T37" fmla="*/ 72 h 2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2" h="2245">
                  <a:moveTo>
                    <a:pt x="1862" y="72"/>
                  </a:moveTo>
                  <a:lnTo>
                    <a:pt x="1044" y="1876"/>
                  </a:lnTo>
                  <a:lnTo>
                    <a:pt x="223" y="75"/>
                  </a:lnTo>
                  <a:cubicBezTo>
                    <a:pt x="202" y="28"/>
                    <a:pt x="163" y="0"/>
                    <a:pt x="116" y="0"/>
                  </a:cubicBezTo>
                  <a:cubicBezTo>
                    <a:pt x="53" y="0"/>
                    <a:pt x="0" y="51"/>
                    <a:pt x="0" y="117"/>
                  </a:cubicBezTo>
                  <a:lnTo>
                    <a:pt x="0" y="2123"/>
                  </a:lnTo>
                  <a:cubicBezTo>
                    <a:pt x="0" y="2188"/>
                    <a:pt x="53" y="2242"/>
                    <a:pt x="116" y="2242"/>
                  </a:cubicBezTo>
                  <a:cubicBezTo>
                    <a:pt x="179" y="2242"/>
                    <a:pt x="235" y="2186"/>
                    <a:pt x="235" y="2123"/>
                  </a:cubicBezTo>
                  <a:lnTo>
                    <a:pt x="235" y="625"/>
                  </a:lnTo>
                  <a:lnTo>
                    <a:pt x="941" y="2179"/>
                  </a:lnTo>
                  <a:cubicBezTo>
                    <a:pt x="960" y="2221"/>
                    <a:pt x="995" y="2244"/>
                    <a:pt x="1046" y="2244"/>
                  </a:cubicBezTo>
                  <a:cubicBezTo>
                    <a:pt x="1093" y="2244"/>
                    <a:pt x="1133" y="2218"/>
                    <a:pt x="1151" y="2179"/>
                  </a:cubicBezTo>
                  <a:cubicBezTo>
                    <a:pt x="1156" y="2167"/>
                    <a:pt x="1655" y="1042"/>
                    <a:pt x="1858" y="618"/>
                  </a:cubicBezTo>
                  <a:lnTo>
                    <a:pt x="1858" y="2127"/>
                  </a:lnTo>
                  <a:cubicBezTo>
                    <a:pt x="1858" y="2190"/>
                    <a:pt x="1909" y="2244"/>
                    <a:pt x="1974" y="2244"/>
                  </a:cubicBezTo>
                  <a:cubicBezTo>
                    <a:pt x="2037" y="2244"/>
                    <a:pt x="2091" y="2193"/>
                    <a:pt x="2091" y="2127"/>
                  </a:cubicBezTo>
                  <a:lnTo>
                    <a:pt x="2091" y="121"/>
                  </a:lnTo>
                  <a:cubicBezTo>
                    <a:pt x="2086" y="56"/>
                    <a:pt x="2032" y="2"/>
                    <a:pt x="1969" y="2"/>
                  </a:cubicBezTo>
                  <a:cubicBezTo>
                    <a:pt x="1923" y="2"/>
                    <a:pt x="1881" y="30"/>
                    <a:pt x="1862" y="7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6" name="Freeform 3">
              <a:extLst>
                <a:ext uri="{FF2B5EF4-FFF2-40B4-BE49-F238E27FC236}">
                  <a16:creationId xmlns:a16="http://schemas.microsoft.com/office/drawing/2014/main" id="{23A43950-355E-C54B-8C09-B1529BBF4971}"/>
                </a:ext>
              </a:extLst>
            </p:cNvPr>
            <p:cNvSpPr>
              <a:spLocks noChangeArrowheads="1"/>
            </p:cNvSpPr>
            <p:nvPr/>
          </p:nvSpPr>
          <p:spPr bwMode="auto">
            <a:xfrm>
              <a:off x="7594600" y="3233738"/>
              <a:ext cx="549275" cy="785812"/>
            </a:xfrm>
            <a:custGeom>
              <a:avLst/>
              <a:gdLst>
                <a:gd name="T0" fmla="*/ 240 w 1526"/>
                <a:gd name="T1" fmla="*/ 1960 h 2185"/>
                <a:gd name="T2" fmla="*/ 240 w 1526"/>
                <a:gd name="T3" fmla="*/ 1159 h 2185"/>
                <a:gd name="T4" fmla="*/ 870 w 1526"/>
                <a:gd name="T5" fmla="*/ 1159 h 2185"/>
                <a:gd name="T6" fmla="*/ 982 w 1526"/>
                <a:gd name="T7" fmla="*/ 1047 h 2185"/>
                <a:gd name="T8" fmla="*/ 870 w 1526"/>
                <a:gd name="T9" fmla="*/ 935 h 2185"/>
                <a:gd name="T10" fmla="*/ 240 w 1526"/>
                <a:gd name="T11" fmla="*/ 935 h 2185"/>
                <a:gd name="T12" fmla="*/ 240 w 1526"/>
                <a:gd name="T13" fmla="*/ 224 h 2185"/>
                <a:gd name="T14" fmla="*/ 1364 w 1526"/>
                <a:gd name="T15" fmla="*/ 224 h 2185"/>
                <a:gd name="T16" fmla="*/ 1481 w 1526"/>
                <a:gd name="T17" fmla="*/ 112 h 2185"/>
                <a:gd name="T18" fmla="*/ 1364 w 1526"/>
                <a:gd name="T19" fmla="*/ 0 h 2185"/>
                <a:gd name="T20" fmla="*/ 121 w 1526"/>
                <a:gd name="T21" fmla="*/ 0 h 2185"/>
                <a:gd name="T22" fmla="*/ 0 w 1526"/>
                <a:gd name="T23" fmla="*/ 119 h 2185"/>
                <a:gd name="T24" fmla="*/ 0 w 1526"/>
                <a:gd name="T25" fmla="*/ 2062 h 2185"/>
                <a:gd name="T26" fmla="*/ 121 w 1526"/>
                <a:gd name="T27" fmla="*/ 2184 h 2185"/>
                <a:gd name="T28" fmla="*/ 1413 w 1526"/>
                <a:gd name="T29" fmla="*/ 2184 h 2185"/>
                <a:gd name="T30" fmla="*/ 1525 w 1526"/>
                <a:gd name="T31" fmla="*/ 2072 h 2185"/>
                <a:gd name="T32" fmla="*/ 1413 w 1526"/>
                <a:gd name="T33" fmla="*/ 1960 h 2185"/>
                <a:gd name="T34" fmla="*/ 240 w 1526"/>
                <a:gd name="T35" fmla="*/ 1960 h 2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6" h="2185">
                  <a:moveTo>
                    <a:pt x="240" y="1960"/>
                  </a:moveTo>
                  <a:lnTo>
                    <a:pt x="240" y="1159"/>
                  </a:lnTo>
                  <a:lnTo>
                    <a:pt x="870" y="1159"/>
                  </a:lnTo>
                  <a:cubicBezTo>
                    <a:pt x="933" y="1159"/>
                    <a:pt x="982" y="1110"/>
                    <a:pt x="982" y="1047"/>
                  </a:cubicBezTo>
                  <a:cubicBezTo>
                    <a:pt x="982" y="984"/>
                    <a:pt x="933" y="935"/>
                    <a:pt x="870" y="935"/>
                  </a:cubicBezTo>
                  <a:lnTo>
                    <a:pt x="240" y="935"/>
                  </a:lnTo>
                  <a:lnTo>
                    <a:pt x="240" y="224"/>
                  </a:lnTo>
                  <a:lnTo>
                    <a:pt x="1364" y="224"/>
                  </a:lnTo>
                  <a:cubicBezTo>
                    <a:pt x="1429" y="224"/>
                    <a:pt x="1481" y="175"/>
                    <a:pt x="1481" y="112"/>
                  </a:cubicBezTo>
                  <a:cubicBezTo>
                    <a:pt x="1481" y="49"/>
                    <a:pt x="1429" y="0"/>
                    <a:pt x="1364" y="0"/>
                  </a:cubicBezTo>
                  <a:lnTo>
                    <a:pt x="121" y="0"/>
                  </a:lnTo>
                  <a:cubicBezTo>
                    <a:pt x="54" y="0"/>
                    <a:pt x="0" y="54"/>
                    <a:pt x="0" y="119"/>
                  </a:cubicBezTo>
                  <a:lnTo>
                    <a:pt x="0" y="2062"/>
                  </a:lnTo>
                  <a:cubicBezTo>
                    <a:pt x="0" y="2128"/>
                    <a:pt x="56" y="2184"/>
                    <a:pt x="121" y="2184"/>
                  </a:cubicBezTo>
                  <a:lnTo>
                    <a:pt x="1413" y="2184"/>
                  </a:lnTo>
                  <a:cubicBezTo>
                    <a:pt x="1476" y="2184"/>
                    <a:pt x="1525" y="2135"/>
                    <a:pt x="1525" y="2072"/>
                  </a:cubicBezTo>
                  <a:cubicBezTo>
                    <a:pt x="1525" y="2011"/>
                    <a:pt x="1476" y="1960"/>
                    <a:pt x="1413" y="1960"/>
                  </a:cubicBezTo>
                  <a:lnTo>
                    <a:pt x="240" y="196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7" name="Freeform 4">
              <a:extLst>
                <a:ext uri="{FF2B5EF4-FFF2-40B4-BE49-F238E27FC236}">
                  <a16:creationId xmlns:a16="http://schemas.microsoft.com/office/drawing/2014/main" id="{CB42985F-5705-A647-9487-347D3B505669}"/>
                </a:ext>
              </a:extLst>
            </p:cNvPr>
            <p:cNvSpPr>
              <a:spLocks noChangeArrowheads="1"/>
            </p:cNvSpPr>
            <p:nvPr/>
          </p:nvSpPr>
          <p:spPr bwMode="auto">
            <a:xfrm>
              <a:off x="1658938" y="4171950"/>
              <a:ext cx="260350" cy="284163"/>
            </a:xfrm>
            <a:custGeom>
              <a:avLst/>
              <a:gdLst>
                <a:gd name="T0" fmla="*/ 662 w 724"/>
                <a:gd name="T1" fmla="*/ 787 h 788"/>
                <a:gd name="T2" fmla="*/ 608 w 724"/>
                <a:gd name="T3" fmla="*/ 752 h 788"/>
                <a:gd name="T4" fmla="*/ 536 w 724"/>
                <a:gd name="T5" fmla="*/ 589 h 788"/>
                <a:gd name="T6" fmla="*/ 182 w 724"/>
                <a:gd name="T7" fmla="*/ 589 h 788"/>
                <a:gd name="T8" fmla="*/ 109 w 724"/>
                <a:gd name="T9" fmla="*/ 752 h 788"/>
                <a:gd name="T10" fmla="*/ 56 w 724"/>
                <a:gd name="T11" fmla="*/ 787 h 788"/>
                <a:gd name="T12" fmla="*/ 32 w 724"/>
                <a:gd name="T13" fmla="*/ 783 h 788"/>
                <a:gd name="T14" fmla="*/ 0 w 724"/>
                <a:gd name="T15" fmla="*/ 729 h 788"/>
                <a:gd name="T16" fmla="*/ 4 w 724"/>
                <a:gd name="T17" fmla="*/ 704 h 788"/>
                <a:gd name="T18" fmla="*/ 308 w 724"/>
                <a:gd name="T19" fmla="*/ 35 h 788"/>
                <a:gd name="T20" fmla="*/ 361 w 724"/>
                <a:gd name="T21" fmla="*/ 0 h 788"/>
                <a:gd name="T22" fmla="*/ 415 w 724"/>
                <a:gd name="T23" fmla="*/ 35 h 788"/>
                <a:gd name="T24" fmla="*/ 718 w 724"/>
                <a:gd name="T25" fmla="*/ 704 h 788"/>
                <a:gd name="T26" fmla="*/ 723 w 724"/>
                <a:gd name="T27" fmla="*/ 727 h 788"/>
                <a:gd name="T28" fmla="*/ 685 w 724"/>
                <a:gd name="T29" fmla="*/ 783 h 788"/>
                <a:gd name="T30" fmla="*/ 662 w 724"/>
                <a:gd name="T31" fmla="*/ 787 h 788"/>
                <a:gd name="T32" fmla="*/ 359 w 724"/>
                <a:gd name="T33" fmla="*/ 193 h 788"/>
                <a:gd name="T34" fmla="*/ 228 w 724"/>
                <a:gd name="T35" fmla="*/ 484 h 788"/>
                <a:gd name="T36" fmla="*/ 489 w 724"/>
                <a:gd name="T37" fmla="*/ 484 h 788"/>
                <a:gd name="T38" fmla="*/ 359 w 724"/>
                <a:gd name="T39" fmla="*/ 19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4" h="788">
                  <a:moveTo>
                    <a:pt x="662" y="787"/>
                  </a:moveTo>
                  <a:cubicBezTo>
                    <a:pt x="641" y="787"/>
                    <a:pt x="618" y="776"/>
                    <a:pt x="608" y="752"/>
                  </a:cubicBezTo>
                  <a:lnTo>
                    <a:pt x="536" y="589"/>
                  </a:lnTo>
                  <a:lnTo>
                    <a:pt x="182" y="589"/>
                  </a:lnTo>
                  <a:lnTo>
                    <a:pt x="109" y="752"/>
                  </a:lnTo>
                  <a:cubicBezTo>
                    <a:pt x="100" y="773"/>
                    <a:pt x="77" y="787"/>
                    <a:pt x="56" y="787"/>
                  </a:cubicBezTo>
                  <a:cubicBezTo>
                    <a:pt x="49" y="787"/>
                    <a:pt x="42" y="787"/>
                    <a:pt x="32" y="783"/>
                  </a:cubicBezTo>
                  <a:cubicBezTo>
                    <a:pt x="11" y="773"/>
                    <a:pt x="0" y="752"/>
                    <a:pt x="0" y="729"/>
                  </a:cubicBezTo>
                  <a:cubicBezTo>
                    <a:pt x="0" y="722"/>
                    <a:pt x="0" y="713"/>
                    <a:pt x="4" y="704"/>
                  </a:cubicBezTo>
                  <a:lnTo>
                    <a:pt x="308" y="35"/>
                  </a:lnTo>
                  <a:cubicBezTo>
                    <a:pt x="317" y="16"/>
                    <a:pt x="338" y="0"/>
                    <a:pt x="361" y="0"/>
                  </a:cubicBezTo>
                  <a:cubicBezTo>
                    <a:pt x="384" y="0"/>
                    <a:pt x="405" y="14"/>
                    <a:pt x="415" y="35"/>
                  </a:cubicBezTo>
                  <a:lnTo>
                    <a:pt x="718" y="704"/>
                  </a:lnTo>
                  <a:cubicBezTo>
                    <a:pt x="720" y="711"/>
                    <a:pt x="723" y="720"/>
                    <a:pt x="723" y="727"/>
                  </a:cubicBezTo>
                  <a:cubicBezTo>
                    <a:pt x="718" y="752"/>
                    <a:pt x="706" y="773"/>
                    <a:pt x="685" y="783"/>
                  </a:cubicBezTo>
                  <a:cubicBezTo>
                    <a:pt x="678" y="785"/>
                    <a:pt x="669" y="787"/>
                    <a:pt x="662" y="787"/>
                  </a:cubicBezTo>
                  <a:close/>
                  <a:moveTo>
                    <a:pt x="359" y="193"/>
                  </a:moveTo>
                  <a:lnTo>
                    <a:pt x="228" y="484"/>
                  </a:lnTo>
                  <a:lnTo>
                    <a:pt x="489" y="484"/>
                  </a:lnTo>
                  <a:lnTo>
                    <a:pt x="359" y="193"/>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8" name="Freeform 5">
              <a:extLst>
                <a:ext uri="{FF2B5EF4-FFF2-40B4-BE49-F238E27FC236}">
                  <a16:creationId xmlns:a16="http://schemas.microsoft.com/office/drawing/2014/main" id="{B17EBB5A-6687-BE4C-A97F-D7532F6B9F08}"/>
                </a:ext>
              </a:extLst>
            </p:cNvPr>
            <p:cNvSpPr>
              <a:spLocks noChangeArrowheads="1"/>
            </p:cNvSpPr>
            <p:nvPr/>
          </p:nvSpPr>
          <p:spPr bwMode="auto">
            <a:xfrm>
              <a:off x="1952625" y="4173538"/>
              <a:ext cx="274638" cy="282575"/>
            </a:xfrm>
            <a:custGeom>
              <a:avLst/>
              <a:gdLst>
                <a:gd name="T0" fmla="*/ 646 w 765"/>
                <a:gd name="T1" fmla="*/ 727 h 786"/>
                <a:gd name="T2" fmla="*/ 646 w 765"/>
                <a:gd name="T3" fmla="*/ 301 h 786"/>
                <a:gd name="T4" fmla="*/ 431 w 765"/>
                <a:gd name="T5" fmla="*/ 753 h 786"/>
                <a:gd name="T6" fmla="*/ 382 w 765"/>
                <a:gd name="T7" fmla="*/ 783 h 786"/>
                <a:gd name="T8" fmla="*/ 331 w 765"/>
                <a:gd name="T9" fmla="*/ 750 h 786"/>
                <a:gd name="T10" fmla="*/ 116 w 765"/>
                <a:gd name="T11" fmla="*/ 301 h 786"/>
                <a:gd name="T12" fmla="*/ 116 w 765"/>
                <a:gd name="T13" fmla="*/ 725 h 786"/>
                <a:gd name="T14" fmla="*/ 58 w 765"/>
                <a:gd name="T15" fmla="*/ 783 h 786"/>
                <a:gd name="T16" fmla="*/ 0 w 765"/>
                <a:gd name="T17" fmla="*/ 725 h 786"/>
                <a:gd name="T18" fmla="*/ 0 w 765"/>
                <a:gd name="T19" fmla="*/ 58 h 786"/>
                <a:gd name="T20" fmla="*/ 58 w 765"/>
                <a:gd name="T21" fmla="*/ 0 h 786"/>
                <a:gd name="T22" fmla="*/ 112 w 765"/>
                <a:gd name="T23" fmla="*/ 37 h 786"/>
                <a:gd name="T24" fmla="*/ 382 w 765"/>
                <a:gd name="T25" fmla="*/ 604 h 786"/>
                <a:gd name="T26" fmla="*/ 650 w 765"/>
                <a:gd name="T27" fmla="*/ 35 h 786"/>
                <a:gd name="T28" fmla="*/ 704 w 765"/>
                <a:gd name="T29" fmla="*/ 0 h 786"/>
                <a:gd name="T30" fmla="*/ 762 w 765"/>
                <a:gd name="T31" fmla="*/ 58 h 786"/>
                <a:gd name="T32" fmla="*/ 762 w 765"/>
                <a:gd name="T33" fmla="*/ 730 h 786"/>
                <a:gd name="T34" fmla="*/ 704 w 765"/>
                <a:gd name="T35" fmla="*/ 785 h 786"/>
                <a:gd name="T36" fmla="*/ 646 w 765"/>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5" h="786">
                  <a:moveTo>
                    <a:pt x="646" y="727"/>
                  </a:moveTo>
                  <a:lnTo>
                    <a:pt x="646" y="301"/>
                  </a:lnTo>
                  <a:cubicBezTo>
                    <a:pt x="508" y="580"/>
                    <a:pt x="431" y="753"/>
                    <a:pt x="431" y="753"/>
                  </a:cubicBezTo>
                  <a:cubicBezTo>
                    <a:pt x="422" y="774"/>
                    <a:pt x="403" y="783"/>
                    <a:pt x="382" y="783"/>
                  </a:cubicBezTo>
                  <a:cubicBezTo>
                    <a:pt x="359" y="783"/>
                    <a:pt x="342" y="774"/>
                    <a:pt x="331" y="750"/>
                  </a:cubicBezTo>
                  <a:lnTo>
                    <a:pt x="116" y="301"/>
                  </a:lnTo>
                  <a:lnTo>
                    <a:pt x="116" y="725"/>
                  </a:lnTo>
                  <a:cubicBezTo>
                    <a:pt x="116" y="757"/>
                    <a:pt x="91" y="783"/>
                    <a:pt x="58" y="783"/>
                  </a:cubicBezTo>
                  <a:cubicBezTo>
                    <a:pt x="25" y="783"/>
                    <a:pt x="0" y="757"/>
                    <a:pt x="0" y="725"/>
                  </a:cubicBezTo>
                  <a:lnTo>
                    <a:pt x="0" y="58"/>
                  </a:lnTo>
                  <a:cubicBezTo>
                    <a:pt x="0" y="26"/>
                    <a:pt x="25" y="0"/>
                    <a:pt x="58" y="0"/>
                  </a:cubicBezTo>
                  <a:cubicBezTo>
                    <a:pt x="84" y="0"/>
                    <a:pt x="102" y="16"/>
                    <a:pt x="112" y="37"/>
                  </a:cubicBezTo>
                  <a:lnTo>
                    <a:pt x="382" y="604"/>
                  </a:lnTo>
                  <a:lnTo>
                    <a:pt x="650" y="35"/>
                  </a:lnTo>
                  <a:cubicBezTo>
                    <a:pt x="660" y="14"/>
                    <a:pt x="678" y="0"/>
                    <a:pt x="704" y="0"/>
                  </a:cubicBezTo>
                  <a:cubicBezTo>
                    <a:pt x="736" y="0"/>
                    <a:pt x="762" y="26"/>
                    <a:pt x="762" y="58"/>
                  </a:cubicBezTo>
                  <a:lnTo>
                    <a:pt x="762" y="730"/>
                  </a:lnTo>
                  <a:cubicBezTo>
                    <a:pt x="764"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0" name="Freeform 6">
              <a:extLst>
                <a:ext uri="{FF2B5EF4-FFF2-40B4-BE49-F238E27FC236}">
                  <a16:creationId xmlns:a16="http://schemas.microsoft.com/office/drawing/2014/main" id="{7B91991E-A4FB-924C-B7D5-97D52930196F}"/>
                </a:ext>
              </a:extLst>
            </p:cNvPr>
            <p:cNvSpPr>
              <a:spLocks noChangeArrowheads="1"/>
            </p:cNvSpPr>
            <p:nvPr/>
          </p:nvSpPr>
          <p:spPr bwMode="auto">
            <a:xfrm>
              <a:off x="2298700" y="4176713"/>
              <a:ext cx="233363" cy="276225"/>
            </a:xfrm>
            <a:custGeom>
              <a:avLst/>
              <a:gdLst>
                <a:gd name="T0" fmla="*/ 63 w 649"/>
                <a:gd name="T1" fmla="*/ 767 h 768"/>
                <a:gd name="T2" fmla="*/ 0 w 649"/>
                <a:gd name="T3" fmla="*/ 704 h 768"/>
                <a:gd name="T4" fmla="*/ 0 w 649"/>
                <a:gd name="T5" fmla="*/ 61 h 768"/>
                <a:gd name="T6" fmla="*/ 63 w 649"/>
                <a:gd name="T7" fmla="*/ 0 h 768"/>
                <a:gd name="T8" fmla="*/ 268 w 649"/>
                <a:gd name="T9" fmla="*/ 0 h 768"/>
                <a:gd name="T10" fmla="*/ 648 w 649"/>
                <a:gd name="T11" fmla="*/ 385 h 768"/>
                <a:gd name="T12" fmla="*/ 268 w 649"/>
                <a:gd name="T13" fmla="*/ 767 h 768"/>
                <a:gd name="T14" fmla="*/ 63 w 649"/>
                <a:gd name="T15" fmla="*/ 767 h 768"/>
                <a:gd name="T16" fmla="*/ 124 w 649"/>
                <a:gd name="T17" fmla="*/ 114 h 768"/>
                <a:gd name="T18" fmla="*/ 124 w 649"/>
                <a:gd name="T19" fmla="*/ 655 h 768"/>
                <a:gd name="T20" fmla="*/ 261 w 649"/>
                <a:gd name="T21" fmla="*/ 655 h 768"/>
                <a:gd name="T22" fmla="*/ 525 w 649"/>
                <a:gd name="T23" fmla="*/ 385 h 768"/>
                <a:gd name="T24" fmla="*/ 261 w 649"/>
                <a:gd name="T25" fmla="*/ 114 h 768"/>
                <a:gd name="T26" fmla="*/ 124 w 649"/>
                <a:gd name="T27" fmla="*/ 11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9" h="768">
                  <a:moveTo>
                    <a:pt x="63" y="767"/>
                  </a:moveTo>
                  <a:cubicBezTo>
                    <a:pt x="28" y="767"/>
                    <a:pt x="0" y="739"/>
                    <a:pt x="0" y="704"/>
                  </a:cubicBezTo>
                  <a:lnTo>
                    <a:pt x="0" y="61"/>
                  </a:lnTo>
                  <a:cubicBezTo>
                    <a:pt x="0" y="26"/>
                    <a:pt x="28" y="0"/>
                    <a:pt x="63" y="0"/>
                  </a:cubicBezTo>
                  <a:lnTo>
                    <a:pt x="268" y="0"/>
                  </a:lnTo>
                  <a:cubicBezTo>
                    <a:pt x="502" y="0"/>
                    <a:pt x="648" y="173"/>
                    <a:pt x="648" y="385"/>
                  </a:cubicBezTo>
                  <a:cubicBezTo>
                    <a:pt x="648" y="597"/>
                    <a:pt x="499" y="767"/>
                    <a:pt x="268" y="767"/>
                  </a:cubicBezTo>
                  <a:lnTo>
                    <a:pt x="63" y="767"/>
                  </a:lnTo>
                  <a:close/>
                  <a:moveTo>
                    <a:pt x="124" y="114"/>
                  </a:moveTo>
                  <a:lnTo>
                    <a:pt x="124" y="655"/>
                  </a:lnTo>
                  <a:lnTo>
                    <a:pt x="261" y="655"/>
                  </a:lnTo>
                  <a:cubicBezTo>
                    <a:pt x="432" y="655"/>
                    <a:pt x="525" y="541"/>
                    <a:pt x="525" y="385"/>
                  </a:cubicBezTo>
                  <a:cubicBezTo>
                    <a:pt x="525" y="229"/>
                    <a:pt x="429" y="114"/>
                    <a:pt x="261" y="114"/>
                  </a:cubicBezTo>
                  <a:lnTo>
                    <a:pt x="124"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1" name="Freeform 7">
              <a:extLst>
                <a:ext uri="{FF2B5EF4-FFF2-40B4-BE49-F238E27FC236}">
                  <a16:creationId xmlns:a16="http://schemas.microsoft.com/office/drawing/2014/main" id="{9C590A17-C0B0-704C-8EFB-11E1919A1A90}"/>
                </a:ext>
              </a:extLst>
            </p:cNvPr>
            <p:cNvSpPr>
              <a:spLocks noChangeArrowheads="1"/>
            </p:cNvSpPr>
            <p:nvPr/>
          </p:nvSpPr>
          <p:spPr bwMode="auto">
            <a:xfrm>
              <a:off x="2678113" y="4173538"/>
              <a:ext cx="274637" cy="282575"/>
            </a:xfrm>
            <a:custGeom>
              <a:avLst/>
              <a:gdLst>
                <a:gd name="T0" fmla="*/ 646 w 764"/>
                <a:gd name="T1" fmla="*/ 727 h 786"/>
                <a:gd name="T2" fmla="*/ 646 w 764"/>
                <a:gd name="T3" fmla="*/ 301 h 786"/>
                <a:gd name="T4" fmla="*/ 432 w 764"/>
                <a:gd name="T5" fmla="*/ 753 h 786"/>
                <a:gd name="T6" fmla="*/ 383 w 764"/>
                <a:gd name="T7" fmla="*/ 783 h 786"/>
                <a:gd name="T8" fmla="*/ 331 w 764"/>
                <a:gd name="T9" fmla="*/ 750 h 786"/>
                <a:gd name="T10" fmla="*/ 117 w 764"/>
                <a:gd name="T11" fmla="*/ 301 h 786"/>
                <a:gd name="T12" fmla="*/ 117 w 764"/>
                <a:gd name="T13" fmla="*/ 725 h 786"/>
                <a:gd name="T14" fmla="*/ 59 w 764"/>
                <a:gd name="T15" fmla="*/ 783 h 786"/>
                <a:gd name="T16" fmla="*/ 0 w 764"/>
                <a:gd name="T17" fmla="*/ 725 h 786"/>
                <a:gd name="T18" fmla="*/ 0 w 764"/>
                <a:gd name="T19" fmla="*/ 58 h 786"/>
                <a:gd name="T20" fmla="*/ 59 w 764"/>
                <a:gd name="T21" fmla="*/ 0 h 786"/>
                <a:gd name="T22" fmla="*/ 112 w 764"/>
                <a:gd name="T23" fmla="*/ 37 h 786"/>
                <a:gd name="T24" fmla="*/ 383 w 764"/>
                <a:gd name="T25" fmla="*/ 604 h 786"/>
                <a:gd name="T26" fmla="*/ 651 w 764"/>
                <a:gd name="T27" fmla="*/ 35 h 786"/>
                <a:gd name="T28" fmla="*/ 704 w 764"/>
                <a:gd name="T29" fmla="*/ 0 h 786"/>
                <a:gd name="T30" fmla="*/ 763 w 764"/>
                <a:gd name="T31" fmla="*/ 58 h 786"/>
                <a:gd name="T32" fmla="*/ 763 w 764"/>
                <a:gd name="T33" fmla="*/ 730 h 786"/>
                <a:gd name="T34" fmla="*/ 704 w 764"/>
                <a:gd name="T35" fmla="*/ 785 h 786"/>
                <a:gd name="T36" fmla="*/ 646 w 764"/>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4" h="786">
                  <a:moveTo>
                    <a:pt x="646" y="727"/>
                  </a:moveTo>
                  <a:lnTo>
                    <a:pt x="646" y="301"/>
                  </a:lnTo>
                  <a:cubicBezTo>
                    <a:pt x="509" y="580"/>
                    <a:pt x="432" y="753"/>
                    <a:pt x="432" y="753"/>
                  </a:cubicBezTo>
                  <a:cubicBezTo>
                    <a:pt x="422" y="774"/>
                    <a:pt x="404" y="783"/>
                    <a:pt x="383" y="783"/>
                  </a:cubicBezTo>
                  <a:cubicBezTo>
                    <a:pt x="359" y="783"/>
                    <a:pt x="343" y="774"/>
                    <a:pt x="331" y="750"/>
                  </a:cubicBezTo>
                  <a:lnTo>
                    <a:pt x="117" y="301"/>
                  </a:lnTo>
                  <a:lnTo>
                    <a:pt x="117" y="725"/>
                  </a:lnTo>
                  <a:cubicBezTo>
                    <a:pt x="117" y="757"/>
                    <a:pt x="91" y="783"/>
                    <a:pt x="59" y="783"/>
                  </a:cubicBezTo>
                  <a:cubicBezTo>
                    <a:pt x="26" y="783"/>
                    <a:pt x="0" y="757"/>
                    <a:pt x="0" y="725"/>
                  </a:cubicBezTo>
                  <a:lnTo>
                    <a:pt x="0" y="58"/>
                  </a:lnTo>
                  <a:cubicBezTo>
                    <a:pt x="0" y="26"/>
                    <a:pt x="26" y="0"/>
                    <a:pt x="59" y="0"/>
                  </a:cubicBezTo>
                  <a:cubicBezTo>
                    <a:pt x="84" y="0"/>
                    <a:pt x="103" y="16"/>
                    <a:pt x="112" y="37"/>
                  </a:cubicBezTo>
                  <a:lnTo>
                    <a:pt x="383" y="604"/>
                  </a:lnTo>
                  <a:lnTo>
                    <a:pt x="651" y="35"/>
                  </a:lnTo>
                  <a:cubicBezTo>
                    <a:pt x="660" y="14"/>
                    <a:pt x="679" y="0"/>
                    <a:pt x="704" y="0"/>
                  </a:cubicBezTo>
                  <a:cubicBezTo>
                    <a:pt x="737" y="0"/>
                    <a:pt x="763" y="26"/>
                    <a:pt x="763" y="58"/>
                  </a:cubicBezTo>
                  <a:lnTo>
                    <a:pt x="763" y="730"/>
                  </a:lnTo>
                  <a:cubicBezTo>
                    <a:pt x="763"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2" name="Freeform 8">
              <a:extLst>
                <a:ext uri="{FF2B5EF4-FFF2-40B4-BE49-F238E27FC236}">
                  <a16:creationId xmlns:a16="http://schemas.microsoft.com/office/drawing/2014/main" id="{362AEC9C-61B4-B245-91CE-F205220658FD}"/>
                </a:ext>
              </a:extLst>
            </p:cNvPr>
            <p:cNvSpPr>
              <a:spLocks noChangeArrowheads="1"/>
            </p:cNvSpPr>
            <p:nvPr/>
          </p:nvSpPr>
          <p:spPr bwMode="auto">
            <a:xfrm>
              <a:off x="29987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7" y="427"/>
                    <a:pt x="415" y="353"/>
                    <a:pt x="415" y="264"/>
                  </a:cubicBezTo>
                  <a:cubicBezTo>
                    <a:pt x="415" y="176"/>
                    <a:pt x="354"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3" name="Freeform 9">
              <a:extLst>
                <a:ext uri="{FF2B5EF4-FFF2-40B4-BE49-F238E27FC236}">
                  <a16:creationId xmlns:a16="http://schemas.microsoft.com/office/drawing/2014/main" id="{E4AEDEF2-37EB-7C4F-B976-1D5F37437DD5}"/>
                </a:ext>
              </a:extLst>
            </p:cNvPr>
            <p:cNvSpPr>
              <a:spLocks noChangeArrowheads="1"/>
            </p:cNvSpPr>
            <p:nvPr/>
          </p:nvSpPr>
          <p:spPr bwMode="auto">
            <a:xfrm>
              <a:off x="3219450" y="4267200"/>
              <a:ext cx="176213" cy="188913"/>
            </a:xfrm>
            <a:custGeom>
              <a:avLst/>
              <a:gdLst>
                <a:gd name="T0" fmla="*/ 373 w 488"/>
                <a:gd name="T1" fmla="*/ 467 h 523"/>
                <a:gd name="T2" fmla="*/ 373 w 488"/>
                <a:gd name="T3" fmla="*/ 229 h 523"/>
                <a:gd name="T4" fmla="*/ 243 w 488"/>
                <a:gd name="T5" fmla="*/ 101 h 523"/>
                <a:gd name="T6" fmla="*/ 112 w 488"/>
                <a:gd name="T7" fmla="*/ 229 h 523"/>
                <a:gd name="T8" fmla="*/ 112 w 488"/>
                <a:gd name="T9" fmla="*/ 467 h 523"/>
                <a:gd name="T10" fmla="*/ 56 w 488"/>
                <a:gd name="T11" fmla="*/ 522 h 523"/>
                <a:gd name="T12" fmla="*/ 0 w 488"/>
                <a:gd name="T13" fmla="*/ 467 h 523"/>
                <a:gd name="T14" fmla="*/ 0 w 488"/>
                <a:gd name="T15" fmla="*/ 240 h 523"/>
                <a:gd name="T16" fmla="*/ 243 w 488"/>
                <a:gd name="T17" fmla="*/ 0 h 523"/>
                <a:gd name="T18" fmla="*/ 485 w 488"/>
                <a:gd name="T19" fmla="*/ 240 h 523"/>
                <a:gd name="T20" fmla="*/ 485 w 488"/>
                <a:gd name="T21" fmla="*/ 467 h 523"/>
                <a:gd name="T22" fmla="*/ 429 w 488"/>
                <a:gd name="T23" fmla="*/ 522 h 523"/>
                <a:gd name="T24" fmla="*/ 373 w 488"/>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8" h="523">
                  <a:moveTo>
                    <a:pt x="373" y="467"/>
                  </a:moveTo>
                  <a:lnTo>
                    <a:pt x="373" y="229"/>
                  </a:lnTo>
                  <a:cubicBezTo>
                    <a:pt x="373" y="156"/>
                    <a:pt x="319" y="101"/>
                    <a:pt x="243" y="101"/>
                  </a:cubicBezTo>
                  <a:cubicBezTo>
                    <a:pt x="166" y="101"/>
                    <a:pt x="112" y="156"/>
                    <a:pt x="112" y="229"/>
                  </a:cubicBezTo>
                  <a:lnTo>
                    <a:pt x="112" y="467"/>
                  </a:lnTo>
                  <a:cubicBezTo>
                    <a:pt x="112" y="497"/>
                    <a:pt x="86" y="522"/>
                    <a:pt x="56" y="522"/>
                  </a:cubicBezTo>
                  <a:cubicBezTo>
                    <a:pt x="26" y="522"/>
                    <a:pt x="0" y="497"/>
                    <a:pt x="0" y="467"/>
                  </a:cubicBezTo>
                  <a:lnTo>
                    <a:pt x="0" y="240"/>
                  </a:lnTo>
                  <a:cubicBezTo>
                    <a:pt x="0" y="108"/>
                    <a:pt x="107" y="0"/>
                    <a:pt x="243" y="0"/>
                  </a:cubicBezTo>
                  <a:cubicBezTo>
                    <a:pt x="378" y="0"/>
                    <a:pt x="485" y="108"/>
                    <a:pt x="485" y="240"/>
                  </a:cubicBezTo>
                  <a:lnTo>
                    <a:pt x="485" y="467"/>
                  </a:lnTo>
                  <a:cubicBezTo>
                    <a:pt x="487" y="499"/>
                    <a:pt x="462"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4" name="Freeform 10">
              <a:extLst>
                <a:ext uri="{FF2B5EF4-FFF2-40B4-BE49-F238E27FC236}">
                  <a16:creationId xmlns:a16="http://schemas.microsoft.com/office/drawing/2014/main" id="{E25764FB-9A51-CE4E-ABA3-D62A3AD2478C}"/>
                </a:ext>
              </a:extLst>
            </p:cNvPr>
            <p:cNvSpPr>
              <a:spLocks noChangeArrowheads="1"/>
            </p:cNvSpPr>
            <p:nvPr/>
          </p:nvSpPr>
          <p:spPr bwMode="auto">
            <a:xfrm>
              <a:off x="3440113"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6" y="126"/>
                    <a:pt x="63" y="126"/>
                  </a:cubicBezTo>
                  <a:cubicBezTo>
                    <a:pt x="28" y="126"/>
                    <a:pt x="0" y="98"/>
                    <a:pt x="0" y="63"/>
                  </a:cubicBezTo>
                  <a:close/>
                  <a:moveTo>
                    <a:pt x="7" y="714"/>
                  </a:moveTo>
                  <a:lnTo>
                    <a:pt x="7" y="308"/>
                  </a:lnTo>
                  <a:cubicBezTo>
                    <a:pt x="7" y="278"/>
                    <a:pt x="30" y="252"/>
                    <a:pt x="63" y="252"/>
                  </a:cubicBezTo>
                  <a:cubicBezTo>
                    <a:pt x="93" y="252"/>
                    <a:pt x="119" y="278"/>
                    <a:pt x="119" y="308"/>
                  </a:cubicBezTo>
                  <a:lnTo>
                    <a:pt x="119" y="714"/>
                  </a:lnTo>
                  <a:cubicBezTo>
                    <a:pt x="119" y="746"/>
                    <a:pt x="93" y="769"/>
                    <a:pt x="63" y="769"/>
                  </a:cubicBezTo>
                  <a:cubicBezTo>
                    <a:pt x="33"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5" name="Freeform 11">
              <a:extLst>
                <a:ext uri="{FF2B5EF4-FFF2-40B4-BE49-F238E27FC236}">
                  <a16:creationId xmlns:a16="http://schemas.microsoft.com/office/drawing/2014/main" id="{9BBCAF27-8BDC-364C-B059-89FE4EF7365D}"/>
                </a:ext>
              </a:extLst>
            </p:cNvPr>
            <p:cNvSpPr>
              <a:spLocks noChangeArrowheads="1"/>
            </p:cNvSpPr>
            <p:nvPr/>
          </p:nvSpPr>
          <p:spPr bwMode="auto">
            <a:xfrm>
              <a:off x="3511550" y="4192588"/>
              <a:ext cx="139700" cy="263525"/>
            </a:xfrm>
            <a:custGeom>
              <a:avLst/>
              <a:gdLst>
                <a:gd name="T0" fmla="*/ 242 w 386"/>
                <a:gd name="T1" fmla="*/ 315 h 730"/>
                <a:gd name="T2" fmla="*/ 242 w 386"/>
                <a:gd name="T3" fmla="*/ 674 h 730"/>
                <a:gd name="T4" fmla="*/ 187 w 386"/>
                <a:gd name="T5" fmla="*/ 729 h 730"/>
                <a:gd name="T6" fmla="*/ 131 w 386"/>
                <a:gd name="T7" fmla="*/ 674 h 730"/>
                <a:gd name="T8" fmla="*/ 131 w 386"/>
                <a:gd name="T9" fmla="*/ 315 h 730"/>
                <a:gd name="T10" fmla="*/ 47 w 386"/>
                <a:gd name="T11" fmla="*/ 315 h 730"/>
                <a:gd name="T12" fmla="*/ 0 w 386"/>
                <a:gd name="T13" fmla="*/ 268 h 730"/>
                <a:gd name="T14" fmla="*/ 47 w 386"/>
                <a:gd name="T15" fmla="*/ 221 h 730"/>
                <a:gd name="T16" fmla="*/ 131 w 386"/>
                <a:gd name="T17" fmla="*/ 221 h 730"/>
                <a:gd name="T18" fmla="*/ 131 w 386"/>
                <a:gd name="T19" fmla="*/ 56 h 730"/>
                <a:gd name="T20" fmla="*/ 187 w 386"/>
                <a:gd name="T21" fmla="*/ 0 h 730"/>
                <a:gd name="T22" fmla="*/ 242 w 386"/>
                <a:gd name="T23" fmla="*/ 56 h 730"/>
                <a:gd name="T24" fmla="*/ 242 w 386"/>
                <a:gd name="T25" fmla="*/ 221 h 730"/>
                <a:gd name="T26" fmla="*/ 338 w 386"/>
                <a:gd name="T27" fmla="*/ 221 h 730"/>
                <a:gd name="T28" fmla="*/ 385 w 386"/>
                <a:gd name="T29" fmla="*/ 268 h 730"/>
                <a:gd name="T30" fmla="*/ 338 w 386"/>
                <a:gd name="T31" fmla="*/ 315 h 730"/>
                <a:gd name="T32" fmla="*/ 242 w 386"/>
                <a:gd name="T33" fmla="*/ 315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730">
                  <a:moveTo>
                    <a:pt x="242" y="315"/>
                  </a:moveTo>
                  <a:lnTo>
                    <a:pt x="242" y="674"/>
                  </a:lnTo>
                  <a:cubicBezTo>
                    <a:pt x="242" y="704"/>
                    <a:pt x="217" y="729"/>
                    <a:pt x="187" y="729"/>
                  </a:cubicBezTo>
                  <a:cubicBezTo>
                    <a:pt x="156" y="729"/>
                    <a:pt x="131" y="706"/>
                    <a:pt x="131" y="674"/>
                  </a:cubicBezTo>
                  <a:lnTo>
                    <a:pt x="131" y="315"/>
                  </a:lnTo>
                  <a:lnTo>
                    <a:pt x="47" y="315"/>
                  </a:lnTo>
                  <a:cubicBezTo>
                    <a:pt x="21" y="315"/>
                    <a:pt x="0" y="294"/>
                    <a:pt x="0" y="268"/>
                  </a:cubicBezTo>
                  <a:cubicBezTo>
                    <a:pt x="0" y="242"/>
                    <a:pt x="21" y="221"/>
                    <a:pt x="47" y="221"/>
                  </a:cubicBezTo>
                  <a:lnTo>
                    <a:pt x="131" y="221"/>
                  </a:lnTo>
                  <a:lnTo>
                    <a:pt x="131" y="56"/>
                  </a:lnTo>
                  <a:cubicBezTo>
                    <a:pt x="131" y="25"/>
                    <a:pt x="156" y="0"/>
                    <a:pt x="187" y="0"/>
                  </a:cubicBezTo>
                  <a:cubicBezTo>
                    <a:pt x="217" y="0"/>
                    <a:pt x="242" y="23"/>
                    <a:pt x="242" y="56"/>
                  </a:cubicBezTo>
                  <a:lnTo>
                    <a:pt x="242" y="221"/>
                  </a:lnTo>
                  <a:lnTo>
                    <a:pt x="338" y="221"/>
                  </a:lnTo>
                  <a:cubicBezTo>
                    <a:pt x="364" y="221"/>
                    <a:pt x="385" y="242"/>
                    <a:pt x="385" y="268"/>
                  </a:cubicBezTo>
                  <a:cubicBezTo>
                    <a:pt x="385" y="294"/>
                    <a:pt x="364" y="315"/>
                    <a:pt x="338" y="315"/>
                  </a:cubicBezTo>
                  <a:lnTo>
                    <a:pt x="242" y="315"/>
                  </a:ln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6" name="Freeform 12">
              <a:extLst>
                <a:ext uri="{FF2B5EF4-FFF2-40B4-BE49-F238E27FC236}">
                  <a16:creationId xmlns:a16="http://schemas.microsoft.com/office/drawing/2014/main" id="{80AC357B-2580-844F-A4CB-E7C5E26F28E1}"/>
                </a:ext>
              </a:extLst>
            </p:cNvPr>
            <p:cNvSpPr>
              <a:spLocks noChangeArrowheads="1"/>
            </p:cNvSpPr>
            <p:nvPr/>
          </p:nvSpPr>
          <p:spPr bwMode="auto">
            <a:xfrm>
              <a:off x="36591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6" y="427"/>
                    <a:pt x="415" y="353"/>
                    <a:pt x="415" y="264"/>
                  </a:cubicBezTo>
                  <a:cubicBezTo>
                    <a:pt x="415" y="176"/>
                    <a:pt x="356"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7" name="Freeform 13">
              <a:extLst>
                <a:ext uri="{FF2B5EF4-FFF2-40B4-BE49-F238E27FC236}">
                  <a16:creationId xmlns:a16="http://schemas.microsoft.com/office/drawing/2014/main" id="{D6435274-1D4D-A649-BD6A-EAC1980A8ECD}"/>
                </a:ext>
              </a:extLst>
            </p:cNvPr>
            <p:cNvSpPr>
              <a:spLocks noChangeArrowheads="1"/>
            </p:cNvSpPr>
            <p:nvPr/>
          </p:nvSpPr>
          <p:spPr bwMode="auto">
            <a:xfrm>
              <a:off x="3886200"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5"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7"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8" name="Freeform 14">
              <a:extLst>
                <a:ext uri="{FF2B5EF4-FFF2-40B4-BE49-F238E27FC236}">
                  <a16:creationId xmlns:a16="http://schemas.microsoft.com/office/drawing/2014/main" id="{33C3843E-7C3E-2B43-8023-7DD564D210C5}"/>
                </a:ext>
              </a:extLst>
            </p:cNvPr>
            <p:cNvSpPr>
              <a:spLocks noChangeArrowheads="1"/>
            </p:cNvSpPr>
            <p:nvPr/>
          </p:nvSpPr>
          <p:spPr bwMode="auto">
            <a:xfrm>
              <a:off x="4027488"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8" y="126"/>
                    <a:pt x="63" y="126"/>
                  </a:cubicBezTo>
                  <a:cubicBezTo>
                    <a:pt x="28" y="126"/>
                    <a:pt x="0" y="98"/>
                    <a:pt x="0" y="63"/>
                  </a:cubicBezTo>
                  <a:close/>
                  <a:moveTo>
                    <a:pt x="7" y="714"/>
                  </a:moveTo>
                  <a:lnTo>
                    <a:pt x="7" y="308"/>
                  </a:lnTo>
                  <a:cubicBezTo>
                    <a:pt x="7" y="278"/>
                    <a:pt x="30" y="252"/>
                    <a:pt x="63" y="252"/>
                  </a:cubicBezTo>
                  <a:cubicBezTo>
                    <a:pt x="95" y="252"/>
                    <a:pt x="119" y="278"/>
                    <a:pt x="119" y="308"/>
                  </a:cubicBezTo>
                  <a:lnTo>
                    <a:pt x="119" y="714"/>
                  </a:lnTo>
                  <a:cubicBezTo>
                    <a:pt x="121" y="746"/>
                    <a:pt x="95" y="769"/>
                    <a:pt x="63" y="769"/>
                  </a:cubicBezTo>
                  <a:cubicBezTo>
                    <a:pt x="32"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9" name="Freeform 15">
              <a:extLst>
                <a:ext uri="{FF2B5EF4-FFF2-40B4-BE49-F238E27FC236}">
                  <a16:creationId xmlns:a16="http://schemas.microsoft.com/office/drawing/2014/main" id="{44AE7399-69FC-1A49-83E5-58104EB03C23}"/>
                </a:ext>
              </a:extLst>
            </p:cNvPr>
            <p:cNvSpPr>
              <a:spLocks noChangeArrowheads="1"/>
            </p:cNvSpPr>
            <p:nvPr/>
          </p:nvSpPr>
          <p:spPr bwMode="auto">
            <a:xfrm>
              <a:off x="4117975" y="4267200"/>
              <a:ext cx="174625" cy="188913"/>
            </a:xfrm>
            <a:custGeom>
              <a:avLst/>
              <a:gdLst>
                <a:gd name="T0" fmla="*/ 373 w 486"/>
                <a:gd name="T1" fmla="*/ 467 h 523"/>
                <a:gd name="T2" fmla="*/ 373 w 486"/>
                <a:gd name="T3" fmla="*/ 229 h 523"/>
                <a:gd name="T4" fmla="*/ 242 w 486"/>
                <a:gd name="T5" fmla="*/ 101 h 523"/>
                <a:gd name="T6" fmla="*/ 112 w 486"/>
                <a:gd name="T7" fmla="*/ 229 h 523"/>
                <a:gd name="T8" fmla="*/ 112 w 486"/>
                <a:gd name="T9" fmla="*/ 467 h 523"/>
                <a:gd name="T10" fmla="*/ 56 w 486"/>
                <a:gd name="T11" fmla="*/ 522 h 523"/>
                <a:gd name="T12" fmla="*/ 0 w 486"/>
                <a:gd name="T13" fmla="*/ 467 h 523"/>
                <a:gd name="T14" fmla="*/ 0 w 486"/>
                <a:gd name="T15" fmla="*/ 240 h 523"/>
                <a:gd name="T16" fmla="*/ 242 w 486"/>
                <a:gd name="T17" fmla="*/ 0 h 523"/>
                <a:gd name="T18" fmla="*/ 485 w 486"/>
                <a:gd name="T19" fmla="*/ 240 h 523"/>
                <a:gd name="T20" fmla="*/ 485 w 486"/>
                <a:gd name="T21" fmla="*/ 467 h 523"/>
                <a:gd name="T22" fmla="*/ 429 w 486"/>
                <a:gd name="T23" fmla="*/ 522 h 523"/>
                <a:gd name="T24" fmla="*/ 373 w 486"/>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523">
                  <a:moveTo>
                    <a:pt x="373" y="467"/>
                  </a:moveTo>
                  <a:lnTo>
                    <a:pt x="373" y="229"/>
                  </a:lnTo>
                  <a:cubicBezTo>
                    <a:pt x="373" y="156"/>
                    <a:pt x="319" y="101"/>
                    <a:pt x="242" y="101"/>
                  </a:cubicBezTo>
                  <a:cubicBezTo>
                    <a:pt x="165" y="101"/>
                    <a:pt x="112" y="156"/>
                    <a:pt x="112" y="229"/>
                  </a:cubicBezTo>
                  <a:lnTo>
                    <a:pt x="112" y="467"/>
                  </a:lnTo>
                  <a:cubicBezTo>
                    <a:pt x="112" y="497"/>
                    <a:pt x="86" y="522"/>
                    <a:pt x="56" y="522"/>
                  </a:cubicBezTo>
                  <a:cubicBezTo>
                    <a:pt x="26" y="522"/>
                    <a:pt x="0" y="497"/>
                    <a:pt x="0" y="467"/>
                  </a:cubicBezTo>
                  <a:lnTo>
                    <a:pt x="0" y="240"/>
                  </a:lnTo>
                  <a:cubicBezTo>
                    <a:pt x="0" y="108"/>
                    <a:pt x="107" y="0"/>
                    <a:pt x="242" y="0"/>
                  </a:cubicBezTo>
                  <a:cubicBezTo>
                    <a:pt x="378" y="0"/>
                    <a:pt x="485" y="108"/>
                    <a:pt x="485" y="240"/>
                  </a:cubicBezTo>
                  <a:lnTo>
                    <a:pt x="485" y="467"/>
                  </a:lnTo>
                  <a:cubicBezTo>
                    <a:pt x="485" y="499"/>
                    <a:pt x="461"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0" name="Freeform 16">
              <a:extLst>
                <a:ext uri="{FF2B5EF4-FFF2-40B4-BE49-F238E27FC236}">
                  <a16:creationId xmlns:a16="http://schemas.microsoft.com/office/drawing/2014/main" id="{B4248B84-B168-D943-9FB8-22DE9F0694E0}"/>
                </a:ext>
              </a:extLst>
            </p:cNvPr>
            <p:cNvSpPr>
              <a:spLocks noChangeArrowheads="1"/>
            </p:cNvSpPr>
            <p:nvPr/>
          </p:nvSpPr>
          <p:spPr bwMode="auto">
            <a:xfrm>
              <a:off x="4324350" y="4267200"/>
              <a:ext cx="192088" cy="266700"/>
            </a:xfrm>
            <a:custGeom>
              <a:avLst/>
              <a:gdLst>
                <a:gd name="T0" fmla="*/ 72 w 532"/>
                <a:gd name="T1" fmla="*/ 707 h 740"/>
                <a:gd name="T2" fmla="*/ 42 w 532"/>
                <a:gd name="T3" fmla="*/ 665 h 740"/>
                <a:gd name="T4" fmla="*/ 44 w 532"/>
                <a:gd name="T5" fmla="*/ 646 h 740"/>
                <a:gd name="T6" fmla="*/ 51 w 532"/>
                <a:gd name="T7" fmla="*/ 634 h 740"/>
                <a:gd name="T8" fmla="*/ 86 w 532"/>
                <a:gd name="T9" fmla="*/ 616 h 740"/>
                <a:gd name="T10" fmla="*/ 102 w 532"/>
                <a:gd name="T11" fmla="*/ 618 h 740"/>
                <a:gd name="T12" fmla="*/ 252 w 532"/>
                <a:gd name="T13" fmla="*/ 641 h 740"/>
                <a:gd name="T14" fmla="*/ 417 w 532"/>
                <a:gd name="T15" fmla="*/ 483 h 740"/>
                <a:gd name="T16" fmla="*/ 417 w 532"/>
                <a:gd name="T17" fmla="*/ 429 h 740"/>
                <a:gd name="T18" fmla="*/ 254 w 532"/>
                <a:gd name="T19" fmla="*/ 520 h 740"/>
                <a:gd name="T20" fmla="*/ 0 w 532"/>
                <a:gd name="T21" fmla="*/ 259 h 740"/>
                <a:gd name="T22" fmla="*/ 254 w 532"/>
                <a:gd name="T23" fmla="*/ 0 h 740"/>
                <a:gd name="T24" fmla="*/ 415 w 532"/>
                <a:gd name="T25" fmla="*/ 87 h 740"/>
                <a:gd name="T26" fmla="*/ 415 w 532"/>
                <a:gd name="T27" fmla="*/ 61 h 740"/>
                <a:gd name="T28" fmla="*/ 471 w 532"/>
                <a:gd name="T29" fmla="*/ 5 h 740"/>
                <a:gd name="T30" fmla="*/ 527 w 532"/>
                <a:gd name="T31" fmla="*/ 61 h 740"/>
                <a:gd name="T32" fmla="*/ 527 w 532"/>
                <a:gd name="T33" fmla="*/ 474 h 740"/>
                <a:gd name="T34" fmla="*/ 254 w 532"/>
                <a:gd name="T35" fmla="*/ 739 h 740"/>
                <a:gd name="T36" fmla="*/ 72 w 532"/>
                <a:gd name="T37" fmla="*/ 707 h 740"/>
                <a:gd name="T38" fmla="*/ 116 w 532"/>
                <a:gd name="T39" fmla="*/ 259 h 740"/>
                <a:gd name="T40" fmla="*/ 268 w 532"/>
                <a:gd name="T41" fmla="*/ 420 h 740"/>
                <a:gd name="T42" fmla="*/ 419 w 532"/>
                <a:gd name="T43" fmla="*/ 259 h 740"/>
                <a:gd name="T44" fmla="*/ 268 w 532"/>
                <a:gd name="T45" fmla="*/ 101 h 740"/>
                <a:gd name="T46" fmla="*/ 116 w 532"/>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2" h="740">
                  <a:moveTo>
                    <a:pt x="72" y="707"/>
                  </a:moveTo>
                  <a:cubicBezTo>
                    <a:pt x="53" y="697"/>
                    <a:pt x="42" y="683"/>
                    <a:pt x="42" y="665"/>
                  </a:cubicBezTo>
                  <a:cubicBezTo>
                    <a:pt x="42" y="660"/>
                    <a:pt x="42" y="653"/>
                    <a:pt x="44" y="646"/>
                  </a:cubicBezTo>
                  <a:cubicBezTo>
                    <a:pt x="44" y="641"/>
                    <a:pt x="49" y="639"/>
                    <a:pt x="51" y="634"/>
                  </a:cubicBezTo>
                  <a:cubicBezTo>
                    <a:pt x="60" y="623"/>
                    <a:pt x="72" y="616"/>
                    <a:pt x="86" y="616"/>
                  </a:cubicBezTo>
                  <a:cubicBezTo>
                    <a:pt x="91" y="616"/>
                    <a:pt x="98" y="616"/>
                    <a:pt x="102" y="618"/>
                  </a:cubicBezTo>
                  <a:cubicBezTo>
                    <a:pt x="154" y="634"/>
                    <a:pt x="200" y="641"/>
                    <a:pt x="252" y="641"/>
                  </a:cubicBezTo>
                  <a:cubicBezTo>
                    <a:pt x="366" y="641"/>
                    <a:pt x="417" y="574"/>
                    <a:pt x="417" y="483"/>
                  </a:cubicBezTo>
                  <a:lnTo>
                    <a:pt x="417" y="429"/>
                  </a:lnTo>
                  <a:cubicBezTo>
                    <a:pt x="394" y="476"/>
                    <a:pt x="328" y="520"/>
                    <a:pt x="254" y="520"/>
                  </a:cubicBezTo>
                  <a:cubicBezTo>
                    <a:pt x="116" y="520"/>
                    <a:pt x="0" y="415"/>
                    <a:pt x="0" y="259"/>
                  </a:cubicBezTo>
                  <a:cubicBezTo>
                    <a:pt x="0" y="112"/>
                    <a:pt x="112" y="0"/>
                    <a:pt x="254" y="0"/>
                  </a:cubicBezTo>
                  <a:cubicBezTo>
                    <a:pt x="331" y="0"/>
                    <a:pt x="384" y="38"/>
                    <a:pt x="415" y="87"/>
                  </a:cubicBezTo>
                  <a:lnTo>
                    <a:pt x="415" y="61"/>
                  </a:lnTo>
                  <a:cubicBezTo>
                    <a:pt x="415" y="31"/>
                    <a:pt x="440" y="5"/>
                    <a:pt x="471" y="5"/>
                  </a:cubicBezTo>
                  <a:cubicBezTo>
                    <a:pt x="501" y="5"/>
                    <a:pt x="527" y="31"/>
                    <a:pt x="527" y="61"/>
                  </a:cubicBezTo>
                  <a:lnTo>
                    <a:pt x="527" y="474"/>
                  </a:lnTo>
                  <a:cubicBezTo>
                    <a:pt x="531" y="620"/>
                    <a:pt x="438" y="739"/>
                    <a:pt x="254" y="739"/>
                  </a:cubicBezTo>
                  <a:cubicBezTo>
                    <a:pt x="182" y="739"/>
                    <a:pt x="128" y="730"/>
                    <a:pt x="72" y="707"/>
                  </a:cubicBezTo>
                  <a:close/>
                  <a:moveTo>
                    <a:pt x="116" y="259"/>
                  </a:moveTo>
                  <a:cubicBezTo>
                    <a:pt x="116" y="350"/>
                    <a:pt x="177" y="420"/>
                    <a:pt x="268" y="420"/>
                  </a:cubicBezTo>
                  <a:cubicBezTo>
                    <a:pt x="359" y="420"/>
                    <a:pt x="419" y="350"/>
                    <a:pt x="419" y="259"/>
                  </a:cubicBezTo>
                  <a:cubicBezTo>
                    <a:pt x="419" y="170"/>
                    <a:pt x="361" y="101"/>
                    <a:pt x="268" y="101"/>
                  </a:cubicBezTo>
                  <a:cubicBezTo>
                    <a:pt x="175" y="101"/>
                    <a:pt x="116" y="170"/>
                    <a:pt x="116"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1" name="Freeform 17">
              <a:extLst>
                <a:ext uri="{FF2B5EF4-FFF2-40B4-BE49-F238E27FC236}">
                  <a16:creationId xmlns:a16="http://schemas.microsoft.com/office/drawing/2014/main" id="{22E96CEB-B001-9640-B3F9-784D7AF35DCB}"/>
                </a:ext>
              </a:extLst>
            </p:cNvPr>
            <p:cNvSpPr>
              <a:spLocks noChangeArrowheads="1"/>
            </p:cNvSpPr>
            <p:nvPr/>
          </p:nvSpPr>
          <p:spPr bwMode="auto">
            <a:xfrm>
              <a:off x="4675188" y="4176713"/>
              <a:ext cx="223837" cy="279400"/>
            </a:xfrm>
            <a:custGeom>
              <a:avLst/>
              <a:gdLst>
                <a:gd name="T0" fmla="*/ 123 w 621"/>
                <a:gd name="T1" fmla="*/ 462 h 777"/>
                <a:gd name="T2" fmla="*/ 123 w 621"/>
                <a:gd name="T3" fmla="*/ 716 h 777"/>
                <a:gd name="T4" fmla="*/ 60 w 621"/>
                <a:gd name="T5" fmla="*/ 776 h 777"/>
                <a:gd name="T6" fmla="*/ 0 w 621"/>
                <a:gd name="T7" fmla="*/ 716 h 777"/>
                <a:gd name="T8" fmla="*/ 0 w 621"/>
                <a:gd name="T9" fmla="*/ 61 h 777"/>
                <a:gd name="T10" fmla="*/ 60 w 621"/>
                <a:gd name="T11" fmla="*/ 0 h 777"/>
                <a:gd name="T12" fmla="*/ 359 w 621"/>
                <a:gd name="T13" fmla="*/ 0 h 777"/>
                <a:gd name="T14" fmla="*/ 620 w 621"/>
                <a:gd name="T15" fmla="*/ 231 h 777"/>
                <a:gd name="T16" fmla="*/ 359 w 621"/>
                <a:gd name="T17" fmla="*/ 462 h 777"/>
                <a:gd name="T18" fmla="*/ 123 w 621"/>
                <a:gd name="T19" fmla="*/ 462 h 777"/>
                <a:gd name="T20" fmla="*/ 123 w 621"/>
                <a:gd name="T21" fmla="*/ 114 h 777"/>
                <a:gd name="T22" fmla="*/ 123 w 621"/>
                <a:gd name="T23" fmla="*/ 348 h 777"/>
                <a:gd name="T24" fmla="*/ 375 w 621"/>
                <a:gd name="T25" fmla="*/ 348 h 777"/>
                <a:gd name="T26" fmla="*/ 494 w 621"/>
                <a:gd name="T27" fmla="*/ 233 h 777"/>
                <a:gd name="T28" fmla="*/ 375 w 621"/>
                <a:gd name="T29" fmla="*/ 114 h 777"/>
                <a:gd name="T30" fmla="*/ 123 w 621"/>
                <a:gd name="T31" fmla="*/ 11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1" h="777">
                  <a:moveTo>
                    <a:pt x="123" y="462"/>
                  </a:moveTo>
                  <a:lnTo>
                    <a:pt x="123" y="716"/>
                  </a:lnTo>
                  <a:cubicBezTo>
                    <a:pt x="123" y="751"/>
                    <a:pt x="95" y="776"/>
                    <a:pt x="60" y="776"/>
                  </a:cubicBezTo>
                  <a:cubicBezTo>
                    <a:pt x="25" y="776"/>
                    <a:pt x="0" y="751"/>
                    <a:pt x="0" y="716"/>
                  </a:cubicBezTo>
                  <a:lnTo>
                    <a:pt x="0" y="61"/>
                  </a:lnTo>
                  <a:cubicBezTo>
                    <a:pt x="0" y="26"/>
                    <a:pt x="25" y="0"/>
                    <a:pt x="60" y="0"/>
                  </a:cubicBezTo>
                  <a:lnTo>
                    <a:pt x="359" y="0"/>
                  </a:lnTo>
                  <a:cubicBezTo>
                    <a:pt x="538" y="0"/>
                    <a:pt x="620" y="110"/>
                    <a:pt x="620" y="231"/>
                  </a:cubicBezTo>
                  <a:cubicBezTo>
                    <a:pt x="617" y="355"/>
                    <a:pt x="536" y="462"/>
                    <a:pt x="359" y="462"/>
                  </a:cubicBezTo>
                  <a:lnTo>
                    <a:pt x="123" y="462"/>
                  </a:lnTo>
                  <a:close/>
                  <a:moveTo>
                    <a:pt x="123" y="114"/>
                  </a:moveTo>
                  <a:lnTo>
                    <a:pt x="123" y="348"/>
                  </a:lnTo>
                  <a:lnTo>
                    <a:pt x="375" y="348"/>
                  </a:lnTo>
                  <a:cubicBezTo>
                    <a:pt x="456" y="348"/>
                    <a:pt x="494" y="292"/>
                    <a:pt x="494" y="233"/>
                  </a:cubicBezTo>
                  <a:cubicBezTo>
                    <a:pt x="494" y="175"/>
                    <a:pt x="454" y="114"/>
                    <a:pt x="375" y="114"/>
                  </a:cubicBezTo>
                  <a:lnTo>
                    <a:pt x="123"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2" name="Freeform 18">
              <a:extLst>
                <a:ext uri="{FF2B5EF4-FFF2-40B4-BE49-F238E27FC236}">
                  <a16:creationId xmlns:a16="http://schemas.microsoft.com/office/drawing/2014/main" id="{37186D67-1F0A-DC48-9210-1A8620285FE9}"/>
                </a:ext>
              </a:extLst>
            </p:cNvPr>
            <p:cNvSpPr>
              <a:spLocks noChangeArrowheads="1"/>
            </p:cNvSpPr>
            <p:nvPr/>
          </p:nvSpPr>
          <p:spPr bwMode="auto">
            <a:xfrm>
              <a:off x="4924425"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6"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5"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3" name="Freeform 19">
              <a:extLst>
                <a:ext uri="{FF2B5EF4-FFF2-40B4-BE49-F238E27FC236}">
                  <a16:creationId xmlns:a16="http://schemas.microsoft.com/office/drawing/2014/main" id="{F9FAD954-7A18-244D-BBBD-A22C72A748E6}"/>
                </a:ext>
              </a:extLst>
            </p:cNvPr>
            <p:cNvSpPr>
              <a:spLocks noChangeArrowheads="1"/>
            </p:cNvSpPr>
            <p:nvPr/>
          </p:nvSpPr>
          <p:spPr bwMode="auto">
            <a:xfrm>
              <a:off x="5051425" y="4267200"/>
              <a:ext cx="190500" cy="190500"/>
            </a:xfrm>
            <a:custGeom>
              <a:avLst/>
              <a:gdLst>
                <a:gd name="T0" fmla="*/ 0 w 530"/>
                <a:gd name="T1" fmla="*/ 264 h 528"/>
                <a:gd name="T2" fmla="*/ 263 w 530"/>
                <a:gd name="T3" fmla="*/ 0 h 528"/>
                <a:gd name="T4" fmla="*/ 526 w 530"/>
                <a:gd name="T5" fmla="*/ 264 h 528"/>
                <a:gd name="T6" fmla="*/ 263 w 530"/>
                <a:gd name="T7" fmla="*/ 527 h 528"/>
                <a:gd name="T8" fmla="*/ 0 w 530"/>
                <a:gd name="T9" fmla="*/ 264 h 528"/>
                <a:gd name="T10" fmla="*/ 112 w 530"/>
                <a:gd name="T11" fmla="*/ 264 h 528"/>
                <a:gd name="T12" fmla="*/ 263 w 530"/>
                <a:gd name="T13" fmla="*/ 427 h 528"/>
                <a:gd name="T14" fmla="*/ 414 w 530"/>
                <a:gd name="T15" fmla="*/ 264 h 528"/>
                <a:gd name="T16" fmla="*/ 263 w 530"/>
                <a:gd name="T17" fmla="*/ 101 h 528"/>
                <a:gd name="T18" fmla="*/ 112 w 530"/>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28">
                  <a:moveTo>
                    <a:pt x="0" y="264"/>
                  </a:moveTo>
                  <a:cubicBezTo>
                    <a:pt x="0" y="117"/>
                    <a:pt x="117" y="0"/>
                    <a:pt x="263" y="0"/>
                  </a:cubicBezTo>
                  <a:cubicBezTo>
                    <a:pt x="410" y="0"/>
                    <a:pt x="526" y="117"/>
                    <a:pt x="526" y="264"/>
                  </a:cubicBezTo>
                  <a:cubicBezTo>
                    <a:pt x="529" y="411"/>
                    <a:pt x="410" y="527"/>
                    <a:pt x="263" y="527"/>
                  </a:cubicBezTo>
                  <a:cubicBezTo>
                    <a:pt x="117" y="527"/>
                    <a:pt x="0" y="411"/>
                    <a:pt x="0" y="264"/>
                  </a:cubicBezTo>
                  <a:close/>
                  <a:moveTo>
                    <a:pt x="112" y="264"/>
                  </a:moveTo>
                  <a:cubicBezTo>
                    <a:pt x="112" y="355"/>
                    <a:pt x="172" y="427"/>
                    <a:pt x="263" y="427"/>
                  </a:cubicBezTo>
                  <a:cubicBezTo>
                    <a:pt x="356" y="427"/>
                    <a:pt x="414" y="352"/>
                    <a:pt x="414" y="264"/>
                  </a:cubicBezTo>
                  <a:cubicBezTo>
                    <a:pt x="417" y="175"/>
                    <a:pt x="357"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4" name="Freeform 20">
              <a:extLst>
                <a:ext uri="{FF2B5EF4-FFF2-40B4-BE49-F238E27FC236}">
                  <a16:creationId xmlns:a16="http://schemas.microsoft.com/office/drawing/2014/main" id="{F3BFFC42-B153-2B40-A93E-D821AFED0656}"/>
                </a:ext>
              </a:extLst>
            </p:cNvPr>
            <p:cNvSpPr>
              <a:spLocks noChangeArrowheads="1"/>
            </p:cNvSpPr>
            <p:nvPr/>
          </p:nvSpPr>
          <p:spPr bwMode="auto">
            <a:xfrm>
              <a:off x="5260975" y="4267200"/>
              <a:ext cx="192088" cy="266700"/>
            </a:xfrm>
            <a:custGeom>
              <a:avLst/>
              <a:gdLst>
                <a:gd name="T0" fmla="*/ 72 w 533"/>
                <a:gd name="T1" fmla="*/ 707 h 740"/>
                <a:gd name="T2" fmla="*/ 42 w 533"/>
                <a:gd name="T3" fmla="*/ 665 h 740"/>
                <a:gd name="T4" fmla="*/ 44 w 533"/>
                <a:gd name="T5" fmla="*/ 646 h 740"/>
                <a:gd name="T6" fmla="*/ 51 w 533"/>
                <a:gd name="T7" fmla="*/ 634 h 740"/>
                <a:gd name="T8" fmla="*/ 86 w 533"/>
                <a:gd name="T9" fmla="*/ 616 h 740"/>
                <a:gd name="T10" fmla="*/ 103 w 533"/>
                <a:gd name="T11" fmla="*/ 618 h 740"/>
                <a:gd name="T12" fmla="*/ 252 w 533"/>
                <a:gd name="T13" fmla="*/ 641 h 740"/>
                <a:gd name="T14" fmla="*/ 417 w 533"/>
                <a:gd name="T15" fmla="*/ 483 h 740"/>
                <a:gd name="T16" fmla="*/ 417 w 533"/>
                <a:gd name="T17" fmla="*/ 429 h 740"/>
                <a:gd name="T18" fmla="*/ 254 w 533"/>
                <a:gd name="T19" fmla="*/ 520 h 740"/>
                <a:gd name="T20" fmla="*/ 0 w 533"/>
                <a:gd name="T21" fmla="*/ 259 h 740"/>
                <a:gd name="T22" fmla="*/ 254 w 533"/>
                <a:gd name="T23" fmla="*/ 0 h 740"/>
                <a:gd name="T24" fmla="*/ 415 w 533"/>
                <a:gd name="T25" fmla="*/ 87 h 740"/>
                <a:gd name="T26" fmla="*/ 415 w 533"/>
                <a:gd name="T27" fmla="*/ 61 h 740"/>
                <a:gd name="T28" fmla="*/ 471 w 533"/>
                <a:gd name="T29" fmla="*/ 5 h 740"/>
                <a:gd name="T30" fmla="*/ 527 w 533"/>
                <a:gd name="T31" fmla="*/ 61 h 740"/>
                <a:gd name="T32" fmla="*/ 527 w 533"/>
                <a:gd name="T33" fmla="*/ 474 h 740"/>
                <a:gd name="T34" fmla="*/ 254 w 533"/>
                <a:gd name="T35" fmla="*/ 739 h 740"/>
                <a:gd name="T36" fmla="*/ 72 w 533"/>
                <a:gd name="T37" fmla="*/ 707 h 740"/>
                <a:gd name="T38" fmla="*/ 117 w 533"/>
                <a:gd name="T39" fmla="*/ 259 h 740"/>
                <a:gd name="T40" fmla="*/ 268 w 533"/>
                <a:gd name="T41" fmla="*/ 420 h 740"/>
                <a:gd name="T42" fmla="*/ 420 w 533"/>
                <a:gd name="T43" fmla="*/ 259 h 740"/>
                <a:gd name="T44" fmla="*/ 268 w 533"/>
                <a:gd name="T45" fmla="*/ 101 h 740"/>
                <a:gd name="T46" fmla="*/ 117 w 533"/>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3" h="740">
                  <a:moveTo>
                    <a:pt x="72" y="707"/>
                  </a:moveTo>
                  <a:cubicBezTo>
                    <a:pt x="54" y="697"/>
                    <a:pt x="42" y="683"/>
                    <a:pt x="42" y="665"/>
                  </a:cubicBezTo>
                  <a:cubicBezTo>
                    <a:pt x="42" y="660"/>
                    <a:pt x="42" y="653"/>
                    <a:pt x="44" y="646"/>
                  </a:cubicBezTo>
                  <a:cubicBezTo>
                    <a:pt x="44" y="641"/>
                    <a:pt x="49" y="639"/>
                    <a:pt x="51" y="634"/>
                  </a:cubicBezTo>
                  <a:cubicBezTo>
                    <a:pt x="58" y="623"/>
                    <a:pt x="72" y="616"/>
                    <a:pt x="86" y="616"/>
                  </a:cubicBezTo>
                  <a:cubicBezTo>
                    <a:pt x="91" y="616"/>
                    <a:pt x="98" y="616"/>
                    <a:pt x="103" y="618"/>
                  </a:cubicBezTo>
                  <a:cubicBezTo>
                    <a:pt x="154" y="634"/>
                    <a:pt x="201" y="641"/>
                    <a:pt x="252" y="641"/>
                  </a:cubicBezTo>
                  <a:cubicBezTo>
                    <a:pt x="366" y="641"/>
                    <a:pt x="417" y="574"/>
                    <a:pt x="417" y="483"/>
                  </a:cubicBezTo>
                  <a:lnTo>
                    <a:pt x="417" y="429"/>
                  </a:lnTo>
                  <a:cubicBezTo>
                    <a:pt x="394" y="476"/>
                    <a:pt x="329" y="520"/>
                    <a:pt x="254" y="520"/>
                  </a:cubicBezTo>
                  <a:cubicBezTo>
                    <a:pt x="117" y="520"/>
                    <a:pt x="0" y="415"/>
                    <a:pt x="0" y="259"/>
                  </a:cubicBezTo>
                  <a:cubicBezTo>
                    <a:pt x="0" y="112"/>
                    <a:pt x="112" y="0"/>
                    <a:pt x="254" y="0"/>
                  </a:cubicBezTo>
                  <a:cubicBezTo>
                    <a:pt x="331" y="0"/>
                    <a:pt x="385" y="38"/>
                    <a:pt x="415" y="87"/>
                  </a:cubicBezTo>
                  <a:lnTo>
                    <a:pt x="415" y="61"/>
                  </a:lnTo>
                  <a:cubicBezTo>
                    <a:pt x="415" y="31"/>
                    <a:pt x="441" y="5"/>
                    <a:pt x="471" y="5"/>
                  </a:cubicBezTo>
                  <a:cubicBezTo>
                    <a:pt x="501" y="5"/>
                    <a:pt x="527" y="31"/>
                    <a:pt x="527" y="61"/>
                  </a:cubicBezTo>
                  <a:lnTo>
                    <a:pt x="527" y="474"/>
                  </a:lnTo>
                  <a:cubicBezTo>
                    <a:pt x="532" y="620"/>
                    <a:pt x="438" y="739"/>
                    <a:pt x="254" y="739"/>
                  </a:cubicBezTo>
                  <a:cubicBezTo>
                    <a:pt x="182" y="739"/>
                    <a:pt x="128" y="730"/>
                    <a:pt x="72" y="707"/>
                  </a:cubicBezTo>
                  <a:close/>
                  <a:moveTo>
                    <a:pt x="117" y="259"/>
                  </a:moveTo>
                  <a:cubicBezTo>
                    <a:pt x="117" y="350"/>
                    <a:pt x="177" y="420"/>
                    <a:pt x="268" y="420"/>
                  </a:cubicBezTo>
                  <a:cubicBezTo>
                    <a:pt x="361" y="420"/>
                    <a:pt x="420" y="350"/>
                    <a:pt x="420" y="259"/>
                  </a:cubicBezTo>
                  <a:cubicBezTo>
                    <a:pt x="420" y="170"/>
                    <a:pt x="359" y="101"/>
                    <a:pt x="268" y="101"/>
                  </a:cubicBezTo>
                  <a:cubicBezTo>
                    <a:pt x="175" y="101"/>
                    <a:pt x="117" y="170"/>
                    <a:pt x="117"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5" name="Freeform 21">
              <a:extLst>
                <a:ext uri="{FF2B5EF4-FFF2-40B4-BE49-F238E27FC236}">
                  <a16:creationId xmlns:a16="http://schemas.microsoft.com/office/drawing/2014/main" id="{F92E2AA2-E482-F347-B076-5FB484BFB6F1}"/>
                </a:ext>
              </a:extLst>
            </p:cNvPr>
            <p:cNvSpPr>
              <a:spLocks noChangeArrowheads="1"/>
            </p:cNvSpPr>
            <p:nvPr/>
          </p:nvSpPr>
          <p:spPr bwMode="auto">
            <a:xfrm>
              <a:off x="5500688" y="4267200"/>
              <a:ext cx="122237" cy="188913"/>
            </a:xfrm>
            <a:custGeom>
              <a:avLst/>
              <a:gdLst>
                <a:gd name="T0" fmla="*/ 111 w 341"/>
                <a:gd name="T1" fmla="*/ 252 h 525"/>
                <a:gd name="T2" fmla="*/ 111 w 341"/>
                <a:gd name="T3" fmla="*/ 469 h 525"/>
                <a:gd name="T4" fmla="*/ 55 w 341"/>
                <a:gd name="T5" fmla="*/ 524 h 525"/>
                <a:gd name="T6" fmla="*/ 0 w 341"/>
                <a:gd name="T7" fmla="*/ 469 h 525"/>
                <a:gd name="T8" fmla="*/ 0 w 341"/>
                <a:gd name="T9" fmla="*/ 63 h 525"/>
                <a:gd name="T10" fmla="*/ 55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1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1" y="252"/>
                  </a:moveTo>
                  <a:lnTo>
                    <a:pt x="111" y="469"/>
                  </a:lnTo>
                  <a:cubicBezTo>
                    <a:pt x="111" y="499"/>
                    <a:pt x="86" y="524"/>
                    <a:pt x="55" y="524"/>
                  </a:cubicBezTo>
                  <a:cubicBezTo>
                    <a:pt x="25" y="524"/>
                    <a:pt x="0" y="499"/>
                    <a:pt x="0" y="469"/>
                  </a:cubicBezTo>
                  <a:lnTo>
                    <a:pt x="0" y="63"/>
                  </a:lnTo>
                  <a:cubicBezTo>
                    <a:pt x="0" y="33"/>
                    <a:pt x="23" y="7"/>
                    <a:pt x="55" y="7"/>
                  </a:cubicBezTo>
                  <a:cubicBezTo>
                    <a:pt x="86" y="7"/>
                    <a:pt x="114" y="33"/>
                    <a:pt x="114" y="63"/>
                  </a:cubicBezTo>
                  <a:lnTo>
                    <a:pt x="114" y="86"/>
                  </a:lnTo>
                  <a:cubicBezTo>
                    <a:pt x="160" y="26"/>
                    <a:pt x="212" y="0"/>
                    <a:pt x="291" y="0"/>
                  </a:cubicBezTo>
                  <a:cubicBezTo>
                    <a:pt x="319" y="0"/>
                    <a:pt x="340" y="21"/>
                    <a:pt x="340" y="49"/>
                  </a:cubicBezTo>
                  <a:cubicBezTo>
                    <a:pt x="340" y="79"/>
                    <a:pt x="317" y="103"/>
                    <a:pt x="289" y="103"/>
                  </a:cubicBezTo>
                  <a:cubicBezTo>
                    <a:pt x="198" y="103"/>
                    <a:pt x="111" y="151"/>
                    <a:pt x="111"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6" name="Freeform 22">
              <a:extLst>
                <a:ext uri="{FF2B5EF4-FFF2-40B4-BE49-F238E27FC236}">
                  <a16:creationId xmlns:a16="http://schemas.microsoft.com/office/drawing/2014/main" id="{C79B5022-D5F4-C443-BE40-207619375C7D}"/>
                </a:ext>
              </a:extLst>
            </p:cNvPr>
            <p:cNvSpPr>
              <a:spLocks noChangeArrowheads="1"/>
            </p:cNvSpPr>
            <p:nvPr/>
          </p:nvSpPr>
          <p:spPr bwMode="auto">
            <a:xfrm>
              <a:off x="5629275" y="4267200"/>
              <a:ext cx="192088" cy="190500"/>
            </a:xfrm>
            <a:custGeom>
              <a:avLst/>
              <a:gdLst>
                <a:gd name="T0" fmla="*/ 527 w 533"/>
                <a:gd name="T1" fmla="*/ 469 h 528"/>
                <a:gd name="T2" fmla="*/ 473 w 533"/>
                <a:gd name="T3" fmla="*/ 522 h 528"/>
                <a:gd name="T4" fmla="*/ 420 w 533"/>
                <a:gd name="T5" fmla="*/ 469 h 528"/>
                <a:gd name="T6" fmla="*/ 420 w 533"/>
                <a:gd name="T7" fmla="*/ 446 h 528"/>
                <a:gd name="T8" fmla="*/ 254 w 533"/>
                <a:gd name="T9" fmla="*/ 527 h 528"/>
                <a:gd name="T10" fmla="*/ 0 w 533"/>
                <a:gd name="T11" fmla="*/ 264 h 528"/>
                <a:gd name="T12" fmla="*/ 266 w 533"/>
                <a:gd name="T13" fmla="*/ 0 h 528"/>
                <a:gd name="T14" fmla="*/ 529 w 533"/>
                <a:gd name="T15" fmla="*/ 264 h 528"/>
                <a:gd name="T16" fmla="*/ 527 w 533"/>
                <a:gd name="T17" fmla="*/ 469 h 528"/>
                <a:gd name="T18" fmla="*/ 114 w 533"/>
                <a:gd name="T19" fmla="*/ 264 h 528"/>
                <a:gd name="T20" fmla="*/ 266 w 533"/>
                <a:gd name="T21" fmla="*/ 427 h 528"/>
                <a:gd name="T22" fmla="*/ 418 w 533"/>
                <a:gd name="T23" fmla="*/ 264 h 528"/>
                <a:gd name="T24" fmla="*/ 266 w 533"/>
                <a:gd name="T25" fmla="*/ 101 h 528"/>
                <a:gd name="T26" fmla="*/ 114 w 533"/>
                <a:gd name="T27"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528">
                  <a:moveTo>
                    <a:pt x="527" y="469"/>
                  </a:moveTo>
                  <a:cubicBezTo>
                    <a:pt x="527" y="499"/>
                    <a:pt x="504" y="522"/>
                    <a:pt x="473" y="522"/>
                  </a:cubicBezTo>
                  <a:cubicBezTo>
                    <a:pt x="443" y="522"/>
                    <a:pt x="420" y="499"/>
                    <a:pt x="420" y="469"/>
                  </a:cubicBezTo>
                  <a:lnTo>
                    <a:pt x="420" y="446"/>
                  </a:lnTo>
                  <a:cubicBezTo>
                    <a:pt x="397" y="485"/>
                    <a:pt x="329" y="527"/>
                    <a:pt x="254" y="527"/>
                  </a:cubicBezTo>
                  <a:cubicBezTo>
                    <a:pt x="114" y="527"/>
                    <a:pt x="0" y="411"/>
                    <a:pt x="0" y="264"/>
                  </a:cubicBezTo>
                  <a:cubicBezTo>
                    <a:pt x="0" y="117"/>
                    <a:pt x="119" y="0"/>
                    <a:pt x="266" y="0"/>
                  </a:cubicBezTo>
                  <a:cubicBezTo>
                    <a:pt x="429" y="0"/>
                    <a:pt x="532" y="122"/>
                    <a:pt x="529" y="264"/>
                  </a:cubicBezTo>
                  <a:lnTo>
                    <a:pt x="527" y="469"/>
                  </a:lnTo>
                  <a:close/>
                  <a:moveTo>
                    <a:pt x="114" y="264"/>
                  </a:moveTo>
                  <a:cubicBezTo>
                    <a:pt x="114" y="355"/>
                    <a:pt x="175" y="427"/>
                    <a:pt x="266" y="427"/>
                  </a:cubicBezTo>
                  <a:cubicBezTo>
                    <a:pt x="359" y="427"/>
                    <a:pt x="418" y="353"/>
                    <a:pt x="418" y="264"/>
                  </a:cubicBezTo>
                  <a:cubicBezTo>
                    <a:pt x="418" y="176"/>
                    <a:pt x="357" y="101"/>
                    <a:pt x="266" y="101"/>
                  </a:cubicBezTo>
                  <a:cubicBezTo>
                    <a:pt x="173" y="101"/>
                    <a:pt x="114" y="175"/>
                    <a:pt x="114"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7" name="Freeform 23">
              <a:extLst>
                <a:ext uri="{FF2B5EF4-FFF2-40B4-BE49-F238E27FC236}">
                  <a16:creationId xmlns:a16="http://schemas.microsoft.com/office/drawing/2014/main" id="{77D74E14-E2D2-BE41-AFA1-25F210343A0E}"/>
                </a:ext>
              </a:extLst>
            </p:cNvPr>
            <p:cNvSpPr>
              <a:spLocks noChangeArrowheads="1"/>
            </p:cNvSpPr>
            <p:nvPr/>
          </p:nvSpPr>
          <p:spPr bwMode="auto">
            <a:xfrm>
              <a:off x="5861050" y="4267200"/>
              <a:ext cx="296863" cy="188913"/>
            </a:xfrm>
            <a:custGeom>
              <a:avLst/>
              <a:gdLst>
                <a:gd name="T0" fmla="*/ 711 w 824"/>
                <a:gd name="T1" fmla="*/ 467 h 523"/>
                <a:gd name="T2" fmla="*/ 711 w 824"/>
                <a:gd name="T3" fmla="*/ 238 h 523"/>
                <a:gd name="T4" fmla="*/ 594 w 824"/>
                <a:gd name="T5" fmla="*/ 101 h 523"/>
                <a:gd name="T6" fmla="*/ 468 w 824"/>
                <a:gd name="T7" fmla="*/ 236 h 523"/>
                <a:gd name="T8" fmla="*/ 468 w 824"/>
                <a:gd name="T9" fmla="*/ 467 h 523"/>
                <a:gd name="T10" fmla="*/ 412 w 824"/>
                <a:gd name="T11" fmla="*/ 522 h 523"/>
                <a:gd name="T12" fmla="*/ 354 w 824"/>
                <a:gd name="T13" fmla="*/ 467 h 523"/>
                <a:gd name="T14" fmla="*/ 354 w 824"/>
                <a:gd name="T15" fmla="*/ 238 h 523"/>
                <a:gd name="T16" fmla="*/ 237 w 824"/>
                <a:gd name="T17" fmla="*/ 101 h 523"/>
                <a:gd name="T18" fmla="*/ 112 w 824"/>
                <a:gd name="T19" fmla="*/ 240 h 523"/>
                <a:gd name="T20" fmla="*/ 112 w 824"/>
                <a:gd name="T21" fmla="*/ 467 h 523"/>
                <a:gd name="T22" fmla="*/ 56 w 824"/>
                <a:gd name="T23" fmla="*/ 522 h 523"/>
                <a:gd name="T24" fmla="*/ 0 w 824"/>
                <a:gd name="T25" fmla="*/ 467 h 523"/>
                <a:gd name="T26" fmla="*/ 0 w 824"/>
                <a:gd name="T27" fmla="*/ 238 h 523"/>
                <a:gd name="T28" fmla="*/ 0 w 824"/>
                <a:gd name="T29" fmla="*/ 63 h 523"/>
                <a:gd name="T30" fmla="*/ 56 w 824"/>
                <a:gd name="T31" fmla="*/ 5 h 523"/>
                <a:gd name="T32" fmla="*/ 112 w 824"/>
                <a:gd name="T33" fmla="*/ 63 h 523"/>
                <a:gd name="T34" fmla="*/ 112 w 824"/>
                <a:gd name="T35" fmla="*/ 87 h 523"/>
                <a:gd name="T36" fmla="*/ 265 w 824"/>
                <a:gd name="T37" fmla="*/ 0 h 523"/>
                <a:gd name="T38" fmla="*/ 433 w 824"/>
                <a:gd name="T39" fmla="*/ 98 h 523"/>
                <a:gd name="T40" fmla="*/ 617 w 824"/>
                <a:gd name="T41" fmla="*/ 0 h 523"/>
                <a:gd name="T42" fmla="*/ 820 w 824"/>
                <a:gd name="T43" fmla="*/ 231 h 523"/>
                <a:gd name="T44" fmla="*/ 820 w 824"/>
                <a:gd name="T45" fmla="*/ 467 h 523"/>
                <a:gd name="T46" fmla="*/ 767 w 824"/>
                <a:gd name="T47" fmla="*/ 522 h 523"/>
                <a:gd name="T48" fmla="*/ 711 w 824"/>
                <a:gd name="T49"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4" h="523">
                  <a:moveTo>
                    <a:pt x="711" y="467"/>
                  </a:moveTo>
                  <a:lnTo>
                    <a:pt x="711" y="238"/>
                  </a:lnTo>
                  <a:cubicBezTo>
                    <a:pt x="711" y="159"/>
                    <a:pt x="676" y="101"/>
                    <a:pt x="594" y="101"/>
                  </a:cubicBezTo>
                  <a:cubicBezTo>
                    <a:pt x="510" y="101"/>
                    <a:pt x="468" y="163"/>
                    <a:pt x="468" y="236"/>
                  </a:cubicBezTo>
                  <a:lnTo>
                    <a:pt x="468" y="467"/>
                  </a:lnTo>
                  <a:cubicBezTo>
                    <a:pt x="468" y="497"/>
                    <a:pt x="445" y="522"/>
                    <a:pt x="412" y="522"/>
                  </a:cubicBezTo>
                  <a:cubicBezTo>
                    <a:pt x="382" y="522"/>
                    <a:pt x="354" y="497"/>
                    <a:pt x="354" y="467"/>
                  </a:cubicBezTo>
                  <a:lnTo>
                    <a:pt x="354" y="238"/>
                  </a:lnTo>
                  <a:cubicBezTo>
                    <a:pt x="354" y="159"/>
                    <a:pt x="319" y="101"/>
                    <a:pt x="237" y="101"/>
                  </a:cubicBezTo>
                  <a:cubicBezTo>
                    <a:pt x="151" y="101"/>
                    <a:pt x="112" y="166"/>
                    <a:pt x="112" y="240"/>
                  </a:cubicBezTo>
                  <a:lnTo>
                    <a:pt x="112" y="467"/>
                  </a:lnTo>
                  <a:cubicBezTo>
                    <a:pt x="112" y="497"/>
                    <a:pt x="87" y="522"/>
                    <a:pt x="56" y="522"/>
                  </a:cubicBezTo>
                  <a:cubicBezTo>
                    <a:pt x="26" y="522"/>
                    <a:pt x="0" y="497"/>
                    <a:pt x="0" y="467"/>
                  </a:cubicBezTo>
                  <a:lnTo>
                    <a:pt x="0" y="238"/>
                  </a:lnTo>
                  <a:lnTo>
                    <a:pt x="0" y="63"/>
                  </a:lnTo>
                  <a:cubicBezTo>
                    <a:pt x="0" y="33"/>
                    <a:pt x="26" y="5"/>
                    <a:pt x="56" y="5"/>
                  </a:cubicBezTo>
                  <a:cubicBezTo>
                    <a:pt x="87" y="5"/>
                    <a:pt x="112" y="31"/>
                    <a:pt x="112" y="63"/>
                  </a:cubicBezTo>
                  <a:lnTo>
                    <a:pt x="112" y="87"/>
                  </a:lnTo>
                  <a:cubicBezTo>
                    <a:pt x="144" y="38"/>
                    <a:pt x="200" y="0"/>
                    <a:pt x="265" y="0"/>
                  </a:cubicBezTo>
                  <a:cubicBezTo>
                    <a:pt x="347" y="0"/>
                    <a:pt x="403" y="40"/>
                    <a:pt x="433" y="98"/>
                  </a:cubicBezTo>
                  <a:cubicBezTo>
                    <a:pt x="466" y="40"/>
                    <a:pt x="538" y="0"/>
                    <a:pt x="617" y="0"/>
                  </a:cubicBezTo>
                  <a:cubicBezTo>
                    <a:pt x="757" y="0"/>
                    <a:pt x="820" y="96"/>
                    <a:pt x="820" y="231"/>
                  </a:cubicBezTo>
                  <a:lnTo>
                    <a:pt x="820" y="467"/>
                  </a:lnTo>
                  <a:cubicBezTo>
                    <a:pt x="823" y="499"/>
                    <a:pt x="797" y="522"/>
                    <a:pt x="767" y="522"/>
                  </a:cubicBezTo>
                  <a:cubicBezTo>
                    <a:pt x="736" y="522"/>
                    <a:pt x="711" y="497"/>
                    <a:pt x="711"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0" name="Freeform 24">
              <a:extLst>
                <a:ext uri="{FF2B5EF4-FFF2-40B4-BE49-F238E27FC236}">
                  <a16:creationId xmlns:a16="http://schemas.microsoft.com/office/drawing/2014/main" id="{421E5654-A318-384D-A815-D874FCAED68A}"/>
                </a:ext>
              </a:extLst>
            </p:cNvPr>
            <p:cNvSpPr>
              <a:spLocks noChangeArrowheads="1"/>
            </p:cNvSpPr>
            <p:nvPr/>
          </p:nvSpPr>
          <p:spPr bwMode="auto">
            <a:xfrm>
              <a:off x="1677988" y="3244850"/>
              <a:ext cx="538162" cy="779463"/>
            </a:xfrm>
            <a:custGeom>
              <a:avLst/>
              <a:gdLst>
                <a:gd name="T0" fmla="*/ 257 w 1493"/>
                <a:gd name="T1" fmla="*/ 907 h 2166"/>
                <a:gd name="T2" fmla="*/ 257 w 1493"/>
                <a:gd name="T3" fmla="*/ 238 h 2166"/>
                <a:gd name="T4" fmla="*/ 1373 w 1493"/>
                <a:gd name="T5" fmla="*/ 238 h 2166"/>
                <a:gd name="T6" fmla="*/ 1492 w 1493"/>
                <a:gd name="T7" fmla="*/ 119 h 2166"/>
                <a:gd name="T8" fmla="*/ 1373 w 1493"/>
                <a:gd name="T9" fmla="*/ 0 h 2166"/>
                <a:gd name="T10" fmla="*/ 128 w 1493"/>
                <a:gd name="T11" fmla="*/ 0 h 2166"/>
                <a:gd name="T12" fmla="*/ 0 w 1493"/>
                <a:gd name="T13" fmla="*/ 126 h 2166"/>
                <a:gd name="T14" fmla="*/ 0 w 1493"/>
                <a:gd name="T15" fmla="*/ 2039 h 2166"/>
                <a:gd name="T16" fmla="*/ 128 w 1493"/>
                <a:gd name="T17" fmla="*/ 2165 h 2166"/>
                <a:gd name="T18" fmla="*/ 257 w 1493"/>
                <a:gd name="T19" fmla="*/ 2039 h 2166"/>
                <a:gd name="T20" fmla="*/ 257 w 1493"/>
                <a:gd name="T21" fmla="*/ 1147 h 2166"/>
                <a:gd name="T22" fmla="*/ 893 w 1493"/>
                <a:gd name="T23" fmla="*/ 1147 h 2166"/>
                <a:gd name="T24" fmla="*/ 1010 w 1493"/>
                <a:gd name="T25" fmla="*/ 1028 h 2166"/>
                <a:gd name="T26" fmla="*/ 893 w 1493"/>
                <a:gd name="T27" fmla="*/ 907 h 2166"/>
                <a:gd name="T28" fmla="*/ 257 w 1493"/>
                <a:gd name="T29" fmla="*/ 907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3" h="2166">
                  <a:moveTo>
                    <a:pt x="257" y="907"/>
                  </a:moveTo>
                  <a:lnTo>
                    <a:pt x="257" y="238"/>
                  </a:lnTo>
                  <a:lnTo>
                    <a:pt x="1373" y="238"/>
                  </a:lnTo>
                  <a:cubicBezTo>
                    <a:pt x="1441" y="238"/>
                    <a:pt x="1492" y="186"/>
                    <a:pt x="1492" y="119"/>
                  </a:cubicBezTo>
                  <a:cubicBezTo>
                    <a:pt x="1492" y="51"/>
                    <a:pt x="1441" y="0"/>
                    <a:pt x="1373" y="0"/>
                  </a:cubicBezTo>
                  <a:lnTo>
                    <a:pt x="128" y="0"/>
                  </a:lnTo>
                  <a:cubicBezTo>
                    <a:pt x="58" y="0"/>
                    <a:pt x="0" y="56"/>
                    <a:pt x="0" y="126"/>
                  </a:cubicBezTo>
                  <a:lnTo>
                    <a:pt x="0" y="2039"/>
                  </a:lnTo>
                  <a:cubicBezTo>
                    <a:pt x="0" y="2109"/>
                    <a:pt x="58" y="2165"/>
                    <a:pt x="128" y="2165"/>
                  </a:cubicBezTo>
                  <a:cubicBezTo>
                    <a:pt x="198" y="2165"/>
                    <a:pt x="257" y="2109"/>
                    <a:pt x="257" y="2039"/>
                  </a:cubicBezTo>
                  <a:lnTo>
                    <a:pt x="257" y="1147"/>
                  </a:lnTo>
                  <a:lnTo>
                    <a:pt x="893" y="1147"/>
                  </a:lnTo>
                  <a:cubicBezTo>
                    <a:pt x="958" y="1147"/>
                    <a:pt x="1010" y="1096"/>
                    <a:pt x="1010" y="1028"/>
                  </a:cubicBezTo>
                  <a:cubicBezTo>
                    <a:pt x="1010" y="958"/>
                    <a:pt x="958" y="907"/>
                    <a:pt x="893" y="907"/>
                  </a:cubicBezTo>
                  <a:lnTo>
                    <a:pt x="257" y="907"/>
                  </a:ln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1" name="Freeform 25">
              <a:extLst>
                <a:ext uri="{FF2B5EF4-FFF2-40B4-BE49-F238E27FC236}">
                  <a16:creationId xmlns:a16="http://schemas.microsoft.com/office/drawing/2014/main" id="{DA71E0CE-4654-BC49-BDB7-5A41EF3437FE}"/>
                </a:ext>
              </a:extLst>
            </p:cNvPr>
            <p:cNvSpPr>
              <a:spLocks noChangeArrowheads="1"/>
            </p:cNvSpPr>
            <p:nvPr/>
          </p:nvSpPr>
          <p:spPr bwMode="auto">
            <a:xfrm>
              <a:off x="2065338" y="3492500"/>
              <a:ext cx="536575" cy="534988"/>
            </a:xfrm>
            <a:custGeom>
              <a:avLst/>
              <a:gdLst>
                <a:gd name="T0" fmla="*/ 0 w 1489"/>
                <a:gd name="T1" fmla="*/ 744 h 1488"/>
                <a:gd name="T2" fmla="*/ 744 w 1489"/>
                <a:gd name="T3" fmla="*/ 1487 h 1488"/>
                <a:gd name="T4" fmla="*/ 1488 w 1489"/>
                <a:gd name="T5" fmla="*/ 744 h 1488"/>
                <a:gd name="T6" fmla="*/ 744 w 1489"/>
                <a:gd name="T7" fmla="*/ 0 h 1488"/>
                <a:gd name="T8" fmla="*/ 0 w 1489"/>
                <a:gd name="T9" fmla="*/ 744 h 1488"/>
                <a:gd name="T10" fmla="*/ 238 w 1489"/>
                <a:gd name="T11" fmla="*/ 744 h 1488"/>
                <a:gd name="T12" fmla="*/ 744 w 1489"/>
                <a:gd name="T13" fmla="*/ 217 h 1488"/>
                <a:gd name="T14" fmla="*/ 1252 w 1489"/>
                <a:gd name="T15" fmla="*/ 744 h 1488"/>
                <a:gd name="T16" fmla="*/ 744 w 1489"/>
                <a:gd name="T17" fmla="*/ 1270 h 1488"/>
                <a:gd name="T18" fmla="*/ 238 w 1489"/>
                <a:gd name="T19" fmla="*/ 744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9" h="1488">
                  <a:moveTo>
                    <a:pt x="0" y="744"/>
                  </a:moveTo>
                  <a:cubicBezTo>
                    <a:pt x="0" y="1153"/>
                    <a:pt x="334" y="1487"/>
                    <a:pt x="744" y="1487"/>
                  </a:cubicBezTo>
                  <a:cubicBezTo>
                    <a:pt x="1154" y="1487"/>
                    <a:pt x="1488" y="1153"/>
                    <a:pt x="1488" y="744"/>
                  </a:cubicBezTo>
                  <a:cubicBezTo>
                    <a:pt x="1488" y="334"/>
                    <a:pt x="1154" y="0"/>
                    <a:pt x="744" y="0"/>
                  </a:cubicBezTo>
                  <a:cubicBezTo>
                    <a:pt x="334" y="0"/>
                    <a:pt x="0" y="334"/>
                    <a:pt x="0" y="744"/>
                  </a:cubicBezTo>
                  <a:close/>
                  <a:moveTo>
                    <a:pt x="238" y="744"/>
                  </a:moveTo>
                  <a:cubicBezTo>
                    <a:pt x="238" y="448"/>
                    <a:pt x="459" y="217"/>
                    <a:pt x="744" y="217"/>
                  </a:cubicBezTo>
                  <a:cubicBezTo>
                    <a:pt x="1028" y="217"/>
                    <a:pt x="1252" y="448"/>
                    <a:pt x="1252" y="744"/>
                  </a:cubicBezTo>
                  <a:cubicBezTo>
                    <a:pt x="1252" y="1039"/>
                    <a:pt x="1028" y="1270"/>
                    <a:pt x="744" y="1270"/>
                  </a:cubicBezTo>
                  <a:cubicBezTo>
                    <a:pt x="462" y="1270"/>
                    <a:pt x="238" y="1039"/>
                    <a:pt x="238" y="744"/>
                  </a:cubicBez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2" name="Freeform 26">
              <a:extLst>
                <a:ext uri="{FF2B5EF4-FFF2-40B4-BE49-F238E27FC236}">
                  <a16:creationId xmlns:a16="http://schemas.microsoft.com/office/drawing/2014/main" id="{FF575A3E-BEC8-4347-BB54-C98FD2A1B286}"/>
                </a:ext>
              </a:extLst>
            </p:cNvPr>
            <p:cNvSpPr>
              <a:spLocks noChangeArrowheads="1"/>
            </p:cNvSpPr>
            <p:nvPr/>
          </p:nvSpPr>
          <p:spPr bwMode="auto">
            <a:xfrm>
              <a:off x="2689225" y="3492500"/>
              <a:ext cx="306388" cy="530225"/>
            </a:xfrm>
            <a:custGeom>
              <a:avLst/>
              <a:gdLst>
                <a:gd name="T0" fmla="*/ 235 w 849"/>
                <a:gd name="T1" fmla="*/ 215 h 1474"/>
                <a:gd name="T2" fmla="*/ 235 w 849"/>
                <a:gd name="T3" fmla="*/ 131 h 1474"/>
                <a:gd name="T4" fmla="*/ 116 w 849"/>
                <a:gd name="T5" fmla="*/ 12 h 1474"/>
                <a:gd name="T6" fmla="*/ 0 w 849"/>
                <a:gd name="T7" fmla="*/ 131 h 1474"/>
                <a:gd name="T8" fmla="*/ 0 w 849"/>
                <a:gd name="T9" fmla="*/ 1354 h 1474"/>
                <a:gd name="T10" fmla="*/ 116 w 849"/>
                <a:gd name="T11" fmla="*/ 1473 h 1474"/>
                <a:gd name="T12" fmla="*/ 235 w 849"/>
                <a:gd name="T13" fmla="*/ 1354 h 1474"/>
                <a:gd name="T14" fmla="*/ 235 w 849"/>
                <a:gd name="T15" fmla="*/ 672 h 1474"/>
                <a:gd name="T16" fmla="*/ 741 w 849"/>
                <a:gd name="T17" fmla="*/ 217 h 1474"/>
                <a:gd name="T18" fmla="*/ 848 w 849"/>
                <a:gd name="T19" fmla="*/ 110 h 1474"/>
                <a:gd name="T20" fmla="*/ 741 w 849"/>
                <a:gd name="T21" fmla="*/ 0 h 1474"/>
                <a:gd name="T22" fmla="*/ 235 w 849"/>
                <a:gd name="T23" fmla="*/ 215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9" h="1474">
                  <a:moveTo>
                    <a:pt x="235" y="215"/>
                  </a:moveTo>
                  <a:lnTo>
                    <a:pt x="235" y="131"/>
                  </a:lnTo>
                  <a:cubicBezTo>
                    <a:pt x="235" y="66"/>
                    <a:pt x="181" y="12"/>
                    <a:pt x="116" y="12"/>
                  </a:cubicBezTo>
                  <a:cubicBezTo>
                    <a:pt x="50" y="12"/>
                    <a:pt x="0" y="63"/>
                    <a:pt x="0" y="131"/>
                  </a:cubicBezTo>
                  <a:lnTo>
                    <a:pt x="0" y="1354"/>
                  </a:lnTo>
                  <a:cubicBezTo>
                    <a:pt x="0" y="1421"/>
                    <a:pt x="50" y="1473"/>
                    <a:pt x="116" y="1473"/>
                  </a:cubicBezTo>
                  <a:cubicBezTo>
                    <a:pt x="181" y="1473"/>
                    <a:pt x="235" y="1419"/>
                    <a:pt x="235" y="1354"/>
                  </a:cubicBezTo>
                  <a:lnTo>
                    <a:pt x="235" y="672"/>
                  </a:lnTo>
                  <a:cubicBezTo>
                    <a:pt x="235" y="387"/>
                    <a:pt x="492" y="217"/>
                    <a:pt x="741" y="217"/>
                  </a:cubicBezTo>
                  <a:cubicBezTo>
                    <a:pt x="802" y="217"/>
                    <a:pt x="848" y="171"/>
                    <a:pt x="848" y="110"/>
                  </a:cubicBezTo>
                  <a:cubicBezTo>
                    <a:pt x="848" y="49"/>
                    <a:pt x="802" y="0"/>
                    <a:pt x="741" y="0"/>
                  </a:cubicBezTo>
                  <a:cubicBezTo>
                    <a:pt x="529" y="0"/>
                    <a:pt x="354" y="77"/>
                    <a:pt x="235" y="215"/>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3" name="Freeform 27">
              <a:extLst>
                <a:ext uri="{FF2B5EF4-FFF2-40B4-BE49-F238E27FC236}">
                  <a16:creationId xmlns:a16="http://schemas.microsoft.com/office/drawing/2014/main" id="{971C8A86-83B2-AA4C-B784-7968C8726C06}"/>
                </a:ext>
              </a:extLst>
            </p:cNvPr>
            <p:cNvSpPr>
              <a:spLocks noChangeArrowheads="1"/>
            </p:cNvSpPr>
            <p:nvPr/>
          </p:nvSpPr>
          <p:spPr bwMode="auto">
            <a:xfrm>
              <a:off x="3006725" y="3492500"/>
              <a:ext cx="517525" cy="534988"/>
            </a:xfrm>
            <a:custGeom>
              <a:avLst/>
              <a:gdLst>
                <a:gd name="T0" fmla="*/ 0 w 1437"/>
                <a:gd name="T1" fmla="*/ 744 h 1488"/>
                <a:gd name="T2" fmla="*/ 739 w 1437"/>
                <a:gd name="T3" fmla="*/ 1487 h 1488"/>
                <a:gd name="T4" fmla="*/ 1348 w 1437"/>
                <a:gd name="T5" fmla="*/ 1195 h 1488"/>
                <a:gd name="T6" fmla="*/ 1371 w 1437"/>
                <a:gd name="T7" fmla="*/ 1130 h 1488"/>
                <a:gd name="T8" fmla="*/ 1334 w 1437"/>
                <a:gd name="T9" fmla="*/ 1051 h 1488"/>
                <a:gd name="T10" fmla="*/ 1268 w 1437"/>
                <a:gd name="T11" fmla="*/ 1027 h 1488"/>
                <a:gd name="T12" fmla="*/ 1189 w 1437"/>
                <a:gd name="T13" fmla="*/ 1067 h 1488"/>
                <a:gd name="T14" fmla="*/ 744 w 1437"/>
                <a:gd name="T15" fmla="*/ 1279 h 1488"/>
                <a:gd name="T16" fmla="*/ 243 w 1437"/>
                <a:gd name="T17" fmla="*/ 823 h 1488"/>
                <a:gd name="T18" fmla="*/ 1336 w 1437"/>
                <a:gd name="T19" fmla="*/ 823 h 1488"/>
                <a:gd name="T20" fmla="*/ 1434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8" y="1195"/>
                  </a:cubicBezTo>
                  <a:cubicBezTo>
                    <a:pt x="1364" y="1177"/>
                    <a:pt x="1371" y="1151"/>
                    <a:pt x="1371" y="1130"/>
                  </a:cubicBezTo>
                  <a:cubicBezTo>
                    <a:pt x="1371" y="1100"/>
                    <a:pt x="1357" y="1072"/>
                    <a:pt x="1334" y="1051"/>
                  </a:cubicBezTo>
                  <a:cubicBezTo>
                    <a:pt x="1315" y="1034"/>
                    <a:pt x="1289" y="1027"/>
                    <a:pt x="1268" y="1027"/>
                  </a:cubicBezTo>
                  <a:cubicBezTo>
                    <a:pt x="1238" y="1027"/>
                    <a:pt x="1213" y="1041"/>
                    <a:pt x="1189" y="1067"/>
                  </a:cubicBezTo>
                  <a:cubicBezTo>
                    <a:pt x="1056" y="1214"/>
                    <a:pt x="921" y="1279"/>
                    <a:pt x="744" y="1279"/>
                  </a:cubicBezTo>
                  <a:cubicBezTo>
                    <a:pt x="480" y="1279"/>
                    <a:pt x="266" y="1081"/>
                    <a:pt x="243" y="823"/>
                  </a:cubicBezTo>
                  <a:lnTo>
                    <a:pt x="1336" y="823"/>
                  </a:lnTo>
                  <a:cubicBezTo>
                    <a:pt x="1394" y="823"/>
                    <a:pt x="1434" y="786"/>
                    <a:pt x="1434" y="732"/>
                  </a:cubicBezTo>
                  <a:cubicBezTo>
                    <a:pt x="1436" y="320"/>
                    <a:pt x="1124" y="0"/>
                    <a:pt x="725" y="0"/>
                  </a:cubicBezTo>
                  <a:cubicBezTo>
                    <a:pt x="320" y="0"/>
                    <a:pt x="0" y="327"/>
                    <a:pt x="0" y="744"/>
                  </a:cubicBezTo>
                  <a:close/>
                  <a:moveTo>
                    <a:pt x="247" y="627"/>
                  </a:moveTo>
                  <a:cubicBezTo>
                    <a:pt x="285" y="380"/>
                    <a:pt x="478" y="210"/>
                    <a:pt x="723" y="210"/>
                  </a:cubicBezTo>
                  <a:cubicBezTo>
                    <a:pt x="965" y="210"/>
                    <a:pt x="1157"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4" name="Freeform 28">
              <a:extLst>
                <a:ext uri="{FF2B5EF4-FFF2-40B4-BE49-F238E27FC236}">
                  <a16:creationId xmlns:a16="http://schemas.microsoft.com/office/drawing/2014/main" id="{451E4609-A275-484B-996B-6B7D4979ABDA}"/>
                </a:ext>
              </a:extLst>
            </p:cNvPr>
            <p:cNvSpPr>
              <a:spLocks noChangeArrowheads="1"/>
            </p:cNvSpPr>
            <p:nvPr/>
          </p:nvSpPr>
          <p:spPr bwMode="auto">
            <a:xfrm>
              <a:off x="3582988" y="3492500"/>
              <a:ext cx="428625" cy="534988"/>
            </a:xfrm>
            <a:custGeom>
              <a:avLst/>
              <a:gdLst>
                <a:gd name="T0" fmla="*/ 285 w 1190"/>
                <a:gd name="T1" fmla="*/ 387 h 1485"/>
                <a:gd name="T2" fmla="*/ 618 w 1190"/>
                <a:gd name="T3" fmla="*/ 208 h 1485"/>
                <a:gd name="T4" fmla="*/ 1007 w 1190"/>
                <a:gd name="T5" fmla="*/ 317 h 1485"/>
                <a:gd name="T6" fmla="*/ 1059 w 1190"/>
                <a:gd name="T7" fmla="*/ 329 h 1485"/>
                <a:gd name="T8" fmla="*/ 1147 w 1190"/>
                <a:gd name="T9" fmla="*/ 278 h 1485"/>
                <a:gd name="T10" fmla="*/ 1159 w 1190"/>
                <a:gd name="T11" fmla="*/ 229 h 1485"/>
                <a:gd name="T12" fmla="*/ 1110 w 1190"/>
                <a:gd name="T13" fmla="*/ 143 h 1485"/>
                <a:gd name="T14" fmla="*/ 604 w 1190"/>
                <a:gd name="T15" fmla="*/ 0 h 1485"/>
                <a:gd name="T16" fmla="*/ 56 w 1190"/>
                <a:gd name="T17" fmla="*/ 383 h 1485"/>
                <a:gd name="T18" fmla="*/ 513 w 1190"/>
                <a:gd name="T19" fmla="*/ 798 h 1485"/>
                <a:gd name="T20" fmla="*/ 956 w 1190"/>
                <a:gd name="T21" fmla="*/ 1074 h 1485"/>
                <a:gd name="T22" fmla="*/ 590 w 1190"/>
                <a:gd name="T23" fmla="*/ 1281 h 1485"/>
                <a:gd name="T24" fmla="*/ 156 w 1190"/>
                <a:gd name="T25" fmla="*/ 1139 h 1485"/>
                <a:gd name="T26" fmla="*/ 98 w 1190"/>
                <a:gd name="T27" fmla="*/ 1121 h 1485"/>
                <a:gd name="T28" fmla="*/ 19 w 1190"/>
                <a:gd name="T29" fmla="*/ 1163 h 1485"/>
                <a:gd name="T30" fmla="*/ 0 w 1190"/>
                <a:gd name="T31" fmla="*/ 1221 h 1485"/>
                <a:gd name="T32" fmla="*/ 42 w 1190"/>
                <a:gd name="T33" fmla="*/ 1300 h 1485"/>
                <a:gd name="T34" fmla="*/ 599 w 1190"/>
                <a:gd name="T35" fmla="*/ 1484 h 1485"/>
                <a:gd name="T36" fmla="*/ 1189 w 1190"/>
                <a:gd name="T37" fmla="*/ 1069 h 1485"/>
                <a:gd name="T38" fmla="*/ 681 w 1190"/>
                <a:gd name="T39" fmla="*/ 641 h 1485"/>
                <a:gd name="T40" fmla="*/ 285 w 1190"/>
                <a:gd name="T41" fmla="*/ 38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0" h="1485">
                  <a:moveTo>
                    <a:pt x="285" y="387"/>
                  </a:moveTo>
                  <a:cubicBezTo>
                    <a:pt x="285" y="227"/>
                    <a:pt x="518" y="208"/>
                    <a:pt x="618" y="208"/>
                  </a:cubicBezTo>
                  <a:cubicBezTo>
                    <a:pt x="758" y="208"/>
                    <a:pt x="888" y="245"/>
                    <a:pt x="1007" y="317"/>
                  </a:cubicBezTo>
                  <a:cubicBezTo>
                    <a:pt x="1021" y="324"/>
                    <a:pt x="1042" y="329"/>
                    <a:pt x="1059" y="329"/>
                  </a:cubicBezTo>
                  <a:cubicBezTo>
                    <a:pt x="1096" y="329"/>
                    <a:pt x="1131" y="308"/>
                    <a:pt x="1147" y="278"/>
                  </a:cubicBezTo>
                  <a:cubicBezTo>
                    <a:pt x="1154" y="261"/>
                    <a:pt x="1159" y="245"/>
                    <a:pt x="1159" y="229"/>
                  </a:cubicBezTo>
                  <a:cubicBezTo>
                    <a:pt x="1159" y="194"/>
                    <a:pt x="1140" y="161"/>
                    <a:pt x="1110" y="143"/>
                  </a:cubicBezTo>
                  <a:cubicBezTo>
                    <a:pt x="951" y="42"/>
                    <a:pt x="804" y="0"/>
                    <a:pt x="604" y="0"/>
                  </a:cubicBezTo>
                  <a:cubicBezTo>
                    <a:pt x="280" y="0"/>
                    <a:pt x="56" y="157"/>
                    <a:pt x="56" y="383"/>
                  </a:cubicBezTo>
                  <a:cubicBezTo>
                    <a:pt x="56" y="623"/>
                    <a:pt x="273" y="716"/>
                    <a:pt x="513" y="798"/>
                  </a:cubicBezTo>
                  <a:cubicBezTo>
                    <a:pt x="839" y="907"/>
                    <a:pt x="956" y="964"/>
                    <a:pt x="956" y="1074"/>
                  </a:cubicBezTo>
                  <a:cubicBezTo>
                    <a:pt x="956" y="1228"/>
                    <a:pt x="758" y="1281"/>
                    <a:pt x="590" y="1281"/>
                  </a:cubicBezTo>
                  <a:cubicBezTo>
                    <a:pt x="431" y="1281"/>
                    <a:pt x="294" y="1237"/>
                    <a:pt x="156" y="1139"/>
                  </a:cubicBezTo>
                  <a:cubicBezTo>
                    <a:pt x="140" y="1128"/>
                    <a:pt x="121" y="1121"/>
                    <a:pt x="98" y="1121"/>
                  </a:cubicBezTo>
                  <a:cubicBezTo>
                    <a:pt x="65" y="1121"/>
                    <a:pt x="37" y="1135"/>
                    <a:pt x="19" y="1163"/>
                  </a:cubicBezTo>
                  <a:cubicBezTo>
                    <a:pt x="7" y="1179"/>
                    <a:pt x="0" y="1198"/>
                    <a:pt x="0" y="1221"/>
                  </a:cubicBezTo>
                  <a:cubicBezTo>
                    <a:pt x="0" y="1251"/>
                    <a:pt x="16" y="1284"/>
                    <a:pt x="42" y="1300"/>
                  </a:cubicBezTo>
                  <a:cubicBezTo>
                    <a:pt x="203" y="1419"/>
                    <a:pt x="401" y="1484"/>
                    <a:pt x="599" y="1484"/>
                  </a:cubicBezTo>
                  <a:cubicBezTo>
                    <a:pt x="947" y="1484"/>
                    <a:pt x="1189" y="1314"/>
                    <a:pt x="1189" y="1069"/>
                  </a:cubicBezTo>
                  <a:cubicBezTo>
                    <a:pt x="1187" y="854"/>
                    <a:pt x="993" y="744"/>
                    <a:pt x="681" y="641"/>
                  </a:cubicBezTo>
                  <a:cubicBezTo>
                    <a:pt x="373" y="541"/>
                    <a:pt x="285" y="506"/>
                    <a:pt x="285" y="387"/>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5" name="Freeform 29">
              <a:extLst>
                <a:ext uri="{FF2B5EF4-FFF2-40B4-BE49-F238E27FC236}">
                  <a16:creationId xmlns:a16="http://schemas.microsoft.com/office/drawing/2014/main" id="{E0E2E056-C750-BB49-A66D-1C6F6F669722}"/>
                </a:ext>
              </a:extLst>
            </p:cNvPr>
            <p:cNvSpPr>
              <a:spLocks noChangeArrowheads="1"/>
            </p:cNvSpPr>
            <p:nvPr/>
          </p:nvSpPr>
          <p:spPr bwMode="auto">
            <a:xfrm>
              <a:off x="4078288" y="3492500"/>
              <a:ext cx="517525" cy="534988"/>
            </a:xfrm>
            <a:custGeom>
              <a:avLst/>
              <a:gdLst>
                <a:gd name="T0" fmla="*/ 0 w 1437"/>
                <a:gd name="T1" fmla="*/ 744 h 1488"/>
                <a:gd name="T2" fmla="*/ 739 w 1437"/>
                <a:gd name="T3" fmla="*/ 1487 h 1488"/>
                <a:gd name="T4" fmla="*/ 1347 w 1437"/>
                <a:gd name="T5" fmla="*/ 1195 h 1488"/>
                <a:gd name="T6" fmla="*/ 1371 w 1437"/>
                <a:gd name="T7" fmla="*/ 1130 h 1488"/>
                <a:gd name="T8" fmla="*/ 1333 w 1437"/>
                <a:gd name="T9" fmla="*/ 1051 h 1488"/>
                <a:gd name="T10" fmla="*/ 1268 w 1437"/>
                <a:gd name="T11" fmla="*/ 1027 h 1488"/>
                <a:gd name="T12" fmla="*/ 1189 w 1437"/>
                <a:gd name="T13" fmla="*/ 1067 h 1488"/>
                <a:gd name="T14" fmla="*/ 744 w 1437"/>
                <a:gd name="T15" fmla="*/ 1279 h 1488"/>
                <a:gd name="T16" fmla="*/ 242 w 1437"/>
                <a:gd name="T17" fmla="*/ 823 h 1488"/>
                <a:gd name="T18" fmla="*/ 1338 w 1437"/>
                <a:gd name="T19" fmla="*/ 823 h 1488"/>
                <a:gd name="T20" fmla="*/ 1436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7" y="1195"/>
                  </a:cubicBezTo>
                  <a:cubicBezTo>
                    <a:pt x="1364" y="1177"/>
                    <a:pt x="1371" y="1151"/>
                    <a:pt x="1371" y="1130"/>
                  </a:cubicBezTo>
                  <a:cubicBezTo>
                    <a:pt x="1371" y="1100"/>
                    <a:pt x="1357" y="1072"/>
                    <a:pt x="1333" y="1051"/>
                  </a:cubicBezTo>
                  <a:cubicBezTo>
                    <a:pt x="1315" y="1034"/>
                    <a:pt x="1289" y="1027"/>
                    <a:pt x="1268" y="1027"/>
                  </a:cubicBezTo>
                  <a:cubicBezTo>
                    <a:pt x="1238" y="1027"/>
                    <a:pt x="1212" y="1041"/>
                    <a:pt x="1189" y="1067"/>
                  </a:cubicBezTo>
                  <a:cubicBezTo>
                    <a:pt x="1056" y="1214"/>
                    <a:pt x="921" y="1279"/>
                    <a:pt x="744" y="1279"/>
                  </a:cubicBezTo>
                  <a:cubicBezTo>
                    <a:pt x="480" y="1279"/>
                    <a:pt x="266" y="1081"/>
                    <a:pt x="242" y="823"/>
                  </a:cubicBezTo>
                  <a:lnTo>
                    <a:pt x="1338" y="823"/>
                  </a:lnTo>
                  <a:cubicBezTo>
                    <a:pt x="1396" y="823"/>
                    <a:pt x="1436" y="786"/>
                    <a:pt x="1436" y="732"/>
                  </a:cubicBezTo>
                  <a:cubicBezTo>
                    <a:pt x="1436" y="320"/>
                    <a:pt x="1124" y="0"/>
                    <a:pt x="725" y="0"/>
                  </a:cubicBezTo>
                  <a:cubicBezTo>
                    <a:pt x="319" y="0"/>
                    <a:pt x="0" y="327"/>
                    <a:pt x="0" y="744"/>
                  </a:cubicBezTo>
                  <a:close/>
                  <a:moveTo>
                    <a:pt x="247" y="627"/>
                  </a:moveTo>
                  <a:cubicBezTo>
                    <a:pt x="284" y="380"/>
                    <a:pt x="478" y="210"/>
                    <a:pt x="723" y="210"/>
                  </a:cubicBezTo>
                  <a:cubicBezTo>
                    <a:pt x="967" y="210"/>
                    <a:pt x="1156"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7" name="Freeform 30">
              <a:extLst>
                <a:ext uri="{FF2B5EF4-FFF2-40B4-BE49-F238E27FC236}">
                  <a16:creationId xmlns:a16="http://schemas.microsoft.com/office/drawing/2014/main" id="{564FD8E8-4250-1846-B0F5-E1033D2F6C6B}"/>
                </a:ext>
              </a:extLst>
            </p:cNvPr>
            <p:cNvSpPr>
              <a:spLocks noChangeArrowheads="1"/>
            </p:cNvSpPr>
            <p:nvPr/>
          </p:nvSpPr>
          <p:spPr bwMode="auto">
            <a:xfrm>
              <a:off x="4660900" y="3492500"/>
              <a:ext cx="517525" cy="534988"/>
            </a:xfrm>
            <a:custGeom>
              <a:avLst/>
              <a:gdLst>
                <a:gd name="T0" fmla="*/ 0 w 1439"/>
                <a:gd name="T1" fmla="*/ 744 h 1488"/>
                <a:gd name="T2" fmla="*/ 739 w 1439"/>
                <a:gd name="T3" fmla="*/ 1487 h 1488"/>
                <a:gd name="T4" fmla="*/ 1347 w 1439"/>
                <a:gd name="T5" fmla="*/ 1195 h 1488"/>
                <a:gd name="T6" fmla="*/ 1370 w 1439"/>
                <a:gd name="T7" fmla="*/ 1130 h 1488"/>
                <a:gd name="T8" fmla="*/ 1333 w 1439"/>
                <a:gd name="T9" fmla="*/ 1051 h 1488"/>
                <a:gd name="T10" fmla="*/ 1267 w 1439"/>
                <a:gd name="T11" fmla="*/ 1027 h 1488"/>
                <a:gd name="T12" fmla="*/ 1189 w 1439"/>
                <a:gd name="T13" fmla="*/ 1067 h 1488"/>
                <a:gd name="T14" fmla="*/ 744 w 1439"/>
                <a:gd name="T15" fmla="*/ 1279 h 1488"/>
                <a:gd name="T16" fmla="*/ 243 w 1439"/>
                <a:gd name="T17" fmla="*/ 823 h 1488"/>
                <a:gd name="T18" fmla="*/ 1335 w 1439"/>
                <a:gd name="T19" fmla="*/ 823 h 1488"/>
                <a:gd name="T20" fmla="*/ 1433 w 1439"/>
                <a:gd name="T21" fmla="*/ 732 h 1488"/>
                <a:gd name="T22" fmla="*/ 725 w 1439"/>
                <a:gd name="T23" fmla="*/ 0 h 1488"/>
                <a:gd name="T24" fmla="*/ 0 w 1439"/>
                <a:gd name="T25" fmla="*/ 744 h 1488"/>
                <a:gd name="T26" fmla="*/ 250 w 1439"/>
                <a:gd name="T27" fmla="*/ 627 h 1488"/>
                <a:gd name="T28" fmla="*/ 725 w 1439"/>
                <a:gd name="T29" fmla="*/ 210 h 1488"/>
                <a:gd name="T30" fmla="*/ 1196 w 1439"/>
                <a:gd name="T31" fmla="*/ 627 h 1488"/>
                <a:gd name="T32" fmla="*/ 250 w 1439"/>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9" h="1488">
                  <a:moveTo>
                    <a:pt x="0" y="744"/>
                  </a:moveTo>
                  <a:cubicBezTo>
                    <a:pt x="0" y="1160"/>
                    <a:pt x="324" y="1487"/>
                    <a:pt x="739" y="1487"/>
                  </a:cubicBezTo>
                  <a:cubicBezTo>
                    <a:pt x="1012" y="1487"/>
                    <a:pt x="1239" y="1340"/>
                    <a:pt x="1347" y="1195"/>
                  </a:cubicBezTo>
                  <a:cubicBezTo>
                    <a:pt x="1363" y="1177"/>
                    <a:pt x="1370" y="1151"/>
                    <a:pt x="1370" y="1130"/>
                  </a:cubicBezTo>
                  <a:cubicBezTo>
                    <a:pt x="1370" y="1100"/>
                    <a:pt x="1356" y="1072"/>
                    <a:pt x="1333" y="1051"/>
                  </a:cubicBezTo>
                  <a:cubicBezTo>
                    <a:pt x="1314" y="1034"/>
                    <a:pt x="1288" y="1027"/>
                    <a:pt x="1267" y="1027"/>
                  </a:cubicBezTo>
                  <a:cubicBezTo>
                    <a:pt x="1237" y="1027"/>
                    <a:pt x="1213" y="1041"/>
                    <a:pt x="1189" y="1067"/>
                  </a:cubicBezTo>
                  <a:cubicBezTo>
                    <a:pt x="1056" y="1214"/>
                    <a:pt x="921" y="1279"/>
                    <a:pt x="744" y="1279"/>
                  </a:cubicBezTo>
                  <a:cubicBezTo>
                    <a:pt x="480" y="1279"/>
                    <a:pt x="266" y="1081"/>
                    <a:pt x="243" y="823"/>
                  </a:cubicBezTo>
                  <a:lnTo>
                    <a:pt x="1335" y="823"/>
                  </a:lnTo>
                  <a:cubicBezTo>
                    <a:pt x="1393" y="823"/>
                    <a:pt x="1433" y="786"/>
                    <a:pt x="1433" y="732"/>
                  </a:cubicBezTo>
                  <a:cubicBezTo>
                    <a:pt x="1438" y="320"/>
                    <a:pt x="1124" y="0"/>
                    <a:pt x="725" y="0"/>
                  </a:cubicBezTo>
                  <a:cubicBezTo>
                    <a:pt x="320" y="0"/>
                    <a:pt x="0" y="327"/>
                    <a:pt x="0" y="744"/>
                  </a:cubicBezTo>
                  <a:close/>
                  <a:moveTo>
                    <a:pt x="250" y="627"/>
                  </a:moveTo>
                  <a:cubicBezTo>
                    <a:pt x="287" y="380"/>
                    <a:pt x="480" y="210"/>
                    <a:pt x="725" y="210"/>
                  </a:cubicBezTo>
                  <a:cubicBezTo>
                    <a:pt x="968" y="210"/>
                    <a:pt x="1157" y="380"/>
                    <a:pt x="1196" y="627"/>
                  </a:cubicBezTo>
                  <a:lnTo>
                    <a:pt x="250"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8" name="Freeform 31">
              <a:extLst>
                <a:ext uri="{FF2B5EF4-FFF2-40B4-BE49-F238E27FC236}">
                  <a16:creationId xmlns:a16="http://schemas.microsoft.com/office/drawing/2014/main" id="{1EE91C45-C547-E443-80DC-EA30D1CAFE53}"/>
                </a:ext>
              </a:extLst>
            </p:cNvPr>
            <p:cNvSpPr>
              <a:spLocks noChangeArrowheads="1"/>
            </p:cNvSpPr>
            <p:nvPr/>
          </p:nvSpPr>
          <p:spPr bwMode="auto">
            <a:xfrm>
              <a:off x="6170613" y="3540125"/>
              <a:ext cx="258762" cy="258763"/>
            </a:xfrm>
            <a:custGeom>
              <a:avLst/>
              <a:gdLst>
                <a:gd name="T0" fmla="*/ 359 w 719"/>
                <a:gd name="T1" fmla="*/ 0 h 717"/>
                <a:gd name="T2" fmla="*/ 718 w 719"/>
                <a:gd name="T3" fmla="*/ 359 h 717"/>
                <a:gd name="T4" fmla="*/ 359 w 719"/>
                <a:gd name="T5" fmla="*/ 716 h 717"/>
                <a:gd name="T6" fmla="*/ 0 w 719"/>
                <a:gd name="T7" fmla="*/ 359 h 717"/>
                <a:gd name="T8" fmla="*/ 359 w 719"/>
                <a:gd name="T9" fmla="*/ 0 h 717"/>
              </a:gdLst>
              <a:ahLst/>
              <a:cxnLst>
                <a:cxn ang="0">
                  <a:pos x="T0" y="T1"/>
                </a:cxn>
                <a:cxn ang="0">
                  <a:pos x="T2" y="T3"/>
                </a:cxn>
                <a:cxn ang="0">
                  <a:pos x="T4" y="T5"/>
                </a:cxn>
                <a:cxn ang="0">
                  <a:pos x="T6" y="T7"/>
                </a:cxn>
                <a:cxn ang="0">
                  <a:pos x="T8" y="T9"/>
                </a:cxn>
              </a:cxnLst>
              <a:rect l="0" t="0" r="r" b="b"/>
              <a:pathLst>
                <a:path w="719" h="717">
                  <a:moveTo>
                    <a:pt x="359" y="0"/>
                  </a:moveTo>
                  <a:cubicBezTo>
                    <a:pt x="557" y="0"/>
                    <a:pt x="718" y="158"/>
                    <a:pt x="718" y="359"/>
                  </a:cubicBezTo>
                  <a:cubicBezTo>
                    <a:pt x="718" y="557"/>
                    <a:pt x="557" y="716"/>
                    <a:pt x="359" y="716"/>
                  </a:cubicBezTo>
                  <a:cubicBezTo>
                    <a:pt x="161" y="716"/>
                    <a:pt x="0" y="557"/>
                    <a:pt x="0" y="359"/>
                  </a:cubicBezTo>
                  <a:cubicBezTo>
                    <a:pt x="0" y="161"/>
                    <a:pt x="161" y="0"/>
                    <a:pt x="359" y="0"/>
                  </a:cubicBezTo>
                </a:path>
              </a:pathLst>
            </a:custGeom>
            <a:solidFill>
              <a:srgbClr val="F3702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9" name="Freeform 32">
              <a:extLst>
                <a:ext uri="{FF2B5EF4-FFF2-40B4-BE49-F238E27FC236}">
                  <a16:creationId xmlns:a16="http://schemas.microsoft.com/office/drawing/2014/main" id="{0C1D8A6C-9B71-4540-A47F-2E425E268606}"/>
                </a:ext>
              </a:extLst>
            </p:cNvPr>
            <p:cNvSpPr>
              <a:spLocks noChangeArrowheads="1"/>
            </p:cNvSpPr>
            <p:nvPr/>
          </p:nvSpPr>
          <p:spPr bwMode="auto">
            <a:xfrm>
              <a:off x="6164263" y="3435350"/>
              <a:ext cx="273050" cy="77788"/>
            </a:xfrm>
            <a:custGeom>
              <a:avLst/>
              <a:gdLst>
                <a:gd name="T0" fmla="*/ 756 w 757"/>
                <a:gd name="T1" fmla="*/ 121 h 218"/>
                <a:gd name="T2" fmla="*/ 660 w 757"/>
                <a:gd name="T3" fmla="*/ 217 h 218"/>
                <a:gd name="T4" fmla="*/ 378 w 757"/>
                <a:gd name="T5" fmla="*/ 133 h 218"/>
                <a:gd name="T6" fmla="*/ 96 w 757"/>
                <a:gd name="T7" fmla="*/ 217 h 218"/>
                <a:gd name="T8" fmla="*/ 0 w 757"/>
                <a:gd name="T9" fmla="*/ 121 h 218"/>
                <a:gd name="T10" fmla="*/ 378 w 757"/>
                <a:gd name="T11" fmla="*/ 0 h 218"/>
                <a:gd name="T12" fmla="*/ 756 w 757"/>
                <a:gd name="T13" fmla="*/ 121 h 218"/>
              </a:gdLst>
              <a:ahLst/>
              <a:cxnLst>
                <a:cxn ang="0">
                  <a:pos x="T0" y="T1"/>
                </a:cxn>
                <a:cxn ang="0">
                  <a:pos x="T2" y="T3"/>
                </a:cxn>
                <a:cxn ang="0">
                  <a:pos x="T4" y="T5"/>
                </a:cxn>
                <a:cxn ang="0">
                  <a:pos x="T6" y="T7"/>
                </a:cxn>
                <a:cxn ang="0">
                  <a:pos x="T8" y="T9"/>
                </a:cxn>
                <a:cxn ang="0">
                  <a:pos x="T10" y="T11"/>
                </a:cxn>
                <a:cxn ang="0">
                  <a:pos x="T12" y="T13"/>
                </a:cxn>
              </a:cxnLst>
              <a:rect l="0" t="0" r="r" b="b"/>
              <a:pathLst>
                <a:path w="757" h="218">
                  <a:moveTo>
                    <a:pt x="756" y="121"/>
                  </a:moveTo>
                  <a:lnTo>
                    <a:pt x="660" y="217"/>
                  </a:lnTo>
                  <a:cubicBezTo>
                    <a:pt x="578" y="165"/>
                    <a:pt x="483" y="133"/>
                    <a:pt x="378" y="133"/>
                  </a:cubicBezTo>
                  <a:cubicBezTo>
                    <a:pt x="275" y="133"/>
                    <a:pt x="177" y="163"/>
                    <a:pt x="96" y="217"/>
                  </a:cubicBezTo>
                  <a:lnTo>
                    <a:pt x="0" y="121"/>
                  </a:lnTo>
                  <a:cubicBezTo>
                    <a:pt x="105" y="42"/>
                    <a:pt x="236" y="0"/>
                    <a:pt x="378" y="0"/>
                  </a:cubicBezTo>
                  <a:cubicBezTo>
                    <a:pt x="518" y="0"/>
                    <a:pt x="651" y="44"/>
                    <a:pt x="756" y="121"/>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0" name="Freeform 33">
              <a:extLst>
                <a:ext uri="{FF2B5EF4-FFF2-40B4-BE49-F238E27FC236}">
                  <a16:creationId xmlns:a16="http://schemas.microsoft.com/office/drawing/2014/main" id="{48F78EC3-1B28-5342-B0D5-1B95643EEE68}"/>
                </a:ext>
              </a:extLst>
            </p:cNvPr>
            <p:cNvSpPr>
              <a:spLocks noChangeArrowheads="1"/>
            </p:cNvSpPr>
            <p:nvPr/>
          </p:nvSpPr>
          <p:spPr bwMode="auto">
            <a:xfrm>
              <a:off x="6089650" y="3330575"/>
              <a:ext cx="422275" cy="107950"/>
            </a:xfrm>
            <a:custGeom>
              <a:avLst/>
              <a:gdLst>
                <a:gd name="T0" fmla="*/ 1170 w 1171"/>
                <a:gd name="T1" fmla="*/ 205 h 301"/>
                <a:gd name="T2" fmla="*/ 1075 w 1171"/>
                <a:gd name="T3" fmla="*/ 300 h 301"/>
                <a:gd name="T4" fmla="*/ 585 w 1171"/>
                <a:gd name="T5" fmla="*/ 135 h 301"/>
                <a:gd name="T6" fmla="*/ 95 w 1171"/>
                <a:gd name="T7" fmla="*/ 300 h 301"/>
                <a:gd name="T8" fmla="*/ 0 w 1171"/>
                <a:gd name="T9" fmla="*/ 205 h 301"/>
                <a:gd name="T10" fmla="*/ 585 w 1171"/>
                <a:gd name="T11" fmla="*/ 0 h 301"/>
                <a:gd name="T12" fmla="*/ 1170 w 1171"/>
                <a:gd name="T13" fmla="*/ 205 h 301"/>
              </a:gdLst>
              <a:ahLst/>
              <a:cxnLst>
                <a:cxn ang="0">
                  <a:pos x="T0" y="T1"/>
                </a:cxn>
                <a:cxn ang="0">
                  <a:pos x="T2" y="T3"/>
                </a:cxn>
                <a:cxn ang="0">
                  <a:pos x="T4" y="T5"/>
                </a:cxn>
                <a:cxn ang="0">
                  <a:pos x="T6" y="T7"/>
                </a:cxn>
                <a:cxn ang="0">
                  <a:pos x="T8" y="T9"/>
                </a:cxn>
                <a:cxn ang="0">
                  <a:pos x="T10" y="T11"/>
                </a:cxn>
                <a:cxn ang="0">
                  <a:pos x="T12" y="T13"/>
                </a:cxn>
              </a:cxnLst>
              <a:rect l="0" t="0" r="r" b="b"/>
              <a:pathLst>
                <a:path w="1171" h="301">
                  <a:moveTo>
                    <a:pt x="1170" y="205"/>
                  </a:moveTo>
                  <a:lnTo>
                    <a:pt x="1075" y="300"/>
                  </a:lnTo>
                  <a:cubicBezTo>
                    <a:pt x="939" y="195"/>
                    <a:pt x="769" y="135"/>
                    <a:pt x="585" y="135"/>
                  </a:cubicBezTo>
                  <a:cubicBezTo>
                    <a:pt x="401" y="135"/>
                    <a:pt x="231" y="195"/>
                    <a:pt x="95" y="300"/>
                  </a:cubicBezTo>
                  <a:lnTo>
                    <a:pt x="0" y="205"/>
                  </a:lnTo>
                  <a:cubicBezTo>
                    <a:pt x="158" y="74"/>
                    <a:pt x="364" y="0"/>
                    <a:pt x="585" y="0"/>
                  </a:cubicBezTo>
                  <a:cubicBezTo>
                    <a:pt x="807" y="0"/>
                    <a:pt x="1009" y="76"/>
                    <a:pt x="1170" y="205"/>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1" name="Freeform 34">
              <a:extLst>
                <a:ext uri="{FF2B5EF4-FFF2-40B4-BE49-F238E27FC236}">
                  <a16:creationId xmlns:a16="http://schemas.microsoft.com/office/drawing/2014/main" id="{BCC3A299-8CEF-BE49-BF17-559442424BD8}"/>
                </a:ext>
              </a:extLst>
            </p:cNvPr>
            <p:cNvSpPr>
              <a:spLocks noChangeArrowheads="1"/>
            </p:cNvSpPr>
            <p:nvPr/>
          </p:nvSpPr>
          <p:spPr bwMode="auto">
            <a:xfrm>
              <a:off x="6013450" y="3225800"/>
              <a:ext cx="571500" cy="138113"/>
            </a:xfrm>
            <a:custGeom>
              <a:avLst/>
              <a:gdLst>
                <a:gd name="T0" fmla="*/ 1586 w 1587"/>
                <a:gd name="T1" fmla="*/ 289 h 383"/>
                <a:gd name="T2" fmla="*/ 1490 w 1587"/>
                <a:gd name="T3" fmla="*/ 382 h 383"/>
                <a:gd name="T4" fmla="*/ 793 w 1587"/>
                <a:gd name="T5" fmla="*/ 133 h 383"/>
                <a:gd name="T6" fmla="*/ 96 w 1587"/>
                <a:gd name="T7" fmla="*/ 382 h 383"/>
                <a:gd name="T8" fmla="*/ 0 w 1587"/>
                <a:gd name="T9" fmla="*/ 289 h 383"/>
                <a:gd name="T10" fmla="*/ 793 w 1587"/>
                <a:gd name="T11" fmla="*/ 0 h 383"/>
                <a:gd name="T12" fmla="*/ 1586 w 1587"/>
                <a:gd name="T13" fmla="*/ 289 h 383"/>
              </a:gdLst>
              <a:ahLst/>
              <a:cxnLst>
                <a:cxn ang="0">
                  <a:pos x="T0" y="T1"/>
                </a:cxn>
                <a:cxn ang="0">
                  <a:pos x="T2" y="T3"/>
                </a:cxn>
                <a:cxn ang="0">
                  <a:pos x="T4" y="T5"/>
                </a:cxn>
                <a:cxn ang="0">
                  <a:pos x="T6" y="T7"/>
                </a:cxn>
                <a:cxn ang="0">
                  <a:pos x="T8" y="T9"/>
                </a:cxn>
                <a:cxn ang="0">
                  <a:pos x="T10" y="T11"/>
                </a:cxn>
                <a:cxn ang="0">
                  <a:pos x="T12" y="T13"/>
                </a:cxn>
              </a:cxnLst>
              <a:rect l="0" t="0" r="r" b="b"/>
              <a:pathLst>
                <a:path w="1587" h="383">
                  <a:moveTo>
                    <a:pt x="1586" y="289"/>
                  </a:moveTo>
                  <a:lnTo>
                    <a:pt x="1490" y="382"/>
                  </a:lnTo>
                  <a:cubicBezTo>
                    <a:pt x="1299" y="226"/>
                    <a:pt x="1056" y="133"/>
                    <a:pt x="793" y="133"/>
                  </a:cubicBezTo>
                  <a:cubicBezTo>
                    <a:pt x="530" y="133"/>
                    <a:pt x="287" y="226"/>
                    <a:pt x="96" y="382"/>
                  </a:cubicBezTo>
                  <a:lnTo>
                    <a:pt x="0" y="289"/>
                  </a:lnTo>
                  <a:cubicBezTo>
                    <a:pt x="215" y="107"/>
                    <a:pt x="490" y="0"/>
                    <a:pt x="793" y="0"/>
                  </a:cubicBezTo>
                  <a:cubicBezTo>
                    <a:pt x="1094" y="0"/>
                    <a:pt x="1371" y="110"/>
                    <a:pt x="1586" y="289"/>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2" name="Freeform 35">
              <a:extLst>
                <a:ext uri="{FF2B5EF4-FFF2-40B4-BE49-F238E27FC236}">
                  <a16:creationId xmlns:a16="http://schemas.microsoft.com/office/drawing/2014/main" id="{351B8FF7-7A21-464F-8AD9-098AFDD73B3B}"/>
                </a:ext>
              </a:extLst>
            </p:cNvPr>
            <p:cNvSpPr>
              <a:spLocks noChangeArrowheads="1"/>
            </p:cNvSpPr>
            <p:nvPr/>
          </p:nvSpPr>
          <p:spPr bwMode="auto">
            <a:xfrm>
              <a:off x="5932488" y="3452813"/>
              <a:ext cx="733425" cy="582612"/>
            </a:xfrm>
            <a:custGeom>
              <a:avLst/>
              <a:gdLst>
                <a:gd name="T0" fmla="*/ 1840 w 2039"/>
                <a:gd name="T1" fmla="*/ 0 h 1617"/>
                <a:gd name="T2" fmla="*/ 2038 w 2039"/>
                <a:gd name="T3" fmla="*/ 601 h 1617"/>
                <a:gd name="T4" fmla="*/ 1019 w 2039"/>
                <a:gd name="T5" fmla="*/ 1616 h 1617"/>
                <a:gd name="T6" fmla="*/ 0 w 2039"/>
                <a:gd name="T7" fmla="*/ 601 h 1617"/>
                <a:gd name="T8" fmla="*/ 198 w 2039"/>
                <a:gd name="T9" fmla="*/ 0 h 1617"/>
                <a:gd name="T10" fmla="*/ 408 w 2039"/>
                <a:gd name="T11" fmla="*/ 209 h 1617"/>
                <a:gd name="T12" fmla="*/ 294 w 2039"/>
                <a:gd name="T13" fmla="*/ 601 h 1617"/>
                <a:gd name="T14" fmla="*/ 1021 w 2039"/>
                <a:gd name="T15" fmla="*/ 1327 h 1617"/>
                <a:gd name="T16" fmla="*/ 1749 w 2039"/>
                <a:gd name="T17" fmla="*/ 601 h 1617"/>
                <a:gd name="T18" fmla="*/ 1634 w 2039"/>
                <a:gd name="T19" fmla="*/ 209 h 1617"/>
                <a:gd name="T20" fmla="*/ 1840 w 2039"/>
                <a:gd name="T21" fmla="*/ 0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9" h="1617">
                  <a:moveTo>
                    <a:pt x="1840" y="0"/>
                  </a:moveTo>
                  <a:cubicBezTo>
                    <a:pt x="1963" y="167"/>
                    <a:pt x="2038" y="377"/>
                    <a:pt x="2038" y="601"/>
                  </a:cubicBezTo>
                  <a:cubicBezTo>
                    <a:pt x="2038" y="1162"/>
                    <a:pt x="1581" y="1616"/>
                    <a:pt x="1019" y="1616"/>
                  </a:cubicBezTo>
                  <a:cubicBezTo>
                    <a:pt x="457" y="1616"/>
                    <a:pt x="0" y="1162"/>
                    <a:pt x="0" y="601"/>
                  </a:cubicBezTo>
                  <a:cubicBezTo>
                    <a:pt x="0" y="375"/>
                    <a:pt x="75" y="167"/>
                    <a:pt x="198" y="0"/>
                  </a:cubicBezTo>
                  <a:lnTo>
                    <a:pt x="408" y="209"/>
                  </a:lnTo>
                  <a:cubicBezTo>
                    <a:pt x="334" y="321"/>
                    <a:pt x="294" y="456"/>
                    <a:pt x="294" y="601"/>
                  </a:cubicBezTo>
                  <a:cubicBezTo>
                    <a:pt x="294" y="1002"/>
                    <a:pt x="620" y="1327"/>
                    <a:pt x="1021" y="1327"/>
                  </a:cubicBezTo>
                  <a:cubicBezTo>
                    <a:pt x="1422" y="1327"/>
                    <a:pt x="1749" y="1002"/>
                    <a:pt x="1749" y="601"/>
                  </a:cubicBezTo>
                  <a:cubicBezTo>
                    <a:pt x="1749" y="456"/>
                    <a:pt x="1707" y="321"/>
                    <a:pt x="1634" y="209"/>
                  </a:cubicBezTo>
                  <a:lnTo>
                    <a:pt x="1840" y="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3" name="Freeform 36">
              <a:extLst>
                <a:ext uri="{FF2B5EF4-FFF2-40B4-BE49-F238E27FC236}">
                  <a16:creationId xmlns:a16="http://schemas.microsoft.com/office/drawing/2014/main" id="{B9842712-0E6E-6C4A-AD39-9E0CF5F33A7A}"/>
                </a:ext>
              </a:extLst>
            </p:cNvPr>
            <p:cNvSpPr>
              <a:spLocks noChangeArrowheads="1"/>
            </p:cNvSpPr>
            <p:nvPr/>
          </p:nvSpPr>
          <p:spPr bwMode="auto">
            <a:xfrm>
              <a:off x="8145463" y="3238500"/>
              <a:ext cx="107950" cy="128588"/>
            </a:xfrm>
            <a:custGeom>
              <a:avLst/>
              <a:gdLst>
                <a:gd name="T0" fmla="*/ 262 w 300"/>
                <a:gd name="T1" fmla="*/ 56 h 355"/>
                <a:gd name="T2" fmla="*/ 185 w 300"/>
                <a:gd name="T3" fmla="*/ 56 h 355"/>
                <a:gd name="T4" fmla="*/ 185 w 300"/>
                <a:gd name="T5" fmla="*/ 310 h 355"/>
                <a:gd name="T6" fmla="*/ 175 w 300"/>
                <a:gd name="T7" fmla="*/ 343 h 355"/>
                <a:gd name="T8" fmla="*/ 150 w 300"/>
                <a:gd name="T9" fmla="*/ 354 h 355"/>
                <a:gd name="T10" fmla="*/ 124 w 300"/>
                <a:gd name="T11" fmla="*/ 343 h 355"/>
                <a:gd name="T12" fmla="*/ 115 w 300"/>
                <a:gd name="T13" fmla="*/ 310 h 355"/>
                <a:gd name="T14" fmla="*/ 115 w 300"/>
                <a:gd name="T15" fmla="*/ 56 h 355"/>
                <a:gd name="T16" fmla="*/ 38 w 300"/>
                <a:gd name="T17" fmla="*/ 56 h 355"/>
                <a:gd name="T18" fmla="*/ 10 w 300"/>
                <a:gd name="T19" fmla="*/ 49 h 355"/>
                <a:gd name="T20" fmla="*/ 0 w 300"/>
                <a:gd name="T21" fmla="*/ 28 h 355"/>
                <a:gd name="T22" fmla="*/ 10 w 300"/>
                <a:gd name="T23" fmla="*/ 7 h 355"/>
                <a:gd name="T24" fmla="*/ 35 w 300"/>
                <a:gd name="T25" fmla="*/ 0 h 355"/>
                <a:gd name="T26" fmla="*/ 262 w 300"/>
                <a:gd name="T27" fmla="*/ 0 h 355"/>
                <a:gd name="T28" fmla="*/ 290 w 300"/>
                <a:gd name="T29" fmla="*/ 7 h 355"/>
                <a:gd name="T30" fmla="*/ 299 w 300"/>
                <a:gd name="T31" fmla="*/ 28 h 355"/>
                <a:gd name="T32" fmla="*/ 290 w 300"/>
                <a:gd name="T33" fmla="*/ 49 h 355"/>
                <a:gd name="T34" fmla="*/ 262 w 300"/>
                <a:gd name="T35" fmla="*/ 5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355">
                  <a:moveTo>
                    <a:pt x="262" y="56"/>
                  </a:moveTo>
                  <a:lnTo>
                    <a:pt x="185" y="56"/>
                  </a:lnTo>
                  <a:lnTo>
                    <a:pt x="185" y="310"/>
                  </a:lnTo>
                  <a:cubicBezTo>
                    <a:pt x="185" y="324"/>
                    <a:pt x="182" y="336"/>
                    <a:pt x="175" y="343"/>
                  </a:cubicBezTo>
                  <a:cubicBezTo>
                    <a:pt x="168" y="350"/>
                    <a:pt x="162" y="354"/>
                    <a:pt x="150" y="354"/>
                  </a:cubicBezTo>
                  <a:cubicBezTo>
                    <a:pt x="139" y="354"/>
                    <a:pt x="131" y="350"/>
                    <a:pt x="124" y="343"/>
                  </a:cubicBezTo>
                  <a:cubicBezTo>
                    <a:pt x="117" y="336"/>
                    <a:pt x="115" y="324"/>
                    <a:pt x="115" y="310"/>
                  </a:cubicBezTo>
                  <a:lnTo>
                    <a:pt x="115" y="56"/>
                  </a:lnTo>
                  <a:lnTo>
                    <a:pt x="38" y="56"/>
                  </a:lnTo>
                  <a:cubicBezTo>
                    <a:pt x="26" y="56"/>
                    <a:pt x="17" y="54"/>
                    <a:pt x="10" y="49"/>
                  </a:cubicBezTo>
                  <a:cubicBezTo>
                    <a:pt x="3" y="44"/>
                    <a:pt x="0" y="37"/>
                    <a:pt x="0" y="28"/>
                  </a:cubicBezTo>
                  <a:cubicBezTo>
                    <a:pt x="0" y="19"/>
                    <a:pt x="3" y="12"/>
                    <a:pt x="10" y="7"/>
                  </a:cubicBezTo>
                  <a:cubicBezTo>
                    <a:pt x="17" y="2"/>
                    <a:pt x="24" y="0"/>
                    <a:pt x="35" y="0"/>
                  </a:cubicBezTo>
                  <a:lnTo>
                    <a:pt x="262" y="0"/>
                  </a:lnTo>
                  <a:cubicBezTo>
                    <a:pt x="273" y="0"/>
                    <a:pt x="283" y="2"/>
                    <a:pt x="290" y="7"/>
                  </a:cubicBezTo>
                  <a:cubicBezTo>
                    <a:pt x="297" y="12"/>
                    <a:pt x="299" y="19"/>
                    <a:pt x="299" y="28"/>
                  </a:cubicBezTo>
                  <a:cubicBezTo>
                    <a:pt x="299" y="37"/>
                    <a:pt x="297" y="44"/>
                    <a:pt x="290" y="49"/>
                  </a:cubicBezTo>
                  <a:cubicBezTo>
                    <a:pt x="283" y="54"/>
                    <a:pt x="273" y="56"/>
                    <a:pt x="262" y="5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4" name="Freeform 37">
              <a:extLst>
                <a:ext uri="{FF2B5EF4-FFF2-40B4-BE49-F238E27FC236}">
                  <a16:creationId xmlns:a16="http://schemas.microsoft.com/office/drawing/2014/main" id="{F9623805-6590-3746-B26E-1F81E7A246BB}"/>
                </a:ext>
              </a:extLst>
            </p:cNvPr>
            <p:cNvSpPr>
              <a:spLocks noChangeArrowheads="1"/>
            </p:cNvSpPr>
            <p:nvPr/>
          </p:nvSpPr>
          <p:spPr bwMode="auto">
            <a:xfrm>
              <a:off x="8275638" y="3238500"/>
              <a:ext cx="120650" cy="128588"/>
            </a:xfrm>
            <a:custGeom>
              <a:avLst/>
              <a:gdLst>
                <a:gd name="T0" fmla="*/ 121 w 337"/>
                <a:gd name="T1" fmla="*/ 296 h 358"/>
                <a:gd name="T2" fmla="*/ 65 w 337"/>
                <a:gd name="T3" fmla="*/ 72 h 358"/>
                <a:gd name="T4" fmla="*/ 65 w 337"/>
                <a:gd name="T5" fmla="*/ 315 h 358"/>
                <a:gd name="T6" fmla="*/ 56 w 337"/>
                <a:gd name="T7" fmla="*/ 345 h 358"/>
                <a:gd name="T8" fmla="*/ 33 w 337"/>
                <a:gd name="T9" fmla="*/ 354 h 358"/>
                <a:gd name="T10" fmla="*/ 10 w 337"/>
                <a:gd name="T11" fmla="*/ 345 h 358"/>
                <a:gd name="T12" fmla="*/ 0 w 337"/>
                <a:gd name="T13" fmla="*/ 315 h 358"/>
                <a:gd name="T14" fmla="*/ 0 w 337"/>
                <a:gd name="T15" fmla="*/ 37 h 358"/>
                <a:gd name="T16" fmla="*/ 12 w 337"/>
                <a:gd name="T17" fmla="*/ 7 h 358"/>
                <a:gd name="T18" fmla="*/ 44 w 337"/>
                <a:gd name="T19" fmla="*/ 0 h 358"/>
                <a:gd name="T20" fmla="*/ 65 w 337"/>
                <a:gd name="T21" fmla="*/ 0 h 358"/>
                <a:gd name="T22" fmla="*/ 93 w 337"/>
                <a:gd name="T23" fmla="*/ 5 h 358"/>
                <a:gd name="T24" fmla="*/ 107 w 337"/>
                <a:gd name="T25" fmla="*/ 19 h 358"/>
                <a:gd name="T26" fmla="*/ 117 w 337"/>
                <a:gd name="T27" fmla="*/ 49 h 358"/>
                <a:gd name="T28" fmla="*/ 168 w 337"/>
                <a:gd name="T29" fmla="*/ 240 h 358"/>
                <a:gd name="T30" fmla="*/ 219 w 337"/>
                <a:gd name="T31" fmla="*/ 49 h 358"/>
                <a:gd name="T32" fmla="*/ 229 w 337"/>
                <a:gd name="T33" fmla="*/ 19 h 358"/>
                <a:gd name="T34" fmla="*/ 243 w 337"/>
                <a:gd name="T35" fmla="*/ 5 h 358"/>
                <a:gd name="T36" fmla="*/ 271 w 337"/>
                <a:gd name="T37" fmla="*/ 0 h 358"/>
                <a:gd name="T38" fmla="*/ 292 w 337"/>
                <a:gd name="T39" fmla="*/ 0 h 358"/>
                <a:gd name="T40" fmla="*/ 324 w 337"/>
                <a:gd name="T41" fmla="*/ 7 h 358"/>
                <a:gd name="T42" fmla="*/ 336 w 337"/>
                <a:gd name="T43" fmla="*/ 37 h 358"/>
                <a:gd name="T44" fmla="*/ 336 w 337"/>
                <a:gd name="T45" fmla="*/ 315 h 358"/>
                <a:gd name="T46" fmla="*/ 327 w 337"/>
                <a:gd name="T47" fmla="*/ 345 h 358"/>
                <a:gd name="T48" fmla="*/ 303 w 337"/>
                <a:gd name="T49" fmla="*/ 354 h 358"/>
                <a:gd name="T50" fmla="*/ 280 w 337"/>
                <a:gd name="T51" fmla="*/ 345 h 358"/>
                <a:gd name="T52" fmla="*/ 271 w 337"/>
                <a:gd name="T53" fmla="*/ 315 h 358"/>
                <a:gd name="T54" fmla="*/ 271 w 337"/>
                <a:gd name="T55" fmla="*/ 72 h 358"/>
                <a:gd name="T56" fmla="*/ 215 w 337"/>
                <a:gd name="T57" fmla="*/ 296 h 358"/>
                <a:gd name="T58" fmla="*/ 205 w 337"/>
                <a:gd name="T59" fmla="*/ 329 h 358"/>
                <a:gd name="T60" fmla="*/ 194 w 337"/>
                <a:gd name="T61" fmla="*/ 347 h 358"/>
                <a:gd name="T62" fmla="*/ 168 w 337"/>
                <a:gd name="T63" fmla="*/ 357 h 358"/>
                <a:gd name="T64" fmla="*/ 147 w 337"/>
                <a:gd name="T65" fmla="*/ 352 h 358"/>
                <a:gd name="T66" fmla="*/ 133 w 337"/>
                <a:gd name="T67" fmla="*/ 338 h 358"/>
                <a:gd name="T68" fmla="*/ 126 w 337"/>
                <a:gd name="T69" fmla="*/ 319 h 358"/>
                <a:gd name="T70" fmla="*/ 121 w 337"/>
                <a:gd name="T71" fmla="*/ 29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7" h="358">
                  <a:moveTo>
                    <a:pt x="121" y="296"/>
                  </a:moveTo>
                  <a:lnTo>
                    <a:pt x="65" y="72"/>
                  </a:lnTo>
                  <a:lnTo>
                    <a:pt x="65" y="315"/>
                  </a:lnTo>
                  <a:cubicBezTo>
                    <a:pt x="65" y="329"/>
                    <a:pt x="63" y="338"/>
                    <a:pt x="56" y="345"/>
                  </a:cubicBezTo>
                  <a:cubicBezTo>
                    <a:pt x="49" y="352"/>
                    <a:pt x="43" y="354"/>
                    <a:pt x="33" y="354"/>
                  </a:cubicBezTo>
                  <a:cubicBezTo>
                    <a:pt x="24" y="354"/>
                    <a:pt x="16" y="352"/>
                    <a:pt x="10" y="345"/>
                  </a:cubicBezTo>
                  <a:cubicBezTo>
                    <a:pt x="3" y="338"/>
                    <a:pt x="0" y="329"/>
                    <a:pt x="0" y="315"/>
                  </a:cubicBezTo>
                  <a:lnTo>
                    <a:pt x="0" y="37"/>
                  </a:lnTo>
                  <a:cubicBezTo>
                    <a:pt x="0" y="21"/>
                    <a:pt x="5" y="12"/>
                    <a:pt x="12" y="7"/>
                  </a:cubicBezTo>
                  <a:cubicBezTo>
                    <a:pt x="19" y="2"/>
                    <a:pt x="30" y="0"/>
                    <a:pt x="44" y="0"/>
                  </a:cubicBezTo>
                  <a:lnTo>
                    <a:pt x="65" y="0"/>
                  </a:lnTo>
                  <a:cubicBezTo>
                    <a:pt x="79" y="0"/>
                    <a:pt x="89" y="2"/>
                    <a:pt x="93" y="5"/>
                  </a:cubicBezTo>
                  <a:cubicBezTo>
                    <a:pt x="100" y="7"/>
                    <a:pt x="103" y="12"/>
                    <a:pt x="107" y="19"/>
                  </a:cubicBezTo>
                  <a:cubicBezTo>
                    <a:pt x="112" y="26"/>
                    <a:pt x="114" y="35"/>
                    <a:pt x="117" y="49"/>
                  </a:cubicBezTo>
                  <a:lnTo>
                    <a:pt x="168" y="240"/>
                  </a:lnTo>
                  <a:lnTo>
                    <a:pt x="219" y="49"/>
                  </a:lnTo>
                  <a:cubicBezTo>
                    <a:pt x="224" y="35"/>
                    <a:pt x="227" y="26"/>
                    <a:pt x="229" y="19"/>
                  </a:cubicBezTo>
                  <a:cubicBezTo>
                    <a:pt x="232" y="12"/>
                    <a:pt x="236" y="7"/>
                    <a:pt x="243" y="5"/>
                  </a:cubicBezTo>
                  <a:cubicBezTo>
                    <a:pt x="250" y="2"/>
                    <a:pt x="259" y="0"/>
                    <a:pt x="271" y="0"/>
                  </a:cubicBezTo>
                  <a:lnTo>
                    <a:pt x="292" y="0"/>
                  </a:lnTo>
                  <a:cubicBezTo>
                    <a:pt x="306" y="0"/>
                    <a:pt x="315" y="2"/>
                    <a:pt x="324" y="7"/>
                  </a:cubicBezTo>
                  <a:cubicBezTo>
                    <a:pt x="334" y="12"/>
                    <a:pt x="336" y="23"/>
                    <a:pt x="336" y="37"/>
                  </a:cubicBezTo>
                  <a:lnTo>
                    <a:pt x="336" y="315"/>
                  </a:lnTo>
                  <a:cubicBezTo>
                    <a:pt x="336" y="329"/>
                    <a:pt x="334" y="338"/>
                    <a:pt x="327" y="345"/>
                  </a:cubicBezTo>
                  <a:cubicBezTo>
                    <a:pt x="320" y="352"/>
                    <a:pt x="313" y="354"/>
                    <a:pt x="303" y="354"/>
                  </a:cubicBezTo>
                  <a:cubicBezTo>
                    <a:pt x="294" y="354"/>
                    <a:pt x="287" y="352"/>
                    <a:pt x="280" y="345"/>
                  </a:cubicBezTo>
                  <a:cubicBezTo>
                    <a:pt x="273" y="338"/>
                    <a:pt x="271" y="329"/>
                    <a:pt x="271" y="315"/>
                  </a:cubicBezTo>
                  <a:lnTo>
                    <a:pt x="271" y="72"/>
                  </a:lnTo>
                  <a:lnTo>
                    <a:pt x="215" y="296"/>
                  </a:lnTo>
                  <a:cubicBezTo>
                    <a:pt x="210" y="310"/>
                    <a:pt x="208" y="322"/>
                    <a:pt x="205" y="329"/>
                  </a:cubicBezTo>
                  <a:cubicBezTo>
                    <a:pt x="203" y="336"/>
                    <a:pt x="199" y="342"/>
                    <a:pt x="194" y="347"/>
                  </a:cubicBezTo>
                  <a:cubicBezTo>
                    <a:pt x="190" y="351"/>
                    <a:pt x="180" y="357"/>
                    <a:pt x="168" y="357"/>
                  </a:cubicBezTo>
                  <a:cubicBezTo>
                    <a:pt x="159" y="357"/>
                    <a:pt x="152" y="354"/>
                    <a:pt x="147" y="352"/>
                  </a:cubicBezTo>
                  <a:cubicBezTo>
                    <a:pt x="142" y="347"/>
                    <a:pt x="138" y="343"/>
                    <a:pt x="133" y="338"/>
                  </a:cubicBezTo>
                  <a:cubicBezTo>
                    <a:pt x="128" y="333"/>
                    <a:pt x="128" y="326"/>
                    <a:pt x="126" y="319"/>
                  </a:cubicBezTo>
                  <a:cubicBezTo>
                    <a:pt x="124" y="310"/>
                    <a:pt x="121" y="303"/>
                    <a:pt x="121" y="29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grpSp>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3052996" y="2524597"/>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2052560" y="2358098"/>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20/20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4971289" y="4711241"/>
            <a:ext cx="1874231" cy="1350370"/>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5/7/17</a:t>
            </a:r>
          </a:p>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Alerted</a:t>
            </a:r>
            <a:b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b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at 20/20</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cxnSp>
        <p:nvCxnSpPr>
          <p:cNvPr id="122" name="Straight Connector 121">
            <a:extLst>
              <a:ext uri="{FF2B5EF4-FFF2-40B4-BE49-F238E27FC236}">
                <a16:creationId xmlns:a16="http://schemas.microsoft.com/office/drawing/2014/main" id="{B0328B95-ABD2-F14D-8772-63C8D57439FB}"/>
              </a:ext>
            </a:extLst>
          </p:cNvPr>
          <p:cNvCxnSpPr>
            <a:cxnSpLocks/>
          </p:cNvCxnSpPr>
          <p:nvPr/>
        </p:nvCxnSpPr>
        <p:spPr>
          <a:xfrm>
            <a:off x="13280423" y="4182099"/>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3052996" y="2990690"/>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2052560" y="2824191"/>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20/40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3052996" y="3456783"/>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2052560" y="3290284"/>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20/60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3052996" y="3922876"/>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2052560" y="3756377"/>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20/80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3052996" y="4381732"/>
            <a:ext cx="6856745"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2052560" y="4222471"/>
            <a:ext cx="77296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20/100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5908403" y="1665253"/>
            <a:ext cx="4001338"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panose="020F0302020204030204"/>
                <a:ea typeface="+mn-ea"/>
                <a:cs typeface="+mn-cs"/>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3052996" y="2514245"/>
            <a:ext cx="0" cy="1879226"/>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5908404" y="2514245"/>
            <a:ext cx="1" cy="1862371"/>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CB9CC1DE-AD77-1043-85D2-EDB871B4DA64}"/>
              </a:ext>
            </a:extLst>
          </p:cNvPr>
          <p:cNvCxnSpPr>
            <a:cxnSpLocks/>
          </p:cNvCxnSpPr>
          <p:nvPr/>
        </p:nvCxnSpPr>
        <p:spPr>
          <a:xfrm>
            <a:off x="3052996" y="2524597"/>
            <a:ext cx="6856745"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5534094" y="2145660"/>
            <a:ext cx="743750" cy="743750"/>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7957594" y="1969275"/>
            <a:ext cx="0" cy="544970"/>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9909739" y="2514245"/>
            <a:ext cx="1" cy="1862371"/>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9831150" y="2436981"/>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8904469" y="4711241"/>
            <a:ext cx="1997663" cy="107978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3/12/18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Continues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at 20/20 OD</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2016170" y="4711241"/>
            <a:ext cx="2018501" cy="107978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12/19/16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t>Baseline VA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t>20/20 OD</a:t>
            </a:r>
            <a:endParaRPr kumimoji="0" lang="en-US" sz="2000" b="1"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
        <p:nvSpPr>
          <p:cNvPr id="153" name="Oval 152">
            <a:extLst>
              <a:ext uri="{FF2B5EF4-FFF2-40B4-BE49-F238E27FC236}">
                <a16:creationId xmlns:a16="http://schemas.microsoft.com/office/drawing/2014/main" id="{6DC6B979-5D95-8047-A0ED-1E52773963FF}"/>
              </a:ext>
            </a:extLst>
          </p:cNvPr>
          <p:cNvSpPr/>
          <p:nvPr/>
        </p:nvSpPr>
        <p:spPr>
          <a:xfrm>
            <a:off x="2979776" y="2436981"/>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26760893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1000"/>
                                        <p:tgtEl>
                                          <p:spTgt spid="34"/>
                                        </p:tgtEl>
                                      </p:cBhvr>
                                    </p:animEffect>
                                  </p:childTnLst>
                                </p:cTn>
                              </p:par>
                              <p:par>
                                <p:cTn id="8" presetID="10" presetClass="entr" presetSubtype="0" fill="hold" nodeType="withEffect">
                                  <p:stCondLst>
                                    <p:cond delay="1000"/>
                                  </p:stCondLst>
                                  <p:childTnLst>
                                    <p:set>
                                      <p:cBhvr>
                                        <p:cTn id="9" dur="1" fill="hold">
                                          <p:stCondLst>
                                            <p:cond delay="0"/>
                                          </p:stCondLst>
                                        </p:cTn>
                                        <p:tgtEl>
                                          <p:spTgt spid="147"/>
                                        </p:tgtEl>
                                        <p:attrNameLst>
                                          <p:attrName>style.visibility</p:attrName>
                                        </p:attrNameLst>
                                      </p:cBhvr>
                                      <p:to>
                                        <p:strVal val="visible"/>
                                      </p:to>
                                    </p:set>
                                    <p:animEffect transition="in" filter="fade">
                                      <p:cBhvr>
                                        <p:cTn id="10" dur="500"/>
                                        <p:tgtEl>
                                          <p:spTgt spid="147"/>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95"/>
                                        </p:tgtEl>
                                        <p:attrNameLst>
                                          <p:attrName>style.visibility</p:attrName>
                                        </p:attrNameLst>
                                      </p:cBhvr>
                                      <p:to>
                                        <p:strVal val="visible"/>
                                      </p:to>
                                    </p:set>
                                    <p:animEffect transition="in" filter="wipe(left)">
                                      <p:cBhvr>
                                        <p:cTn id="13" dur="1500"/>
                                        <p:tgtEl>
                                          <p:spTgt spid="95"/>
                                        </p:tgtEl>
                                      </p:cBhvr>
                                    </p:animEffect>
                                  </p:childTnLst>
                                </p:cTn>
                              </p:par>
                            </p:childTnLst>
                          </p:cTn>
                        </p:par>
                        <p:par>
                          <p:cTn id="14" fill="hold">
                            <p:stCondLst>
                              <p:cond delay="2500"/>
                            </p:stCondLst>
                            <p:childTnLst>
                              <p:par>
                                <p:cTn id="15" presetID="26" presetClass="emph" presetSubtype="0" repeatCount="2000" fill="hold" nodeType="afterEffect">
                                  <p:stCondLst>
                                    <p:cond delay="0"/>
                                  </p:stCondLst>
                                  <p:childTnLst>
                                    <p:animEffect transition="out" filter="fade">
                                      <p:cBhvr>
                                        <p:cTn id="16" dur="1000" tmFilter="0, 0; .2, .5; .8, .5; 1, 0"/>
                                        <p:tgtEl>
                                          <p:spTgt spid="147"/>
                                        </p:tgtEl>
                                      </p:cBhvr>
                                    </p:animEffect>
                                    <p:animScale>
                                      <p:cBhvr>
                                        <p:cTn id="17" dur="500" autoRev="1" fill="hold"/>
                                        <p:tgtEl>
                                          <p:spTgt spid="147"/>
                                        </p:tgtEl>
                                      </p:cBhvr>
                                      <p:by x="105000" y="105000"/>
                                    </p:animScale>
                                  </p:childTnLst>
                                </p:cTn>
                              </p:par>
                              <p:par>
                                <p:cTn id="18" presetID="22" presetClass="entr" presetSubtype="4" fill="hold" nodeType="withEffect">
                                  <p:stCondLst>
                                    <p:cond delay="1000"/>
                                  </p:stCondLst>
                                  <p:childTnLst>
                                    <p:set>
                                      <p:cBhvr>
                                        <p:cTn id="19" dur="1" fill="hold">
                                          <p:stCondLst>
                                            <p:cond delay="0"/>
                                          </p:stCondLst>
                                        </p:cTn>
                                        <p:tgtEl>
                                          <p:spTgt spid="100"/>
                                        </p:tgtEl>
                                        <p:attrNameLst>
                                          <p:attrName>style.visibility</p:attrName>
                                        </p:attrNameLst>
                                      </p:cBhvr>
                                      <p:to>
                                        <p:strVal val="visible"/>
                                      </p:to>
                                    </p:set>
                                    <p:animEffect transition="in" filter="wipe(down)">
                                      <p:cBhvr>
                                        <p:cTn id="2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9EE6D3AD-E122-AD4F-B480-2D9C58F5066E}"/>
              </a:ext>
            </a:extLst>
          </p:cNvPr>
          <p:cNvSpPr/>
          <p:nvPr/>
        </p:nvSpPr>
        <p:spPr>
          <a:xfrm>
            <a:off x="8393594" y="1731118"/>
            <a:ext cx="2895599" cy="2895599"/>
          </a:xfrm>
          <a:prstGeom prst="ellipse">
            <a:avLst/>
          </a:prstGeom>
          <a:gradFill flip="none" rotWithShape="1">
            <a:gsLst>
              <a:gs pos="20000">
                <a:srgbClr val="64A70B"/>
              </a:gs>
              <a:gs pos="100000">
                <a:srgbClr val="64A70B">
                  <a:alpha val="0"/>
                </a:srgbClr>
              </a:gs>
            </a:gsLst>
            <a:path path="circle">
              <a:fillToRect l="50000" t="50000" r="50000" b="50000"/>
            </a:path>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4">
            <a:extLst>
              <a:ext uri="{FF2B5EF4-FFF2-40B4-BE49-F238E27FC236}">
                <a16:creationId xmlns:a16="http://schemas.microsoft.com/office/drawing/2014/main" id="{066EFF20-1316-A349-9D82-50BF660E0D87}"/>
              </a:ext>
            </a:extLst>
          </p:cNvPr>
          <p:cNvSpPr txBox="1">
            <a:spLocks/>
          </p:cNvSpPr>
          <p:nvPr/>
        </p:nvSpPr>
        <p:spPr>
          <a:xfrm>
            <a:off x="0" y="3495703"/>
            <a:ext cx="12192000" cy="2127328"/>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j-ea"/>
                <a:cs typeface="+mj-cs"/>
              </a:rPr>
              <a:t>Perseverance </a:t>
            </a:r>
            <a:r>
              <a:rPr kumimoji="0" lang="en-US" sz="4200" b="0" i="0" u="none" strike="noStrike" kern="1200" cap="none" spc="0" normalizeH="0" baseline="0" noProof="0" dirty="0">
                <a:ln>
                  <a:noFill/>
                </a:ln>
                <a:solidFill>
                  <a:srgbClr val="FFFFFF"/>
                </a:solidFill>
                <a:effectLst/>
                <a:uLnTx/>
                <a:uFillTx/>
                <a:latin typeface="Century Gothic" panose="020F0302020204030204"/>
                <a:ea typeface="+mj-ea"/>
                <a:cs typeface="+mj-cs"/>
              </a:rPr>
              <a:t>Pays Off</a:t>
            </a: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j-ea"/>
              <a:cs typeface="+mj-cs"/>
            </a:endParaRPr>
          </a:p>
        </p:txBody>
      </p:sp>
      <p:cxnSp>
        <p:nvCxnSpPr>
          <p:cNvPr id="17" name="Straight Connector 16">
            <a:extLst>
              <a:ext uri="{FF2B5EF4-FFF2-40B4-BE49-F238E27FC236}">
                <a16:creationId xmlns:a16="http://schemas.microsoft.com/office/drawing/2014/main" id="{7E4322FF-AB30-284A-960C-70B5E1EDE61F}"/>
              </a:ext>
            </a:extLst>
          </p:cNvPr>
          <p:cNvCxnSpPr>
            <a:cxnSpLocks/>
            <a:stCxn id="10" idx="4"/>
          </p:cNvCxnSpPr>
          <p:nvPr/>
        </p:nvCxnSpPr>
        <p:spPr>
          <a:xfrm>
            <a:off x="9841394" y="3308405"/>
            <a:ext cx="0" cy="1550849"/>
          </a:xfrm>
          <a:prstGeom prst="line">
            <a:avLst/>
          </a:prstGeom>
          <a:ln w="31750" cap="rnd">
            <a:gradFill>
              <a:gsLst>
                <a:gs pos="0">
                  <a:schemeClr val="accent1">
                    <a:lumMod val="5000"/>
                    <a:lumOff val="95000"/>
                  </a:schemeClr>
                </a:gs>
                <a:gs pos="100000">
                  <a:srgbClr val="64A70B"/>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351A504F-BAD4-2E47-8869-D93C8A149A47}"/>
              </a:ext>
            </a:extLst>
          </p:cNvPr>
          <p:cNvGrpSpPr/>
          <p:nvPr/>
        </p:nvGrpSpPr>
        <p:grpSpPr>
          <a:xfrm>
            <a:off x="8911441" y="2255188"/>
            <a:ext cx="1859900" cy="1859900"/>
            <a:chOff x="8410187" y="3121503"/>
            <a:chExt cx="1201977" cy="1201977"/>
          </a:xfrm>
        </p:grpSpPr>
        <p:sp>
          <p:nvSpPr>
            <p:cNvPr id="10" name="Oval 9">
              <a:extLst>
                <a:ext uri="{FF2B5EF4-FFF2-40B4-BE49-F238E27FC236}">
                  <a16:creationId xmlns:a16="http://schemas.microsoft.com/office/drawing/2014/main" id="{779AE95C-59B4-004A-BD77-D61E8D1D7BB8}"/>
                </a:ext>
              </a:extLst>
            </p:cNvPr>
            <p:cNvSpPr/>
            <p:nvPr/>
          </p:nvSpPr>
          <p:spPr>
            <a:xfrm>
              <a:off x="8931517" y="3642833"/>
              <a:ext cx="159321" cy="159321"/>
            </a:xfrm>
            <a:prstGeom prst="ellipse">
              <a:avLst/>
            </a:prstGeom>
            <a:solidFill>
              <a:srgbClr val="F37021"/>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 name="Oval 10">
              <a:extLst>
                <a:ext uri="{FF2B5EF4-FFF2-40B4-BE49-F238E27FC236}">
                  <a16:creationId xmlns:a16="http://schemas.microsoft.com/office/drawing/2014/main" id="{40314FBE-457D-304F-995D-569961A9213B}"/>
                </a:ext>
              </a:extLst>
            </p:cNvPr>
            <p:cNvSpPr/>
            <p:nvPr/>
          </p:nvSpPr>
          <p:spPr>
            <a:xfrm>
              <a:off x="8777345" y="3488661"/>
              <a:ext cx="467664" cy="467664"/>
            </a:xfrm>
            <a:prstGeom prst="ellipse">
              <a:avLst/>
            </a:prstGeom>
            <a:noFill/>
            <a:ln w="25400">
              <a:solidFill>
                <a:srgbClr val="FFFFFF">
                  <a:alpha val="7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2" name="Oval 11">
              <a:extLst>
                <a:ext uri="{FF2B5EF4-FFF2-40B4-BE49-F238E27FC236}">
                  <a16:creationId xmlns:a16="http://schemas.microsoft.com/office/drawing/2014/main" id="{B8E47ABB-881F-D742-A37B-A83E2733B08B}"/>
                </a:ext>
              </a:extLst>
            </p:cNvPr>
            <p:cNvSpPr/>
            <p:nvPr/>
          </p:nvSpPr>
          <p:spPr>
            <a:xfrm>
              <a:off x="8600578" y="3311894"/>
              <a:ext cx="821197" cy="821197"/>
            </a:xfrm>
            <a:prstGeom prst="ellipse">
              <a:avLst/>
            </a:prstGeom>
            <a:noFill/>
            <a:ln w="25400">
              <a:solidFill>
                <a:srgbClr val="FFFFFF">
                  <a:alpha val="50196"/>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3" name="Oval 12">
              <a:extLst>
                <a:ext uri="{FF2B5EF4-FFF2-40B4-BE49-F238E27FC236}">
                  <a16:creationId xmlns:a16="http://schemas.microsoft.com/office/drawing/2014/main" id="{4C0FFC9C-A689-0844-A323-8BEB5F7D73D1}"/>
                </a:ext>
              </a:extLst>
            </p:cNvPr>
            <p:cNvSpPr/>
            <p:nvPr/>
          </p:nvSpPr>
          <p:spPr>
            <a:xfrm>
              <a:off x="8410187" y="3121503"/>
              <a:ext cx="1201977" cy="1201977"/>
            </a:xfrm>
            <a:prstGeom prst="ellipse">
              <a:avLst/>
            </a:prstGeom>
            <a:noFill/>
            <a:ln w="25400">
              <a:solidFill>
                <a:srgbClr val="FFFFFF">
                  <a:alpha val="29804"/>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spTree>
    <p:extLst>
      <p:ext uri="{BB962C8B-B14F-4D97-AF65-F5344CB8AC3E}">
        <p14:creationId xmlns:p14="http://schemas.microsoft.com/office/powerpoint/2010/main" val="3194443231"/>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par>
                                <p:cTn id="8" presetID="10"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472463" y="2844110"/>
            <a:ext cx="2660575" cy="1880017"/>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Started </a:t>
            </a:r>
            <a:r>
              <a:rPr kumimoji="0" lang="en-US" sz="2600" b="1" i="0" u="none" strike="noStrike" kern="1200" cap="none" spc="0" normalizeH="0" baseline="0" noProof="0" dirty="0" err="1">
                <a:ln>
                  <a:noFill/>
                </a:ln>
                <a:solidFill>
                  <a:srgbClr val="D1EEB1"/>
                </a:solidFill>
                <a:effectLst/>
                <a:uLnTx/>
                <a:uFillTx/>
                <a:latin typeface="Century Gothic" panose="020F0302020204030204"/>
                <a:ea typeface="+mn-ea"/>
                <a:cs typeface="+mn-cs"/>
              </a:rPr>
              <a:t>ForeseeHome</a:t>
            </a:r>
            <a:r>
              <a:rPr kumimoji="0" lang="en-US" sz="2600" b="1" i="0" u="none" strike="noStrike" kern="1200" cap="none" spc="0" normalizeH="0" baseline="0" noProof="0" dirty="0">
                <a:ln>
                  <a:noFill/>
                </a:ln>
                <a:solidFill>
                  <a:srgbClr val="D1EEB1"/>
                </a:solidFill>
                <a:effectLst/>
                <a:uLnTx/>
                <a:uFillTx/>
                <a:latin typeface="Century Gothic" panose="020F0302020204030204"/>
                <a:ea typeface="+mn-ea"/>
                <a:cs typeface="+mn-cs"/>
              </a:rPr>
              <a:t> testing on</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400" b="1" i="0" u="none" strike="noStrike" kern="1200" cap="none" spc="0" normalizeH="0" baseline="0" noProof="0" dirty="0">
                <a:ln>
                  <a:noFill/>
                </a:ln>
                <a:solidFill>
                  <a:srgbClr val="FFFFFF"/>
                </a:solidFill>
                <a:effectLst/>
                <a:uLnTx/>
                <a:uFillTx/>
                <a:latin typeface="Century Gothic" panose="020F0302020204030204"/>
                <a:ea typeface="+mn-ea"/>
                <a:cs typeface="+mn-cs"/>
              </a:rPr>
              <a:t>10/12/12</a:t>
            </a:r>
          </a:p>
        </p:txBody>
      </p:sp>
      <p:sp>
        <p:nvSpPr>
          <p:cNvPr id="14" name="Content Placeholder 13"/>
          <p:cNvSpPr>
            <a:spLocks noGrp="1"/>
          </p:cNvSpPr>
          <p:nvPr>
            <p:ph idx="1"/>
          </p:nvPr>
        </p:nvSpPr>
        <p:spPr>
          <a:xfrm>
            <a:off x="853899" y="2693027"/>
            <a:ext cx="6004598" cy="3039954"/>
          </a:xfrm>
        </p:spPr>
        <p:txBody>
          <a:bodyPr/>
          <a:lstStyle/>
          <a:p>
            <a:pPr marL="0" indent="0">
              <a:lnSpc>
                <a:spcPct val="150000"/>
              </a:lnSpc>
              <a:spcBef>
                <a:spcPts val="1400"/>
              </a:spcBef>
              <a:spcAft>
                <a:spcPts val="500"/>
              </a:spcAft>
              <a:buNone/>
            </a:pPr>
            <a:r>
              <a:rPr lang="en-US" sz="2200" b="1" cap="all" spc="200" dirty="0">
                <a:solidFill>
                  <a:srgbClr val="006991"/>
                </a:solidFill>
              </a:rPr>
              <a:t>Patient History</a:t>
            </a:r>
          </a:p>
          <a:p>
            <a:pPr>
              <a:spcBef>
                <a:spcPts val="1200"/>
              </a:spcBef>
            </a:pPr>
            <a:r>
              <a:rPr lang="en-US" sz="2400" dirty="0"/>
              <a:t>Diagnosed in 2012</a:t>
            </a:r>
          </a:p>
          <a:p>
            <a:r>
              <a:rPr lang="en-US" sz="2400" dirty="0"/>
              <a:t>Followed every 6 months, on AREDS2 supplementation, non-smoker</a:t>
            </a:r>
          </a:p>
          <a:p>
            <a:r>
              <a:rPr lang="en-US" sz="2400" dirty="0" err="1"/>
              <a:t>Pseudophakic</a:t>
            </a:r>
            <a:endParaRPr lang="en-US" sz="2400" dirty="0"/>
          </a:p>
          <a:p>
            <a:r>
              <a:rPr lang="en-US" sz="2400" dirty="0"/>
              <a:t>Participant in HOME study</a:t>
            </a:r>
          </a:p>
        </p:txBody>
      </p:sp>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2"/>
          <a:stretch>
            <a:fillRect/>
          </a:stretch>
        </p:blipFill>
        <p:spPr>
          <a:xfrm>
            <a:off x="9852601" y="2827045"/>
            <a:ext cx="2679875" cy="4185423"/>
          </a:xfrm>
          <a:prstGeom prst="rect">
            <a:avLst/>
          </a:prstGeom>
        </p:spPr>
      </p:pic>
      <p:sp>
        <p:nvSpPr>
          <p:cNvPr id="16" name="Rectangle 15">
            <a:extLst>
              <a:ext uri="{FF2B5EF4-FFF2-40B4-BE49-F238E27FC236}">
                <a16:creationId xmlns:a16="http://schemas.microsoft.com/office/drawing/2014/main" id="{C6CA6DFF-15F8-9349-9812-7E241F93EBE8}"/>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7" name="Rectangle 16">
            <a:extLst>
              <a:ext uri="{FF2B5EF4-FFF2-40B4-BE49-F238E27FC236}">
                <a16:creationId xmlns:a16="http://schemas.microsoft.com/office/drawing/2014/main" id="{11B02A76-66FC-F94F-95B5-25AD48287153}"/>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19" name="Rectangle 18">
            <a:extLst>
              <a:ext uri="{FF2B5EF4-FFF2-40B4-BE49-F238E27FC236}">
                <a16:creationId xmlns:a16="http://schemas.microsoft.com/office/drawing/2014/main" id="{C20C48C4-D1A4-EF46-AC16-01AC094BC38B}"/>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a:ln>
                  <a:noFill/>
                </a:ln>
                <a:solidFill>
                  <a:srgbClr val="FFFFFF"/>
                </a:solidFill>
                <a:effectLst/>
                <a:uLnTx/>
                <a:uFillTx/>
                <a:latin typeface="Century Gothic" panose="020F0302020204030204"/>
                <a:ea typeface="+mn-ea"/>
                <a:cs typeface="+mn-cs"/>
              </a:rPr>
              <a:t>Case 3</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20" name="Picture 19">
            <a:extLst>
              <a:ext uri="{FF2B5EF4-FFF2-40B4-BE49-F238E27FC236}">
                <a16:creationId xmlns:a16="http://schemas.microsoft.com/office/drawing/2014/main" id="{D2DD9B3F-4E8A-6E47-B4DF-495F337A9E28}"/>
              </a:ext>
            </a:extLst>
          </p:cNvPr>
          <p:cNvPicPr>
            <a:picLocks noChangeAspect="1"/>
          </p:cNvPicPr>
          <p:nvPr/>
        </p:nvPicPr>
        <p:blipFill>
          <a:blip r:embed="rId3"/>
          <a:stretch>
            <a:fillRect/>
          </a:stretch>
        </p:blipFill>
        <p:spPr>
          <a:xfrm>
            <a:off x="3501933" y="563095"/>
            <a:ext cx="228600" cy="190500"/>
          </a:xfrm>
          <a:prstGeom prst="rect">
            <a:avLst/>
          </a:prstGeom>
        </p:spPr>
      </p:pic>
      <p:sp>
        <p:nvSpPr>
          <p:cNvPr id="23" name="Oval 22">
            <a:extLst>
              <a:ext uri="{FF2B5EF4-FFF2-40B4-BE49-F238E27FC236}">
                <a16:creationId xmlns:a16="http://schemas.microsoft.com/office/drawing/2014/main" id="{BB014A95-78EB-5249-91AD-17D184A82A98}"/>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4" name="Picture 23">
            <a:extLst>
              <a:ext uri="{FF2B5EF4-FFF2-40B4-BE49-F238E27FC236}">
                <a16:creationId xmlns:a16="http://schemas.microsoft.com/office/drawing/2014/main" id="{12835699-EB86-6B4C-A0C9-AAAEDDD279A0}"/>
              </a:ext>
            </a:extLst>
          </p:cNvPr>
          <p:cNvPicPr>
            <a:picLocks noChangeAspect="1"/>
          </p:cNvPicPr>
          <p:nvPr/>
        </p:nvPicPr>
        <p:blipFill>
          <a:blip r:embed="rId4"/>
          <a:stretch>
            <a:fillRect/>
          </a:stretch>
        </p:blipFill>
        <p:spPr>
          <a:xfrm>
            <a:off x="815799" y="617652"/>
            <a:ext cx="531392" cy="484504"/>
          </a:xfrm>
          <a:prstGeom prst="rect">
            <a:avLst/>
          </a:prstGeom>
        </p:spPr>
      </p:pic>
      <p:sp>
        <p:nvSpPr>
          <p:cNvPr id="25" name="Rectangle 24">
            <a:extLst>
              <a:ext uri="{FF2B5EF4-FFF2-40B4-BE49-F238E27FC236}">
                <a16:creationId xmlns:a16="http://schemas.microsoft.com/office/drawing/2014/main" id="{3A61C880-9906-5D40-AE37-7F70D4541611}"/>
              </a:ext>
            </a:extLst>
          </p:cNvPr>
          <p:cNvSpPr/>
          <p:nvPr/>
        </p:nvSpPr>
        <p:spPr>
          <a:xfrm>
            <a:off x="815799" y="1935813"/>
            <a:ext cx="5339603" cy="523220"/>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000000"/>
                </a:solidFill>
                <a:effectLst/>
                <a:uLnTx/>
                <a:uFillTx/>
                <a:latin typeface="Century Gothic" panose="020F0302020204030204"/>
                <a:ea typeface="+mn-ea"/>
                <a:cs typeface="+mn-cs"/>
              </a:rPr>
              <a:t>Baseline Vision: 20/30 OD</a:t>
            </a:r>
          </a:p>
        </p:txBody>
      </p:sp>
      <p:sp>
        <p:nvSpPr>
          <p:cNvPr id="26" name="Title 6">
            <a:extLst>
              <a:ext uri="{FF2B5EF4-FFF2-40B4-BE49-F238E27FC236}">
                <a16:creationId xmlns:a16="http://schemas.microsoft.com/office/drawing/2014/main" id="{113EBA11-A1BA-9F49-86BF-043447D0B02E}"/>
              </a:ext>
            </a:extLst>
          </p:cNvPr>
          <p:cNvSpPr>
            <a:spLocks noGrp="1"/>
          </p:cNvSpPr>
          <p:nvPr>
            <p:ph type="title"/>
          </p:nvPr>
        </p:nvSpPr>
        <p:spPr>
          <a:xfrm>
            <a:off x="4406900" y="0"/>
            <a:ext cx="6946900" cy="1303991"/>
          </a:xfrm>
        </p:spPr>
        <p:txBody>
          <a:bodyPr anchor="ctr"/>
          <a:lstStyle/>
          <a:p>
            <a:pPr algn="ctr"/>
            <a:r>
              <a:rPr lang="en-US" sz="2600" dirty="0">
                <a:solidFill>
                  <a:schemeClr val="bg1"/>
                </a:solidFill>
              </a:rPr>
              <a:t>79 y/o Female  </a:t>
            </a:r>
            <a:r>
              <a:rPr lang="en-US" sz="2600" b="0" dirty="0">
                <a:solidFill>
                  <a:srgbClr val="468DAD"/>
                </a:solidFill>
              </a:rPr>
              <a:t>|</a:t>
            </a:r>
            <a:r>
              <a:rPr lang="en-US" sz="2600" b="0" dirty="0">
                <a:solidFill>
                  <a:schemeClr val="bg1"/>
                </a:solidFill>
              </a:rPr>
              <a:t>  Baseline Vision: 20/30 OD</a:t>
            </a:r>
          </a:p>
        </p:txBody>
      </p:sp>
    </p:spTree>
    <p:extLst>
      <p:ext uri="{BB962C8B-B14F-4D97-AF65-F5344CB8AC3E}">
        <p14:creationId xmlns:p14="http://schemas.microsoft.com/office/powerpoint/2010/main" val="4044288686"/>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BB565F5A-BB3F-A54E-8066-6BACFA2B09D6}"/>
              </a:ext>
            </a:extLst>
          </p:cNvPr>
          <p:cNvPicPr>
            <a:picLocks noChangeAspect="1"/>
          </p:cNvPicPr>
          <p:nvPr/>
        </p:nvPicPr>
        <p:blipFill rotWithShape="1">
          <a:blip r:embed="rId2" cstate="screen">
            <a:alphaModFix amt="10000"/>
            <a:extLst>
              <a:ext uri="{28A0092B-C50C-407E-A947-70E740481C1C}">
                <a14:useLocalDpi xmlns:a14="http://schemas.microsoft.com/office/drawing/2010/main"/>
              </a:ext>
            </a:extLst>
          </a:blip>
          <a:srcRect/>
          <a:stretch/>
        </p:blipFill>
        <p:spPr>
          <a:xfrm>
            <a:off x="0" y="2152212"/>
            <a:ext cx="12192000" cy="4705788"/>
          </a:xfrm>
          <a:prstGeom prst="rect">
            <a:avLst/>
          </a:prstGeom>
          <a:effectLst/>
        </p:spPr>
      </p:pic>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10083051"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7450682"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5019717" y="3827704"/>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4307E0B-3039-234E-A163-C095FEBE3F7A}"/>
              </a:ext>
            </a:extLst>
          </p:cNvPr>
          <p:cNvCxnSpPr/>
          <p:nvPr/>
        </p:nvCxnSpPr>
        <p:spPr>
          <a:xfrm>
            <a:off x="2321123" y="3826155"/>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2321123" y="2220379"/>
            <a:ext cx="7769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2321123" y="2580929"/>
            <a:ext cx="776974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2321123" y="3212838"/>
            <a:ext cx="7769745"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3"/>
          <a:stretch>
            <a:fillRect/>
          </a:stretch>
        </p:blipFill>
        <p:spPr>
          <a:xfrm>
            <a:off x="1998542" y="2692747"/>
            <a:ext cx="832318" cy="1299913"/>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823956" y="2199946"/>
            <a:ext cx="1353256"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entury Gothic" panose="020F0302020204030204"/>
                <a:ea typeface="+mn-ea"/>
                <a:cs typeface="+mn-cs"/>
              </a:rPr>
              <a:t>Trend Score</a:t>
            </a:r>
            <a:endParaRPr kumimoji="0" lang="en-US" sz="16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670397" y="4048265"/>
            <a:ext cx="3390673" cy="82150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11/28/16</a:t>
            </a:r>
          </a:p>
          <a:p>
            <a:pPr marL="0" marR="0" lvl="0" indent="0" algn="ctr" defTabSz="914400" rtl="0" eaLnBrk="1" fontAlgn="auto" latinLnBrk="0" hangingPunct="1">
              <a:lnSpc>
                <a:spcPts val="38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6 Mo. Prior to alert</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8383509" y="4055707"/>
            <a:ext cx="3414717" cy="1168509"/>
            <a:chOff x="8383509" y="4342359"/>
            <a:chExt cx="3414717" cy="1168509"/>
          </a:xfrm>
        </p:grpSpPr>
        <p:sp>
          <p:nvSpPr>
            <p:cNvPr id="41" name="Rectangle 40">
              <a:extLst>
                <a:ext uri="{FF2B5EF4-FFF2-40B4-BE49-F238E27FC236}">
                  <a16:creationId xmlns:a16="http://schemas.microsoft.com/office/drawing/2014/main" id="{9CBABE19-9DE4-CF43-89F7-16FCB1EDAA9D}"/>
                </a:ext>
              </a:extLst>
            </p:cNvPr>
            <p:cNvSpPr/>
            <p:nvPr/>
          </p:nvSpPr>
          <p:spPr>
            <a:xfrm>
              <a:off x="9193897" y="4342359"/>
              <a:ext cx="1771639" cy="863057"/>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5/28/17</a:t>
              </a:r>
            </a:p>
            <a:p>
              <a:pPr marL="0" marR="0" lvl="0" indent="0" algn="ctr" defTabSz="914400" rtl="0" eaLnBrk="1" fontAlgn="auto" latinLnBrk="0" hangingPunct="1">
                <a:lnSpc>
                  <a:spcPts val="4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Alerted</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383509" y="5141536"/>
              <a:ext cx="341471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entury Gothic" panose="020F0302020204030204"/>
                  <a:ea typeface="+mn-ea"/>
                  <a:cs typeface="+mn-cs"/>
                </a:rPr>
                <a:t>20/40 OD and asymptomatic</a:t>
              </a:r>
            </a:p>
          </p:txBody>
        </p:sp>
      </p:grpSp>
      <p:grpSp>
        <p:nvGrpSpPr>
          <p:cNvPr id="49" name="Group 48">
            <a:extLst>
              <a:ext uri="{FF2B5EF4-FFF2-40B4-BE49-F238E27FC236}">
                <a16:creationId xmlns:a16="http://schemas.microsoft.com/office/drawing/2014/main" id="{82BEE54B-4F4D-EA43-9ECF-7BFFE7D70415}"/>
              </a:ext>
            </a:extLst>
          </p:cNvPr>
          <p:cNvGrpSpPr/>
          <p:nvPr/>
        </p:nvGrpSpPr>
        <p:grpSpPr>
          <a:xfrm>
            <a:off x="7686200" y="5332864"/>
            <a:ext cx="1403270" cy="1307155"/>
            <a:chOff x="9389232" y="5332864"/>
            <a:chExt cx="1403270" cy="1307155"/>
          </a:xfrm>
        </p:grpSpPr>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4"/>
            <a:stretch>
              <a:fillRect/>
            </a:stretch>
          </p:blipFill>
          <p:spPr>
            <a:xfrm>
              <a:off x="9389232" y="5332864"/>
              <a:ext cx="1403270" cy="1307155"/>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9389232" y="5416761"/>
              <a:ext cx="1075362" cy="1075362"/>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pic>
        <p:nvPicPr>
          <p:cNvPr id="26" name="Picture 25">
            <a:extLst>
              <a:ext uri="{FF2B5EF4-FFF2-40B4-BE49-F238E27FC236}">
                <a16:creationId xmlns:a16="http://schemas.microsoft.com/office/drawing/2014/main" id="{DF076253-C15D-B644-AE21-E106A92B32DC}"/>
              </a:ext>
            </a:extLst>
          </p:cNvPr>
          <p:cNvPicPr>
            <a:picLocks noChangeAspect="1"/>
          </p:cNvPicPr>
          <p:nvPr/>
        </p:nvPicPr>
        <p:blipFill>
          <a:blip r:embed="rId5"/>
          <a:stretch>
            <a:fillRect/>
          </a:stretch>
        </p:blipFill>
        <p:spPr>
          <a:xfrm>
            <a:off x="291212" y="5332647"/>
            <a:ext cx="1399251" cy="1303412"/>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a:blip r:embed="rId6"/>
          <a:stretch>
            <a:fillRect/>
          </a:stretch>
        </p:blipFill>
        <p:spPr>
          <a:xfrm>
            <a:off x="1877506" y="5332646"/>
            <a:ext cx="2615564" cy="1307591"/>
          </a:xfrm>
          <a:prstGeom prst="rect">
            <a:avLst/>
          </a:prstGeom>
        </p:spPr>
      </p:pic>
      <p:sp>
        <p:nvSpPr>
          <p:cNvPr id="60" name="Rectangle 59">
            <a:extLst>
              <a:ext uri="{FF2B5EF4-FFF2-40B4-BE49-F238E27FC236}">
                <a16:creationId xmlns:a16="http://schemas.microsoft.com/office/drawing/2014/main" id="{655A3D53-210A-C547-BAE2-C772E7F0A6F5}"/>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61" name="Rectangle 60">
            <a:extLst>
              <a:ext uri="{FF2B5EF4-FFF2-40B4-BE49-F238E27FC236}">
                <a16:creationId xmlns:a16="http://schemas.microsoft.com/office/drawing/2014/main" id="{2235BD90-AF6C-7346-91F4-0A8E8C9BAD7E}"/>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62" name="Rectangle 61">
            <a:extLst>
              <a:ext uri="{FF2B5EF4-FFF2-40B4-BE49-F238E27FC236}">
                <a16:creationId xmlns:a16="http://schemas.microsoft.com/office/drawing/2014/main" id="{0131E264-6FB6-2948-B6C0-FCE7F3501474}"/>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3</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63" name="Picture 62">
            <a:extLst>
              <a:ext uri="{FF2B5EF4-FFF2-40B4-BE49-F238E27FC236}">
                <a16:creationId xmlns:a16="http://schemas.microsoft.com/office/drawing/2014/main" id="{2F6E8F26-CDA0-8940-8847-2CFC77D91331}"/>
              </a:ext>
            </a:extLst>
          </p:cNvPr>
          <p:cNvPicPr>
            <a:picLocks noChangeAspect="1"/>
          </p:cNvPicPr>
          <p:nvPr/>
        </p:nvPicPr>
        <p:blipFill>
          <a:blip r:embed="rId7"/>
          <a:stretch>
            <a:fillRect/>
          </a:stretch>
        </p:blipFill>
        <p:spPr>
          <a:xfrm>
            <a:off x="3501933" y="563095"/>
            <a:ext cx="228600" cy="190500"/>
          </a:xfrm>
          <a:prstGeom prst="rect">
            <a:avLst/>
          </a:prstGeom>
        </p:spPr>
      </p:pic>
      <p:sp>
        <p:nvSpPr>
          <p:cNvPr id="64" name="Oval 63">
            <a:extLst>
              <a:ext uri="{FF2B5EF4-FFF2-40B4-BE49-F238E27FC236}">
                <a16:creationId xmlns:a16="http://schemas.microsoft.com/office/drawing/2014/main" id="{C4E2A8EE-7C9D-604B-9275-EB930C016E4D}"/>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65" name="Picture 64">
            <a:extLst>
              <a:ext uri="{FF2B5EF4-FFF2-40B4-BE49-F238E27FC236}">
                <a16:creationId xmlns:a16="http://schemas.microsoft.com/office/drawing/2014/main" id="{B5271B29-9F11-654C-AD98-EB4720B3AA9F}"/>
              </a:ext>
            </a:extLst>
          </p:cNvPr>
          <p:cNvPicPr>
            <a:picLocks noChangeAspect="1"/>
          </p:cNvPicPr>
          <p:nvPr/>
        </p:nvPicPr>
        <p:blipFill>
          <a:blip r:embed="rId8"/>
          <a:stretch>
            <a:fillRect/>
          </a:stretch>
        </p:blipFill>
        <p:spPr>
          <a:xfrm>
            <a:off x="837057" y="634298"/>
            <a:ext cx="434680" cy="472478"/>
          </a:xfrm>
          <a:prstGeom prst="rect">
            <a:avLst/>
          </a:prstGeom>
        </p:spPr>
      </p:pic>
      <p:sp>
        <p:nvSpPr>
          <p:cNvPr id="66" name="Title 6">
            <a:extLst>
              <a:ext uri="{FF2B5EF4-FFF2-40B4-BE49-F238E27FC236}">
                <a16:creationId xmlns:a16="http://schemas.microsoft.com/office/drawing/2014/main" id="{9FE4452C-9F72-E64D-9E4B-D5B9503F023B}"/>
              </a:ext>
            </a:extLst>
          </p:cNvPr>
          <p:cNvSpPr txBox="1">
            <a:spLocks/>
          </p:cNvSpPr>
          <p:nvPr/>
        </p:nvSpPr>
        <p:spPr>
          <a:xfrm>
            <a:off x="4406900" y="0"/>
            <a:ext cx="694690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Century Gothic" panose="020F0302020204030204"/>
                <a:ea typeface="+mj-ea"/>
                <a:cs typeface="+mj-cs"/>
              </a:rPr>
              <a:t>79 y/o Female  </a:t>
            </a:r>
            <a:r>
              <a:rPr kumimoji="0" lang="en-US" sz="26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600" b="0" i="0" u="none" strike="noStrike" kern="1200" cap="none" spc="0" normalizeH="0" baseline="0" noProof="0" dirty="0">
                <a:ln>
                  <a:noFill/>
                </a:ln>
                <a:solidFill>
                  <a:srgbClr val="FFFFFF"/>
                </a:solidFill>
                <a:effectLst/>
                <a:uLnTx/>
                <a:uFillTx/>
                <a:latin typeface="Century Gothic" panose="020F0302020204030204"/>
                <a:ea typeface="+mj-ea"/>
                <a:cs typeface="+mj-cs"/>
              </a:rPr>
              <a:t>  Baseline Vision: 20/30 OD</a:t>
            </a:r>
          </a:p>
        </p:txBody>
      </p:sp>
      <p:pic>
        <p:nvPicPr>
          <p:cNvPr id="68" name="Picture 67">
            <a:extLst>
              <a:ext uri="{FF2B5EF4-FFF2-40B4-BE49-F238E27FC236}">
                <a16:creationId xmlns:a16="http://schemas.microsoft.com/office/drawing/2014/main" id="{0F08B577-40C2-8B46-B8B1-D9E54A476F52}"/>
              </a:ext>
            </a:extLst>
          </p:cNvPr>
          <p:cNvPicPr>
            <a:picLocks noChangeAspect="1"/>
          </p:cNvPicPr>
          <p:nvPr/>
        </p:nvPicPr>
        <p:blipFill>
          <a:blip r:embed="rId9"/>
          <a:stretch>
            <a:fillRect/>
          </a:stretch>
        </p:blipFill>
        <p:spPr>
          <a:xfrm>
            <a:off x="9281720" y="5332646"/>
            <a:ext cx="2567255" cy="1307591"/>
          </a:xfrm>
          <a:prstGeom prst="rect">
            <a:avLst/>
          </a:prstGeom>
        </p:spPr>
      </p:pic>
      <p:sp>
        <p:nvSpPr>
          <p:cNvPr id="5" name="Freeform 4">
            <a:extLst>
              <a:ext uri="{FF2B5EF4-FFF2-40B4-BE49-F238E27FC236}">
                <a16:creationId xmlns:a16="http://schemas.microsoft.com/office/drawing/2014/main" id="{F2D61E92-ECB7-8442-B9D6-A862C80466BA}"/>
              </a:ext>
            </a:extLst>
          </p:cNvPr>
          <p:cNvSpPr/>
          <p:nvPr/>
        </p:nvSpPr>
        <p:spPr>
          <a:xfrm>
            <a:off x="2686756" y="2188222"/>
            <a:ext cx="7393933" cy="1029006"/>
          </a:xfrm>
          <a:custGeom>
            <a:avLst/>
            <a:gdLst>
              <a:gd name="connsiteX0" fmla="*/ 0 w 7811911"/>
              <a:gd name="connsiteY0" fmla="*/ 1557866 h 1557866"/>
              <a:gd name="connsiteX1" fmla="*/ 688622 w 7811911"/>
              <a:gd name="connsiteY1" fmla="*/ 1219200 h 1557866"/>
              <a:gd name="connsiteX2" fmla="*/ 2280356 w 7811911"/>
              <a:gd name="connsiteY2" fmla="*/ 824089 h 1557866"/>
              <a:gd name="connsiteX3" fmla="*/ 5712178 w 7811911"/>
              <a:gd name="connsiteY3" fmla="*/ 824089 h 1557866"/>
              <a:gd name="connsiteX4" fmla="*/ 7394222 w 7811911"/>
              <a:gd name="connsiteY4" fmla="*/ 0 h 1557866"/>
              <a:gd name="connsiteX5" fmla="*/ 7811911 w 7811911"/>
              <a:gd name="connsiteY5" fmla="*/ 564444 h 1557866"/>
              <a:gd name="connsiteX0" fmla="*/ 0 w 7936089"/>
              <a:gd name="connsiteY0" fmla="*/ 1896740 h 1896740"/>
              <a:gd name="connsiteX1" fmla="*/ 812800 w 7936089"/>
              <a:gd name="connsiteY1" fmla="*/ 1219200 h 1896740"/>
              <a:gd name="connsiteX2" fmla="*/ 2404534 w 7936089"/>
              <a:gd name="connsiteY2" fmla="*/ 824089 h 1896740"/>
              <a:gd name="connsiteX3" fmla="*/ 5836356 w 7936089"/>
              <a:gd name="connsiteY3" fmla="*/ 824089 h 1896740"/>
              <a:gd name="connsiteX4" fmla="*/ 7518400 w 7936089"/>
              <a:gd name="connsiteY4" fmla="*/ 0 h 1896740"/>
              <a:gd name="connsiteX5" fmla="*/ 7936089 w 7936089"/>
              <a:gd name="connsiteY5" fmla="*/ 564444 h 1896740"/>
              <a:gd name="connsiteX0" fmla="*/ 0 w 7936089"/>
              <a:gd name="connsiteY0" fmla="*/ 1797072 h 1797072"/>
              <a:gd name="connsiteX1" fmla="*/ 812800 w 7936089"/>
              <a:gd name="connsiteY1" fmla="*/ 1119532 h 1797072"/>
              <a:gd name="connsiteX2" fmla="*/ 2404534 w 7936089"/>
              <a:gd name="connsiteY2" fmla="*/ 724421 h 1797072"/>
              <a:gd name="connsiteX3" fmla="*/ 5836356 w 7936089"/>
              <a:gd name="connsiteY3" fmla="*/ 724421 h 1797072"/>
              <a:gd name="connsiteX4" fmla="*/ 7676445 w 7936089"/>
              <a:gd name="connsiteY4" fmla="*/ 0 h 1797072"/>
              <a:gd name="connsiteX5" fmla="*/ 7936089 w 7936089"/>
              <a:gd name="connsiteY5" fmla="*/ 464776 h 1797072"/>
              <a:gd name="connsiteX0" fmla="*/ 0 w 7676445"/>
              <a:gd name="connsiteY0" fmla="*/ 1797072 h 1797072"/>
              <a:gd name="connsiteX1" fmla="*/ 812800 w 7676445"/>
              <a:gd name="connsiteY1" fmla="*/ 1119532 h 1797072"/>
              <a:gd name="connsiteX2" fmla="*/ 2404534 w 7676445"/>
              <a:gd name="connsiteY2" fmla="*/ 724421 h 1797072"/>
              <a:gd name="connsiteX3" fmla="*/ 5836356 w 7676445"/>
              <a:gd name="connsiteY3" fmla="*/ 724421 h 1797072"/>
              <a:gd name="connsiteX4" fmla="*/ 7676445 w 7676445"/>
              <a:gd name="connsiteY4" fmla="*/ 0 h 1797072"/>
              <a:gd name="connsiteX0" fmla="*/ 0 w 7439378"/>
              <a:gd name="connsiteY0" fmla="*/ 1737272 h 1737272"/>
              <a:gd name="connsiteX1" fmla="*/ 812800 w 7439378"/>
              <a:gd name="connsiteY1" fmla="*/ 1059732 h 1737272"/>
              <a:gd name="connsiteX2" fmla="*/ 2404534 w 7439378"/>
              <a:gd name="connsiteY2" fmla="*/ 664621 h 1737272"/>
              <a:gd name="connsiteX3" fmla="*/ 5836356 w 7439378"/>
              <a:gd name="connsiteY3" fmla="*/ 664621 h 1737272"/>
              <a:gd name="connsiteX4" fmla="*/ 7439378 w 7439378"/>
              <a:gd name="connsiteY4" fmla="*/ 0 h 1737272"/>
              <a:gd name="connsiteX0" fmla="*/ 0 w 7653867"/>
              <a:gd name="connsiteY0" fmla="*/ 1817006 h 1817006"/>
              <a:gd name="connsiteX1" fmla="*/ 812800 w 7653867"/>
              <a:gd name="connsiteY1" fmla="*/ 1139466 h 1817006"/>
              <a:gd name="connsiteX2" fmla="*/ 2404534 w 7653867"/>
              <a:gd name="connsiteY2" fmla="*/ 744355 h 1817006"/>
              <a:gd name="connsiteX3" fmla="*/ 5836356 w 7653867"/>
              <a:gd name="connsiteY3" fmla="*/ 744355 h 1817006"/>
              <a:gd name="connsiteX4" fmla="*/ 7653867 w 7653867"/>
              <a:gd name="connsiteY4" fmla="*/ 0 h 181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3867" h="1817006">
                <a:moveTo>
                  <a:pt x="0" y="1817006"/>
                </a:moveTo>
                <a:lnTo>
                  <a:pt x="812800" y="1139466"/>
                </a:lnTo>
                <a:lnTo>
                  <a:pt x="2404534" y="744355"/>
                </a:lnTo>
                <a:lnTo>
                  <a:pt x="5836356" y="744355"/>
                </a:lnTo>
                <a:lnTo>
                  <a:pt x="7653867" y="0"/>
                </a:lnTo>
              </a:path>
            </a:pathLst>
          </a:custGeom>
          <a:noFill/>
          <a:ln w="317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28" name="Oval 27">
            <a:extLst>
              <a:ext uri="{FF2B5EF4-FFF2-40B4-BE49-F238E27FC236}">
                <a16:creationId xmlns:a16="http://schemas.microsoft.com/office/drawing/2014/main" id="{4A7625D7-5AF1-5C4A-B909-FF4A81CA146B}"/>
              </a:ext>
            </a:extLst>
          </p:cNvPr>
          <p:cNvSpPr/>
          <p:nvPr/>
        </p:nvSpPr>
        <p:spPr>
          <a:xfrm>
            <a:off x="9967636" y="2079574"/>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9236994" y="1348932"/>
            <a:ext cx="1684572" cy="1684572"/>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grpSp>
    </p:spTree>
    <p:extLst>
      <p:ext uri="{BB962C8B-B14F-4D97-AF65-F5344CB8AC3E}">
        <p14:creationId xmlns:p14="http://schemas.microsoft.com/office/powerpoint/2010/main" val="25851466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066EFF20-1316-A349-9D82-50BF660E0D87}"/>
              </a:ext>
            </a:extLst>
          </p:cNvPr>
          <p:cNvSpPr txBox="1">
            <a:spLocks/>
          </p:cNvSpPr>
          <p:nvPr/>
        </p:nvSpPr>
        <p:spPr>
          <a:xfrm>
            <a:off x="2011680" y="3667007"/>
            <a:ext cx="9342120" cy="2127328"/>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Century Gothic" panose="020B0502020202020204" pitchFamily="34" charset="0"/>
                <a:ea typeface="+mj-ea"/>
                <a:cs typeface="+mj-cs"/>
              </a:rPr>
              <a:t>Visual acuity at CNV detection: </a:t>
            </a:r>
            <a:br>
              <a:rPr kumimoji="0" lang="en-US" sz="3200" b="1" i="0" u="none" strike="noStrike" kern="1200" cap="none" spc="0" normalizeH="0" baseline="0" noProof="0" dirty="0">
                <a:ln>
                  <a:noFill/>
                </a:ln>
                <a:solidFill>
                  <a:srgbClr val="FFFFFF"/>
                </a:solidFill>
                <a:effectLst/>
                <a:uLnTx/>
                <a:uFillTx/>
                <a:latin typeface="Century Gothic" panose="020B0502020202020204" pitchFamily="34" charset="0"/>
                <a:ea typeface="+mj-ea"/>
                <a:cs typeface="+mj-cs"/>
              </a:rPr>
            </a:br>
            <a:r>
              <a:rPr kumimoji="0" lang="en-US" sz="3200" b="1" i="0" u="none" strike="noStrike" kern="1200" cap="none" spc="0" normalizeH="0" baseline="0" noProof="0" dirty="0">
                <a:ln>
                  <a:noFill/>
                </a:ln>
                <a:solidFill>
                  <a:srgbClr val="FFFFFF"/>
                </a:solidFill>
                <a:effectLst/>
                <a:uLnTx/>
                <a:uFillTx/>
                <a:latin typeface="Century Gothic" panose="020B0502020202020204" pitchFamily="34" charset="0"/>
                <a:ea typeface="+mj-ea"/>
                <a:cs typeface="+mj-cs"/>
              </a:rPr>
              <a:t>What does the data tell us?</a:t>
            </a:r>
            <a:endParaRPr kumimoji="0" lang="en-US" sz="3200" b="1" i="0" u="none" strike="noStrike" kern="1200" cap="none" spc="0" normalizeH="0" baseline="0" noProof="0" dirty="0">
              <a:ln>
                <a:noFill/>
              </a:ln>
              <a:solidFill>
                <a:srgbClr val="FFFFFF"/>
              </a:solidFill>
              <a:effectLst/>
              <a:uLnTx/>
              <a:uFillTx/>
              <a:latin typeface="Century Gothic" panose="020F0302020204030204"/>
              <a:ea typeface="+mj-ea"/>
              <a:cs typeface="+mj-cs"/>
            </a:endParaRPr>
          </a:p>
        </p:txBody>
      </p:sp>
    </p:spTree>
    <p:extLst>
      <p:ext uri="{BB962C8B-B14F-4D97-AF65-F5344CB8AC3E}">
        <p14:creationId xmlns:p14="http://schemas.microsoft.com/office/powerpoint/2010/main" val="922419820"/>
      </p:ext>
    </p:extLst>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a:blip r:embed="rId2"/>
          <a:stretch>
            <a:fillRect/>
          </a:stretch>
        </p:blipFill>
        <p:spPr>
          <a:xfrm>
            <a:off x="1387606" y="1709757"/>
            <a:ext cx="4943341" cy="2333452"/>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0" y="1316090"/>
            <a:ext cx="4636071" cy="2930495"/>
            <a:chOff x="713696" y="1303990"/>
            <a:chExt cx="4636071" cy="2930495"/>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713696" y="1303990"/>
              <a:ext cx="2454254" cy="2930495"/>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03990"/>
              <a:ext cx="2181816" cy="2930495"/>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a:blip r:embed="rId3"/>
          <a:stretch>
            <a:fillRect/>
          </a:stretch>
        </p:blipFill>
        <p:spPr>
          <a:xfrm>
            <a:off x="7018416" y="1376884"/>
            <a:ext cx="5171138" cy="4238638"/>
          </a:xfrm>
          <a:prstGeom prst="rect">
            <a:avLst/>
          </a:prstGeom>
          <a:effectLst>
            <a:outerShdw blurRad="317500" dir="5400000" algn="ctr" rotWithShape="0">
              <a:srgbClr val="000000">
                <a:alpha val="25000"/>
              </a:srgbClr>
            </a:outerShdw>
          </a:effectLst>
        </p:spPr>
      </p:pic>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3</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4"/>
          <a:stretch>
            <a:fillRect/>
          </a:stretch>
        </p:blipFill>
        <p:spPr>
          <a:xfrm>
            <a:off x="3501933" y="563095"/>
            <a:ext cx="228600" cy="190500"/>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436102" y="252242"/>
            <a:ext cx="1236590" cy="1236590"/>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5"/>
          <a:stretch>
            <a:fillRect/>
          </a:stretch>
        </p:blipFill>
        <p:spPr>
          <a:xfrm>
            <a:off x="837057" y="634298"/>
            <a:ext cx="434680" cy="472478"/>
          </a:xfrm>
          <a:prstGeom prst="rect">
            <a:avLst/>
          </a:prstGeom>
        </p:spPr>
      </p:pic>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a:blip r:embed="rId6"/>
          <a:stretch>
            <a:fillRect/>
          </a:stretch>
        </p:blipFill>
        <p:spPr>
          <a:xfrm>
            <a:off x="1963275" y="4441068"/>
            <a:ext cx="4506381" cy="1994052"/>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4290732" y="4424459"/>
            <a:ext cx="2189670" cy="20350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7"/>
          <a:stretch>
            <a:fillRect/>
          </a:stretch>
        </p:blipFill>
        <p:spPr>
          <a:xfrm>
            <a:off x="4667680" y="4661971"/>
            <a:ext cx="1481466" cy="1469615"/>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8"/>
          <a:stretch>
            <a:fillRect/>
          </a:stretch>
        </p:blipFill>
        <p:spPr>
          <a:xfrm flipV="1">
            <a:off x="8892209" y="2643533"/>
            <a:ext cx="1669774" cy="1656415"/>
          </a:xfrm>
          <a:prstGeom prst="rect">
            <a:avLst/>
          </a:prstGeom>
        </p:spPr>
      </p:pic>
      <p:pic>
        <p:nvPicPr>
          <p:cNvPr id="62" name="Picture 61">
            <a:extLst>
              <a:ext uri="{FF2B5EF4-FFF2-40B4-BE49-F238E27FC236}">
                <a16:creationId xmlns:a16="http://schemas.microsoft.com/office/drawing/2014/main" id="{BC1DC4F9-1270-DC4D-A45C-D3B954823EEC}"/>
              </a:ext>
            </a:extLst>
          </p:cNvPr>
          <p:cNvPicPr>
            <a:picLocks noChangeAspect="1"/>
          </p:cNvPicPr>
          <p:nvPr/>
        </p:nvPicPr>
        <p:blipFill rotWithShape="1">
          <a:blip r:embed="rId9"/>
          <a:srcRect l="74119" t="70345" r="2388" b="14248"/>
          <a:stretch/>
        </p:blipFill>
        <p:spPr>
          <a:xfrm>
            <a:off x="273206" y="4927011"/>
            <a:ext cx="1625442" cy="908494"/>
          </a:xfrm>
          <a:prstGeom prst="rect">
            <a:avLst/>
          </a:prstGeom>
        </p:spPr>
      </p:pic>
      <p:sp>
        <p:nvSpPr>
          <p:cNvPr id="104" name="Rectangle 103">
            <a:extLst>
              <a:ext uri="{FF2B5EF4-FFF2-40B4-BE49-F238E27FC236}">
                <a16:creationId xmlns:a16="http://schemas.microsoft.com/office/drawing/2014/main" id="{02DBFF2D-C294-6E44-B681-FA08165BC6E3}"/>
              </a:ext>
            </a:extLst>
          </p:cNvPr>
          <p:cNvSpPr/>
          <p:nvPr/>
        </p:nvSpPr>
        <p:spPr>
          <a:xfrm>
            <a:off x="838914" y="2457213"/>
            <a:ext cx="2415726" cy="881844"/>
          </a:xfrm>
          <a:prstGeom prst="rect">
            <a:avLst/>
          </a:prstGeom>
        </p:spPr>
        <p:txBody>
          <a:bodyPr wrap="none" lIns="0" tIns="0" rIns="0" bIns="0">
            <a:spAutoFit/>
          </a:bodyPr>
          <a:lstStyle/>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0000"/>
                </a:solidFill>
                <a:effectLst/>
                <a:uLnTx/>
                <a:uFillTx/>
                <a:latin typeface="Century Gothic" panose="020F0302020204030204"/>
                <a:ea typeface="+mn-ea"/>
                <a:cs typeface="+mn-cs"/>
              </a:rPr>
              <a:t>ForeseeHome</a:t>
            </a:r>
            <a:endParaRPr kumimoji="0" lang="en-US" sz="2800" b="1" i="0" u="none" strike="noStrike" kern="1200" cap="none" spc="0" normalizeH="0" baseline="0" noProof="0" dirty="0">
              <a:ln>
                <a:noFill/>
              </a:ln>
              <a:solidFill>
                <a:srgbClr val="000000"/>
              </a:solidFill>
              <a:effectLst/>
              <a:uLnTx/>
              <a:uFillTx/>
              <a:latin typeface="Century Gothic" panose="020F0302020204030204"/>
              <a:ea typeface="+mn-ea"/>
              <a:cs typeface="+mn-cs"/>
            </a:endParaRPr>
          </a:p>
          <a:p>
            <a:pPr marL="0" marR="0" lvl="0" indent="0" algn="l" defTabSz="914400" rtl="0" eaLnBrk="1" fontAlgn="auto" latinLnBrk="0" hangingPunct="1">
              <a:lnSpc>
                <a:spcPts val="3600"/>
              </a:lnSpc>
              <a:spcBef>
                <a:spcPts val="0"/>
              </a:spcBef>
              <a:spcAft>
                <a:spcPts val="0"/>
              </a:spcAft>
              <a:buClrTx/>
              <a:buSzTx/>
              <a:buFontTx/>
              <a:buNone/>
              <a:tabLst/>
              <a:defRPr/>
            </a:pPr>
            <a:r>
              <a:rPr kumimoji="0" lang="en-US" sz="2600" b="0" i="0" u="none" strike="noStrike" kern="1200" cap="none" spc="0" normalizeH="0" baseline="0" noProof="0" dirty="0">
                <a:ln>
                  <a:noFill/>
                </a:ln>
                <a:solidFill>
                  <a:srgbClr val="000000"/>
                </a:solidFill>
                <a:effectLst/>
                <a:uLnTx/>
                <a:uFillTx/>
                <a:latin typeface="Century Gothic" panose="020F0302020204030204"/>
                <a:ea typeface="+mn-ea"/>
                <a:cs typeface="+mn-cs"/>
              </a:rPr>
              <a:t>Online Report</a:t>
            </a:r>
          </a:p>
        </p:txBody>
      </p:sp>
      <p:sp>
        <p:nvSpPr>
          <p:cNvPr id="105" name="Rectangle 104">
            <a:extLst>
              <a:ext uri="{FF2B5EF4-FFF2-40B4-BE49-F238E27FC236}">
                <a16:creationId xmlns:a16="http://schemas.microsoft.com/office/drawing/2014/main" id="{5A504C3B-D8F1-D047-877C-0B64D92BEB47}"/>
              </a:ext>
            </a:extLst>
          </p:cNvPr>
          <p:cNvSpPr/>
          <p:nvPr/>
        </p:nvSpPr>
        <p:spPr>
          <a:xfrm rot="5400000">
            <a:off x="6022337" y="2093040"/>
            <a:ext cx="914033"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Trend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6076840" y="3447279"/>
            <a:ext cx="805028" cy="2462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F8489"/>
                </a:solidFill>
                <a:effectLst/>
                <a:uLnTx/>
                <a:uFillTx/>
                <a:latin typeface="Century Gothic" panose="020F0302020204030204"/>
                <a:ea typeface="+mn-ea"/>
                <a:cs typeface="+mn-cs"/>
              </a:rPr>
              <a:t>Test Score</a:t>
            </a:r>
            <a:endParaRPr kumimoji="0" lang="en-US" sz="1000" b="0"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5795529" y="1431247"/>
            <a:ext cx="743750" cy="743750"/>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9518752" y="3188500"/>
            <a:ext cx="416688" cy="56648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31" name="Title 6">
            <a:extLst>
              <a:ext uri="{FF2B5EF4-FFF2-40B4-BE49-F238E27FC236}">
                <a16:creationId xmlns:a16="http://schemas.microsoft.com/office/drawing/2014/main" id="{457F8113-8679-4447-B8B8-A4DA289E0ABE}"/>
              </a:ext>
            </a:extLst>
          </p:cNvPr>
          <p:cNvSpPr txBox="1">
            <a:spLocks/>
          </p:cNvSpPr>
          <p:nvPr/>
        </p:nvSpPr>
        <p:spPr>
          <a:xfrm>
            <a:off x="4406900" y="0"/>
            <a:ext cx="694690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Century Gothic" panose="020F0302020204030204"/>
                <a:ea typeface="+mj-ea"/>
                <a:cs typeface="+mj-cs"/>
              </a:rPr>
              <a:t>79 y/o Female  </a:t>
            </a:r>
            <a:r>
              <a:rPr kumimoji="0" lang="en-US" sz="26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600" b="0" i="0" u="none" strike="noStrike" kern="1200" cap="none" spc="0" normalizeH="0" baseline="0" noProof="0" dirty="0">
                <a:ln>
                  <a:noFill/>
                </a:ln>
                <a:solidFill>
                  <a:srgbClr val="FFFFFF"/>
                </a:solidFill>
                <a:effectLst/>
                <a:uLnTx/>
                <a:uFillTx/>
                <a:latin typeface="Century Gothic" panose="020F0302020204030204"/>
                <a:ea typeface="+mj-ea"/>
                <a:cs typeface="+mj-cs"/>
              </a:rPr>
              <a:t>  Baseline Vision: 20/30 OD</a:t>
            </a:r>
          </a:p>
        </p:txBody>
      </p:sp>
      <p:pic>
        <p:nvPicPr>
          <p:cNvPr id="32" name="Picture 31">
            <a:extLst>
              <a:ext uri="{FF2B5EF4-FFF2-40B4-BE49-F238E27FC236}">
                <a16:creationId xmlns:a16="http://schemas.microsoft.com/office/drawing/2014/main" id="{72A11913-5B30-A248-AD8D-6C3E5EF0D9CC}"/>
              </a:ext>
            </a:extLst>
          </p:cNvPr>
          <p:cNvPicPr>
            <a:picLocks noChangeAspect="1"/>
          </p:cNvPicPr>
          <p:nvPr/>
        </p:nvPicPr>
        <p:blipFill rotWithShape="1">
          <a:blip r:embed="rId10"/>
          <a:srcRect t="16941" b="37604"/>
          <a:stretch/>
        </p:blipFill>
        <p:spPr>
          <a:xfrm>
            <a:off x="7018416" y="5688415"/>
            <a:ext cx="5181883" cy="1169585"/>
          </a:xfrm>
          <a:prstGeom prst="rect">
            <a:avLst/>
          </a:prstGeom>
          <a:effectLst>
            <a:outerShdw blurRad="317500" dir="5400000" algn="ctr" rotWithShape="0">
              <a:srgbClr val="000000">
                <a:alpha val="25000"/>
              </a:srgbClr>
            </a:outerShdw>
          </a:effectLst>
        </p:spPr>
      </p:pic>
      <p:pic>
        <p:nvPicPr>
          <p:cNvPr id="29" name="Picture 28">
            <a:extLst>
              <a:ext uri="{FF2B5EF4-FFF2-40B4-BE49-F238E27FC236}">
                <a16:creationId xmlns:a16="http://schemas.microsoft.com/office/drawing/2014/main" id="{8AE6E03E-B3F3-2C46-AA05-C0D281BD9667}"/>
              </a:ext>
            </a:extLst>
          </p:cNvPr>
          <p:cNvPicPr>
            <a:picLocks noChangeAspect="1"/>
          </p:cNvPicPr>
          <p:nvPr/>
        </p:nvPicPr>
        <p:blipFill>
          <a:blip r:embed="rId11"/>
          <a:stretch>
            <a:fillRect/>
          </a:stretch>
        </p:blipFill>
        <p:spPr>
          <a:xfrm>
            <a:off x="2133062" y="4541328"/>
            <a:ext cx="1904458" cy="1774016"/>
          </a:xfrm>
          <a:prstGeom prst="rect">
            <a:avLst/>
          </a:prstGeom>
        </p:spPr>
      </p:pic>
    </p:spTree>
    <p:extLst>
      <p:ext uri="{BB962C8B-B14F-4D97-AF65-F5344CB8AC3E}">
        <p14:creationId xmlns:p14="http://schemas.microsoft.com/office/powerpoint/2010/main" val="1378735158"/>
      </p:ext>
    </p:extLst>
  </p:cSld>
  <p:clrMapOvr>
    <a:masterClrMapping/>
  </p:clrMapOvr>
  <mc:AlternateContent xmlns:mc="http://schemas.openxmlformats.org/markup-compatibility/2006">
    <mc:Choice xmlns:p159="http://schemas.microsoft.com/office/powerpoint/2015/09/main" Requires="p159">
      <p:transition spd="slow"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2.70833E-6 4.81481E-6 C 0.08776 -0.01135 0.17748 -0.01968 0.23672 -0.06899 C 0.29584 -0.11806 0.35729 -0.26875 0.35326 -0.29584 " pathEditMode="relative" rAng="0" ptsTypes="AAA">
                                      <p:cBhvr>
                                        <p:cTn id="21" dur="3000" fill="hold"/>
                                        <p:tgtEl>
                                          <p:spTgt spid="24"/>
                                        </p:tgtEl>
                                        <p:attrNameLst>
                                          <p:attrName>ppt_x</p:attrName>
                                          <p:attrName>ppt_y</p:attrName>
                                        </p:attrNameLst>
                                      </p:cBhvr>
                                      <p:rCtr x="17669" y="-14792"/>
                                    </p:animMotion>
                                  </p:childTnLst>
                                </p:cTn>
                              </p:par>
                              <p:par>
                                <p:cTn id="22" presetID="6" presetClass="emph" presetSubtype="0" fill="hold" nodeType="withEffect">
                                  <p:stCondLst>
                                    <p:cond delay="300"/>
                                  </p:stCondLst>
                                  <p:childTnLst>
                                    <p:animScale>
                                      <p:cBhvr>
                                        <p:cTn id="23" dur="2000" fill="hold"/>
                                        <p:tgtEl>
                                          <p:spTgt spid="24"/>
                                        </p:tgtEl>
                                      </p:cBhvr>
                                      <p:by x="92000" y="92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4" grpId="0"/>
      <p:bldP spid="114" grpId="0" animBg="1"/>
      <p:bldP spid="11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Oval 111">
            <a:extLst>
              <a:ext uri="{FF2B5EF4-FFF2-40B4-BE49-F238E27FC236}">
                <a16:creationId xmlns:a16="http://schemas.microsoft.com/office/drawing/2014/main" id="{115A5A5D-AA49-6544-A3ED-5D67A7F988E6}"/>
              </a:ext>
            </a:extLst>
          </p:cNvPr>
          <p:cNvSpPr/>
          <p:nvPr/>
        </p:nvSpPr>
        <p:spPr>
          <a:xfrm>
            <a:off x="7146431" y="2127799"/>
            <a:ext cx="3312641" cy="331264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7504912" y="2805778"/>
            <a:ext cx="2660575" cy="1974020"/>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2200" b="1" i="0" u="none" strike="noStrike" kern="1200" cap="all" spc="200" normalizeH="0" baseline="0" noProof="0" dirty="0">
                <a:ln>
                  <a:noFill/>
                </a:ln>
                <a:solidFill>
                  <a:srgbClr val="FFFFFF"/>
                </a:solidFill>
                <a:effectLst/>
                <a:uLnTx/>
                <a:uFillTx/>
                <a:latin typeface="Century Gothic" panose="020F0302020204030204"/>
                <a:ea typeface="+mn-ea"/>
                <a:cs typeface="+mn-cs"/>
              </a:rPr>
              <a:t>Alerted at</a:t>
            </a:r>
            <a:endParaRPr kumimoji="0" lang="en-US" sz="2200" b="1" i="0" u="none" strike="noStrike" kern="1200" cap="none" spc="0" normalizeH="0" baseline="0" noProof="0" dirty="0">
              <a:ln>
                <a:noFill/>
              </a:ln>
              <a:solidFill>
                <a:srgbClr val="FFFFFF"/>
              </a:solidFill>
              <a:effectLst/>
              <a:uLnTx/>
              <a:uFillTx/>
              <a:latin typeface="Century Gothic" panose="020F0302020204030204"/>
              <a:ea typeface="+mn-ea"/>
              <a:cs typeface="+mn-cs"/>
            </a:endParaRPr>
          </a:p>
          <a:p>
            <a:pPr marL="0" marR="0" lvl="0" indent="0" algn="ctr" defTabSz="914400" rtl="0" eaLnBrk="1" fontAlgn="auto" latinLnBrk="0" hangingPunct="1">
              <a:lnSpc>
                <a:spcPts val="4000"/>
              </a:lnSpc>
              <a:spcBef>
                <a:spcPts val="1000"/>
              </a:spcBef>
              <a:spcAft>
                <a:spcPts val="0"/>
              </a:spcAft>
              <a:buClrTx/>
              <a:buSzTx/>
              <a:buFont typeface="Arial" panose="020B0604020202020204" pitchFamily="34" charset="0"/>
              <a:buNone/>
              <a:tabLst/>
              <a:defRPr/>
            </a:pPr>
            <a:r>
              <a:rPr kumimoji="0" lang="en-US" sz="4200" b="1" i="0" u="none" strike="noStrike" kern="1200" cap="none" spc="0" normalizeH="0" baseline="0" noProof="0" dirty="0">
                <a:ln>
                  <a:noFill/>
                </a:ln>
                <a:solidFill>
                  <a:srgbClr val="FFFFFF"/>
                </a:solidFill>
                <a:effectLst/>
                <a:uLnTx/>
                <a:uFillTx/>
                <a:latin typeface="Century Gothic" panose="020F0302020204030204"/>
                <a:ea typeface="+mn-ea"/>
                <a:cs typeface="+mn-cs"/>
              </a:rPr>
              <a:t>20/40</a:t>
            </a:r>
          </a:p>
          <a:p>
            <a:pPr marL="0" marR="0" lvl="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D1EEB1"/>
                </a:solidFill>
                <a:effectLst/>
                <a:uLnTx/>
                <a:uFillTx/>
                <a:latin typeface="Century Gothic" panose="020F0302020204030204"/>
                <a:ea typeface="+mn-ea"/>
                <a:cs typeface="+mn-cs"/>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4486940" y="0"/>
            <a:ext cx="6866860" cy="1303991"/>
          </a:xfrm>
        </p:spPr>
        <p:txBody>
          <a:bodyPr anchor="ctr"/>
          <a:lstStyle/>
          <a:p>
            <a:pPr algn="ctr"/>
            <a:r>
              <a:rPr lang="en-US" sz="2800" dirty="0">
                <a:solidFill>
                  <a:schemeClr val="bg1"/>
                </a:solidFill>
              </a:rPr>
              <a:t>79 y/o Female  </a:t>
            </a:r>
            <a:r>
              <a:rPr lang="en-US" sz="2800" b="0" dirty="0">
                <a:solidFill>
                  <a:srgbClr val="468DAD"/>
                </a:solidFill>
              </a:rPr>
              <a:t>|</a:t>
            </a:r>
            <a:r>
              <a:rPr lang="en-US" sz="2800" b="0" dirty="0">
                <a:solidFill>
                  <a:schemeClr val="bg1"/>
                </a:solidFill>
              </a:rPr>
              <a:t>  Vision: 20/30 OD</a:t>
            </a: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3</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a:stretch>
            <a:fillRect/>
          </a:stretch>
        </p:blipFill>
        <p:spPr>
          <a:xfrm>
            <a:off x="9852601" y="2827045"/>
            <a:ext cx="2679875" cy="4185423"/>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815799" y="617652"/>
            <a:ext cx="531392" cy="484504"/>
          </a:xfrm>
          <a:prstGeom prst="rect">
            <a:avLst/>
          </a:prstGeom>
        </p:spPr>
      </p:pic>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844485" y="2456121"/>
            <a:ext cx="5361105" cy="2673334"/>
          </a:xfrm>
        </p:spPr>
        <p:txBody>
          <a:bodyPr>
            <a:noAutofit/>
          </a:bodyPr>
          <a:lstStyle/>
          <a:p>
            <a:pPr>
              <a:spcBef>
                <a:spcPts val="2000"/>
              </a:spcBef>
            </a:pPr>
            <a:r>
              <a:rPr lang="en-US" sz="2400" dirty="0"/>
              <a:t>Patient maintained 20/40 vision at time of alert</a:t>
            </a:r>
          </a:p>
          <a:p>
            <a:pPr>
              <a:spcBef>
                <a:spcPts val="2000"/>
              </a:spcBef>
            </a:pPr>
            <a:r>
              <a:rPr lang="en-US" sz="2400" dirty="0"/>
              <a:t>Change of 1 Snellen line from last routine visit 6 months earlier</a:t>
            </a:r>
          </a:p>
          <a:p>
            <a:pPr>
              <a:spcBef>
                <a:spcPts val="2000"/>
              </a:spcBef>
            </a:pPr>
            <a:r>
              <a:rPr lang="en-US" sz="2400" dirty="0"/>
              <a:t>Fellow eye has begun testing</a:t>
            </a:r>
            <a:br>
              <a:rPr lang="en-US" sz="2400" dirty="0"/>
            </a:br>
            <a:r>
              <a:rPr lang="en-US" sz="2400" dirty="0"/>
              <a:t>(now qualifies for FSH)</a:t>
            </a:r>
          </a:p>
        </p:txBody>
      </p:sp>
    </p:spTree>
    <p:extLst>
      <p:ext uri="{BB962C8B-B14F-4D97-AF65-F5344CB8AC3E}">
        <p14:creationId xmlns:p14="http://schemas.microsoft.com/office/powerpoint/2010/main" val="3977486900"/>
      </p:ext>
    </p:extLst>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EB5366D2-83CC-674F-8525-605BA5C24D4D}"/>
              </a:ext>
            </a:extLst>
          </p:cNvPr>
          <p:cNvSpPr/>
          <p:nvPr/>
        </p:nvSpPr>
        <p:spPr>
          <a:xfrm>
            <a:off x="7839928" y="2427388"/>
            <a:ext cx="2069812" cy="1846590"/>
          </a:xfrm>
          <a:prstGeom prst="rect">
            <a:avLst/>
          </a:prstGeom>
          <a:gradFill>
            <a:gsLst>
              <a:gs pos="0">
                <a:srgbClr val="C00000">
                  <a:alpha val="12000"/>
                </a:srgbClr>
              </a:gs>
              <a:gs pos="25000">
                <a:srgbClr val="F37021">
                  <a:alpha val="15000"/>
                </a:srgbClr>
              </a:gs>
              <a:gs pos="5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6E6E6">
                  <a:lumMod val="90000"/>
                </a:srgbClr>
              </a:solidFill>
              <a:effectLst/>
              <a:uLnTx/>
              <a:uFillTx/>
              <a:latin typeface="Century Gothic" panose="020F0302020204030204"/>
              <a:ea typeface="+mn-ea"/>
              <a:cs typeface="+mn-cs"/>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9909741" y="4280600"/>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7839929" y="4297455"/>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3052996" y="4280600"/>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2" y="0"/>
            <a:ext cx="12192001" cy="1303990"/>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3" y="0"/>
            <a:ext cx="3645879" cy="1303990"/>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1775A0"/>
              </a:solidFill>
              <a:effectLst/>
              <a:uLnTx/>
              <a:uFillTx/>
              <a:latin typeface="Century Gothic" panose="020F0302020204030204"/>
              <a:ea typeface="+mn-ea"/>
              <a:cs typeface="+mn-cs"/>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2044052" y="446981"/>
            <a:ext cx="121058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200" normalizeH="0" baseline="0" noProof="0" dirty="0">
                <a:ln>
                  <a:noFill/>
                </a:ln>
                <a:solidFill>
                  <a:srgbClr val="FFFFFF"/>
                </a:solidFill>
                <a:effectLst/>
                <a:uLnTx/>
                <a:uFillTx/>
                <a:latin typeface="Century Gothic" panose="020F0302020204030204"/>
                <a:ea typeface="+mn-ea"/>
                <a:cs typeface="+mn-cs"/>
              </a:rPr>
              <a:t>Case 3</a:t>
            </a:r>
            <a:endParaRPr kumimoji="0" lang="en-US" sz="2000" b="1" i="0" u="none" strike="noStrike" kern="1200" cap="none" spc="200" normalizeH="0" baseline="0" noProof="0" dirty="0">
              <a:ln>
                <a:noFill/>
              </a:ln>
              <a:solidFill>
                <a:srgbClr val="000000"/>
              </a:solidFill>
              <a:effectLst/>
              <a:uLnTx/>
              <a:uFillTx/>
              <a:latin typeface="Century Gothic" panose="020F0302020204030204"/>
              <a:ea typeface="+mn-ea"/>
              <a:cs typeface="+mn-cs"/>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3501933" y="563095"/>
            <a:ext cx="228600" cy="190500"/>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4486940" y="0"/>
            <a:ext cx="6866860" cy="130399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entury Gothic" panose="020F0302020204030204"/>
                <a:ea typeface="+mj-ea"/>
                <a:cs typeface="+mj-cs"/>
              </a:rPr>
              <a:t>79 y/o Female  </a:t>
            </a:r>
            <a:r>
              <a:rPr kumimoji="0" lang="en-US" sz="2400" b="0" i="0" u="none" strike="noStrike" kern="1200" cap="none" spc="0" normalizeH="0" baseline="0" noProof="0" dirty="0">
                <a:ln>
                  <a:noFill/>
                </a:ln>
                <a:solidFill>
                  <a:srgbClr val="468DAD"/>
                </a:solidFill>
                <a:effectLst/>
                <a:uLnTx/>
                <a:uFillTx/>
                <a:latin typeface="Century Gothic" panose="020F0302020204030204"/>
                <a:ea typeface="+mj-ea"/>
                <a:cs typeface="+mj-cs"/>
              </a:rPr>
              <a:t>|</a:t>
            </a:r>
            <a:r>
              <a:rPr kumimoji="0" lang="en-US" sz="2400" b="0" i="0" u="none" strike="noStrike" kern="1200" cap="none" spc="0" normalizeH="0" baseline="0" noProof="0" dirty="0">
                <a:ln>
                  <a:noFill/>
                </a:ln>
                <a:solidFill>
                  <a:srgbClr val="FFFFFF"/>
                </a:solidFill>
                <a:effectLst/>
                <a:uLnTx/>
                <a:uFillTx/>
                <a:latin typeface="Century Gothic" panose="020F0302020204030204"/>
                <a:ea typeface="+mj-ea"/>
                <a:cs typeface="+mj-cs"/>
              </a:rPr>
              <a:t>  Post-Treatment Outcome</a:t>
            </a:r>
            <a:endParaRPr kumimoji="0" lang="en-US" sz="2600" b="0" i="0" u="none" strike="noStrike" kern="1200" cap="none" spc="0" normalizeH="0" baseline="0" noProof="0" dirty="0">
              <a:ln>
                <a:noFill/>
              </a:ln>
              <a:solidFill>
                <a:srgbClr val="FFFFFF"/>
              </a:solidFill>
              <a:effectLst/>
              <a:uLnTx/>
              <a:uFillTx/>
              <a:latin typeface="Century Gothic" panose="020F0302020204030204"/>
              <a:ea typeface="+mj-ea"/>
              <a:cs typeface="+mj-cs"/>
            </a:endParaRPr>
          </a:p>
        </p:txBody>
      </p:sp>
      <p:sp>
        <p:nvSpPr>
          <p:cNvPr id="43" name="Oval 42">
            <a:extLst>
              <a:ext uri="{FF2B5EF4-FFF2-40B4-BE49-F238E27FC236}">
                <a16:creationId xmlns:a16="http://schemas.microsoft.com/office/drawing/2014/main" id="{B4228C4E-30B4-D542-9B7D-A7324761EB6C}"/>
              </a:ext>
            </a:extLst>
          </p:cNvPr>
          <p:cNvSpPr/>
          <p:nvPr/>
        </p:nvSpPr>
        <p:spPr>
          <a:xfrm>
            <a:off x="436102" y="252242"/>
            <a:ext cx="1236590" cy="1236590"/>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815799" y="617652"/>
            <a:ext cx="531392" cy="484504"/>
          </a:xfrm>
          <a:prstGeom prst="rect">
            <a:avLst/>
          </a:prstGeom>
        </p:spPr>
      </p:pic>
      <p:grpSp>
        <p:nvGrpSpPr>
          <p:cNvPr id="45" name="Group 44">
            <a:extLst>
              <a:ext uri="{FF2B5EF4-FFF2-40B4-BE49-F238E27FC236}">
                <a16:creationId xmlns:a16="http://schemas.microsoft.com/office/drawing/2014/main" id="{1E5BF7DC-D5DA-AA43-9B98-D686EB104335}"/>
              </a:ext>
            </a:extLst>
          </p:cNvPr>
          <p:cNvGrpSpPr/>
          <p:nvPr/>
        </p:nvGrpSpPr>
        <p:grpSpPr>
          <a:xfrm>
            <a:off x="838200" y="6175666"/>
            <a:ext cx="1932878" cy="375736"/>
            <a:chOff x="1658938" y="3224213"/>
            <a:chExt cx="6737350" cy="1309687"/>
          </a:xfrm>
        </p:grpSpPr>
        <p:sp>
          <p:nvSpPr>
            <p:cNvPr id="51" name="Freeform 1">
              <a:extLst>
                <a:ext uri="{FF2B5EF4-FFF2-40B4-BE49-F238E27FC236}">
                  <a16:creationId xmlns:a16="http://schemas.microsoft.com/office/drawing/2014/main" id="{2A04524F-EBEC-F743-93EC-97A3DBE7427D}"/>
                </a:ext>
              </a:extLst>
            </p:cNvPr>
            <p:cNvSpPr>
              <a:spLocks noChangeArrowheads="1"/>
            </p:cNvSpPr>
            <p:nvPr/>
          </p:nvSpPr>
          <p:spPr bwMode="auto">
            <a:xfrm>
              <a:off x="5270500" y="3224213"/>
              <a:ext cx="609600" cy="806450"/>
            </a:xfrm>
            <a:custGeom>
              <a:avLst/>
              <a:gdLst>
                <a:gd name="T0" fmla="*/ 1455 w 1693"/>
                <a:gd name="T1" fmla="*/ 122 h 2241"/>
                <a:gd name="T2" fmla="*/ 1455 w 1693"/>
                <a:gd name="T3" fmla="*/ 986 h 2241"/>
                <a:gd name="T4" fmla="*/ 240 w 1693"/>
                <a:gd name="T5" fmla="*/ 986 h 2241"/>
                <a:gd name="T6" fmla="*/ 240 w 1693"/>
                <a:gd name="T7" fmla="*/ 122 h 2241"/>
                <a:gd name="T8" fmla="*/ 121 w 1693"/>
                <a:gd name="T9" fmla="*/ 0 h 2241"/>
                <a:gd name="T10" fmla="*/ 0 w 1693"/>
                <a:gd name="T11" fmla="*/ 122 h 2241"/>
                <a:gd name="T12" fmla="*/ 0 w 1693"/>
                <a:gd name="T13" fmla="*/ 2118 h 2241"/>
                <a:gd name="T14" fmla="*/ 121 w 1693"/>
                <a:gd name="T15" fmla="*/ 2240 h 2241"/>
                <a:gd name="T16" fmla="*/ 240 w 1693"/>
                <a:gd name="T17" fmla="*/ 2118 h 2241"/>
                <a:gd name="T18" fmla="*/ 240 w 1693"/>
                <a:gd name="T19" fmla="*/ 1213 h 2241"/>
                <a:gd name="T20" fmla="*/ 1452 w 1693"/>
                <a:gd name="T21" fmla="*/ 1213 h 2241"/>
                <a:gd name="T22" fmla="*/ 1452 w 1693"/>
                <a:gd name="T23" fmla="*/ 2118 h 2241"/>
                <a:gd name="T24" fmla="*/ 1573 w 1693"/>
                <a:gd name="T25" fmla="*/ 2240 h 2241"/>
                <a:gd name="T26" fmla="*/ 1692 w 1693"/>
                <a:gd name="T27" fmla="*/ 2118 h 2241"/>
                <a:gd name="T28" fmla="*/ 1692 w 1693"/>
                <a:gd name="T29" fmla="*/ 122 h 2241"/>
                <a:gd name="T30" fmla="*/ 1576 w 1693"/>
                <a:gd name="T31" fmla="*/ 0 h 2241"/>
                <a:gd name="T32" fmla="*/ 1455 w 1693"/>
                <a:gd name="T33" fmla="*/ 122 h 2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3" h="2241">
                  <a:moveTo>
                    <a:pt x="1455" y="122"/>
                  </a:moveTo>
                  <a:lnTo>
                    <a:pt x="1455" y="986"/>
                  </a:lnTo>
                  <a:lnTo>
                    <a:pt x="240" y="986"/>
                  </a:lnTo>
                  <a:lnTo>
                    <a:pt x="240" y="122"/>
                  </a:lnTo>
                  <a:cubicBezTo>
                    <a:pt x="240" y="54"/>
                    <a:pt x="186" y="0"/>
                    <a:pt x="121" y="0"/>
                  </a:cubicBezTo>
                  <a:cubicBezTo>
                    <a:pt x="56" y="0"/>
                    <a:pt x="0" y="56"/>
                    <a:pt x="0" y="122"/>
                  </a:cubicBezTo>
                  <a:lnTo>
                    <a:pt x="0" y="2118"/>
                  </a:lnTo>
                  <a:cubicBezTo>
                    <a:pt x="0" y="2184"/>
                    <a:pt x="56" y="2240"/>
                    <a:pt x="121" y="2240"/>
                  </a:cubicBezTo>
                  <a:cubicBezTo>
                    <a:pt x="186" y="2240"/>
                    <a:pt x="240" y="2184"/>
                    <a:pt x="240" y="2118"/>
                  </a:cubicBezTo>
                  <a:lnTo>
                    <a:pt x="240" y="1213"/>
                  </a:lnTo>
                  <a:lnTo>
                    <a:pt x="1452" y="1213"/>
                  </a:lnTo>
                  <a:lnTo>
                    <a:pt x="1452" y="2118"/>
                  </a:lnTo>
                  <a:cubicBezTo>
                    <a:pt x="1452" y="2184"/>
                    <a:pt x="1508" y="2240"/>
                    <a:pt x="1573" y="2240"/>
                  </a:cubicBezTo>
                  <a:cubicBezTo>
                    <a:pt x="1639" y="2240"/>
                    <a:pt x="1692" y="2184"/>
                    <a:pt x="1692" y="2118"/>
                  </a:cubicBezTo>
                  <a:lnTo>
                    <a:pt x="1692" y="122"/>
                  </a:lnTo>
                  <a:cubicBezTo>
                    <a:pt x="1692" y="54"/>
                    <a:pt x="1641" y="0"/>
                    <a:pt x="1576" y="0"/>
                  </a:cubicBezTo>
                  <a:cubicBezTo>
                    <a:pt x="1510" y="0"/>
                    <a:pt x="1455" y="56"/>
                    <a:pt x="1455" y="12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3" name="Freeform 2">
              <a:extLst>
                <a:ext uri="{FF2B5EF4-FFF2-40B4-BE49-F238E27FC236}">
                  <a16:creationId xmlns:a16="http://schemas.microsoft.com/office/drawing/2014/main" id="{350C85A7-BD41-0E47-974E-E59AEA27F8FD}"/>
                </a:ext>
              </a:extLst>
            </p:cNvPr>
            <p:cNvSpPr>
              <a:spLocks noChangeArrowheads="1"/>
            </p:cNvSpPr>
            <p:nvPr/>
          </p:nvSpPr>
          <p:spPr bwMode="auto">
            <a:xfrm>
              <a:off x="6745288" y="3224213"/>
              <a:ext cx="752475" cy="808037"/>
            </a:xfrm>
            <a:custGeom>
              <a:avLst/>
              <a:gdLst>
                <a:gd name="T0" fmla="*/ 1862 w 2092"/>
                <a:gd name="T1" fmla="*/ 72 h 2245"/>
                <a:gd name="T2" fmla="*/ 1044 w 2092"/>
                <a:gd name="T3" fmla="*/ 1876 h 2245"/>
                <a:gd name="T4" fmla="*/ 223 w 2092"/>
                <a:gd name="T5" fmla="*/ 75 h 2245"/>
                <a:gd name="T6" fmla="*/ 116 w 2092"/>
                <a:gd name="T7" fmla="*/ 0 h 2245"/>
                <a:gd name="T8" fmla="*/ 0 w 2092"/>
                <a:gd name="T9" fmla="*/ 117 h 2245"/>
                <a:gd name="T10" fmla="*/ 0 w 2092"/>
                <a:gd name="T11" fmla="*/ 2123 h 2245"/>
                <a:gd name="T12" fmla="*/ 116 w 2092"/>
                <a:gd name="T13" fmla="*/ 2242 h 2245"/>
                <a:gd name="T14" fmla="*/ 235 w 2092"/>
                <a:gd name="T15" fmla="*/ 2123 h 2245"/>
                <a:gd name="T16" fmla="*/ 235 w 2092"/>
                <a:gd name="T17" fmla="*/ 625 h 2245"/>
                <a:gd name="T18" fmla="*/ 941 w 2092"/>
                <a:gd name="T19" fmla="*/ 2179 h 2245"/>
                <a:gd name="T20" fmla="*/ 1046 w 2092"/>
                <a:gd name="T21" fmla="*/ 2244 h 2245"/>
                <a:gd name="T22" fmla="*/ 1151 w 2092"/>
                <a:gd name="T23" fmla="*/ 2179 h 2245"/>
                <a:gd name="T24" fmla="*/ 1858 w 2092"/>
                <a:gd name="T25" fmla="*/ 618 h 2245"/>
                <a:gd name="T26" fmla="*/ 1858 w 2092"/>
                <a:gd name="T27" fmla="*/ 2127 h 2245"/>
                <a:gd name="T28" fmla="*/ 1974 w 2092"/>
                <a:gd name="T29" fmla="*/ 2244 h 2245"/>
                <a:gd name="T30" fmla="*/ 2091 w 2092"/>
                <a:gd name="T31" fmla="*/ 2127 h 2245"/>
                <a:gd name="T32" fmla="*/ 2091 w 2092"/>
                <a:gd name="T33" fmla="*/ 121 h 2245"/>
                <a:gd name="T34" fmla="*/ 1969 w 2092"/>
                <a:gd name="T35" fmla="*/ 2 h 2245"/>
                <a:gd name="T36" fmla="*/ 1862 w 2092"/>
                <a:gd name="T37" fmla="*/ 72 h 2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2" h="2245">
                  <a:moveTo>
                    <a:pt x="1862" y="72"/>
                  </a:moveTo>
                  <a:lnTo>
                    <a:pt x="1044" y="1876"/>
                  </a:lnTo>
                  <a:lnTo>
                    <a:pt x="223" y="75"/>
                  </a:lnTo>
                  <a:cubicBezTo>
                    <a:pt x="202" y="28"/>
                    <a:pt x="163" y="0"/>
                    <a:pt x="116" y="0"/>
                  </a:cubicBezTo>
                  <a:cubicBezTo>
                    <a:pt x="53" y="0"/>
                    <a:pt x="0" y="51"/>
                    <a:pt x="0" y="117"/>
                  </a:cubicBezTo>
                  <a:lnTo>
                    <a:pt x="0" y="2123"/>
                  </a:lnTo>
                  <a:cubicBezTo>
                    <a:pt x="0" y="2188"/>
                    <a:pt x="53" y="2242"/>
                    <a:pt x="116" y="2242"/>
                  </a:cubicBezTo>
                  <a:cubicBezTo>
                    <a:pt x="179" y="2242"/>
                    <a:pt x="235" y="2186"/>
                    <a:pt x="235" y="2123"/>
                  </a:cubicBezTo>
                  <a:lnTo>
                    <a:pt x="235" y="625"/>
                  </a:lnTo>
                  <a:lnTo>
                    <a:pt x="941" y="2179"/>
                  </a:lnTo>
                  <a:cubicBezTo>
                    <a:pt x="960" y="2221"/>
                    <a:pt x="995" y="2244"/>
                    <a:pt x="1046" y="2244"/>
                  </a:cubicBezTo>
                  <a:cubicBezTo>
                    <a:pt x="1093" y="2244"/>
                    <a:pt x="1133" y="2218"/>
                    <a:pt x="1151" y="2179"/>
                  </a:cubicBezTo>
                  <a:cubicBezTo>
                    <a:pt x="1156" y="2167"/>
                    <a:pt x="1655" y="1042"/>
                    <a:pt x="1858" y="618"/>
                  </a:cubicBezTo>
                  <a:lnTo>
                    <a:pt x="1858" y="2127"/>
                  </a:lnTo>
                  <a:cubicBezTo>
                    <a:pt x="1858" y="2190"/>
                    <a:pt x="1909" y="2244"/>
                    <a:pt x="1974" y="2244"/>
                  </a:cubicBezTo>
                  <a:cubicBezTo>
                    <a:pt x="2037" y="2244"/>
                    <a:pt x="2091" y="2193"/>
                    <a:pt x="2091" y="2127"/>
                  </a:cubicBezTo>
                  <a:lnTo>
                    <a:pt x="2091" y="121"/>
                  </a:lnTo>
                  <a:cubicBezTo>
                    <a:pt x="2086" y="56"/>
                    <a:pt x="2032" y="2"/>
                    <a:pt x="1969" y="2"/>
                  </a:cubicBezTo>
                  <a:cubicBezTo>
                    <a:pt x="1923" y="2"/>
                    <a:pt x="1881" y="30"/>
                    <a:pt x="1862" y="72"/>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6" name="Freeform 3">
              <a:extLst>
                <a:ext uri="{FF2B5EF4-FFF2-40B4-BE49-F238E27FC236}">
                  <a16:creationId xmlns:a16="http://schemas.microsoft.com/office/drawing/2014/main" id="{23A43950-355E-C54B-8C09-B1529BBF4971}"/>
                </a:ext>
              </a:extLst>
            </p:cNvPr>
            <p:cNvSpPr>
              <a:spLocks noChangeArrowheads="1"/>
            </p:cNvSpPr>
            <p:nvPr/>
          </p:nvSpPr>
          <p:spPr bwMode="auto">
            <a:xfrm>
              <a:off x="7594600" y="3233738"/>
              <a:ext cx="549275" cy="785812"/>
            </a:xfrm>
            <a:custGeom>
              <a:avLst/>
              <a:gdLst>
                <a:gd name="T0" fmla="*/ 240 w 1526"/>
                <a:gd name="T1" fmla="*/ 1960 h 2185"/>
                <a:gd name="T2" fmla="*/ 240 w 1526"/>
                <a:gd name="T3" fmla="*/ 1159 h 2185"/>
                <a:gd name="T4" fmla="*/ 870 w 1526"/>
                <a:gd name="T5" fmla="*/ 1159 h 2185"/>
                <a:gd name="T6" fmla="*/ 982 w 1526"/>
                <a:gd name="T7" fmla="*/ 1047 h 2185"/>
                <a:gd name="T8" fmla="*/ 870 w 1526"/>
                <a:gd name="T9" fmla="*/ 935 h 2185"/>
                <a:gd name="T10" fmla="*/ 240 w 1526"/>
                <a:gd name="T11" fmla="*/ 935 h 2185"/>
                <a:gd name="T12" fmla="*/ 240 w 1526"/>
                <a:gd name="T13" fmla="*/ 224 h 2185"/>
                <a:gd name="T14" fmla="*/ 1364 w 1526"/>
                <a:gd name="T15" fmla="*/ 224 h 2185"/>
                <a:gd name="T16" fmla="*/ 1481 w 1526"/>
                <a:gd name="T17" fmla="*/ 112 h 2185"/>
                <a:gd name="T18" fmla="*/ 1364 w 1526"/>
                <a:gd name="T19" fmla="*/ 0 h 2185"/>
                <a:gd name="T20" fmla="*/ 121 w 1526"/>
                <a:gd name="T21" fmla="*/ 0 h 2185"/>
                <a:gd name="T22" fmla="*/ 0 w 1526"/>
                <a:gd name="T23" fmla="*/ 119 h 2185"/>
                <a:gd name="T24" fmla="*/ 0 w 1526"/>
                <a:gd name="T25" fmla="*/ 2062 h 2185"/>
                <a:gd name="T26" fmla="*/ 121 w 1526"/>
                <a:gd name="T27" fmla="*/ 2184 h 2185"/>
                <a:gd name="T28" fmla="*/ 1413 w 1526"/>
                <a:gd name="T29" fmla="*/ 2184 h 2185"/>
                <a:gd name="T30" fmla="*/ 1525 w 1526"/>
                <a:gd name="T31" fmla="*/ 2072 h 2185"/>
                <a:gd name="T32" fmla="*/ 1413 w 1526"/>
                <a:gd name="T33" fmla="*/ 1960 h 2185"/>
                <a:gd name="T34" fmla="*/ 240 w 1526"/>
                <a:gd name="T35" fmla="*/ 1960 h 2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6" h="2185">
                  <a:moveTo>
                    <a:pt x="240" y="1960"/>
                  </a:moveTo>
                  <a:lnTo>
                    <a:pt x="240" y="1159"/>
                  </a:lnTo>
                  <a:lnTo>
                    <a:pt x="870" y="1159"/>
                  </a:lnTo>
                  <a:cubicBezTo>
                    <a:pt x="933" y="1159"/>
                    <a:pt x="982" y="1110"/>
                    <a:pt x="982" y="1047"/>
                  </a:cubicBezTo>
                  <a:cubicBezTo>
                    <a:pt x="982" y="984"/>
                    <a:pt x="933" y="935"/>
                    <a:pt x="870" y="935"/>
                  </a:cubicBezTo>
                  <a:lnTo>
                    <a:pt x="240" y="935"/>
                  </a:lnTo>
                  <a:lnTo>
                    <a:pt x="240" y="224"/>
                  </a:lnTo>
                  <a:lnTo>
                    <a:pt x="1364" y="224"/>
                  </a:lnTo>
                  <a:cubicBezTo>
                    <a:pt x="1429" y="224"/>
                    <a:pt x="1481" y="175"/>
                    <a:pt x="1481" y="112"/>
                  </a:cubicBezTo>
                  <a:cubicBezTo>
                    <a:pt x="1481" y="49"/>
                    <a:pt x="1429" y="0"/>
                    <a:pt x="1364" y="0"/>
                  </a:cubicBezTo>
                  <a:lnTo>
                    <a:pt x="121" y="0"/>
                  </a:lnTo>
                  <a:cubicBezTo>
                    <a:pt x="54" y="0"/>
                    <a:pt x="0" y="54"/>
                    <a:pt x="0" y="119"/>
                  </a:cubicBezTo>
                  <a:lnTo>
                    <a:pt x="0" y="2062"/>
                  </a:lnTo>
                  <a:cubicBezTo>
                    <a:pt x="0" y="2128"/>
                    <a:pt x="56" y="2184"/>
                    <a:pt x="121" y="2184"/>
                  </a:cubicBezTo>
                  <a:lnTo>
                    <a:pt x="1413" y="2184"/>
                  </a:lnTo>
                  <a:cubicBezTo>
                    <a:pt x="1476" y="2184"/>
                    <a:pt x="1525" y="2135"/>
                    <a:pt x="1525" y="2072"/>
                  </a:cubicBezTo>
                  <a:cubicBezTo>
                    <a:pt x="1525" y="2011"/>
                    <a:pt x="1476" y="1960"/>
                    <a:pt x="1413" y="1960"/>
                  </a:cubicBezTo>
                  <a:lnTo>
                    <a:pt x="240" y="196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7" name="Freeform 4">
              <a:extLst>
                <a:ext uri="{FF2B5EF4-FFF2-40B4-BE49-F238E27FC236}">
                  <a16:creationId xmlns:a16="http://schemas.microsoft.com/office/drawing/2014/main" id="{CB42985F-5705-A647-9487-347D3B505669}"/>
                </a:ext>
              </a:extLst>
            </p:cNvPr>
            <p:cNvSpPr>
              <a:spLocks noChangeArrowheads="1"/>
            </p:cNvSpPr>
            <p:nvPr/>
          </p:nvSpPr>
          <p:spPr bwMode="auto">
            <a:xfrm>
              <a:off x="1658938" y="4171950"/>
              <a:ext cx="260350" cy="284163"/>
            </a:xfrm>
            <a:custGeom>
              <a:avLst/>
              <a:gdLst>
                <a:gd name="T0" fmla="*/ 662 w 724"/>
                <a:gd name="T1" fmla="*/ 787 h 788"/>
                <a:gd name="T2" fmla="*/ 608 w 724"/>
                <a:gd name="T3" fmla="*/ 752 h 788"/>
                <a:gd name="T4" fmla="*/ 536 w 724"/>
                <a:gd name="T5" fmla="*/ 589 h 788"/>
                <a:gd name="T6" fmla="*/ 182 w 724"/>
                <a:gd name="T7" fmla="*/ 589 h 788"/>
                <a:gd name="T8" fmla="*/ 109 w 724"/>
                <a:gd name="T9" fmla="*/ 752 h 788"/>
                <a:gd name="T10" fmla="*/ 56 w 724"/>
                <a:gd name="T11" fmla="*/ 787 h 788"/>
                <a:gd name="T12" fmla="*/ 32 w 724"/>
                <a:gd name="T13" fmla="*/ 783 h 788"/>
                <a:gd name="T14" fmla="*/ 0 w 724"/>
                <a:gd name="T15" fmla="*/ 729 h 788"/>
                <a:gd name="T16" fmla="*/ 4 w 724"/>
                <a:gd name="T17" fmla="*/ 704 h 788"/>
                <a:gd name="T18" fmla="*/ 308 w 724"/>
                <a:gd name="T19" fmla="*/ 35 h 788"/>
                <a:gd name="T20" fmla="*/ 361 w 724"/>
                <a:gd name="T21" fmla="*/ 0 h 788"/>
                <a:gd name="T22" fmla="*/ 415 w 724"/>
                <a:gd name="T23" fmla="*/ 35 h 788"/>
                <a:gd name="T24" fmla="*/ 718 w 724"/>
                <a:gd name="T25" fmla="*/ 704 h 788"/>
                <a:gd name="T26" fmla="*/ 723 w 724"/>
                <a:gd name="T27" fmla="*/ 727 h 788"/>
                <a:gd name="T28" fmla="*/ 685 w 724"/>
                <a:gd name="T29" fmla="*/ 783 h 788"/>
                <a:gd name="T30" fmla="*/ 662 w 724"/>
                <a:gd name="T31" fmla="*/ 787 h 788"/>
                <a:gd name="T32" fmla="*/ 359 w 724"/>
                <a:gd name="T33" fmla="*/ 193 h 788"/>
                <a:gd name="T34" fmla="*/ 228 w 724"/>
                <a:gd name="T35" fmla="*/ 484 h 788"/>
                <a:gd name="T36" fmla="*/ 489 w 724"/>
                <a:gd name="T37" fmla="*/ 484 h 788"/>
                <a:gd name="T38" fmla="*/ 359 w 724"/>
                <a:gd name="T39" fmla="*/ 19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4" h="788">
                  <a:moveTo>
                    <a:pt x="662" y="787"/>
                  </a:moveTo>
                  <a:cubicBezTo>
                    <a:pt x="641" y="787"/>
                    <a:pt x="618" y="776"/>
                    <a:pt x="608" y="752"/>
                  </a:cubicBezTo>
                  <a:lnTo>
                    <a:pt x="536" y="589"/>
                  </a:lnTo>
                  <a:lnTo>
                    <a:pt x="182" y="589"/>
                  </a:lnTo>
                  <a:lnTo>
                    <a:pt x="109" y="752"/>
                  </a:lnTo>
                  <a:cubicBezTo>
                    <a:pt x="100" y="773"/>
                    <a:pt x="77" y="787"/>
                    <a:pt x="56" y="787"/>
                  </a:cubicBezTo>
                  <a:cubicBezTo>
                    <a:pt x="49" y="787"/>
                    <a:pt x="42" y="787"/>
                    <a:pt x="32" y="783"/>
                  </a:cubicBezTo>
                  <a:cubicBezTo>
                    <a:pt x="11" y="773"/>
                    <a:pt x="0" y="752"/>
                    <a:pt x="0" y="729"/>
                  </a:cubicBezTo>
                  <a:cubicBezTo>
                    <a:pt x="0" y="722"/>
                    <a:pt x="0" y="713"/>
                    <a:pt x="4" y="704"/>
                  </a:cubicBezTo>
                  <a:lnTo>
                    <a:pt x="308" y="35"/>
                  </a:lnTo>
                  <a:cubicBezTo>
                    <a:pt x="317" y="16"/>
                    <a:pt x="338" y="0"/>
                    <a:pt x="361" y="0"/>
                  </a:cubicBezTo>
                  <a:cubicBezTo>
                    <a:pt x="384" y="0"/>
                    <a:pt x="405" y="14"/>
                    <a:pt x="415" y="35"/>
                  </a:cubicBezTo>
                  <a:lnTo>
                    <a:pt x="718" y="704"/>
                  </a:lnTo>
                  <a:cubicBezTo>
                    <a:pt x="720" y="711"/>
                    <a:pt x="723" y="720"/>
                    <a:pt x="723" y="727"/>
                  </a:cubicBezTo>
                  <a:cubicBezTo>
                    <a:pt x="718" y="752"/>
                    <a:pt x="706" y="773"/>
                    <a:pt x="685" y="783"/>
                  </a:cubicBezTo>
                  <a:cubicBezTo>
                    <a:pt x="678" y="785"/>
                    <a:pt x="669" y="787"/>
                    <a:pt x="662" y="787"/>
                  </a:cubicBezTo>
                  <a:close/>
                  <a:moveTo>
                    <a:pt x="359" y="193"/>
                  </a:moveTo>
                  <a:lnTo>
                    <a:pt x="228" y="484"/>
                  </a:lnTo>
                  <a:lnTo>
                    <a:pt x="489" y="484"/>
                  </a:lnTo>
                  <a:lnTo>
                    <a:pt x="359" y="193"/>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58" name="Freeform 5">
              <a:extLst>
                <a:ext uri="{FF2B5EF4-FFF2-40B4-BE49-F238E27FC236}">
                  <a16:creationId xmlns:a16="http://schemas.microsoft.com/office/drawing/2014/main" id="{B17EBB5A-6687-BE4C-A97F-D7532F6B9F08}"/>
                </a:ext>
              </a:extLst>
            </p:cNvPr>
            <p:cNvSpPr>
              <a:spLocks noChangeArrowheads="1"/>
            </p:cNvSpPr>
            <p:nvPr/>
          </p:nvSpPr>
          <p:spPr bwMode="auto">
            <a:xfrm>
              <a:off x="1952625" y="4173538"/>
              <a:ext cx="274638" cy="282575"/>
            </a:xfrm>
            <a:custGeom>
              <a:avLst/>
              <a:gdLst>
                <a:gd name="T0" fmla="*/ 646 w 765"/>
                <a:gd name="T1" fmla="*/ 727 h 786"/>
                <a:gd name="T2" fmla="*/ 646 w 765"/>
                <a:gd name="T3" fmla="*/ 301 h 786"/>
                <a:gd name="T4" fmla="*/ 431 w 765"/>
                <a:gd name="T5" fmla="*/ 753 h 786"/>
                <a:gd name="T6" fmla="*/ 382 w 765"/>
                <a:gd name="T7" fmla="*/ 783 h 786"/>
                <a:gd name="T8" fmla="*/ 331 w 765"/>
                <a:gd name="T9" fmla="*/ 750 h 786"/>
                <a:gd name="T10" fmla="*/ 116 w 765"/>
                <a:gd name="T11" fmla="*/ 301 h 786"/>
                <a:gd name="T12" fmla="*/ 116 w 765"/>
                <a:gd name="T13" fmla="*/ 725 h 786"/>
                <a:gd name="T14" fmla="*/ 58 w 765"/>
                <a:gd name="T15" fmla="*/ 783 h 786"/>
                <a:gd name="T16" fmla="*/ 0 w 765"/>
                <a:gd name="T17" fmla="*/ 725 h 786"/>
                <a:gd name="T18" fmla="*/ 0 w 765"/>
                <a:gd name="T19" fmla="*/ 58 h 786"/>
                <a:gd name="T20" fmla="*/ 58 w 765"/>
                <a:gd name="T21" fmla="*/ 0 h 786"/>
                <a:gd name="T22" fmla="*/ 112 w 765"/>
                <a:gd name="T23" fmla="*/ 37 h 786"/>
                <a:gd name="T24" fmla="*/ 382 w 765"/>
                <a:gd name="T25" fmla="*/ 604 h 786"/>
                <a:gd name="T26" fmla="*/ 650 w 765"/>
                <a:gd name="T27" fmla="*/ 35 h 786"/>
                <a:gd name="T28" fmla="*/ 704 w 765"/>
                <a:gd name="T29" fmla="*/ 0 h 786"/>
                <a:gd name="T30" fmla="*/ 762 w 765"/>
                <a:gd name="T31" fmla="*/ 58 h 786"/>
                <a:gd name="T32" fmla="*/ 762 w 765"/>
                <a:gd name="T33" fmla="*/ 730 h 786"/>
                <a:gd name="T34" fmla="*/ 704 w 765"/>
                <a:gd name="T35" fmla="*/ 785 h 786"/>
                <a:gd name="T36" fmla="*/ 646 w 765"/>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5" h="786">
                  <a:moveTo>
                    <a:pt x="646" y="727"/>
                  </a:moveTo>
                  <a:lnTo>
                    <a:pt x="646" y="301"/>
                  </a:lnTo>
                  <a:cubicBezTo>
                    <a:pt x="508" y="580"/>
                    <a:pt x="431" y="753"/>
                    <a:pt x="431" y="753"/>
                  </a:cubicBezTo>
                  <a:cubicBezTo>
                    <a:pt x="422" y="774"/>
                    <a:pt x="403" y="783"/>
                    <a:pt x="382" y="783"/>
                  </a:cubicBezTo>
                  <a:cubicBezTo>
                    <a:pt x="359" y="783"/>
                    <a:pt x="342" y="774"/>
                    <a:pt x="331" y="750"/>
                  </a:cubicBezTo>
                  <a:lnTo>
                    <a:pt x="116" y="301"/>
                  </a:lnTo>
                  <a:lnTo>
                    <a:pt x="116" y="725"/>
                  </a:lnTo>
                  <a:cubicBezTo>
                    <a:pt x="116" y="757"/>
                    <a:pt x="91" y="783"/>
                    <a:pt x="58" y="783"/>
                  </a:cubicBezTo>
                  <a:cubicBezTo>
                    <a:pt x="25" y="783"/>
                    <a:pt x="0" y="757"/>
                    <a:pt x="0" y="725"/>
                  </a:cubicBezTo>
                  <a:lnTo>
                    <a:pt x="0" y="58"/>
                  </a:lnTo>
                  <a:cubicBezTo>
                    <a:pt x="0" y="26"/>
                    <a:pt x="25" y="0"/>
                    <a:pt x="58" y="0"/>
                  </a:cubicBezTo>
                  <a:cubicBezTo>
                    <a:pt x="84" y="0"/>
                    <a:pt x="102" y="16"/>
                    <a:pt x="112" y="37"/>
                  </a:cubicBezTo>
                  <a:lnTo>
                    <a:pt x="382" y="604"/>
                  </a:lnTo>
                  <a:lnTo>
                    <a:pt x="650" y="35"/>
                  </a:lnTo>
                  <a:cubicBezTo>
                    <a:pt x="660" y="14"/>
                    <a:pt x="678" y="0"/>
                    <a:pt x="704" y="0"/>
                  </a:cubicBezTo>
                  <a:cubicBezTo>
                    <a:pt x="736" y="0"/>
                    <a:pt x="762" y="26"/>
                    <a:pt x="762" y="58"/>
                  </a:cubicBezTo>
                  <a:lnTo>
                    <a:pt x="762" y="730"/>
                  </a:lnTo>
                  <a:cubicBezTo>
                    <a:pt x="764"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0" name="Freeform 6">
              <a:extLst>
                <a:ext uri="{FF2B5EF4-FFF2-40B4-BE49-F238E27FC236}">
                  <a16:creationId xmlns:a16="http://schemas.microsoft.com/office/drawing/2014/main" id="{7B91991E-A4FB-924C-B7D5-97D52930196F}"/>
                </a:ext>
              </a:extLst>
            </p:cNvPr>
            <p:cNvSpPr>
              <a:spLocks noChangeArrowheads="1"/>
            </p:cNvSpPr>
            <p:nvPr/>
          </p:nvSpPr>
          <p:spPr bwMode="auto">
            <a:xfrm>
              <a:off x="2298700" y="4176713"/>
              <a:ext cx="233363" cy="276225"/>
            </a:xfrm>
            <a:custGeom>
              <a:avLst/>
              <a:gdLst>
                <a:gd name="T0" fmla="*/ 63 w 649"/>
                <a:gd name="T1" fmla="*/ 767 h 768"/>
                <a:gd name="T2" fmla="*/ 0 w 649"/>
                <a:gd name="T3" fmla="*/ 704 h 768"/>
                <a:gd name="T4" fmla="*/ 0 w 649"/>
                <a:gd name="T5" fmla="*/ 61 h 768"/>
                <a:gd name="T6" fmla="*/ 63 w 649"/>
                <a:gd name="T7" fmla="*/ 0 h 768"/>
                <a:gd name="T8" fmla="*/ 268 w 649"/>
                <a:gd name="T9" fmla="*/ 0 h 768"/>
                <a:gd name="T10" fmla="*/ 648 w 649"/>
                <a:gd name="T11" fmla="*/ 385 h 768"/>
                <a:gd name="T12" fmla="*/ 268 w 649"/>
                <a:gd name="T13" fmla="*/ 767 h 768"/>
                <a:gd name="T14" fmla="*/ 63 w 649"/>
                <a:gd name="T15" fmla="*/ 767 h 768"/>
                <a:gd name="T16" fmla="*/ 124 w 649"/>
                <a:gd name="T17" fmla="*/ 114 h 768"/>
                <a:gd name="T18" fmla="*/ 124 w 649"/>
                <a:gd name="T19" fmla="*/ 655 h 768"/>
                <a:gd name="T20" fmla="*/ 261 w 649"/>
                <a:gd name="T21" fmla="*/ 655 h 768"/>
                <a:gd name="T22" fmla="*/ 525 w 649"/>
                <a:gd name="T23" fmla="*/ 385 h 768"/>
                <a:gd name="T24" fmla="*/ 261 w 649"/>
                <a:gd name="T25" fmla="*/ 114 h 768"/>
                <a:gd name="T26" fmla="*/ 124 w 649"/>
                <a:gd name="T27" fmla="*/ 114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9" h="768">
                  <a:moveTo>
                    <a:pt x="63" y="767"/>
                  </a:moveTo>
                  <a:cubicBezTo>
                    <a:pt x="28" y="767"/>
                    <a:pt x="0" y="739"/>
                    <a:pt x="0" y="704"/>
                  </a:cubicBezTo>
                  <a:lnTo>
                    <a:pt x="0" y="61"/>
                  </a:lnTo>
                  <a:cubicBezTo>
                    <a:pt x="0" y="26"/>
                    <a:pt x="28" y="0"/>
                    <a:pt x="63" y="0"/>
                  </a:cubicBezTo>
                  <a:lnTo>
                    <a:pt x="268" y="0"/>
                  </a:lnTo>
                  <a:cubicBezTo>
                    <a:pt x="502" y="0"/>
                    <a:pt x="648" y="173"/>
                    <a:pt x="648" y="385"/>
                  </a:cubicBezTo>
                  <a:cubicBezTo>
                    <a:pt x="648" y="597"/>
                    <a:pt x="499" y="767"/>
                    <a:pt x="268" y="767"/>
                  </a:cubicBezTo>
                  <a:lnTo>
                    <a:pt x="63" y="767"/>
                  </a:lnTo>
                  <a:close/>
                  <a:moveTo>
                    <a:pt x="124" y="114"/>
                  </a:moveTo>
                  <a:lnTo>
                    <a:pt x="124" y="655"/>
                  </a:lnTo>
                  <a:lnTo>
                    <a:pt x="261" y="655"/>
                  </a:lnTo>
                  <a:cubicBezTo>
                    <a:pt x="432" y="655"/>
                    <a:pt x="525" y="541"/>
                    <a:pt x="525" y="385"/>
                  </a:cubicBezTo>
                  <a:cubicBezTo>
                    <a:pt x="525" y="229"/>
                    <a:pt x="429" y="114"/>
                    <a:pt x="261" y="114"/>
                  </a:cubicBezTo>
                  <a:lnTo>
                    <a:pt x="124"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1" name="Freeform 7">
              <a:extLst>
                <a:ext uri="{FF2B5EF4-FFF2-40B4-BE49-F238E27FC236}">
                  <a16:creationId xmlns:a16="http://schemas.microsoft.com/office/drawing/2014/main" id="{9C590A17-C0B0-704C-8EFB-11E1919A1A90}"/>
                </a:ext>
              </a:extLst>
            </p:cNvPr>
            <p:cNvSpPr>
              <a:spLocks noChangeArrowheads="1"/>
            </p:cNvSpPr>
            <p:nvPr/>
          </p:nvSpPr>
          <p:spPr bwMode="auto">
            <a:xfrm>
              <a:off x="2678113" y="4173538"/>
              <a:ext cx="274637" cy="282575"/>
            </a:xfrm>
            <a:custGeom>
              <a:avLst/>
              <a:gdLst>
                <a:gd name="T0" fmla="*/ 646 w 764"/>
                <a:gd name="T1" fmla="*/ 727 h 786"/>
                <a:gd name="T2" fmla="*/ 646 w 764"/>
                <a:gd name="T3" fmla="*/ 301 h 786"/>
                <a:gd name="T4" fmla="*/ 432 w 764"/>
                <a:gd name="T5" fmla="*/ 753 h 786"/>
                <a:gd name="T6" fmla="*/ 383 w 764"/>
                <a:gd name="T7" fmla="*/ 783 h 786"/>
                <a:gd name="T8" fmla="*/ 331 w 764"/>
                <a:gd name="T9" fmla="*/ 750 h 786"/>
                <a:gd name="T10" fmla="*/ 117 w 764"/>
                <a:gd name="T11" fmla="*/ 301 h 786"/>
                <a:gd name="T12" fmla="*/ 117 w 764"/>
                <a:gd name="T13" fmla="*/ 725 h 786"/>
                <a:gd name="T14" fmla="*/ 59 w 764"/>
                <a:gd name="T15" fmla="*/ 783 h 786"/>
                <a:gd name="T16" fmla="*/ 0 w 764"/>
                <a:gd name="T17" fmla="*/ 725 h 786"/>
                <a:gd name="T18" fmla="*/ 0 w 764"/>
                <a:gd name="T19" fmla="*/ 58 h 786"/>
                <a:gd name="T20" fmla="*/ 59 w 764"/>
                <a:gd name="T21" fmla="*/ 0 h 786"/>
                <a:gd name="T22" fmla="*/ 112 w 764"/>
                <a:gd name="T23" fmla="*/ 37 h 786"/>
                <a:gd name="T24" fmla="*/ 383 w 764"/>
                <a:gd name="T25" fmla="*/ 604 h 786"/>
                <a:gd name="T26" fmla="*/ 651 w 764"/>
                <a:gd name="T27" fmla="*/ 35 h 786"/>
                <a:gd name="T28" fmla="*/ 704 w 764"/>
                <a:gd name="T29" fmla="*/ 0 h 786"/>
                <a:gd name="T30" fmla="*/ 763 w 764"/>
                <a:gd name="T31" fmla="*/ 58 h 786"/>
                <a:gd name="T32" fmla="*/ 763 w 764"/>
                <a:gd name="T33" fmla="*/ 730 h 786"/>
                <a:gd name="T34" fmla="*/ 704 w 764"/>
                <a:gd name="T35" fmla="*/ 785 h 786"/>
                <a:gd name="T36" fmla="*/ 646 w 764"/>
                <a:gd name="T37" fmla="*/ 727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4" h="786">
                  <a:moveTo>
                    <a:pt x="646" y="727"/>
                  </a:moveTo>
                  <a:lnTo>
                    <a:pt x="646" y="301"/>
                  </a:lnTo>
                  <a:cubicBezTo>
                    <a:pt x="509" y="580"/>
                    <a:pt x="432" y="753"/>
                    <a:pt x="432" y="753"/>
                  </a:cubicBezTo>
                  <a:cubicBezTo>
                    <a:pt x="422" y="774"/>
                    <a:pt x="404" y="783"/>
                    <a:pt x="383" y="783"/>
                  </a:cubicBezTo>
                  <a:cubicBezTo>
                    <a:pt x="359" y="783"/>
                    <a:pt x="343" y="774"/>
                    <a:pt x="331" y="750"/>
                  </a:cubicBezTo>
                  <a:lnTo>
                    <a:pt x="117" y="301"/>
                  </a:lnTo>
                  <a:lnTo>
                    <a:pt x="117" y="725"/>
                  </a:lnTo>
                  <a:cubicBezTo>
                    <a:pt x="117" y="757"/>
                    <a:pt x="91" y="783"/>
                    <a:pt x="59" y="783"/>
                  </a:cubicBezTo>
                  <a:cubicBezTo>
                    <a:pt x="26" y="783"/>
                    <a:pt x="0" y="757"/>
                    <a:pt x="0" y="725"/>
                  </a:cubicBezTo>
                  <a:lnTo>
                    <a:pt x="0" y="58"/>
                  </a:lnTo>
                  <a:cubicBezTo>
                    <a:pt x="0" y="26"/>
                    <a:pt x="26" y="0"/>
                    <a:pt x="59" y="0"/>
                  </a:cubicBezTo>
                  <a:cubicBezTo>
                    <a:pt x="84" y="0"/>
                    <a:pt x="103" y="16"/>
                    <a:pt x="112" y="37"/>
                  </a:cubicBezTo>
                  <a:lnTo>
                    <a:pt x="383" y="604"/>
                  </a:lnTo>
                  <a:lnTo>
                    <a:pt x="651" y="35"/>
                  </a:lnTo>
                  <a:cubicBezTo>
                    <a:pt x="660" y="14"/>
                    <a:pt x="679" y="0"/>
                    <a:pt x="704" y="0"/>
                  </a:cubicBezTo>
                  <a:cubicBezTo>
                    <a:pt x="737" y="0"/>
                    <a:pt x="763" y="26"/>
                    <a:pt x="763" y="58"/>
                  </a:cubicBezTo>
                  <a:lnTo>
                    <a:pt x="763" y="730"/>
                  </a:lnTo>
                  <a:cubicBezTo>
                    <a:pt x="763" y="762"/>
                    <a:pt x="736" y="785"/>
                    <a:pt x="704" y="785"/>
                  </a:cubicBezTo>
                  <a:cubicBezTo>
                    <a:pt x="671" y="785"/>
                    <a:pt x="646" y="760"/>
                    <a:pt x="646" y="72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2" name="Freeform 8">
              <a:extLst>
                <a:ext uri="{FF2B5EF4-FFF2-40B4-BE49-F238E27FC236}">
                  <a16:creationId xmlns:a16="http://schemas.microsoft.com/office/drawing/2014/main" id="{362AEC9C-61B4-B245-91CE-F205220658FD}"/>
                </a:ext>
              </a:extLst>
            </p:cNvPr>
            <p:cNvSpPr>
              <a:spLocks noChangeArrowheads="1"/>
            </p:cNvSpPr>
            <p:nvPr/>
          </p:nvSpPr>
          <p:spPr bwMode="auto">
            <a:xfrm>
              <a:off x="29987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7" y="427"/>
                    <a:pt x="415" y="353"/>
                    <a:pt x="415" y="264"/>
                  </a:cubicBezTo>
                  <a:cubicBezTo>
                    <a:pt x="415" y="176"/>
                    <a:pt x="354"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3" name="Freeform 9">
              <a:extLst>
                <a:ext uri="{FF2B5EF4-FFF2-40B4-BE49-F238E27FC236}">
                  <a16:creationId xmlns:a16="http://schemas.microsoft.com/office/drawing/2014/main" id="{E4AEDEF2-37EB-7C4F-B976-1D5F37437DD5}"/>
                </a:ext>
              </a:extLst>
            </p:cNvPr>
            <p:cNvSpPr>
              <a:spLocks noChangeArrowheads="1"/>
            </p:cNvSpPr>
            <p:nvPr/>
          </p:nvSpPr>
          <p:spPr bwMode="auto">
            <a:xfrm>
              <a:off x="3219450" y="4267200"/>
              <a:ext cx="176213" cy="188913"/>
            </a:xfrm>
            <a:custGeom>
              <a:avLst/>
              <a:gdLst>
                <a:gd name="T0" fmla="*/ 373 w 488"/>
                <a:gd name="T1" fmla="*/ 467 h 523"/>
                <a:gd name="T2" fmla="*/ 373 w 488"/>
                <a:gd name="T3" fmla="*/ 229 h 523"/>
                <a:gd name="T4" fmla="*/ 243 w 488"/>
                <a:gd name="T5" fmla="*/ 101 h 523"/>
                <a:gd name="T6" fmla="*/ 112 w 488"/>
                <a:gd name="T7" fmla="*/ 229 h 523"/>
                <a:gd name="T8" fmla="*/ 112 w 488"/>
                <a:gd name="T9" fmla="*/ 467 h 523"/>
                <a:gd name="T10" fmla="*/ 56 w 488"/>
                <a:gd name="T11" fmla="*/ 522 h 523"/>
                <a:gd name="T12" fmla="*/ 0 w 488"/>
                <a:gd name="T13" fmla="*/ 467 h 523"/>
                <a:gd name="T14" fmla="*/ 0 w 488"/>
                <a:gd name="T15" fmla="*/ 240 h 523"/>
                <a:gd name="T16" fmla="*/ 243 w 488"/>
                <a:gd name="T17" fmla="*/ 0 h 523"/>
                <a:gd name="T18" fmla="*/ 485 w 488"/>
                <a:gd name="T19" fmla="*/ 240 h 523"/>
                <a:gd name="T20" fmla="*/ 485 w 488"/>
                <a:gd name="T21" fmla="*/ 467 h 523"/>
                <a:gd name="T22" fmla="*/ 429 w 488"/>
                <a:gd name="T23" fmla="*/ 522 h 523"/>
                <a:gd name="T24" fmla="*/ 373 w 488"/>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8" h="523">
                  <a:moveTo>
                    <a:pt x="373" y="467"/>
                  </a:moveTo>
                  <a:lnTo>
                    <a:pt x="373" y="229"/>
                  </a:lnTo>
                  <a:cubicBezTo>
                    <a:pt x="373" y="156"/>
                    <a:pt x="319" y="101"/>
                    <a:pt x="243" y="101"/>
                  </a:cubicBezTo>
                  <a:cubicBezTo>
                    <a:pt x="166" y="101"/>
                    <a:pt x="112" y="156"/>
                    <a:pt x="112" y="229"/>
                  </a:cubicBezTo>
                  <a:lnTo>
                    <a:pt x="112" y="467"/>
                  </a:lnTo>
                  <a:cubicBezTo>
                    <a:pt x="112" y="497"/>
                    <a:pt x="86" y="522"/>
                    <a:pt x="56" y="522"/>
                  </a:cubicBezTo>
                  <a:cubicBezTo>
                    <a:pt x="26" y="522"/>
                    <a:pt x="0" y="497"/>
                    <a:pt x="0" y="467"/>
                  </a:cubicBezTo>
                  <a:lnTo>
                    <a:pt x="0" y="240"/>
                  </a:lnTo>
                  <a:cubicBezTo>
                    <a:pt x="0" y="108"/>
                    <a:pt x="107" y="0"/>
                    <a:pt x="243" y="0"/>
                  </a:cubicBezTo>
                  <a:cubicBezTo>
                    <a:pt x="378" y="0"/>
                    <a:pt x="485" y="108"/>
                    <a:pt x="485" y="240"/>
                  </a:cubicBezTo>
                  <a:lnTo>
                    <a:pt x="485" y="467"/>
                  </a:lnTo>
                  <a:cubicBezTo>
                    <a:pt x="487" y="499"/>
                    <a:pt x="462"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4" name="Freeform 10">
              <a:extLst>
                <a:ext uri="{FF2B5EF4-FFF2-40B4-BE49-F238E27FC236}">
                  <a16:creationId xmlns:a16="http://schemas.microsoft.com/office/drawing/2014/main" id="{E25764FB-9A51-CE4E-ABA3-D62A3AD2478C}"/>
                </a:ext>
              </a:extLst>
            </p:cNvPr>
            <p:cNvSpPr>
              <a:spLocks noChangeArrowheads="1"/>
            </p:cNvSpPr>
            <p:nvPr/>
          </p:nvSpPr>
          <p:spPr bwMode="auto">
            <a:xfrm>
              <a:off x="3440113"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6" y="126"/>
                    <a:pt x="63" y="126"/>
                  </a:cubicBezTo>
                  <a:cubicBezTo>
                    <a:pt x="28" y="126"/>
                    <a:pt x="0" y="98"/>
                    <a:pt x="0" y="63"/>
                  </a:cubicBezTo>
                  <a:close/>
                  <a:moveTo>
                    <a:pt x="7" y="714"/>
                  </a:moveTo>
                  <a:lnTo>
                    <a:pt x="7" y="308"/>
                  </a:lnTo>
                  <a:cubicBezTo>
                    <a:pt x="7" y="278"/>
                    <a:pt x="30" y="252"/>
                    <a:pt x="63" y="252"/>
                  </a:cubicBezTo>
                  <a:cubicBezTo>
                    <a:pt x="93" y="252"/>
                    <a:pt x="119" y="278"/>
                    <a:pt x="119" y="308"/>
                  </a:cubicBezTo>
                  <a:lnTo>
                    <a:pt x="119" y="714"/>
                  </a:lnTo>
                  <a:cubicBezTo>
                    <a:pt x="119" y="746"/>
                    <a:pt x="93" y="769"/>
                    <a:pt x="63" y="769"/>
                  </a:cubicBezTo>
                  <a:cubicBezTo>
                    <a:pt x="33"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5" name="Freeform 11">
              <a:extLst>
                <a:ext uri="{FF2B5EF4-FFF2-40B4-BE49-F238E27FC236}">
                  <a16:creationId xmlns:a16="http://schemas.microsoft.com/office/drawing/2014/main" id="{9BBCAF27-8BDC-364C-B059-89FE4EF7365D}"/>
                </a:ext>
              </a:extLst>
            </p:cNvPr>
            <p:cNvSpPr>
              <a:spLocks noChangeArrowheads="1"/>
            </p:cNvSpPr>
            <p:nvPr/>
          </p:nvSpPr>
          <p:spPr bwMode="auto">
            <a:xfrm>
              <a:off x="3511550" y="4192588"/>
              <a:ext cx="139700" cy="263525"/>
            </a:xfrm>
            <a:custGeom>
              <a:avLst/>
              <a:gdLst>
                <a:gd name="T0" fmla="*/ 242 w 386"/>
                <a:gd name="T1" fmla="*/ 315 h 730"/>
                <a:gd name="T2" fmla="*/ 242 w 386"/>
                <a:gd name="T3" fmla="*/ 674 h 730"/>
                <a:gd name="T4" fmla="*/ 187 w 386"/>
                <a:gd name="T5" fmla="*/ 729 h 730"/>
                <a:gd name="T6" fmla="*/ 131 w 386"/>
                <a:gd name="T7" fmla="*/ 674 h 730"/>
                <a:gd name="T8" fmla="*/ 131 w 386"/>
                <a:gd name="T9" fmla="*/ 315 h 730"/>
                <a:gd name="T10" fmla="*/ 47 w 386"/>
                <a:gd name="T11" fmla="*/ 315 h 730"/>
                <a:gd name="T12" fmla="*/ 0 w 386"/>
                <a:gd name="T13" fmla="*/ 268 h 730"/>
                <a:gd name="T14" fmla="*/ 47 w 386"/>
                <a:gd name="T15" fmla="*/ 221 h 730"/>
                <a:gd name="T16" fmla="*/ 131 w 386"/>
                <a:gd name="T17" fmla="*/ 221 h 730"/>
                <a:gd name="T18" fmla="*/ 131 w 386"/>
                <a:gd name="T19" fmla="*/ 56 h 730"/>
                <a:gd name="T20" fmla="*/ 187 w 386"/>
                <a:gd name="T21" fmla="*/ 0 h 730"/>
                <a:gd name="T22" fmla="*/ 242 w 386"/>
                <a:gd name="T23" fmla="*/ 56 h 730"/>
                <a:gd name="T24" fmla="*/ 242 w 386"/>
                <a:gd name="T25" fmla="*/ 221 h 730"/>
                <a:gd name="T26" fmla="*/ 338 w 386"/>
                <a:gd name="T27" fmla="*/ 221 h 730"/>
                <a:gd name="T28" fmla="*/ 385 w 386"/>
                <a:gd name="T29" fmla="*/ 268 h 730"/>
                <a:gd name="T30" fmla="*/ 338 w 386"/>
                <a:gd name="T31" fmla="*/ 315 h 730"/>
                <a:gd name="T32" fmla="*/ 242 w 386"/>
                <a:gd name="T33" fmla="*/ 315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6" h="730">
                  <a:moveTo>
                    <a:pt x="242" y="315"/>
                  </a:moveTo>
                  <a:lnTo>
                    <a:pt x="242" y="674"/>
                  </a:lnTo>
                  <a:cubicBezTo>
                    <a:pt x="242" y="704"/>
                    <a:pt x="217" y="729"/>
                    <a:pt x="187" y="729"/>
                  </a:cubicBezTo>
                  <a:cubicBezTo>
                    <a:pt x="156" y="729"/>
                    <a:pt x="131" y="706"/>
                    <a:pt x="131" y="674"/>
                  </a:cubicBezTo>
                  <a:lnTo>
                    <a:pt x="131" y="315"/>
                  </a:lnTo>
                  <a:lnTo>
                    <a:pt x="47" y="315"/>
                  </a:lnTo>
                  <a:cubicBezTo>
                    <a:pt x="21" y="315"/>
                    <a:pt x="0" y="294"/>
                    <a:pt x="0" y="268"/>
                  </a:cubicBezTo>
                  <a:cubicBezTo>
                    <a:pt x="0" y="242"/>
                    <a:pt x="21" y="221"/>
                    <a:pt x="47" y="221"/>
                  </a:cubicBezTo>
                  <a:lnTo>
                    <a:pt x="131" y="221"/>
                  </a:lnTo>
                  <a:lnTo>
                    <a:pt x="131" y="56"/>
                  </a:lnTo>
                  <a:cubicBezTo>
                    <a:pt x="131" y="25"/>
                    <a:pt x="156" y="0"/>
                    <a:pt x="187" y="0"/>
                  </a:cubicBezTo>
                  <a:cubicBezTo>
                    <a:pt x="217" y="0"/>
                    <a:pt x="242" y="23"/>
                    <a:pt x="242" y="56"/>
                  </a:cubicBezTo>
                  <a:lnTo>
                    <a:pt x="242" y="221"/>
                  </a:lnTo>
                  <a:lnTo>
                    <a:pt x="338" y="221"/>
                  </a:lnTo>
                  <a:cubicBezTo>
                    <a:pt x="364" y="221"/>
                    <a:pt x="385" y="242"/>
                    <a:pt x="385" y="268"/>
                  </a:cubicBezTo>
                  <a:cubicBezTo>
                    <a:pt x="385" y="294"/>
                    <a:pt x="364" y="315"/>
                    <a:pt x="338" y="315"/>
                  </a:cubicBezTo>
                  <a:lnTo>
                    <a:pt x="242" y="315"/>
                  </a:ln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6" name="Freeform 12">
              <a:extLst>
                <a:ext uri="{FF2B5EF4-FFF2-40B4-BE49-F238E27FC236}">
                  <a16:creationId xmlns:a16="http://schemas.microsoft.com/office/drawing/2014/main" id="{80AC357B-2580-844F-A4CB-E7C5E26F28E1}"/>
                </a:ext>
              </a:extLst>
            </p:cNvPr>
            <p:cNvSpPr>
              <a:spLocks noChangeArrowheads="1"/>
            </p:cNvSpPr>
            <p:nvPr/>
          </p:nvSpPr>
          <p:spPr bwMode="auto">
            <a:xfrm>
              <a:off x="3659188" y="4267200"/>
              <a:ext cx="190500" cy="190500"/>
            </a:xfrm>
            <a:custGeom>
              <a:avLst/>
              <a:gdLst>
                <a:gd name="T0" fmla="*/ 0 w 528"/>
                <a:gd name="T1" fmla="*/ 264 h 528"/>
                <a:gd name="T2" fmla="*/ 263 w 528"/>
                <a:gd name="T3" fmla="*/ 0 h 528"/>
                <a:gd name="T4" fmla="*/ 527 w 528"/>
                <a:gd name="T5" fmla="*/ 264 h 528"/>
                <a:gd name="T6" fmla="*/ 263 w 528"/>
                <a:gd name="T7" fmla="*/ 527 h 528"/>
                <a:gd name="T8" fmla="*/ 0 w 528"/>
                <a:gd name="T9" fmla="*/ 264 h 528"/>
                <a:gd name="T10" fmla="*/ 112 w 528"/>
                <a:gd name="T11" fmla="*/ 264 h 528"/>
                <a:gd name="T12" fmla="*/ 263 w 528"/>
                <a:gd name="T13" fmla="*/ 427 h 528"/>
                <a:gd name="T14" fmla="*/ 415 w 528"/>
                <a:gd name="T15" fmla="*/ 264 h 528"/>
                <a:gd name="T16" fmla="*/ 263 w 528"/>
                <a:gd name="T17" fmla="*/ 101 h 528"/>
                <a:gd name="T18" fmla="*/ 112 w 528"/>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8" h="528">
                  <a:moveTo>
                    <a:pt x="0" y="264"/>
                  </a:moveTo>
                  <a:cubicBezTo>
                    <a:pt x="0" y="117"/>
                    <a:pt x="116" y="0"/>
                    <a:pt x="263" y="0"/>
                  </a:cubicBezTo>
                  <a:cubicBezTo>
                    <a:pt x="410" y="0"/>
                    <a:pt x="527" y="117"/>
                    <a:pt x="527" y="264"/>
                  </a:cubicBezTo>
                  <a:cubicBezTo>
                    <a:pt x="527" y="411"/>
                    <a:pt x="410" y="527"/>
                    <a:pt x="263" y="527"/>
                  </a:cubicBezTo>
                  <a:cubicBezTo>
                    <a:pt x="116" y="527"/>
                    <a:pt x="0" y="411"/>
                    <a:pt x="0" y="264"/>
                  </a:cubicBezTo>
                  <a:close/>
                  <a:moveTo>
                    <a:pt x="112" y="264"/>
                  </a:moveTo>
                  <a:cubicBezTo>
                    <a:pt x="112" y="355"/>
                    <a:pt x="172" y="427"/>
                    <a:pt x="263" y="427"/>
                  </a:cubicBezTo>
                  <a:cubicBezTo>
                    <a:pt x="356" y="427"/>
                    <a:pt x="415" y="353"/>
                    <a:pt x="415" y="264"/>
                  </a:cubicBezTo>
                  <a:cubicBezTo>
                    <a:pt x="415" y="176"/>
                    <a:pt x="356"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7" name="Freeform 13">
              <a:extLst>
                <a:ext uri="{FF2B5EF4-FFF2-40B4-BE49-F238E27FC236}">
                  <a16:creationId xmlns:a16="http://schemas.microsoft.com/office/drawing/2014/main" id="{D6435274-1D4D-A649-BD6A-EAC1980A8ECD}"/>
                </a:ext>
              </a:extLst>
            </p:cNvPr>
            <p:cNvSpPr>
              <a:spLocks noChangeArrowheads="1"/>
            </p:cNvSpPr>
            <p:nvPr/>
          </p:nvSpPr>
          <p:spPr bwMode="auto">
            <a:xfrm>
              <a:off x="3886200"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5"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7"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8" name="Freeform 14">
              <a:extLst>
                <a:ext uri="{FF2B5EF4-FFF2-40B4-BE49-F238E27FC236}">
                  <a16:creationId xmlns:a16="http://schemas.microsoft.com/office/drawing/2014/main" id="{33C3843E-7C3E-2B43-8023-7DD564D210C5}"/>
                </a:ext>
              </a:extLst>
            </p:cNvPr>
            <p:cNvSpPr>
              <a:spLocks noChangeArrowheads="1"/>
            </p:cNvSpPr>
            <p:nvPr/>
          </p:nvSpPr>
          <p:spPr bwMode="auto">
            <a:xfrm>
              <a:off x="4027488" y="4178300"/>
              <a:ext cx="46037" cy="277813"/>
            </a:xfrm>
            <a:custGeom>
              <a:avLst/>
              <a:gdLst>
                <a:gd name="T0" fmla="*/ 0 w 127"/>
                <a:gd name="T1" fmla="*/ 63 h 770"/>
                <a:gd name="T2" fmla="*/ 63 w 127"/>
                <a:gd name="T3" fmla="*/ 0 h 770"/>
                <a:gd name="T4" fmla="*/ 126 w 127"/>
                <a:gd name="T5" fmla="*/ 63 h 770"/>
                <a:gd name="T6" fmla="*/ 63 w 127"/>
                <a:gd name="T7" fmla="*/ 126 h 770"/>
                <a:gd name="T8" fmla="*/ 0 w 127"/>
                <a:gd name="T9" fmla="*/ 63 h 770"/>
                <a:gd name="T10" fmla="*/ 7 w 127"/>
                <a:gd name="T11" fmla="*/ 714 h 770"/>
                <a:gd name="T12" fmla="*/ 7 w 127"/>
                <a:gd name="T13" fmla="*/ 308 h 770"/>
                <a:gd name="T14" fmla="*/ 63 w 127"/>
                <a:gd name="T15" fmla="*/ 252 h 770"/>
                <a:gd name="T16" fmla="*/ 119 w 127"/>
                <a:gd name="T17" fmla="*/ 308 h 770"/>
                <a:gd name="T18" fmla="*/ 119 w 127"/>
                <a:gd name="T19" fmla="*/ 714 h 770"/>
                <a:gd name="T20" fmla="*/ 63 w 127"/>
                <a:gd name="T21" fmla="*/ 769 h 770"/>
                <a:gd name="T22" fmla="*/ 7 w 127"/>
                <a:gd name="T23" fmla="*/ 71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770">
                  <a:moveTo>
                    <a:pt x="0" y="63"/>
                  </a:moveTo>
                  <a:cubicBezTo>
                    <a:pt x="0" y="28"/>
                    <a:pt x="28" y="0"/>
                    <a:pt x="63" y="0"/>
                  </a:cubicBezTo>
                  <a:cubicBezTo>
                    <a:pt x="98" y="0"/>
                    <a:pt x="126" y="28"/>
                    <a:pt x="126" y="63"/>
                  </a:cubicBezTo>
                  <a:cubicBezTo>
                    <a:pt x="126" y="98"/>
                    <a:pt x="98" y="126"/>
                    <a:pt x="63" y="126"/>
                  </a:cubicBezTo>
                  <a:cubicBezTo>
                    <a:pt x="28" y="126"/>
                    <a:pt x="0" y="98"/>
                    <a:pt x="0" y="63"/>
                  </a:cubicBezTo>
                  <a:close/>
                  <a:moveTo>
                    <a:pt x="7" y="714"/>
                  </a:moveTo>
                  <a:lnTo>
                    <a:pt x="7" y="308"/>
                  </a:lnTo>
                  <a:cubicBezTo>
                    <a:pt x="7" y="278"/>
                    <a:pt x="30" y="252"/>
                    <a:pt x="63" y="252"/>
                  </a:cubicBezTo>
                  <a:cubicBezTo>
                    <a:pt x="95" y="252"/>
                    <a:pt x="119" y="278"/>
                    <a:pt x="119" y="308"/>
                  </a:cubicBezTo>
                  <a:lnTo>
                    <a:pt x="119" y="714"/>
                  </a:lnTo>
                  <a:cubicBezTo>
                    <a:pt x="121" y="746"/>
                    <a:pt x="95" y="769"/>
                    <a:pt x="63" y="769"/>
                  </a:cubicBezTo>
                  <a:cubicBezTo>
                    <a:pt x="32" y="769"/>
                    <a:pt x="7" y="744"/>
                    <a:pt x="7" y="71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69" name="Freeform 15">
              <a:extLst>
                <a:ext uri="{FF2B5EF4-FFF2-40B4-BE49-F238E27FC236}">
                  <a16:creationId xmlns:a16="http://schemas.microsoft.com/office/drawing/2014/main" id="{44AE7399-69FC-1A49-83E5-58104EB03C23}"/>
                </a:ext>
              </a:extLst>
            </p:cNvPr>
            <p:cNvSpPr>
              <a:spLocks noChangeArrowheads="1"/>
            </p:cNvSpPr>
            <p:nvPr/>
          </p:nvSpPr>
          <p:spPr bwMode="auto">
            <a:xfrm>
              <a:off x="4117975" y="4267200"/>
              <a:ext cx="174625" cy="188913"/>
            </a:xfrm>
            <a:custGeom>
              <a:avLst/>
              <a:gdLst>
                <a:gd name="T0" fmla="*/ 373 w 486"/>
                <a:gd name="T1" fmla="*/ 467 h 523"/>
                <a:gd name="T2" fmla="*/ 373 w 486"/>
                <a:gd name="T3" fmla="*/ 229 h 523"/>
                <a:gd name="T4" fmla="*/ 242 w 486"/>
                <a:gd name="T5" fmla="*/ 101 h 523"/>
                <a:gd name="T6" fmla="*/ 112 w 486"/>
                <a:gd name="T7" fmla="*/ 229 h 523"/>
                <a:gd name="T8" fmla="*/ 112 w 486"/>
                <a:gd name="T9" fmla="*/ 467 h 523"/>
                <a:gd name="T10" fmla="*/ 56 w 486"/>
                <a:gd name="T11" fmla="*/ 522 h 523"/>
                <a:gd name="T12" fmla="*/ 0 w 486"/>
                <a:gd name="T13" fmla="*/ 467 h 523"/>
                <a:gd name="T14" fmla="*/ 0 w 486"/>
                <a:gd name="T15" fmla="*/ 240 h 523"/>
                <a:gd name="T16" fmla="*/ 242 w 486"/>
                <a:gd name="T17" fmla="*/ 0 h 523"/>
                <a:gd name="T18" fmla="*/ 485 w 486"/>
                <a:gd name="T19" fmla="*/ 240 h 523"/>
                <a:gd name="T20" fmla="*/ 485 w 486"/>
                <a:gd name="T21" fmla="*/ 467 h 523"/>
                <a:gd name="T22" fmla="*/ 429 w 486"/>
                <a:gd name="T23" fmla="*/ 522 h 523"/>
                <a:gd name="T24" fmla="*/ 373 w 486"/>
                <a:gd name="T25"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523">
                  <a:moveTo>
                    <a:pt x="373" y="467"/>
                  </a:moveTo>
                  <a:lnTo>
                    <a:pt x="373" y="229"/>
                  </a:lnTo>
                  <a:cubicBezTo>
                    <a:pt x="373" y="156"/>
                    <a:pt x="319" y="101"/>
                    <a:pt x="242" y="101"/>
                  </a:cubicBezTo>
                  <a:cubicBezTo>
                    <a:pt x="165" y="101"/>
                    <a:pt x="112" y="156"/>
                    <a:pt x="112" y="229"/>
                  </a:cubicBezTo>
                  <a:lnTo>
                    <a:pt x="112" y="467"/>
                  </a:lnTo>
                  <a:cubicBezTo>
                    <a:pt x="112" y="497"/>
                    <a:pt x="86" y="522"/>
                    <a:pt x="56" y="522"/>
                  </a:cubicBezTo>
                  <a:cubicBezTo>
                    <a:pt x="26" y="522"/>
                    <a:pt x="0" y="497"/>
                    <a:pt x="0" y="467"/>
                  </a:cubicBezTo>
                  <a:lnTo>
                    <a:pt x="0" y="240"/>
                  </a:lnTo>
                  <a:cubicBezTo>
                    <a:pt x="0" y="108"/>
                    <a:pt x="107" y="0"/>
                    <a:pt x="242" y="0"/>
                  </a:cubicBezTo>
                  <a:cubicBezTo>
                    <a:pt x="378" y="0"/>
                    <a:pt x="485" y="108"/>
                    <a:pt x="485" y="240"/>
                  </a:cubicBezTo>
                  <a:lnTo>
                    <a:pt x="485" y="467"/>
                  </a:lnTo>
                  <a:cubicBezTo>
                    <a:pt x="485" y="499"/>
                    <a:pt x="461" y="522"/>
                    <a:pt x="429" y="522"/>
                  </a:cubicBezTo>
                  <a:cubicBezTo>
                    <a:pt x="399" y="522"/>
                    <a:pt x="373" y="497"/>
                    <a:pt x="373"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0" name="Freeform 16">
              <a:extLst>
                <a:ext uri="{FF2B5EF4-FFF2-40B4-BE49-F238E27FC236}">
                  <a16:creationId xmlns:a16="http://schemas.microsoft.com/office/drawing/2014/main" id="{B4248B84-B168-D943-9FB8-22DE9F0694E0}"/>
                </a:ext>
              </a:extLst>
            </p:cNvPr>
            <p:cNvSpPr>
              <a:spLocks noChangeArrowheads="1"/>
            </p:cNvSpPr>
            <p:nvPr/>
          </p:nvSpPr>
          <p:spPr bwMode="auto">
            <a:xfrm>
              <a:off x="4324350" y="4267200"/>
              <a:ext cx="192088" cy="266700"/>
            </a:xfrm>
            <a:custGeom>
              <a:avLst/>
              <a:gdLst>
                <a:gd name="T0" fmla="*/ 72 w 532"/>
                <a:gd name="T1" fmla="*/ 707 h 740"/>
                <a:gd name="T2" fmla="*/ 42 w 532"/>
                <a:gd name="T3" fmla="*/ 665 h 740"/>
                <a:gd name="T4" fmla="*/ 44 w 532"/>
                <a:gd name="T5" fmla="*/ 646 h 740"/>
                <a:gd name="T6" fmla="*/ 51 w 532"/>
                <a:gd name="T7" fmla="*/ 634 h 740"/>
                <a:gd name="T8" fmla="*/ 86 w 532"/>
                <a:gd name="T9" fmla="*/ 616 h 740"/>
                <a:gd name="T10" fmla="*/ 102 w 532"/>
                <a:gd name="T11" fmla="*/ 618 h 740"/>
                <a:gd name="T12" fmla="*/ 252 w 532"/>
                <a:gd name="T13" fmla="*/ 641 h 740"/>
                <a:gd name="T14" fmla="*/ 417 w 532"/>
                <a:gd name="T15" fmla="*/ 483 h 740"/>
                <a:gd name="T16" fmla="*/ 417 w 532"/>
                <a:gd name="T17" fmla="*/ 429 h 740"/>
                <a:gd name="T18" fmla="*/ 254 w 532"/>
                <a:gd name="T19" fmla="*/ 520 h 740"/>
                <a:gd name="T20" fmla="*/ 0 w 532"/>
                <a:gd name="T21" fmla="*/ 259 h 740"/>
                <a:gd name="T22" fmla="*/ 254 w 532"/>
                <a:gd name="T23" fmla="*/ 0 h 740"/>
                <a:gd name="T24" fmla="*/ 415 w 532"/>
                <a:gd name="T25" fmla="*/ 87 h 740"/>
                <a:gd name="T26" fmla="*/ 415 w 532"/>
                <a:gd name="T27" fmla="*/ 61 h 740"/>
                <a:gd name="T28" fmla="*/ 471 w 532"/>
                <a:gd name="T29" fmla="*/ 5 h 740"/>
                <a:gd name="T30" fmla="*/ 527 w 532"/>
                <a:gd name="T31" fmla="*/ 61 h 740"/>
                <a:gd name="T32" fmla="*/ 527 w 532"/>
                <a:gd name="T33" fmla="*/ 474 h 740"/>
                <a:gd name="T34" fmla="*/ 254 w 532"/>
                <a:gd name="T35" fmla="*/ 739 h 740"/>
                <a:gd name="T36" fmla="*/ 72 w 532"/>
                <a:gd name="T37" fmla="*/ 707 h 740"/>
                <a:gd name="T38" fmla="*/ 116 w 532"/>
                <a:gd name="T39" fmla="*/ 259 h 740"/>
                <a:gd name="T40" fmla="*/ 268 w 532"/>
                <a:gd name="T41" fmla="*/ 420 h 740"/>
                <a:gd name="T42" fmla="*/ 419 w 532"/>
                <a:gd name="T43" fmla="*/ 259 h 740"/>
                <a:gd name="T44" fmla="*/ 268 w 532"/>
                <a:gd name="T45" fmla="*/ 101 h 740"/>
                <a:gd name="T46" fmla="*/ 116 w 532"/>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2" h="740">
                  <a:moveTo>
                    <a:pt x="72" y="707"/>
                  </a:moveTo>
                  <a:cubicBezTo>
                    <a:pt x="53" y="697"/>
                    <a:pt x="42" y="683"/>
                    <a:pt x="42" y="665"/>
                  </a:cubicBezTo>
                  <a:cubicBezTo>
                    <a:pt x="42" y="660"/>
                    <a:pt x="42" y="653"/>
                    <a:pt x="44" y="646"/>
                  </a:cubicBezTo>
                  <a:cubicBezTo>
                    <a:pt x="44" y="641"/>
                    <a:pt x="49" y="639"/>
                    <a:pt x="51" y="634"/>
                  </a:cubicBezTo>
                  <a:cubicBezTo>
                    <a:pt x="60" y="623"/>
                    <a:pt x="72" y="616"/>
                    <a:pt x="86" y="616"/>
                  </a:cubicBezTo>
                  <a:cubicBezTo>
                    <a:pt x="91" y="616"/>
                    <a:pt x="98" y="616"/>
                    <a:pt x="102" y="618"/>
                  </a:cubicBezTo>
                  <a:cubicBezTo>
                    <a:pt x="154" y="634"/>
                    <a:pt x="200" y="641"/>
                    <a:pt x="252" y="641"/>
                  </a:cubicBezTo>
                  <a:cubicBezTo>
                    <a:pt x="366" y="641"/>
                    <a:pt x="417" y="574"/>
                    <a:pt x="417" y="483"/>
                  </a:cubicBezTo>
                  <a:lnTo>
                    <a:pt x="417" y="429"/>
                  </a:lnTo>
                  <a:cubicBezTo>
                    <a:pt x="394" y="476"/>
                    <a:pt x="328" y="520"/>
                    <a:pt x="254" y="520"/>
                  </a:cubicBezTo>
                  <a:cubicBezTo>
                    <a:pt x="116" y="520"/>
                    <a:pt x="0" y="415"/>
                    <a:pt x="0" y="259"/>
                  </a:cubicBezTo>
                  <a:cubicBezTo>
                    <a:pt x="0" y="112"/>
                    <a:pt x="112" y="0"/>
                    <a:pt x="254" y="0"/>
                  </a:cubicBezTo>
                  <a:cubicBezTo>
                    <a:pt x="331" y="0"/>
                    <a:pt x="384" y="38"/>
                    <a:pt x="415" y="87"/>
                  </a:cubicBezTo>
                  <a:lnTo>
                    <a:pt x="415" y="61"/>
                  </a:lnTo>
                  <a:cubicBezTo>
                    <a:pt x="415" y="31"/>
                    <a:pt x="440" y="5"/>
                    <a:pt x="471" y="5"/>
                  </a:cubicBezTo>
                  <a:cubicBezTo>
                    <a:pt x="501" y="5"/>
                    <a:pt x="527" y="31"/>
                    <a:pt x="527" y="61"/>
                  </a:cubicBezTo>
                  <a:lnTo>
                    <a:pt x="527" y="474"/>
                  </a:lnTo>
                  <a:cubicBezTo>
                    <a:pt x="531" y="620"/>
                    <a:pt x="438" y="739"/>
                    <a:pt x="254" y="739"/>
                  </a:cubicBezTo>
                  <a:cubicBezTo>
                    <a:pt x="182" y="739"/>
                    <a:pt x="128" y="730"/>
                    <a:pt x="72" y="707"/>
                  </a:cubicBezTo>
                  <a:close/>
                  <a:moveTo>
                    <a:pt x="116" y="259"/>
                  </a:moveTo>
                  <a:cubicBezTo>
                    <a:pt x="116" y="350"/>
                    <a:pt x="177" y="420"/>
                    <a:pt x="268" y="420"/>
                  </a:cubicBezTo>
                  <a:cubicBezTo>
                    <a:pt x="359" y="420"/>
                    <a:pt x="419" y="350"/>
                    <a:pt x="419" y="259"/>
                  </a:cubicBezTo>
                  <a:cubicBezTo>
                    <a:pt x="419" y="170"/>
                    <a:pt x="361" y="101"/>
                    <a:pt x="268" y="101"/>
                  </a:cubicBezTo>
                  <a:cubicBezTo>
                    <a:pt x="175" y="101"/>
                    <a:pt x="116" y="170"/>
                    <a:pt x="116"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1" name="Freeform 17">
              <a:extLst>
                <a:ext uri="{FF2B5EF4-FFF2-40B4-BE49-F238E27FC236}">
                  <a16:creationId xmlns:a16="http://schemas.microsoft.com/office/drawing/2014/main" id="{22E96CEB-B001-9640-B3F9-784D7AF35DCB}"/>
                </a:ext>
              </a:extLst>
            </p:cNvPr>
            <p:cNvSpPr>
              <a:spLocks noChangeArrowheads="1"/>
            </p:cNvSpPr>
            <p:nvPr/>
          </p:nvSpPr>
          <p:spPr bwMode="auto">
            <a:xfrm>
              <a:off x="4675188" y="4176713"/>
              <a:ext cx="223837" cy="279400"/>
            </a:xfrm>
            <a:custGeom>
              <a:avLst/>
              <a:gdLst>
                <a:gd name="T0" fmla="*/ 123 w 621"/>
                <a:gd name="T1" fmla="*/ 462 h 777"/>
                <a:gd name="T2" fmla="*/ 123 w 621"/>
                <a:gd name="T3" fmla="*/ 716 h 777"/>
                <a:gd name="T4" fmla="*/ 60 w 621"/>
                <a:gd name="T5" fmla="*/ 776 h 777"/>
                <a:gd name="T6" fmla="*/ 0 w 621"/>
                <a:gd name="T7" fmla="*/ 716 h 777"/>
                <a:gd name="T8" fmla="*/ 0 w 621"/>
                <a:gd name="T9" fmla="*/ 61 h 777"/>
                <a:gd name="T10" fmla="*/ 60 w 621"/>
                <a:gd name="T11" fmla="*/ 0 h 777"/>
                <a:gd name="T12" fmla="*/ 359 w 621"/>
                <a:gd name="T13" fmla="*/ 0 h 777"/>
                <a:gd name="T14" fmla="*/ 620 w 621"/>
                <a:gd name="T15" fmla="*/ 231 h 777"/>
                <a:gd name="T16" fmla="*/ 359 w 621"/>
                <a:gd name="T17" fmla="*/ 462 h 777"/>
                <a:gd name="T18" fmla="*/ 123 w 621"/>
                <a:gd name="T19" fmla="*/ 462 h 777"/>
                <a:gd name="T20" fmla="*/ 123 w 621"/>
                <a:gd name="T21" fmla="*/ 114 h 777"/>
                <a:gd name="T22" fmla="*/ 123 w 621"/>
                <a:gd name="T23" fmla="*/ 348 h 777"/>
                <a:gd name="T24" fmla="*/ 375 w 621"/>
                <a:gd name="T25" fmla="*/ 348 h 777"/>
                <a:gd name="T26" fmla="*/ 494 w 621"/>
                <a:gd name="T27" fmla="*/ 233 h 777"/>
                <a:gd name="T28" fmla="*/ 375 w 621"/>
                <a:gd name="T29" fmla="*/ 114 h 777"/>
                <a:gd name="T30" fmla="*/ 123 w 621"/>
                <a:gd name="T31" fmla="*/ 114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1" h="777">
                  <a:moveTo>
                    <a:pt x="123" y="462"/>
                  </a:moveTo>
                  <a:lnTo>
                    <a:pt x="123" y="716"/>
                  </a:lnTo>
                  <a:cubicBezTo>
                    <a:pt x="123" y="751"/>
                    <a:pt x="95" y="776"/>
                    <a:pt x="60" y="776"/>
                  </a:cubicBezTo>
                  <a:cubicBezTo>
                    <a:pt x="25" y="776"/>
                    <a:pt x="0" y="751"/>
                    <a:pt x="0" y="716"/>
                  </a:cubicBezTo>
                  <a:lnTo>
                    <a:pt x="0" y="61"/>
                  </a:lnTo>
                  <a:cubicBezTo>
                    <a:pt x="0" y="26"/>
                    <a:pt x="25" y="0"/>
                    <a:pt x="60" y="0"/>
                  </a:cubicBezTo>
                  <a:lnTo>
                    <a:pt x="359" y="0"/>
                  </a:lnTo>
                  <a:cubicBezTo>
                    <a:pt x="538" y="0"/>
                    <a:pt x="620" y="110"/>
                    <a:pt x="620" y="231"/>
                  </a:cubicBezTo>
                  <a:cubicBezTo>
                    <a:pt x="617" y="355"/>
                    <a:pt x="536" y="462"/>
                    <a:pt x="359" y="462"/>
                  </a:cubicBezTo>
                  <a:lnTo>
                    <a:pt x="123" y="462"/>
                  </a:lnTo>
                  <a:close/>
                  <a:moveTo>
                    <a:pt x="123" y="114"/>
                  </a:moveTo>
                  <a:lnTo>
                    <a:pt x="123" y="348"/>
                  </a:lnTo>
                  <a:lnTo>
                    <a:pt x="375" y="348"/>
                  </a:lnTo>
                  <a:cubicBezTo>
                    <a:pt x="456" y="348"/>
                    <a:pt x="494" y="292"/>
                    <a:pt x="494" y="233"/>
                  </a:cubicBezTo>
                  <a:cubicBezTo>
                    <a:pt x="494" y="175"/>
                    <a:pt x="454" y="114"/>
                    <a:pt x="375" y="114"/>
                  </a:cubicBezTo>
                  <a:lnTo>
                    <a:pt x="123" y="114"/>
                  </a:ln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2" name="Freeform 18">
              <a:extLst>
                <a:ext uri="{FF2B5EF4-FFF2-40B4-BE49-F238E27FC236}">
                  <a16:creationId xmlns:a16="http://schemas.microsoft.com/office/drawing/2014/main" id="{37186D67-1F0A-DC48-9210-1A8620285FE9}"/>
                </a:ext>
              </a:extLst>
            </p:cNvPr>
            <p:cNvSpPr>
              <a:spLocks noChangeArrowheads="1"/>
            </p:cNvSpPr>
            <p:nvPr/>
          </p:nvSpPr>
          <p:spPr bwMode="auto">
            <a:xfrm>
              <a:off x="4924425" y="4267200"/>
              <a:ext cx="122238" cy="188913"/>
            </a:xfrm>
            <a:custGeom>
              <a:avLst/>
              <a:gdLst>
                <a:gd name="T0" fmla="*/ 112 w 341"/>
                <a:gd name="T1" fmla="*/ 252 h 525"/>
                <a:gd name="T2" fmla="*/ 112 w 341"/>
                <a:gd name="T3" fmla="*/ 469 h 525"/>
                <a:gd name="T4" fmla="*/ 56 w 341"/>
                <a:gd name="T5" fmla="*/ 524 h 525"/>
                <a:gd name="T6" fmla="*/ 0 w 341"/>
                <a:gd name="T7" fmla="*/ 469 h 525"/>
                <a:gd name="T8" fmla="*/ 0 w 341"/>
                <a:gd name="T9" fmla="*/ 63 h 525"/>
                <a:gd name="T10" fmla="*/ 56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2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2" y="252"/>
                  </a:moveTo>
                  <a:lnTo>
                    <a:pt x="112" y="469"/>
                  </a:lnTo>
                  <a:cubicBezTo>
                    <a:pt x="112" y="499"/>
                    <a:pt x="86" y="524"/>
                    <a:pt x="56" y="524"/>
                  </a:cubicBezTo>
                  <a:cubicBezTo>
                    <a:pt x="26" y="524"/>
                    <a:pt x="0" y="499"/>
                    <a:pt x="0" y="469"/>
                  </a:cubicBezTo>
                  <a:lnTo>
                    <a:pt x="0" y="63"/>
                  </a:lnTo>
                  <a:cubicBezTo>
                    <a:pt x="0" y="33"/>
                    <a:pt x="23" y="7"/>
                    <a:pt x="56" y="7"/>
                  </a:cubicBezTo>
                  <a:cubicBezTo>
                    <a:pt x="86" y="7"/>
                    <a:pt x="114" y="33"/>
                    <a:pt x="114" y="63"/>
                  </a:cubicBezTo>
                  <a:lnTo>
                    <a:pt x="114" y="86"/>
                  </a:lnTo>
                  <a:cubicBezTo>
                    <a:pt x="161" y="26"/>
                    <a:pt x="212" y="0"/>
                    <a:pt x="291" y="0"/>
                  </a:cubicBezTo>
                  <a:cubicBezTo>
                    <a:pt x="319" y="0"/>
                    <a:pt x="340" y="21"/>
                    <a:pt x="340" y="49"/>
                  </a:cubicBezTo>
                  <a:cubicBezTo>
                    <a:pt x="338" y="79"/>
                    <a:pt x="315" y="103"/>
                    <a:pt x="289" y="103"/>
                  </a:cubicBezTo>
                  <a:cubicBezTo>
                    <a:pt x="198" y="103"/>
                    <a:pt x="112" y="151"/>
                    <a:pt x="112"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3" name="Freeform 19">
              <a:extLst>
                <a:ext uri="{FF2B5EF4-FFF2-40B4-BE49-F238E27FC236}">
                  <a16:creationId xmlns:a16="http://schemas.microsoft.com/office/drawing/2014/main" id="{F9FAD954-7A18-244D-BBBD-A22C72A748E6}"/>
                </a:ext>
              </a:extLst>
            </p:cNvPr>
            <p:cNvSpPr>
              <a:spLocks noChangeArrowheads="1"/>
            </p:cNvSpPr>
            <p:nvPr/>
          </p:nvSpPr>
          <p:spPr bwMode="auto">
            <a:xfrm>
              <a:off x="5051425" y="4267200"/>
              <a:ext cx="190500" cy="190500"/>
            </a:xfrm>
            <a:custGeom>
              <a:avLst/>
              <a:gdLst>
                <a:gd name="T0" fmla="*/ 0 w 530"/>
                <a:gd name="T1" fmla="*/ 264 h 528"/>
                <a:gd name="T2" fmla="*/ 263 w 530"/>
                <a:gd name="T3" fmla="*/ 0 h 528"/>
                <a:gd name="T4" fmla="*/ 526 w 530"/>
                <a:gd name="T5" fmla="*/ 264 h 528"/>
                <a:gd name="T6" fmla="*/ 263 w 530"/>
                <a:gd name="T7" fmla="*/ 527 h 528"/>
                <a:gd name="T8" fmla="*/ 0 w 530"/>
                <a:gd name="T9" fmla="*/ 264 h 528"/>
                <a:gd name="T10" fmla="*/ 112 w 530"/>
                <a:gd name="T11" fmla="*/ 264 h 528"/>
                <a:gd name="T12" fmla="*/ 263 w 530"/>
                <a:gd name="T13" fmla="*/ 427 h 528"/>
                <a:gd name="T14" fmla="*/ 414 w 530"/>
                <a:gd name="T15" fmla="*/ 264 h 528"/>
                <a:gd name="T16" fmla="*/ 263 w 530"/>
                <a:gd name="T17" fmla="*/ 101 h 528"/>
                <a:gd name="T18" fmla="*/ 112 w 530"/>
                <a:gd name="T19"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28">
                  <a:moveTo>
                    <a:pt x="0" y="264"/>
                  </a:moveTo>
                  <a:cubicBezTo>
                    <a:pt x="0" y="117"/>
                    <a:pt x="117" y="0"/>
                    <a:pt x="263" y="0"/>
                  </a:cubicBezTo>
                  <a:cubicBezTo>
                    <a:pt x="410" y="0"/>
                    <a:pt x="526" y="117"/>
                    <a:pt x="526" y="264"/>
                  </a:cubicBezTo>
                  <a:cubicBezTo>
                    <a:pt x="529" y="411"/>
                    <a:pt x="410" y="527"/>
                    <a:pt x="263" y="527"/>
                  </a:cubicBezTo>
                  <a:cubicBezTo>
                    <a:pt x="117" y="527"/>
                    <a:pt x="0" y="411"/>
                    <a:pt x="0" y="264"/>
                  </a:cubicBezTo>
                  <a:close/>
                  <a:moveTo>
                    <a:pt x="112" y="264"/>
                  </a:moveTo>
                  <a:cubicBezTo>
                    <a:pt x="112" y="355"/>
                    <a:pt x="172" y="427"/>
                    <a:pt x="263" y="427"/>
                  </a:cubicBezTo>
                  <a:cubicBezTo>
                    <a:pt x="356" y="427"/>
                    <a:pt x="414" y="352"/>
                    <a:pt x="414" y="264"/>
                  </a:cubicBezTo>
                  <a:cubicBezTo>
                    <a:pt x="417" y="175"/>
                    <a:pt x="357" y="101"/>
                    <a:pt x="263" y="101"/>
                  </a:cubicBezTo>
                  <a:cubicBezTo>
                    <a:pt x="170" y="101"/>
                    <a:pt x="112" y="175"/>
                    <a:pt x="112"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4" name="Freeform 20">
              <a:extLst>
                <a:ext uri="{FF2B5EF4-FFF2-40B4-BE49-F238E27FC236}">
                  <a16:creationId xmlns:a16="http://schemas.microsoft.com/office/drawing/2014/main" id="{F3BFFC42-B153-2B40-A93E-D821AFED0656}"/>
                </a:ext>
              </a:extLst>
            </p:cNvPr>
            <p:cNvSpPr>
              <a:spLocks noChangeArrowheads="1"/>
            </p:cNvSpPr>
            <p:nvPr/>
          </p:nvSpPr>
          <p:spPr bwMode="auto">
            <a:xfrm>
              <a:off x="5260975" y="4267200"/>
              <a:ext cx="192088" cy="266700"/>
            </a:xfrm>
            <a:custGeom>
              <a:avLst/>
              <a:gdLst>
                <a:gd name="T0" fmla="*/ 72 w 533"/>
                <a:gd name="T1" fmla="*/ 707 h 740"/>
                <a:gd name="T2" fmla="*/ 42 w 533"/>
                <a:gd name="T3" fmla="*/ 665 h 740"/>
                <a:gd name="T4" fmla="*/ 44 w 533"/>
                <a:gd name="T5" fmla="*/ 646 h 740"/>
                <a:gd name="T6" fmla="*/ 51 w 533"/>
                <a:gd name="T7" fmla="*/ 634 h 740"/>
                <a:gd name="T8" fmla="*/ 86 w 533"/>
                <a:gd name="T9" fmla="*/ 616 h 740"/>
                <a:gd name="T10" fmla="*/ 103 w 533"/>
                <a:gd name="T11" fmla="*/ 618 h 740"/>
                <a:gd name="T12" fmla="*/ 252 w 533"/>
                <a:gd name="T13" fmla="*/ 641 h 740"/>
                <a:gd name="T14" fmla="*/ 417 w 533"/>
                <a:gd name="T15" fmla="*/ 483 h 740"/>
                <a:gd name="T16" fmla="*/ 417 w 533"/>
                <a:gd name="T17" fmla="*/ 429 h 740"/>
                <a:gd name="T18" fmla="*/ 254 w 533"/>
                <a:gd name="T19" fmla="*/ 520 h 740"/>
                <a:gd name="T20" fmla="*/ 0 w 533"/>
                <a:gd name="T21" fmla="*/ 259 h 740"/>
                <a:gd name="T22" fmla="*/ 254 w 533"/>
                <a:gd name="T23" fmla="*/ 0 h 740"/>
                <a:gd name="T24" fmla="*/ 415 w 533"/>
                <a:gd name="T25" fmla="*/ 87 h 740"/>
                <a:gd name="T26" fmla="*/ 415 w 533"/>
                <a:gd name="T27" fmla="*/ 61 h 740"/>
                <a:gd name="T28" fmla="*/ 471 w 533"/>
                <a:gd name="T29" fmla="*/ 5 h 740"/>
                <a:gd name="T30" fmla="*/ 527 w 533"/>
                <a:gd name="T31" fmla="*/ 61 h 740"/>
                <a:gd name="T32" fmla="*/ 527 w 533"/>
                <a:gd name="T33" fmla="*/ 474 h 740"/>
                <a:gd name="T34" fmla="*/ 254 w 533"/>
                <a:gd name="T35" fmla="*/ 739 h 740"/>
                <a:gd name="T36" fmla="*/ 72 w 533"/>
                <a:gd name="T37" fmla="*/ 707 h 740"/>
                <a:gd name="T38" fmla="*/ 117 w 533"/>
                <a:gd name="T39" fmla="*/ 259 h 740"/>
                <a:gd name="T40" fmla="*/ 268 w 533"/>
                <a:gd name="T41" fmla="*/ 420 h 740"/>
                <a:gd name="T42" fmla="*/ 420 w 533"/>
                <a:gd name="T43" fmla="*/ 259 h 740"/>
                <a:gd name="T44" fmla="*/ 268 w 533"/>
                <a:gd name="T45" fmla="*/ 101 h 740"/>
                <a:gd name="T46" fmla="*/ 117 w 533"/>
                <a:gd name="T47" fmla="*/ 259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33" h="740">
                  <a:moveTo>
                    <a:pt x="72" y="707"/>
                  </a:moveTo>
                  <a:cubicBezTo>
                    <a:pt x="54" y="697"/>
                    <a:pt x="42" y="683"/>
                    <a:pt x="42" y="665"/>
                  </a:cubicBezTo>
                  <a:cubicBezTo>
                    <a:pt x="42" y="660"/>
                    <a:pt x="42" y="653"/>
                    <a:pt x="44" y="646"/>
                  </a:cubicBezTo>
                  <a:cubicBezTo>
                    <a:pt x="44" y="641"/>
                    <a:pt x="49" y="639"/>
                    <a:pt x="51" y="634"/>
                  </a:cubicBezTo>
                  <a:cubicBezTo>
                    <a:pt x="58" y="623"/>
                    <a:pt x="72" y="616"/>
                    <a:pt x="86" y="616"/>
                  </a:cubicBezTo>
                  <a:cubicBezTo>
                    <a:pt x="91" y="616"/>
                    <a:pt x="98" y="616"/>
                    <a:pt x="103" y="618"/>
                  </a:cubicBezTo>
                  <a:cubicBezTo>
                    <a:pt x="154" y="634"/>
                    <a:pt x="201" y="641"/>
                    <a:pt x="252" y="641"/>
                  </a:cubicBezTo>
                  <a:cubicBezTo>
                    <a:pt x="366" y="641"/>
                    <a:pt x="417" y="574"/>
                    <a:pt x="417" y="483"/>
                  </a:cubicBezTo>
                  <a:lnTo>
                    <a:pt x="417" y="429"/>
                  </a:lnTo>
                  <a:cubicBezTo>
                    <a:pt x="394" y="476"/>
                    <a:pt x="329" y="520"/>
                    <a:pt x="254" y="520"/>
                  </a:cubicBezTo>
                  <a:cubicBezTo>
                    <a:pt x="117" y="520"/>
                    <a:pt x="0" y="415"/>
                    <a:pt x="0" y="259"/>
                  </a:cubicBezTo>
                  <a:cubicBezTo>
                    <a:pt x="0" y="112"/>
                    <a:pt x="112" y="0"/>
                    <a:pt x="254" y="0"/>
                  </a:cubicBezTo>
                  <a:cubicBezTo>
                    <a:pt x="331" y="0"/>
                    <a:pt x="385" y="38"/>
                    <a:pt x="415" y="87"/>
                  </a:cubicBezTo>
                  <a:lnTo>
                    <a:pt x="415" y="61"/>
                  </a:lnTo>
                  <a:cubicBezTo>
                    <a:pt x="415" y="31"/>
                    <a:pt x="441" y="5"/>
                    <a:pt x="471" y="5"/>
                  </a:cubicBezTo>
                  <a:cubicBezTo>
                    <a:pt x="501" y="5"/>
                    <a:pt x="527" y="31"/>
                    <a:pt x="527" y="61"/>
                  </a:cubicBezTo>
                  <a:lnTo>
                    <a:pt x="527" y="474"/>
                  </a:lnTo>
                  <a:cubicBezTo>
                    <a:pt x="532" y="620"/>
                    <a:pt x="438" y="739"/>
                    <a:pt x="254" y="739"/>
                  </a:cubicBezTo>
                  <a:cubicBezTo>
                    <a:pt x="182" y="739"/>
                    <a:pt x="128" y="730"/>
                    <a:pt x="72" y="707"/>
                  </a:cubicBezTo>
                  <a:close/>
                  <a:moveTo>
                    <a:pt x="117" y="259"/>
                  </a:moveTo>
                  <a:cubicBezTo>
                    <a:pt x="117" y="350"/>
                    <a:pt x="177" y="420"/>
                    <a:pt x="268" y="420"/>
                  </a:cubicBezTo>
                  <a:cubicBezTo>
                    <a:pt x="361" y="420"/>
                    <a:pt x="420" y="350"/>
                    <a:pt x="420" y="259"/>
                  </a:cubicBezTo>
                  <a:cubicBezTo>
                    <a:pt x="420" y="170"/>
                    <a:pt x="359" y="101"/>
                    <a:pt x="268" y="101"/>
                  </a:cubicBezTo>
                  <a:cubicBezTo>
                    <a:pt x="175" y="101"/>
                    <a:pt x="117" y="170"/>
                    <a:pt x="117" y="259"/>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5" name="Freeform 21">
              <a:extLst>
                <a:ext uri="{FF2B5EF4-FFF2-40B4-BE49-F238E27FC236}">
                  <a16:creationId xmlns:a16="http://schemas.microsoft.com/office/drawing/2014/main" id="{F92E2AA2-E482-F347-B076-5FB484BFB6F1}"/>
                </a:ext>
              </a:extLst>
            </p:cNvPr>
            <p:cNvSpPr>
              <a:spLocks noChangeArrowheads="1"/>
            </p:cNvSpPr>
            <p:nvPr/>
          </p:nvSpPr>
          <p:spPr bwMode="auto">
            <a:xfrm>
              <a:off x="5500688" y="4267200"/>
              <a:ext cx="122237" cy="188913"/>
            </a:xfrm>
            <a:custGeom>
              <a:avLst/>
              <a:gdLst>
                <a:gd name="T0" fmla="*/ 111 w 341"/>
                <a:gd name="T1" fmla="*/ 252 h 525"/>
                <a:gd name="T2" fmla="*/ 111 w 341"/>
                <a:gd name="T3" fmla="*/ 469 h 525"/>
                <a:gd name="T4" fmla="*/ 55 w 341"/>
                <a:gd name="T5" fmla="*/ 524 h 525"/>
                <a:gd name="T6" fmla="*/ 0 w 341"/>
                <a:gd name="T7" fmla="*/ 469 h 525"/>
                <a:gd name="T8" fmla="*/ 0 w 341"/>
                <a:gd name="T9" fmla="*/ 63 h 525"/>
                <a:gd name="T10" fmla="*/ 55 w 341"/>
                <a:gd name="T11" fmla="*/ 7 h 525"/>
                <a:gd name="T12" fmla="*/ 114 w 341"/>
                <a:gd name="T13" fmla="*/ 63 h 525"/>
                <a:gd name="T14" fmla="*/ 114 w 341"/>
                <a:gd name="T15" fmla="*/ 86 h 525"/>
                <a:gd name="T16" fmla="*/ 291 w 341"/>
                <a:gd name="T17" fmla="*/ 0 h 525"/>
                <a:gd name="T18" fmla="*/ 340 w 341"/>
                <a:gd name="T19" fmla="*/ 49 h 525"/>
                <a:gd name="T20" fmla="*/ 289 w 341"/>
                <a:gd name="T21" fmla="*/ 103 h 525"/>
                <a:gd name="T22" fmla="*/ 111 w 341"/>
                <a:gd name="T23" fmla="*/ 25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525">
                  <a:moveTo>
                    <a:pt x="111" y="252"/>
                  </a:moveTo>
                  <a:lnTo>
                    <a:pt x="111" y="469"/>
                  </a:lnTo>
                  <a:cubicBezTo>
                    <a:pt x="111" y="499"/>
                    <a:pt x="86" y="524"/>
                    <a:pt x="55" y="524"/>
                  </a:cubicBezTo>
                  <a:cubicBezTo>
                    <a:pt x="25" y="524"/>
                    <a:pt x="0" y="499"/>
                    <a:pt x="0" y="469"/>
                  </a:cubicBezTo>
                  <a:lnTo>
                    <a:pt x="0" y="63"/>
                  </a:lnTo>
                  <a:cubicBezTo>
                    <a:pt x="0" y="33"/>
                    <a:pt x="23" y="7"/>
                    <a:pt x="55" y="7"/>
                  </a:cubicBezTo>
                  <a:cubicBezTo>
                    <a:pt x="86" y="7"/>
                    <a:pt x="114" y="33"/>
                    <a:pt x="114" y="63"/>
                  </a:cubicBezTo>
                  <a:lnTo>
                    <a:pt x="114" y="86"/>
                  </a:lnTo>
                  <a:cubicBezTo>
                    <a:pt x="160" y="26"/>
                    <a:pt x="212" y="0"/>
                    <a:pt x="291" y="0"/>
                  </a:cubicBezTo>
                  <a:cubicBezTo>
                    <a:pt x="319" y="0"/>
                    <a:pt x="340" y="21"/>
                    <a:pt x="340" y="49"/>
                  </a:cubicBezTo>
                  <a:cubicBezTo>
                    <a:pt x="340" y="79"/>
                    <a:pt x="317" y="103"/>
                    <a:pt x="289" y="103"/>
                  </a:cubicBezTo>
                  <a:cubicBezTo>
                    <a:pt x="198" y="103"/>
                    <a:pt x="111" y="151"/>
                    <a:pt x="111" y="252"/>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6" name="Freeform 22">
              <a:extLst>
                <a:ext uri="{FF2B5EF4-FFF2-40B4-BE49-F238E27FC236}">
                  <a16:creationId xmlns:a16="http://schemas.microsoft.com/office/drawing/2014/main" id="{C79B5022-D5F4-C443-BE40-207619375C7D}"/>
                </a:ext>
              </a:extLst>
            </p:cNvPr>
            <p:cNvSpPr>
              <a:spLocks noChangeArrowheads="1"/>
            </p:cNvSpPr>
            <p:nvPr/>
          </p:nvSpPr>
          <p:spPr bwMode="auto">
            <a:xfrm>
              <a:off x="5629275" y="4267200"/>
              <a:ext cx="192088" cy="190500"/>
            </a:xfrm>
            <a:custGeom>
              <a:avLst/>
              <a:gdLst>
                <a:gd name="T0" fmla="*/ 527 w 533"/>
                <a:gd name="T1" fmla="*/ 469 h 528"/>
                <a:gd name="T2" fmla="*/ 473 w 533"/>
                <a:gd name="T3" fmla="*/ 522 h 528"/>
                <a:gd name="T4" fmla="*/ 420 w 533"/>
                <a:gd name="T5" fmla="*/ 469 h 528"/>
                <a:gd name="T6" fmla="*/ 420 w 533"/>
                <a:gd name="T7" fmla="*/ 446 h 528"/>
                <a:gd name="T8" fmla="*/ 254 w 533"/>
                <a:gd name="T9" fmla="*/ 527 h 528"/>
                <a:gd name="T10" fmla="*/ 0 w 533"/>
                <a:gd name="T11" fmla="*/ 264 h 528"/>
                <a:gd name="T12" fmla="*/ 266 w 533"/>
                <a:gd name="T13" fmla="*/ 0 h 528"/>
                <a:gd name="T14" fmla="*/ 529 w 533"/>
                <a:gd name="T15" fmla="*/ 264 h 528"/>
                <a:gd name="T16" fmla="*/ 527 w 533"/>
                <a:gd name="T17" fmla="*/ 469 h 528"/>
                <a:gd name="T18" fmla="*/ 114 w 533"/>
                <a:gd name="T19" fmla="*/ 264 h 528"/>
                <a:gd name="T20" fmla="*/ 266 w 533"/>
                <a:gd name="T21" fmla="*/ 427 h 528"/>
                <a:gd name="T22" fmla="*/ 418 w 533"/>
                <a:gd name="T23" fmla="*/ 264 h 528"/>
                <a:gd name="T24" fmla="*/ 266 w 533"/>
                <a:gd name="T25" fmla="*/ 101 h 528"/>
                <a:gd name="T26" fmla="*/ 114 w 533"/>
                <a:gd name="T27" fmla="*/ 2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3" h="528">
                  <a:moveTo>
                    <a:pt x="527" y="469"/>
                  </a:moveTo>
                  <a:cubicBezTo>
                    <a:pt x="527" y="499"/>
                    <a:pt x="504" y="522"/>
                    <a:pt x="473" y="522"/>
                  </a:cubicBezTo>
                  <a:cubicBezTo>
                    <a:pt x="443" y="522"/>
                    <a:pt x="420" y="499"/>
                    <a:pt x="420" y="469"/>
                  </a:cubicBezTo>
                  <a:lnTo>
                    <a:pt x="420" y="446"/>
                  </a:lnTo>
                  <a:cubicBezTo>
                    <a:pt x="397" y="485"/>
                    <a:pt x="329" y="527"/>
                    <a:pt x="254" y="527"/>
                  </a:cubicBezTo>
                  <a:cubicBezTo>
                    <a:pt x="114" y="527"/>
                    <a:pt x="0" y="411"/>
                    <a:pt x="0" y="264"/>
                  </a:cubicBezTo>
                  <a:cubicBezTo>
                    <a:pt x="0" y="117"/>
                    <a:pt x="119" y="0"/>
                    <a:pt x="266" y="0"/>
                  </a:cubicBezTo>
                  <a:cubicBezTo>
                    <a:pt x="429" y="0"/>
                    <a:pt x="532" y="122"/>
                    <a:pt x="529" y="264"/>
                  </a:cubicBezTo>
                  <a:lnTo>
                    <a:pt x="527" y="469"/>
                  </a:lnTo>
                  <a:close/>
                  <a:moveTo>
                    <a:pt x="114" y="264"/>
                  </a:moveTo>
                  <a:cubicBezTo>
                    <a:pt x="114" y="355"/>
                    <a:pt x="175" y="427"/>
                    <a:pt x="266" y="427"/>
                  </a:cubicBezTo>
                  <a:cubicBezTo>
                    <a:pt x="359" y="427"/>
                    <a:pt x="418" y="353"/>
                    <a:pt x="418" y="264"/>
                  </a:cubicBezTo>
                  <a:cubicBezTo>
                    <a:pt x="418" y="176"/>
                    <a:pt x="357" y="101"/>
                    <a:pt x="266" y="101"/>
                  </a:cubicBezTo>
                  <a:cubicBezTo>
                    <a:pt x="173" y="101"/>
                    <a:pt x="114" y="175"/>
                    <a:pt x="114" y="264"/>
                  </a:cubicBezTo>
                  <a:close/>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77" name="Freeform 23">
              <a:extLst>
                <a:ext uri="{FF2B5EF4-FFF2-40B4-BE49-F238E27FC236}">
                  <a16:creationId xmlns:a16="http://schemas.microsoft.com/office/drawing/2014/main" id="{77D74E14-E2D2-BE41-AFA1-25F210343A0E}"/>
                </a:ext>
              </a:extLst>
            </p:cNvPr>
            <p:cNvSpPr>
              <a:spLocks noChangeArrowheads="1"/>
            </p:cNvSpPr>
            <p:nvPr/>
          </p:nvSpPr>
          <p:spPr bwMode="auto">
            <a:xfrm>
              <a:off x="5861050" y="4267200"/>
              <a:ext cx="296863" cy="188913"/>
            </a:xfrm>
            <a:custGeom>
              <a:avLst/>
              <a:gdLst>
                <a:gd name="T0" fmla="*/ 711 w 824"/>
                <a:gd name="T1" fmla="*/ 467 h 523"/>
                <a:gd name="T2" fmla="*/ 711 w 824"/>
                <a:gd name="T3" fmla="*/ 238 h 523"/>
                <a:gd name="T4" fmla="*/ 594 w 824"/>
                <a:gd name="T5" fmla="*/ 101 h 523"/>
                <a:gd name="T6" fmla="*/ 468 w 824"/>
                <a:gd name="T7" fmla="*/ 236 h 523"/>
                <a:gd name="T8" fmla="*/ 468 w 824"/>
                <a:gd name="T9" fmla="*/ 467 h 523"/>
                <a:gd name="T10" fmla="*/ 412 w 824"/>
                <a:gd name="T11" fmla="*/ 522 h 523"/>
                <a:gd name="T12" fmla="*/ 354 w 824"/>
                <a:gd name="T13" fmla="*/ 467 h 523"/>
                <a:gd name="T14" fmla="*/ 354 w 824"/>
                <a:gd name="T15" fmla="*/ 238 h 523"/>
                <a:gd name="T16" fmla="*/ 237 w 824"/>
                <a:gd name="T17" fmla="*/ 101 h 523"/>
                <a:gd name="T18" fmla="*/ 112 w 824"/>
                <a:gd name="T19" fmla="*/ 240 h 523"/>
                <a:gd name="T20" fmla="*/ 112 w 824"/>
                <a:gd name="T21" fmla="*/ 467 h 523"/>
                <a:gd name="T22" fmla="*/ 56 w 824"/>
                <a:gd name="T23" fmla="*/ 522 h 523"/>
                <a:gd name="T24" fmla="*/ 0 w 824"/>
                <a:gd name="T25" fmla="*/ 467 h 523"/>
                <a:gd name="T26" fmla="*/ 0 w 824"/>
                <a:gd name="T27" fmla="*/ 238 h 523"/>
                <a:gd name="T28" fmla="*/ 0 w 824"/>
                <a:gd name="T29" fmla="*/ 63 h 523"/>
                <a:gd name="T30" fmla="*/ 56 w 824"/>
                <a:gd name="T31" fmla="*/ 5 h 523"/>
                <a:gd name="T32" fmla="*/ 112 w 824"/>
                <a:gd name="T33" fmla="*/ 63 h 523"/>
                <a:gd name="T34" fmla="*/ 112 w 824"/>
                <a:gd name="T35" fmla="*/ 87 h 523"/>
                <a:gd name="T36" fmla="*/ 265 w 824"/>
                <a:gd name="T37" fmla="*/ 0 h 523"/>
                <a:gd name="T38" fmla="*/ 433 w 824"/>
                <a:gd name="T39" fmla="*/ 98 h 523"/>
                <a:gd name="T40" fmla="*/ 617 w 824"/>
                <a:gd name="T41" fmla="*/ 0 h 523"/>
                <a:gd name="T42" fmla="*/ 820 w 824"/>
                <a:gd name="T43" fmla="*/ 231 h 523"/>
                <a:gd name="T44" fmla="*/ 820 w 824"/>
                <a:gd name="T45" fmla="*/ 467 h 523"/>
                <a:gd name="T46" fmla="*/ 767 w 824"/>
                <a:gd name="T47" fmla="*/ 522 h 523"/>
                <a:gd name="T48" fmla="*/ 711 w 824"/>
                <a:gd name="T49" fmla="*/ 46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4" h="523">
                  <a:moveTo>
                    <a:pt x="711" y="467"/>
                  </a:moveTo>
                  <a:lnTo>
                    <a:pt x="711" y="238"/>
                  </a:lnTo>
                  <a:cubicBezTo>
                    <a:pt x="711" y="159"/>
                    <a:pt x="676" y="101"/>
                    <a:pt x="594" y="101"/>
                  </a:cubicBezTo>
                  <a:cubicBezTo>
                    <a:pt x="510" y="101"/>
                    <a:pt x="468" y="163"/>
                    <a:pt x="468" y="236"/>
                  </a:cubicBezTo>
                  <a:lnTo>
                    <a:pt x="468" y="467"/>
                  </a:lnTo>
                  <a:cubicBezTo>
                    <a:pt x="468" y="497"/>
                    <a:pt x="445" y="522"/>
                    <a:pt x="412" y="522"/>
                  </a:cubicBezTo>
                  <a:cubicBezTo>
                    <a:pt x="382" y="522"/>
                    <a:pt x="354" y="497"/>
                    <a:pt x="354" y="467"/>
                  </a:cubicBezTo>
                  <a:lnTo>
                    <a:pt x="354" y="238"/>
                  </a:lnTo>
                  <a:cubicBezTo>
                    <a:pt x="354" y="159"/>
                    <a:pt x="319" y="101"/>
                    <a:pt x="237" y="101"/>
                  </a:cubicBezTo>
                  <a:cubicBezTo>
                    <a:pt x="151" y="101"/>
                    <a:pt x="112" y="166"/>
                    <a:pt x="112" y="240"/>
                  </a:cubicBezTo>
                  <a:lnTo>
                    <a:pt x="112" y="467"/>
                  </a:lnTo>
                  <a:cubicBezTo>
                    <a:pt x="112" y="497"/>
                    <a:pt x="87" y="522"/>
                    <a:pt x="56" y="522"/>
                  </a:cubicBezTo>
                  <a:cubicBezTo>
                    <a:pt x="26" y="522"/>
                    <a:pt x="0" y="497"/>
                    <a:pt x="0" y="467"/>
                  </a:cubicBezTo>
                  <a:lnTo>
                    <a:pt x="0" y="238"/>
                  </a:lnTo>
                  <a:lnTo>
                    <a:pt x="0" y="63"/>
                  </a:lnTo>
                  <a:cubicBezTo>
                    <a:pt x="0" y="33"/>
                    <a:pt x="26" y="5"/>
                    <a:pt x="56" y="5"/>
                  </a:cubicBezTo>
                  <a:cubicBezTo>
                    <a:pt x="87" y="5"/>
                    <a:pt x="112" y="31"/>
                    <a:pt x="112" y="63"/>
                  </a:cubicBezTo>
                  <a:lnTo>
                    <a:pt x="112" y="87"/>
                  </a:lnTo>
                  <a:cubicBezTo>
                    <a:pt x="144" y="38"/>
                    <a:pt x="200" y="0"/>
                    <a:pt x="265" y="0"/>
                  </a:cubicBezTo>
                  <a:cubicBezTo>
                    <a:pt x="347" y="0"/>
                    <a:pt x="403" y="40"/>
                    <a:pt x="433" y="98"/>
                  </a:cubicBezTo>
                  <a:cubicBezTo>
                    <a:pt x="466" y="40"/>
                    <a:pt x="538" y="0"/>
                    <a:pt x="617" y="0"/>
                  </a:cubicBezTo>
                  <a:cubicBezTo>
                    <a:pt x="757" y="0"/>
                    <a:pt x="820" y="96"/>
                    <a:pt x="820" y="231"/>
                  </a:cubicBezTo>
                  <a:lnTo>
                    <a:pt x="820" y="467"/>
                  </a:lnTo>
                  <a:cubicBezTo>
                    <a:pt x="823" y="499"/>
                    <a:pt x="797" y="522"/>
                    <a:pt x="767" y="522"/>
                  </a:cubicBezTo>
                  <a:cubicBezTo>
                    <a:pt x="736" y="522"/>
                    <a:pt x="711" y="497"/>
                    <a:pt x="711" y="467"/>
                  </a:cubicBezTo>
                </a:path>
              </a:pathLst>
            </a:custGeom>
            <a:solidFill>
              <a:srgbClr val="526D6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0" name="Freeform 24">
              <a:extLst>
                <a:ext uri="{FF2B5EF4-FFF2-40B4-BE49-F238E27FC236}">
                  <a16:creationId xmlns:a16="http://schemas.microsoft.com/office/drawing/2014/main" id="{421E5654-A318-384D-A815-D874FCAED68A}"/>
                </a:ext>
              </a:extLst>
            </p:cNvPr>
            <p:cNvSpPr>
              <a:spLocks noChangeArrowheads="1"/>
            </p:cNvSpPr>
            <p:nvPr/>
          </p:nvSpPr>
          <p:spPr bwMode="auto">
            <a:xfrm>
              <a:off x="1677988" y="3244850"/>
              <a:ext cx="538162" cy="779463"/>
            </a:xfrm>
            <a:custGeom>
              <a:avLst/>
              <a:gdLst>
                <a:gd name="T0" fmla="*/ 257 w 1493"/>
                <a:gd name="T1" fmla="*/ 907 h 2166"/>
                <a:gd name="T2" fmla="*/ 257 w 1493"/>
                <a:gd name="T3" fmla="*/ 238 h 2166"/>
                <a:gd name="T4" fmla="*/ 1373 w 1493"/>
                <a:gd name="T5" fmla="*/ 238 h 2166"/>
                <a:gd name="T6" fmla="*/ 1492 w 1493"/>
                <a:gd name="T7" fmla="*/ 119 h 2166"/>
                <a:gd name="T8" fmla="*/ 1373 w 1493"/>
                <a:gd name="T9" fmla="*/ 0 h 2166"/>
                <a:gd name="T10" fmla="*/ 128 w 1493"/>
                <a:gd name="T11" fmla="*/ 0 h 2166"/>
                <a:gd name="T12" fmla="*/ 0 w 1493"/>
                <a:gd name="T13" fmla="*/ 126 h 2166"/>
                <a:gd name="T14" fmla="*/ 0 w 1493"/>
                <a:gd name="T15" fmla="*/ 2039 h 2166"/>
                <a:gd name="T16" fmla="*/ 128 w 1493"/>
                <a:gd name="T17" fmla="*/ 2165 h 2166"/>
                <a:gd name="T18" fmla="*/ 257 w 1493"/>
                <a:gd name="T19" fmla="*/ 2039 h 2166"/>
                <a:gd name="T20" fmla="*/ 257 w 1493"/>
                <a:gd name="T21" fmla="*/ 1147 h 2166"/>
                <a:gd name="T22" fmla="*/ 893 w 1493"/>
                <a:gd name="T23" fmla="*/ 1147 h 2166"/>
                <a:gd name="T24" fmla="*/ 1010 w 1493"/>
                <a:gd name="T25" fmla="*/ 1028 h 2166"/>
                <a:gd name="T26" fmla="*/ 893 w 1493"/>
                <a:gd name="T27" fmla="*/ 907 h 2166"/>
                <a:gd name="T28" fmla="*/ 257 w 1493"/>
                <a:gd name="T29" fmla="*/ 907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3" h="2166">
                  <a:moveTo>
                    <a:pt x="257" y="907"/>
                  </a:moveTo>
                  <a:lnTo>
                    <a:pt x="257" y="238"/>
                  </a:lnTo>
                  <a:lnTo>
                    <a:pt x="1373" y="238"/>
                  </a:lnTo>
                  <a:cubicBezTo>
                    <a:pt x="1441" y="238"/>
                    <a:pt x="1492" y="186"/>
                    <a:pt x="1492" y="119"/>
                  </a:cubicBezTo>
                  <a:cubicBezTo>
                    <a:pt x="1492" y="51"/>
                    <a:pt x="1441" y="0"/>
                    <a:pt x="1373" y="0"/>
                  </a:cubicBezTo>
                  <a:lnTo>
                    <a:pt x="128" y="0"/>
                  </a:lnTo>
                  <a:cubicBezTo>
                    <a:pt x="58" y="0"/>
                    <a:pt x="0" y="56"/>
                    <a:pt x="0" y="126"/>
                  </a:cubicBezTo>
                  <a:lnTo>
                    <a:pt x="0" y="2039"/>
                  </a:lnTo>
                  <a:cubicBezTo>
                    <a:pt x="0" y="2109"/>
                    <a:pt x="58" y="2165"/>
                    <a:pt x="128" y="2165"/>
                  </a:cubicBezTo>
                  <a:cubicBezTo>
                    <a:pt x="198" y="2165"/>
                    <a:pt x="257" y="2109"/>
                    <a:pt x="257" y="2039"/>
                  </a:cubicBezTo>
                  <a:lnTo>
                    <a:pt x="257" y="1147"/>
                  </a:lnTo>
                  <a:lnTo>
                    <a:pt x="893" y="1147"/>
                  </a:lnTo>
                  <a:cubicBezTo>
                    <a:pt x="958" y="1147"/>
                    <a:pt x="1010" y="1096"/>
                    <a:pt x="1010" y="1028"/>
                  </a:cubicBezTo>
                  <a:cubicBezTo>
                    <a:pt x="1010" y="958"/>
                    <a:pt x="958" y="907"/>
                    <a:pt x="893" y="907"/>
                  </a:cubicBezTo>
                  <a:lnTo>
                    <a:pt x="257" y="907"/>
                  </a:ln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1" name="Freeform 25">
              <a:extLst>
                <a:ext uri="{FF2B5EF4-FFF2-40B4-BE49-F238E27FC236}">
                  <a16:creationId xmlns:a16="http://schemas.microsoft.com/office/drawing/2014/main" id="{DA71E0CE-4654-BC49-BDB7-5A41EF3437FE}"/>
                </a:ext>
              </a:extLst>
            </p:cNvPr>
            <p:cNvSpPr>
              <a:spLocks noChangeArrowheads="1"/>
            </p:cNvSpPr>
            <p:nvPr/>
          </p:nvSpPr>
          <p:spPr bwMode="auto">
            <a:xfrm>
              <a:off x="2065338" y="3492500"/>
              <a:ext cx="536575" cy="534988"/>
            </a:xfrm>
            <a:custGeom>
              <a:avLst/>
              <a:gdLst>
                <a:gd name="T0" fmla="*/ 0 w 1489"/>
                <a:gd name="T1" fmla="*/ 744 h 1488"/>
                <a:gd name="T2" fmla="*/ 744 w 1489"/>
                <a:gd name="T3" fmla="*/ 1487 h 1488"/>
                <a:gd name="T4" fmla="*/ 1488 w 1489"/>
                <a:gd name="T5" fmla="*/ 744 h 1488"/>
                <a:gd name="T6" fmla="*/ 744 w 1489"/>
                <a:gd name="T7" fmla="*/ 0 h 1488"/>
                <a:gd name="T8" fmla="*/ 0 w 1489"/>
                <a:gd name="T9" fmla="*/ 744 h 1488"/>
                <a:gd name="T10" fmla="*/ 238 w 1489"/>
                <a:gd name="T11" fmla="*/ 744 h 1488"/>
                <a:gd name="T12" fmla="*/ 744 w 1489"/>
                <a:gd name="T13" fmla="*/ 217 h 1488"/>
                <a:gd name="T14" fmla="*/ 1252 w 1489"/>
                <a:gd name="T15" fmla="*/ 744 h 1488"/>
                <a:gd name="T16" fmla="*/ 744 w 1489"/>
                <a:gd name="T17" fmla="*/ 1270 h 1488"/>
                <a:gd name="T18" fmla="*/ 238 w 1489"/>
                <a:gd name="T19" fmla="*/ 744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9" h="1488">
                  <a:moveTo>
                    <a:pt x="0" y="744"/>
                  </a:moveTo>
                  <a:cubicBezTo>
                    <a:pt x="0" y="1153"/>
                    <a:pt x="334" y="1487"/>
                    <a:pt x="744" y="1487"/>
                  </a:cubicBezTo>
                  <a:cubicBezTo>
                    <a:pt x="1154" y="1487"/>
                    <a:pt x="1488" y="1153"/>
                    <a:pt x="1488" y="744"/>
                  </a:cubicBezTo>
                  <a:cubicBezTo>
                    <a:pt x="1488" y="334"/>
                    <a:pt x="1154" y="0"/>
                    <a:pt x="744" y="0"/>
                  </a:cubicBezTo>
                  <a:cubicBezTo>
                    <a:pt x="334" y="0"/>
                    <a:pt x="0" y="334"/>
                    <a:pt x="0" y="744"/>
                  </a:cubicBezTo>
                  <a:close/>
                  <a:moveTo>
                    <a:pt x="238" y="744"/>
                  </a:moveTo>
                  <a:cubicBezTo>
                    <a:pt x="238" y="448"/>
                    <a:pt x="459" y="217"/>
                    <a:pt x="744" y="217"/>
                  </a:cubicBezTo>
                  <a:cubicBezTo>
                    <a:pt x="1028" y="217"/>
                    <a:pt x="1252" y="448"/>
                    <a:pt x="1252" y="744"/>
                  </a:cubicBezTo>
                  <a:cubicBezTo>
                    <a:pt x="1252" y="1039"/>
                    <a:pt x="1028" y="1270"/>
                    <a:pt x="744" y="1270"/>
                  </a:cubicBezTo>
                  <a:cubicBezTo>
                    <a:pt x="462" y="1270"/>
                    <a:pt x="238" y="1039"/>
                    <a:pt x="238" y="744"/>
                  </a:cubicBez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2" name="Freeform 26">
              <a:extLst>
                <a:ext uri="{FF2B5EF4-FFF2-40B4-BE49-F238E27FC236}">
                  <a16:creationId xmlns:a16="http://schemas.microsoft.com/office/drawing/2014/main" id="{FF575A3E-BEC8-4347-BB54-C98FD2A1B286}"/>
                </a:ext>
              </a:extLst>
            </p:cNvPr>
            <p:cNvSpPr>
              <a:spLocks noChangeArrowheads="1"/>
            </p:cNvSpPr>
            <p:nvPr/>
          </p:nvSpPr>
          <p:spPr bwMode="auto">
            <a:xfrm>
              <a:off x="2689225" y="3492500"/>
              <a:ext cx="306388" cy="530225"/>
            </a:xfrm>
            <a:custGeom>
              <a:avLst/>
              <a:gdLst>
                <a:gd name="T0" fmla="*/ 235 w 849"/>
                <a:gd name="T1" fmla="*/ 215 h 1474"/>
                <a:gd name="T2" fmla="*/ 235 w 849"/>
                <a:gd name="T3" fmla="*/ 131 h 1474"/>
                <a:gd name="T4" fmla="*/ 116 w 849"/>
                <a:gd name="T5" fmla="*/ 12 h 1474"/>
                <a:gd name="T6" fmla="*/ 0 w 849"/>
                <a:gd name="T7" fmla="*/ 131 h 1474"/>
                <a:gd name="T8" fmla="*/ 0 w 849"/>
                <a:gd name="T9" fmla="*/ 1354 h 1474"/>
                <a:gd name="T10" fmla="*/ 116 w 849"/>
                <a:gd name="T11" fmla="*/ 1473 h 1474"/>
                <a:gd name="T12" fmla="*/ 235 w 849"/>
                <a:gd name="T13" fmla="*/ 1354 h 1474"/>
                <a:gd name="T14" fmla="*/ 235 w 849"/>
                <a:gd name="T15" fmla="*/ 672 h 1474"/>
                <a:gd name="T16" fmla="*/ 741 w 849"/>
                <a:gd name="T17" fmla="*/ 217 h 1474"/>
                <a:gd name="T18" fmla="*/ 848 w 849"/>
                <a:gd name="T19" fmla="*/ 110 h 1474"/>
                <a:gd name="T20" fmla="*/ 741 w 849"/>
                <a:gd name="T21" fmla="*/ 0 h 1474"/>
                <a:gd name="T22" fmla="*/ 235 w 849"/>
                <a:gd name="T23" fmla="*/ 215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9" h="1474">
                  <a:moveTo>
                    <a:pt x="235" y="215"/>
                  </a:moveTo>
                  <a:lnTo>
                    <a:pt x="235" y="131"/>
                  </a:lnTo>
                  <a:cubicBezTo>
                    <a:pt x="235" y="66"/>
                    <a:pt x="181" y="12"/>
                    <a:pt x="116" y="12"/>
                  </a:cubicBezTo>
                  <a:cubicBezTo>
                    <a:pt x="50" y="12"/>
                    <a:pt x="0" y="63"/>
                    <a:pt x="0" y="131"/>
                  </a:cubicBezTo>
                  <a:lnTo>
                    <a:pt x="0" y="1354"/>
                  </a:lnTo>
                  <a:cubicBezTo>
                    <a:pt x="0" y="1421"/>
                    <a:pt x="50" y="1473"/>
                    <a:pt x="116" y="1473"/>
                  </a:cubicBezTo>
                  <a:cubicBezTo>
                    <a:pt x="181" y="1473"/>
                    <a:pt x="235" y="1419"/>
                    <a:pt x="235" y="1354"/>
                  </a:cubicBezTo>
                  <a:lnTo>
                    <a:pt x="235" y="672"/>
                  </a:lnTo>
                  <a:cubicBezTo>
                    <a:pt x="235" y="387"/>
                    <a:pt x="492" y="217"/>
                    <a:pt x="741" y="217"/>
                  </a:cubicBezTo>
                  <a:cubicBezTo>
                    <a:pt x="802" y="217"/>
                    <a:pt x="848" y="171"/>
                    <a:pt x="848" y="110"/>
                  </a:cubicBezTo>
                  <a:cubicBezTo>
                    <a:pt x="848" y="49"/>
                    <a:pt x="802" y="0"/>
                    <a:pt x="741" y="0"/>
                  </a:cubicBezTo>
                  <a:cubicBezTo>
                    <a:pt x="529" y="0"/>
                    <a:pt x="354" y="77"/>
                    <a:pt x="235" y="215"/>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3" name="Freeform 27">
              <a:extLst>
                <a:ext uri="{FF2B5EF4-FFF2-40B4-BE49-F238E27FC236}">
                  <a16:creationId xmlns:a16="http://schemas.microsoft.com/office/drawing/2014/main" id="{971C8A86-83B2-AA4C-B784-7968C8726C06}"/>
                </a:ext>
              </a:extLst>
            </p:cNvPr>
            <p:cNvSpPr>
              <a:spLocks noChangeArrowheads="1"/>
            </p:cNvSpPr>
            <p:nvPr/>
          </p:nvSpPr>
          <p:spPr bwMode="auto">
            <a:xfrm>
              <a:off x="3006725" y="3492500"/>
              <a:ext cx="517525" cy="534988"/>
            </a:xfrm>
            <a:custGeom>
              <a:avLst/>
              <a:gdLst>
                <a:gd name="T0" fmla="*/ 0 w 1437"/>
                <a:gd name="T1" fmla="*/ 744 h 1488"/>
                <a:gd name="T2" fmla="*/ 739 w 1437"/>
                <a:gd name="T3" fmla="*/ 1487 h 1488"/>
                <a:gd name="T4" fmla="*/ 1348 w 1437"/>
                <a:gd name="T5" fmla="*/ 1195 h 1488"/>
                <a:gd name="T6" fmla="*/ 1371 w 1437"/>
                <a:gd name="T7" fmla="*/ 1130 h 1488"/>
                <a:gd name="T8" fmla="*/ 1334 w 1437"/>
                <a:gd name="T9" fmla="*/ 1051 h 1488"/>
                <a:gd name="T10" fmla="*/ 1268 w 1437"/>
                <a:gd name="T11" fmla="*/ 1027 h 1488"/>
                <a:gd name="T12" fmla="*/ 1189 w 1437"/>
                <a:gd name="T13" fmla="*/ 1067 h 1488"/>
                <a:gd name="T14" fmla="*/ 744 w 1437"/>
                <a:gd name="T15" fmla="*/ 1279 h 1488"/>
                <a:gd name="T16" fmla="*/ 243 w 1437"/>
                <a:gd name="T17" fmla="*/ 823 h 1488"/>
                <a:gd name="T18" fmla="*/ 1336 w 1437"/>
                <a:gd name="T19" fmla="*/ 823 h 1488"/>
                <a:gd name="T20" fmla="*/ 1434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8" y="1195"/>
                  </a:cubicBezTo>
                  <a:cubicBezTo>
                    <a:pt x="1364" y="1177"/>
                    <a:pt x="1371" y="1151"/>
                    <a:pt x="1371" y="1130"/>
                  </a:cubicBezTo>
                  <a:cubicBezTo>
                    <a:pt x="1371" y="1100"/>
                    <a:pt x="1357" y="1072"/>
                    <a:pt x="1334" y="1051"/>
                  </a:cubicBezTo>
                  <a:cubicBezTo>
                    <a:pt x="1315" y="1034"/>
                    <a:pt x="1289" y="1027"/>
                    <a:pt x="1268" y="1027"/>
                  </a:cubicBezTo>
                  <a:cubicBezTo>
                    <a:pt x="1238" y="1027"/>
                    <a:pt x="1213" y="1041"/>
                    <a:pt x="1189" y="1067"/>
                  </a:cubicBezTo>
                  <a:cubicBezTo>
                    <a:pt x="1056" y="1214"/>
                    <a:pt x="921" y="1279"/>
                    <a:pt x="744" y="1279"/>
                  </a:cubicBezTo>
                  <a:cubicBezTo>
                    <a:pt x="480" y="1279"/>
                    <a:pt x="266" y="1081"/>
                    <a:pt x="243" y="823"/>
                  </a:cubicBezTo>
                  <a:lnTo>
                    <a:pt x="1336" y="823"/>
                  </a:lnTo>
                  <a:cubicBezTo>
                    <a:pt x="1394" y="823"/>
                    <a:pt x="1434" y="786"/>
                    <a:pt x="1434" y="732"/>
                  </a:cubicBezTo>
                  <a:cubicBezTo>
                    <a:pt x="1436" y="320"/>
                    <a:pt x="1124" y="0"/>
                    <a:pt x="725" y="0"/>
                  </a:cubicBezTo>
                  <a:cubicBezTo>
                    <a:pt x="320" y="0"/>
                    <a:pt x="0" y="327"/>
                    <a:pt x="0" y="744"/>
                  </a:cubicBezTo>
                  <a:close/>
                  <a:moveTo>
                    <a:pt x="247" y="627"/>
                  </a:moveTo>
                  <a:cubicBezTo>
                    <a:pt x="285" y="380"/>
                    <a:pt x="478" y="210"/>
                    <a:pt x="723" y="210"/>
                  </a:cubicBezTo>
                  <a:cubicBezTo>
                    <a:pt x="965" y="210"/>
                    <a:pt x="1157"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4" name="Freeform 28">
              <a:extLst>
                <a:ext uri="{FF2B5EF4-FFF2-40B4-BE49-F238E27FC236}">
                  <a16:creationId xmlns:a16="http://schemas.microsoft.com/office/drawing/2014/main" id="{451E4609-A275-484B-996B-6B7D4979ABDA}"/>
                </a:ext>
              </a:extLst>
            </p:cNvPr>
            <p:cNvSpPr>
              <a:spLocks noChangeArrowheads="1"/>
            </p:cNvSpPr>
            <p:nvPr/>
          </p:nvSpPr>
          <p:spPr bwMode="auto">
            <a:xfrm>
              <a:off x="3582988" y="3492500"/>
              <a:ext cx="428625" cy="534988"/>
            </a:xfrm>
            <a:custGeom>
              <a:avLst/>
              <a:gdLst>
                <a:gd name="T0" fmla="*/ 285 w 1190"/>
                <a:gd name="T1" fmla="*/ 387 h 1485"/>
                <a:gd name="T2" fmla="*/ 618 w 1190"/>
                <a:gd name="T3" fmla="*/ 208 h 1485"/>
                <a:gd name="T4" fmla="*/ 1007 w 1190"/>
                <a:gd name="T5" fmla="*/ 317 h 1485"/>
                <a:gd name="T6" fmla="*/ 1059 w 1190"/>
                <a:gd name="T7" fmla="*/ 329 h 1485"/>
                <a:gd name="T8" fmla="*/ 1147 w 1190"/>
                <a:gd name="T9" fmla="*/ 278 h 1485"/>
                <a:gd name="T10" fmla="*/ 1159 w 1190"/>
                <a:gd name="T11" fmla="*/ 229 h 1485"/>
                <a:gd name="T12" fmla="*/ 1110 w 1190"/>
                <a:gd name="T13" fmla="*/ 143 h 1485"/>
                <a:gd name="T14" fmla="*/ 604 w 1190"/>
                <a:gd name="T15" fmla="*/ 0 h 1485"/>
                <a:gd name="T16" fmla="*/ 56 w 1190"/>
                <a:gd name="T17" fmla="*/ 383 h 1485"/>
                <a:gd name="T18" fmla="*/ 513 w 1190"/>
                <a:gd name="T19" fmla="*/ 798 h 1485"/>
                <a:gd name="T20" fmla="*/ 956 w 1190"/>
                <a:gd name="T21" fmla="*/ 1074 h 1485"/>
                <a:gd name="T22" fmla="*/ 590 w 1190"/>
                <a:gd name="T23" fmla="*/ 1281 h 1485"/>
                <a:gd name="T24" fmla="*/ 156 w 1190"/>
                <a:gd name="T25" fmla="*/ 1139 h 1485"/>
                <a:gd name="T26" fmla="*/ 98 w 1190"/>
                <a:gd name="T27" fmla="*/ 1121 h 1485"/>
                <a:gd name="T28" fmla="*/ 19 w 1190"/>
                <a:gd name="T29" fmla="*/ 1163 h 1485"/>
                <a:gd name="T30" fmla="*/ 0 w 1190"/>
                <a:gd name="T31" fmla="*/ 1221 h 1485"/>
                <a:gd name="T32" fmla="*/ 42 w 1190"/>
                <a:gd name="T33" fmla="*/ 1300 h 1485"/>
                <a:gd name="T34" fmla="*/ 599 w 1190"/>
                <a:gd name="T35" fmla="*/ 1484 h 1485"/>
                <a:gd name="T36" fmla="*/ 1189 w 1190"/>
                <a:gd name="T37" fmla="*/ 1069 h 1485"/>
                <a:gd name="T38" fmla="*/ 681 w 1190"/>
                <a:gd name="T39" fmla="*/ 641 h 1485"/>
                <a:gd name="T40" fmla="*/ 285 w 1190"/>
                <a:gd name="T41" fmla="*/ 38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0" h="1485">
                  <a:moveTo>
                    <a:pt x="285" y="387"/>
                  </a:moveTo>
                  <a:cubicBezTo>
                    <a:pt x="285" y="227"/>
                    <a:pt x="518" y="208"/>
                    <a:pt x="618" y="208"/>
                  </a:cubicBezTo>
                  <a:cubicBezTo>
                    <a:pt x="758" y="208"/>
                    <a:pt x="888" y="245"/>
                    <a:pt x="1007" y="317"/>
                  </a:cubicBezTo>
                  <a:cubicBezTo>
                    <a:pt x="1021" y="324"/>
                    <a:pt x="1042" y="329"/>
                    <a:pt x="1059" y="329"/>
                  </a:cubicBezTo>
                  <a:cubicBezTo>
                    <a:pt x="1096" y="329"/>
                    <a:pt x="1131" y="308"/>
                    <a:pt x="1147" y="278"/>
                  </a:cubicBezTo>
                  <a:cubicBezTo>
                    <a:pt x="1154" y="261"/>
                    <a:pt x="1159" y="245"/>
                    <a:pt x="1159" y="229"/>
                  </a:cubicBezTo>
                  <a:cubicBezTo>
                    <a:pt x="1159" y="194"/>
                    <a:pt x="1140" y="161"/>
                    <a:pt x="1110" y="143"/>
                  </a:cubicBezTo>
                  <a:cubicBezTo>
                    <a:pt x="951" y="42"/>
                    <a:pt x="804" y="0"/>
                    <a:pt x="604" y="0"/>
                  </a:cubicBezTo>
                  <a:cubicBezTo>
                    <a:pt x="280" y="0"/>
                    <a:pt x="56" y="157"/>
                    <a:pt x="56" y="383"/>
                  </a:cubicBezTo>
                  <a:cubicBezTo>
                    <a:pt x="56" y="623"/>
                    <a:pt x="273" y="716"/>
                    <a:pt x="513" y="798"/>
                  </a:cubicBezTo>
                  <a:cubicBezTo>
                    <a:pt x="839" y="907"/>
                    <a:pt x="956" y="964"/>
                    <a:pt x="956" y="1074"/>
                  </a:cubicBezTo>
                  <a:cubicBezTo>
                    <a:pt x="956" y="1228"/>
                    <a:pt x="758" y="1281"/>
                    <a:pt x="590" y="1281"/>
                  </a:cubicBezTo>
                  <a:cubicBezTo>
                    <a:pt x="431" y="1281"/>
                    <a:pt x="294" y="1237"/>
                    <a:pt x="156" y="1139"/>
                  </a:cubicBezTo>
                  <a:cubicBezTo>
                    <a:pt x="140" y="1128"/>
                    <a:pt x="121" y="1121"/>
                    <a:pt x="98" y="1121"/>
                  </a:cubicBezTo>
                  <a:cubicBezTo>
                    <a:pt x="65" y="1121"/>
                    <a:pt x="37" y="1135"/>
                    <a:pt x="19" y="1163"/>
                  </a:cubicBezTo>
                  <a:cubicBezTo>
                    <a:pt x="7" y="1179"/>
                    <a:pt x="0" y="1198"/>
                    <a:pt x="0" y="1221"/>
                  </a:cubicBezTo>
                  <a:cubicBezTo>
                    <a:pt x="0" y="1251"/>
                    <a:pt x="16" y="1284"/>
                    <a:pt x="42" y="1300"/>
                  </a:cubicBezTo>
                  <a:cubicBezTo>
                    <a:pt x="203" y="1419"/>
                    <a:pt x="401" y="1484"/>
                    <a:pt x="599" y="1484"/>
                  </a:cubicBezTo>
                  <a:cubicBezTo>
                    <a:pt x="947" y="1484"/>
                    <a:pt x="1189" y="1314"/>
                    <a:pt x="1189" y="1069"/>
                  </a:cubicBezTo>
                  <a:cubicBezTo>
                    <a:pt x="1187" y="854"/>
                    <a:pt x="993" y="744"/>
                    <a:pt x="681" y="641"/>
                  </a:cubicBezTo>
                  <a:cubicBezTo>
                    <a:pt x="373" y="541"/>
                    <a:pt x="285" y="506"/>
                    <a:pt x="285" y="387"/>
                  </a:cubicBezTo>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5" name="Freeform 29">
              <a:extLst>
                <a:ext uri="{FF2B5EF4-FFF2-40B4-BE49-F238E27FC236}">
                  <a16:creationId xmlns:a16="http://schemas.microsoft.com/office/drawing/2014/main" id="{E0E2E056-C750-BB49-A66D-1C6F6F669722}"/>
                </a:ext>
              </a:extLst>
            </p:cNvPr>
            <p:cNvSpPr>
              <a:spLocks noChangeArrowheads="1"/>
            </p:cNvSpPr>
            <p:nvPr/>
          </p:nvSpPr>
          <p:spPr bwMode="auto">
            <a:xfrm>
              <a:off x="4078288" y="3492500"/>
              <a:ext cx="517525" cy="534988"/>
            </a:xfrm>
            <a:custGeom>
              <a:avLst/>
              <a:gdLst>
                <a:gd name="T0" fmla="*/ 0 w 1437"/>
                <a:gd name="T1" fmla="*/ 744 h 1488"/>
                <a:gd name="T2" fmla="*/ 739 w 1437"/>
                <a:gd name="T3" fmla="*/ 1487 h 1488"/>
                <a:gd name="T4" fmla="*/ 1347 w 1437"/>
                <a:gd name="T5" fmla="*/ 1195 h 1488"/>
                <a:gd name="T6" fmla="*/ 1371 w 1437"/>
                <a:gd name="T7" fmla="*/ 1130 h 1488"/>
                <a:gd name="T8" fmla="*/ 1333 w 1437"/>
                <a:gd name="T9" fmla="*/ 1051 h 1488"/>
                <a:gd name="T10" fmla="*/ 1268 w 1437"/>
                <a:gd name="T11" fmla="*/ 1027 h 1488"/>
                <a:gd name="T12" fmla="*/ 1189 w 1437"/>
                <a:gd name="T13" fmla="*/ 1067 h 1488"/>
                <a:gd name="T14" fmla="*/ 744 w 1437"/>
                <a:gd name="T15" fmla="*/ 1279 h 1488"/>
                <a:gd name="T16" fmla="*/ 242 w 1437"/>
                <a:gd name="T17" fmla="*/ 823 h 1488"/>
                <a:gd name="T18" fmla="*/ 1338 w 1437"/>
                <a:gd name="T19" fmla="*/ 823 h 1488"/>
                <a:gd name="T20" fmla="*/ 1436 w 1437"/>
                <a:gd name="T21" fmla="*/ 732 h 1488"/>
                <a:gd name="T22" fmla="*/ 725 w 1437"/>
                <a:gd name="T23" fmla="*/ 0 h 1488"/>
                <a:gd name="T24" fmla="*/ 0 w 1437"/>
                <a:gd name="T25" fmla="*/ 744 h 1488"/>
                <a:gd name="T26" fmla="*/ 247 w 1437"/>
                <a:gd name="T27" fmla="*/ 627 h 1488"/>
                <a:gd name="T28" fmla="*/ 723 w 1437"/>
                <a:gd name="T29" fmla="*/ 210 h 1488"/>
                <a:gd name="T30" fmla="*/ 1194 w 1437"/>
                <a:gd name="T31" fmla="*/ 627 h 1488"/>
                <a:gd name="T32" fmla="*/ 247 w 1437"/>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7" h="1488">
                  <a:moveTo>
                    <a:pt x="0" y="744"/>
                  </a:moveTo>
                  <a:cubicBezTo>
                    <a:pt x="0" y="1160"/>
                    <a:pt x="324" y="1487"/>
                    <a:pt x="739" y="1487"/>
                  </a:cubicBezTo>
                  <a:cubicBezTo>
                    <a:pt x="1012" y="1487"/>
                    <a:pt x="1240" y="1340"/>
                    <a:pt x="1347" y="1195"/>
                  </a:cubicBezTo>
                  <a:cubicBezTo>
                    <a:pt x="1364" y="1177"/>
                    <a:pt x="1371" y="1151"/>
                    <a:pt x="1371" y="1130"/>
                  </a:cubicBezTo>
                  <a:cubicBezTo>
                    <a:pt x="1371" y="1100"/>
                    <a:pt x="1357" y="1072"/>
                    <a:pt x="1333" y="1051"/>
                  </a:cubicBezTo>
                  <a:cubicBezTo>
                    <a:pt x="1315" y="1034"/>
                    <a:pt x="1289" y="1027"/>
                    <a:pt x="1268" y="1027"/>
                  </a:cubicBezTo>
                  <a:cubicBezTo>
                    <a:pt x="1238" y="1027"/>
                    <a:pt x="1212" y="1041"/>
                    <a:pt x="1189" y="1067"/>
                  </a:cubicBezTo>
                  <a:cubicBezTo>
                    <a:pt x="1056" y="1214"/>
                    <a:pt x="921" y="1279"/>
                    <a:pt x="744" y="1279"/>
                  </a:cubicBezTo>
                  <a:cubicBezTo>
                    <a:pt x="480" y="1279"/>
                    <a:pt x="266" y="1081"/>
                    <a:pt x="242" y="823"/>
                  </a:cubicBezTo>
                  <a:lnTo>
                    <a:pt x="1338" y="823"/>
                  </a:lnTo>
                  <a:cubicBezTo>
                    <a:pt x="1396" y="823"/>
                    <a:pt x="1436" y="786"/>
                    <a:pt x="1436" y="732"/>
                  </a:cubicBezTo>
                  <a:cubicBezTo>
                    <a:pt x="1436" y="320"/>
                    <a:pt x="1124" y="0"/>
                    <a:pt x="725" y="0"/>
                  </a:cubicBezTo>
                  <a:cubicBezTo>
                    <a:pt x="319" y="0"/>
                    <a:pt x="0" y="327"/>
                    <a:pt x="0" y="744"/>
                  </a:cubicBezTo>
                  <a:close/>
                  <a:moveTo>
                    <a:pt x="247" y="627"/>
                  </a:moveTo>
                  <a:cubicBezTo>
                    <a:pt x="284" y="380"/>
                    <a:pt x="478" y="210"/>
                    <a:pt x="723" y="210"/>
                  </a:cubicBezTo>
                  <a:cubicBezTo>
                    <a:pt x="967" y="210"/>
                    <a:pt x="1156" y="380"/>
                    <a:pt x="1194" y="627"/>
                  </a:cubicBezTo>
                  <a:lnTo>
                    <a:pt x="247"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7" name="Freeform 30">
              <a:extLst>
                <a:ext uri="{FF2B5EF4-FFF2-40B4-BE49-F238E27FC236}">
                  <a16:creationId xmlns:a16="http://schemas.microsoft.com/office/drawing/2014/main" id="{564FD8E8-4250-1846-B0F5-E1033D2F6C6B}"/>
                </a:ext>
              </a:extLst>
            </p:cNvPr>
            <p:cNvSpPr>
              <a:spLocks noChangeArrowheads="1"/>
            </p:cNvSpPr>
            <p:nvPr/>
          </p:nvSpPr>
          <p:spPr bwMode="auto">
            <a:xfrm>
              <a:off x="4660900" y="3492500"/>
              <a:ext cx="517525" cy="534988"/>
            </a:xfrm>
            <a:custGeom>
              <a:avLst/>
              <a:gdLst>
                <a:gd name="T0" fmla="*/ 0 w 1439"/>
                <a:gd name="T1" fmla="*/ 744 h 1488"/>
                <a:gd name="T2" fmla="*/ 739 w 1439"/>
                <a:gd name="T3" fmla="*/ 1487 h 1488"/>
                <a:gd name="T4" fmla="*/ 1347 w 1439"/>
                <a:gd name="T5" fmla="*/ 1195 h 1488"/>
                <a:gd name="T6" fmla="*/ 1370 w 1439"/>
                <a:gd name="T7" fmla="*/ 1130 h 1488"/>
                <a:gd name="T8" fmla="*/ 1333 w 1439"/>
                <a:gd name="T9" fmla="*/ 1051 h 1488"/>
                <a:gd name="T10" fmla="*/ 1267 w 1439"/>
                <a:gd name="T11" fmla="*/ 1027 h 1488"/>
                <a:gd name="T12" fmla="*/ 1189 w 1439"/>
                <a:gd name="T13" fmla="*/ 1067 h 1488"/>
                <a:gd name="T14" fmla="*/ 744 w 1439"/>
                <a:gd name="T15" fmla="*/ 1279 h 1488"/>
                <a:gd name="T16" fmla="*/ 243 w 1439"/>
                <a:gd name="T17" fmla="*/ 823 h 1488"/>
                <a:gd name="T18" fmla="*/ 1335 w 1439"/>
                <a:gd name="T19" fmla="*/ 823 h 1488"/>
                <a:gd name="T20" fmla="*/ 1433 w 1439"/>
                <a:gd name="T21" fmla="*/ 732 h 1488"/>
                <a:gd name="T22" fmla="*/ 725 w 1439"/>
                <a:gd name="T23" fmla="*/ 0 h 1488"/>
                <a:gd name="T24" fmla="*/ 0 w 1439"/>
                <a:gd name="T25" fmla="*/ 744 h 1488"/>
                <a:gd name="T26" fmla="*/ 250 w 1439"/>
                <a:gd name="T27" fmla="*/ 627 h 1488"/>
                <a:gd name="T28" fmla="*/ 725 w 1439"/>
                <a:gd name="T29" fmla="*/ 210 h 1488"/>
                <a:gd name="T30" fmla="*/ 1196 w 1439"/>
                <a:gd name="T31" fmla="*/ 627 h 1488"/>
                <a:gd name="T32" fmla="*/ 250 w 1439"/>
                <a:gd name="T33" fmla="*/ 62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39" h="1488">
                  <a:moveTo>
                    <a:pt x="0" y="744"/>
                  </a:moveTo>
                  <a:cubicBezTo>
                    <a:pt x="0" y="1160"/>
                    <a:pt x="324" y="1487"/>
                    <a:pt x="739" y="1487"/>
                  </a:cubicBezTo>
                  <a:cubicBezTo>
                    <a:pt x="1012" y="1487"/>
                    <a:pt x="1239" y="1340"/>
                    <a:pt x="1347" y="1195"/>
                  </a:cubicBezTo>
                  <a:cubicBezTo>
                    <a:pt x="1363" y="1177"/>
                    <a:pt x="1370" y="1151"/>
                    <a:pt x="1370" y="1130"/>
                  </a:cubicBezTo>
                  <a:cubicBezTo>
                    <a:pt x="1370" y="1100"/>
                    <a:pt x="1356" y="1072"/>
                    <a:pt x="1333" y="1051"/>
                  </a:cubicBezTo>
                  <a:cubicBezTo>
                    <a:pt x="1314" y="1034"/>
                    <a:pt x="1288" y="1027"/>
                    <a:pt x="1267" y="1027"/>
                  </a:cubicBezTo>
                  <a:cubicBezTo>
                    <a:pt x="1237" y="1027"/>
                    <a:pt x="1213" y="1041"/>
                    <a:pt x="1189" y="1067"/>
                  </a:cubicBezTo>
                  <a:cubicBezTo>
                    <a:pt x="1056" y="1214"/>
                    <a:pt x="921" y="1279"/>
                    <a:pt x="744" y="1279"/>
                  </a:cubicBezTo>
                  <a:cubicBezTo>
                    <a:pt x="480" y="1279"/>
                    <a:pt x="266" y="1081"/>
                    <a:pt x="243" y="823"/>
                  </a:cubicBezTo>
                  <a:lnTo>
                    <a:pt x="1335" y="823"/>
                  </a:lnTo>
                  <a:cubicBezTo>
                    <a:pt x="1393" y="823"/>
                    <a:pt x="1433" y="786"/>
                    <a:pt x="1433" y="732"/>
                  </a:cubicBezTo>
                  <a:cubicBezTo>
                    <a:pt x="1438" y="320"/>
                    <a:pt x="1124" y="0"/>
                    <a:pt x="725" y="0"/>
                  </a:cubicBezTo>
                  <a:cubicBezTo>
                    <a:pt x="320" y="0"/>
                    <a:pt x="0" y="327"/>
                    <a:pt x="0" y="744"/>
                  </a:cubicBezTo>
                  <a:close/>
                  <a:moveTo>
                    <a:pt x="250" y="627"/>
                  </a:moveTo>
                  <a:cubicBezTo>
                    <a:pt x="287" y="380"/>
                    <a:pt x="480" y="210"/>
                    <a:pt x="725" y="210"/>
                  </a:cubicBezTo>
                  <a:cubicBezTo>
                    <a:pt x="968" y="210"/>
                    <a:pt x="1157" y="380"/>
                    <a:pt x="1196" y="627"/>
                  </a:cubicBezTo>
                  <a:lnTo>
                    <a:pt x="250" y="627"/>
                  </a:lnTo>
                  <a:close/>
                </a:path>
              </a:pathLst>
            </a:custGeom>
            <a:solidFill>
              <a:srgbClr val="63A94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8" name="Freeform 31">
              <a:extLst>
                <a:ext uri="{FF2B5EF4-FFF2-40B4-BE49-F238E27FC236}">
                  <a16:creationId xmlns:a16="http://schemas.microsoft.com/office/drawing/2014/main" id="{1EE91C45-C547-E443-80DC-EA30D1CAFE53}"/>
                </a:ext>
              </a:extLst>
            </p:cNvPr>
            <p:cNvSpPr>
              <a:spLocks noChangeArrowheads="1"/>
            </p:cNvSpPr>
            <p:nvPr/>
          </p:nvSpPr>
          <p:spPr bwMode="auto">
            <a:xfrm>
              <a:off x="6170613" y="3540125"/>
              <a:ext cx="258762" cy="258763"/>
            </a:xfrm>
            <a:custGeom>
              <a:avLst/>
              <a:gdLst>
                <a:gd name="T0" fmla="*/ 359 w 719"/>
                <a:gd name="T1" fmla="*/ 0 h 717"/>
                <a:gd name="T2" fmla="*/ 718 w 719"/>
                <a:gd name="T3" fmla="*/ 359 h 717"/>
                <a:gd name="T4" fmla="*/ 359 w 719"/>
                <a:gd name="T5" fmla="*/ 716 h 717"/>
                <a:gd name="T6" fmla="*/ 0 w 719"/>
                <a:gd name="T7" fmla="*/ 359 h 717"/>
                <a:gd name="T8" fmla="*/ 359 w 719"/>
                <a:gd name="T9" fmla="*/ 0 h 717"/>
              </a:gdLst>
              <a:ahLst/>
              <a:cxnLst>
                <a:cxn ang="0">
                  <a:pos x="T0" y="T1"/>
                </a:cxn>
                <a:cxn ang="0">
                  <a:pos x="T2" y="T3"/>
                </a:cxn>
                <a:cxn ang="0">
                  <a:pos x="T4" y="T5"/>
                </a:cxn>
                <a:cxn ang="0">
                  <a:pos x="T6" y="T7"/>
                </a:cxn>
                <a:cxn ang="0">
                  <a:pos x="T8" y="T9"/>
                </a:cxn>
              </a:cxnLst>
              <a:rect l="0" t="0" r="r" b="b"/>
              <a:pathLst>
                <a:path w="719" h="717">
                  <a:moveTo>
                    <a:pt x="359" y="0"/>
                  </a:moveTo>
                  <a:cubicBezTo>
                    <a:pt x="557" y="0"/>
                    <a:pt x="718" y="158"/>
                    <a:pt x="718" y="359"/>
                  </a:cubicBezTo>
                  <a:cubicBezTo>
                    <a:pt x="718" y="557"/>
                    <a:pt x="557" y="716"/>
                    <a:pt x="359" y="716"/>
                  </a:cubicBezTo>
                  <a:cubicBezTo>
                    <a:pt x="161" y="716"/>
                    <a:pt x="0" y="557"/>
                    <a:pt x="0" y="359"/>
                  </a:cubicBezTo>
                  <a:cubicBezTo>
                    <a:pt x="0" y="161"/>
                    <a:pt x="161" y="0"/>
                    <a:pt x="359" y="0"/>
                  </a:cubicBezTo>
                </a:path>
              </a:pathLst>
            </a:custGeom>
            <a:solidFill>
              <a:srgbClr val="F3702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89" name="Freeform 32">
              <a:extLst>
                <a:ext uri="{FF2B5EF4-FFF2-40B4-BE49-F238E27FC236}">
                  <a16:creationId xmlns:a16="http://schemas.microsoft.com/office/drawing/2014/main" id="{0C1D8A6C-9B71-4540-A47F-2E425E268606}"/>
                </a:ext>
              </a:extLst>
            </p:cNvPr>
            <p:cNvSpPr>
              <a:spLocks noChangeArrowheads="1"/>
            </p:cNvSpPr>
            <p:nvPr/>
          </p:nvSpPr>
          <p:spPr bwMode="auto">
            <a:xfrm>
              <a:off x="6164263" y="3435350"/>
              <a:ext cx="273050" cy="77788"/>
            </a:xfrm>
            <a:custGeom>
              <a:avLst/>
              <a:gdLst>
                <a:gd name="T0" fmla="*/ 756 w 757"/>
                <a:gd name="T1" fmla="*/ 121 h 218"/>
                <a:gd name="T2" fmla="*/ 660 w 757"/>
                <a:gd name="T3" fmla="*/ 217 h 218"/>
                <a:gd name="T4" fmla="*/ 378 w 757"/>
                <a:gd name="T5" fmla="*/ 133 h 218"/>
                <a:gd name="T6" fmla="*/ 96 w 757"/>
                <a:gd name="T7" fmla="*/ 217 h 218"/>
                <a:gd name="T8" fmla="*/ 0 w 757"/>
                <a:gd name="T9" fmla="*/ 121 h 218"/>
                <a:gd name="T10" fmla="*/ 378 w 757"/>
                <a:gd name="T11" fmla="*/ 0 h 218"/>
                <a:gd name="T12" fmla="*/ 756 w 757"/>
                <a:gd name="T13" fmla="*/ 121 h 218"/>
              </a:gdLst>
              <a:ahLst/>
              <a:cxnLst>
                <a:cxn ang="0">
                  <a:pos x="T0" y="T1"/>
                </a:cxn>
                <a:cxn ang="0">
                  <a:pos x="T2" y="T3"/>
                </a:cxn>
                <a:cxn ang="0">
                  <a:pos x="T4" y="T5"/>
                </a:cxn>
                <a:cxn ang="0">
                  <a:pos x="T6" y="T7"/>
                </a:cxn>
                <a:cxn ang="0">
                  <a:pos x="T8" y="T9"/>
                </a:cxn>
                <a:cxn ang="0">
                  <a:pos x="T10" y="T11"/>
                </a:cxn>
                <a:cxn ang="0">
                  <a:pos x="T12" y="T13"/>
                </a:cxn>
              </a:cxnLst>
              <a:rect l="0" t="0" r="r" b="b"/>
              <a:pathLst>
                <a:path w="757" h="218">
                  <a:moveTo>
                    <a:pt x="756" y="121"/>
                  </a:moveTo>
                  <a:lnTo>
                    <a:pt x="660" y="217"/>
                  </a:lnTo>
                  <a:cubicBezTo>
                    <a:pt x="578" y="165"/>
                    <a:pt x="483" y="133"/>
                    <a:pt x="378" y="133"/>
                  </a:cubicBezTo>
                  <a:cubicBezTo>
                    <a:pt x="275" y="133"/>
                    <a:pt x="177" y="163"/>
                    <a:pt x="96" y="217"/>
                  </a:cubicBezTo>
                  <a:lnTo>
                    <a:pt x="0" y="121"/>
                  </a:lnTo>
                  <a:cubicBezTo>
                    <a:pt x="105" y="42"/>
                    <a:pt x="236" y="0"/>
                    <a:pt x="378" y="0"/>
                  </a:cubicBezTo>
                  <a:cubicBezTo>
                    <a:pt x="518" y="0"/>
                    <a:pt x="651" y="44"/>
                    <a:pt x="756" y="121"/>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0" name="Freeform 33">
              <a:extLst>
                <a:ext uri="{FF2B5EF4-FFF2-40B4-BE49-F238E27FC236}">
                  <a16:creationId xmlns:a16="http://schemas.microsoft.com/office/drawing/2014/main" id="{48F78EC3-1B28-5342-B0D5-1B95643EEE68}"/>
                </a:ext>
              </a:extLst>
            </p:cNvPr>
            <p:cNvSpPr>
              <a:spLocks noChangeArrowheads="1"/>
            </p:cNvSpPr>
            <p:nvPr/>
          </p:nvSpPr>
          <p:spPr bwMode="auto">
            <a:xfrm>
              <a:off x="6089650" y="3330575"/>
              <a:ext cx="422275" cy="107950"/>
            </a:xfrm>
            <a:custGeom>
              <a:avLst/>
              <a:gdLst>
                <a:gd name="T0" fmla="*/ 1170 w 1171"/>
                <a:gd name="T1" fmla="*/ 205 h 301"/>
                <a:gd name="T2" fmla="*/ 1075 w 1171"/>
                <a:gd name="T3" fmla="*/ 300 h 301"/>
                <a:gd name="T4" fmla="*/ 585 w 1171"/>
                <a:gd name="T5" fmla="*/ 135 h 301"/>
                <a:gd name="T6" fmla="*/ 95 w 1171"/>
                <a:gd name="T7" fmla="*/ 300 h 301"/>
                <a:gd name="T8" fmla="*/ 0 w 1171"/>
                <a:gd name="T9" fmla="*/ 205 h 301"/>
                <a:gd name="T10" fmla="*/ 585 w 1171"/>
                <a:gd name="T11" fmla="*/ 0 h 301"/>
                <a:gd name="T12" fmla="*/ 1170 w 1171"/>
                <a:gd name="T13" fmla="*/ 205 h 301"/>
              </a:gdLst>
              <a:ahLst/>
              <a:cxnLst>
                <a:cxn ang="0">
                  <a:pos x="T0" y="T1"/>
                </a:cxn>
                <a:cxn ang="0">
                  <a:pos x="T2" y="T3"/>
                </a:cxn>
                <a:cxn ang="0">
                  <a:pos x="T4" y="T5"/>
                </a:cxn>
                <a:cxn ang="0">
                  <a:pos x="T6" y="T7"/>
                </a:cxn>
                <a:cxn ang="0">
                  <a:pos x="T8" y="T9"/>
                </a:cxn>
                <a:cxn ang="0">
                  <a:pos x="T10" y="T11"/>
                </a:cxn>
                <a:cxn ang="0">
                  <a:pos x="T12" y="T13"/>
                </a:cxn>
              </a:cxnLst>
              <a:rect l="0" t="0" r="r" b="b"/>
              <a:pathLst>
                <a:path w="1171" h="301">
                  <a:moveTo>
                    <a:pt x="1170" y="205"/>
                  </a:moveTo>
                  <a:lnTo>
                    <a:pt x="1075" y="300"/>
                  </a:lnTo>
                  <a:cubicBezTo>
                    <a:pt x="939" y="195"/>
                    <a:pt x="769" y="135"/>
                    <a:pt x="585" y="135"/>
                  </a:cubicBezTo>
                  <a:cubicBezTo>
                    <a:pt x="401" y="135"/>
                    <a:pt x="231" y="195"/>
                    <a:pt x="95" y="300"/>
                  </a:cubicBezTo>
                  <a:lnTo>
                    <a:pt x="0" y="205"/>
                  </a:lnTo>
                  <a:cubicBezTo>
                    <a:pt x="158" y="74"/>
                    <a:pt x="364" y="0"/>
                    <a:pt x="585" y="0"/>
                  </a:cubicBezTo>
                  <a:cubicBezTo>
                    <a:pt x="807" y="0"/>
                    <a:pt x="1009" y="76"/>
                    <a:pt x="1170" y="205"/>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1" name="Freeform 34">
              <a:extLst>
                <a:ext uri="{FF2B5EF4-FFF2-40B4-BE49-F238E27FC236}">
                  <a16:creationId xmlns:a16="http://schemas.microsoft.com/office/drawing/2014/main" id="{BCC3A299-8CEF-BE49-BF17-559442424BD8}"/>
                </a:ext>
              </a:extLst>
            </p:cNvPr>
            <p:cNvSpPr>
              <a:spLocks noChangeArrowheads="1"/>
            </p:cNvSpPr>
            <p:nvPr/>
          </p:nvSpPr>
          <p:spPr bwMode="auto">
            <a:xfrm>
              <a:off x="6013450" y="3225800"/>
              <a:ext cx="571500" cy="138113"/>
            </a:xfrm>
            <a:custGeom>
              <a:avLst/>
              <a:gdLst>
                <a:gd name="T0" fmla="*/ 1586 w 1587"/>
                <a:gd name="T1" fmla="*/ 289 h 383"/>
                <a:gd name="T2" fmla="*/ 1490 w 1587"/>
                <a:gd name="T3" fmla="*/ 382 h 383"/>
                <a:gd name="T4" fmla="*/ 793 w 1587"/>
                <a:gd name="T5" fmla="*/ 133 h 383"/>
                <a:gd name="T6" fmla="*/ 96 w 1587"/>
                <a:gd name="T7" fmla="*/ 382 h 383"/>
                <a:gd name="T8" fmla="*/ 0 w 1587"/>
                <a:gd name="T9" fmla="*/ 289 h 383"/>
                <a:gd name="T10" fmla="*/ 793 w 1587"/>
                <a:gd name="T11" fmla="*/ 0 h 383"/>
                <a:gd name="T12" fmla="*/ 1586 w 1587"/>
                <a:gd name="T13" fmla="*/ 289 h 383"/>
              </a:gdLst>
              <a:ahLst/>
              <a:cxnLst>
                <a:cxn ang="0">
                  <a:pos x="T0" y="T1"/>
                </a:cxn>
                <a:cxn ang="0">
                  <a:pos x="T2" y="T3"/>
                </a:cxn>
                <a:cxn ang="0">
                  <a:pos x="T4" y="T5"/>
                </a:cxn>
                <a:cxn ang="0">
                  <a:pos x="T6" y="T7"/>
                </a:cxn>
                <a:cxn ang="0">
                  <a:pos x="T8" y="T9"/>
                </a:cxn>
                <a:cxn ang="0">
                  <a:pos x="T10" y="T11"/>
                </a:cxn>
                <a:cxn ang="0">
                  <a:pos x="T12" y="T13"/>
                </a:cxn>
              </a:cxnLst>
              <a:rect l="0" t="0" r="r" b="b"/>
              <a:pathLst>
                <a:path w="1587" h="383">
                  <a:moveTo>
                    <a:pt x="1586" y="289"/>
                  </a:moveTo>
                  <a:lnTo>
                    <a:pt x="1490" y="382"/>
                  </a:lnTo>
                  <a:cubicBezTo>
                    <a:pt x="1299" y="226"/>
                    <a:pt x="1056" y="133"/>
                    <a:pt x="793" y="133"/>
                  </a:cubicBezTo>
                  <a:cubicBezTo>
                    <a:pt x="530" y="133"/>
                    <a:pt x="287" y="226"/>
                    <a:pt x="96" y="382"/>
                  </a:cubicBezTo>
                  <a:lnTo>
                    <a:pt x="0" y="289"/>
                  </a:lnTo>
                  <a:cubicBezTo>
                    <a:pt x="215" y="107"/>
                    <a:pt x="490" y="0"/>
                    <a:pt x="793" y="0"/>
                  </a:cubicBezTo>
                  <a:cubicBezTo>
                    <a:pt x="1094" y="0"/>
                    <a:pt x="1371" y="110"/>
                    <a:pt x="1586" y="289"/>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2" name="Freeform 35">
              <a:extLst>
                <a:ext uri="{FF2B5EF4-FFF2-40B4-BE49-F238E27FC236}">
                  <a16:creationId xmlns:a16="http://schemas.microsoft.com/office/drawing/2014/main" id="{351B8FF7-7A21-464F-8AD9-098AFDD73B3B}"/>
                </a:ext>
              </a:extLst>
            </p:cNvPr>
            <p:cNvSpPr>
              <a:spLocks noChangeArrowheads="1"/>
            </p:cNvSpPr>
            <p:nvPr/>
          </p:nvSpPr>
          <p:spPr bwMode="auto">
            <a:xfrm>
              <a:off x="5932488" y="3452813"/>
              <a:ext cx="733425" cy="582612"/>
            </a:xfrm>
            <a:custGeom>
              <a:avLst/>
              <a:gdLst>
                <a:gd name="T0" fmla="*/ 1840 w 2039"/>
                <a:gd name="T1" fmla="*/ 0 h 1617"/>
                <a:gd name="T2" fmla="*/ 2038 w 2039"/>
                <a:gd name="T3" fmla="*/ 601 h 1617"/>
                <a:gd name="T4" fmla="*/ 1019 w 2039"/>
                <a:gd name="T5" fmla="*/ 1616 h 1617"/>
                <a:gd name="T6" fmla="*/ 0 w 2039"/>
                <a:gd name="T7" fmla="*/ 601 h 1617"/>
                <a:gd name="T8" fmla="*/ 198 w 2039"/>
                <a:gd name="T9" fmla="*/ 0 h 1617"/>
                <a:gd name="T10" fmla="*/ 408 w 2039"/>
                <a:gd name="T11" fmla="*/ 209 h 1617"/>
                <a:gd name="T12" fmla="*/ 294 w 2039"/>
                <a:gd name="T13" fmla="*/ 601 h 1617"/>
                <a:gd name="T14" fmla="*/ 1021 w 2039"/>
                <a:gd name="T15" fmla="*/ 1327 h 1617"/>
                <a:gd name="T16" fmla="*/ 1749 w 2039"/>
                <a:gd name="T17" fmla="*/ 601 h 1617"/>
                <a:gd name="T18" fmla="*/ 1634 w 2039"/>
                <a:gd name="T19" fmla="*/ 209 h 1617"/>
                <a:gd name="T20" fmla="*/ 1840 w 2039"/>
                <a:gd name="T21" fmla="*/ 0 h 1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9" h="1617">
                  <a:moveTo>
                    <a:pt x="1840" y="0"/>
                  </a:moveTo>
                  <a:cubicBezTo>
                    <a:pt x="1963" y="167"/>
                    <a:pt x="2038" y="377"/>
                    <a:pt x="2038" y="601"/>
                  </a:cubicBezTo>
                  <a:cubicBezTo>
                    <a:pt x="2038" y="1162"/>
                    <a:pt x="1581" y="1616"/>
                    <a:pt x="1019" y="1616"/>
                  </a:cubicBezTo>
                  <a:cubicBezTo>
                    <a:pt x="457" y="1616"/>
                    <a:pt x="0" y="1162"/>
                    <a:pt x="0" y="601"/>
                  </a:cubicBezTo>
                  <a:cubicBezTo>
                    <a:pt x="0" y="375"/>
                    <a:pt x="75" y="167"/>
                    <a:pt x="198" y="0"/>
                  </a:cubicBezTo>
                  <a:lnTo>
                    <a:pt x="408" y="209"/>
                  </a:lnTo>
                  <a:cubicBezTo>
                    <a:pt x="334" y="321"/>
                    <a:pt x="294" y="456"/>
                    <a:pt x="294" y="601"/>
                  </a:cubicBezTo>
                  <a:cubicBezTo>
                    <a:pt x="294" y="1002"/>
                    <a:pt x="620" y="1327"/>
                    <a:pt x="1021" y="1327"/>
                  </a:cubicBezTo>
                  <a:cubicBezTo>
                    <a:pt x="1422" y="1327"/>
                    <a:pt x="1749" y="1002"/>
                    <a:pt x="1749" y="601"/>
                  </a:cubicBezTo>
                  <a:cubicBezTo>
                    <a:pt x="1749" y="456"/>
                    <a:pt x="1707" y="321"/>
                    <a:pt x="1634" y="209"/>
                  </a:cubicBezTo>
                  <a:lnTo>
                    <a:pt x="1840" y="0"/>
                  </a:ln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3" name="Freeform 36">
              <a:extLst>
                <a:ext uri="{FF2B5EF4-FFF2-40B4-BE49-F238E27FC236}">
                  <a16:creationId xmlns:a16="http://schemas.microsoft.com/office/drawing/2014/main" id="{B9842712-0E6E-6C4A-AD39-9E0CF5F33A7A}"/>
                </a:ext>
              </a:extLst>
            </p:cNvPr>
            <p:cNvSpPr>
              <a:spLocks noChangeArrowheads="1"/>
            </p:cNvSpPr>
            <p:nvPr/>
          </p:nvSpPr>
          <p:spPr bwMode="auto">
            <a:xfrm>
              <a:off x="8145463" y="3238500"/>
              <a:ext cx="107950" cy="128588"/>
            </a:xfrm>
            <a:custGeom>
              <a:avLst/>
              <a:gdLst>
                <a:gd name="T0" fmla="*/ 262 w 300"/>
                <a:gd name="T1" fmla="*/ 56 h 355"/>
                <a:gd name="T2" fmla="*/ 185 w 300"/>
                <a:gd name="T3" fmla="*/ 56 h 355"/>
                <a:gd name="T4" fmla="*/ 185 w 300"/>
                <a:gd name="T5" fmla="*/ 310 h 355"/>
                <a:gd name="T6" fmla="*/ 175 w 300"/>
                <a:gd name="T7" fmla="*/ 343 h 355"/>
                <a:gd name="T8" fmla="*/ 150 w 300"/>
                <a:gd name="T9" fmla="*/ 354 h 355"/>
                <a:gd name="T10" fmla="*/ 124 w 300"/>
                <a:gd name="T11" fmla="*/ 343 h 355"/>
                <a:gd name="T12" fmla="*/ 115 w 300"/>
                <a:gd name="T13" fmla="*/ 310 h 355"/>
                <a:gd name="T14" fmla="*/ 115 w 300"/>
                <a:gd name="T15" fmla="*/ 56 h 355"/>
                <a:gd name="T16" fmla="*/ 38 w 300"/>
                <a:gd name="T17" fmla="*/ 56 h 355"/>
                <a:gd name="T18" fmla="*/ 10 w 300"/>
                <a:gd name="T19" fmla="*/ 49 h 355"/>
                <a:gd name="T20" fmla="*/ 0 w 300"/>
                <a:gd name="T21" fmla="*/ 28 h 355"/>
                <a:gd name="T22" fmla="*/ 10 w 300"/>
                <a:gd name="T23" fmla="*/ 7 h 355"/>
                <a:gd name="T24" fmla="*/ 35 w 300"/>
                <a:gd name="T25" fmla="*/ 0 h 355"/>
                <a:gd name="T26" fmla="*/ 262 w 300"/>
                <a:gd name="T27" fmla="*/ 0 h 355"/>
                <a:gd name="T28" fmla="*/ 290 w 300"/>
                <a:gd name="T29" fmla="*/ 7 h 355"/>
                <a:gd name="T30" fmla="*/ 299 w 300"/>
                <a:gd name="T31" fmla="*/ 28 h 355"/>
                <a:gd name="T32" fmla="*/ 290 w 300"/>
                <a:gd name="T33" fmla="*/ 49 h 355"/>
                <a:gd name="T34" fmla="*/ 262 w 300"/>
                <a:gd name="T35" fmla="*/ 56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355">
                  <a:moveTo>
                    <a:pt x="262" y="56"/>
                  </a:moveTo>
                  <a:lnTo>
                    <a:pt x="185" y="56"/>
                  </a:lnTo>
                  <a:lnTo>
                    <a:pt x="185" y="310"/>
                  </a:lnTo>
                  <a:cubicBezTo>
                    <a:pt x="185" y="324"/>
                    <a:pt x="182" y="336"/>
                    <a:pt x="175" y="343"/>
                  </a:cubicBezTo>
                  <a:cubicBezTo>
                    <a:pt x="168" y="350"/>
                    <a:pt x="162" y="354"/>
                    <a:pt x="150" y="354"/>
                  </a:cubicBezTo>
                  <a:cubicBezTo>
                    <a:pt x="139" y="354"/>
                    <a:pt x="131" y="350"/>
                    <a:pt x="124" y="343"/>
                  </a:cubicBezTo>
                  <a:cubicBezTo>
                    <a:pt x="117" y="336"/>
                    <a:pt x="115" y="324"/>
                    <a:pt x="115" y="310"/>
                  </a:cubicBezTo>
                  <a:lnTo>
                    <a:pt x="115" y="56"/>
                  </a:lnTo>
                  <a:lnTo>
                    <a:pt x="38" y="56"/>
                  </a:lnTo>
                  <a:cubicBezTo>
                    <a:pt x="26" y="56"/>
                    <a:pt x="17" y="54"/>
                    <a:pt x="10" y="49"/>
                  </a:cubicBezTo>
                  <a:cubicBezTo>
                    <a:pt x="3" y="44"/>
                    <a:pt x="0" y="37"/>
                    <a:pt x="0" y="28"/>
                  </a:cubicBezTo>
                  <a:cubicBezTo>
                    <a:pt x="0" y="19"/>
                    <a:pt x="3" y="12"/>
                    <a:pt x="10" y="7"/>
                  </a:cubicBezTo>
                  <a:cubicBezTo>
                    <a:pt x="17" y="2"/>
                    <a:pt x="24" y="0"/>
                    <a:pt x="35" y="0"/>
                  </a:cubicBezTo>
                  <a:lnTo>
                    <a:pt x="262" y="0"/>
                  </a:lnTo>
                  <a:cubicBezTo>
                    <a:pt x="273" y="0"/>
                    <a:pt x="283" y="2"/>
                    <a:pt x="290" y="7"/>
                  </a:cubicBezTo>
                  <a:cubicBezTo>
                    <a:pt x="297" y="12"/>
                    <a:pt x="299" y="19"/>
                    <a:pt x="299" y="28"/>
                  </a:cubicBezTo>
                  <a:cubicBezTo>
                    <a:pt x="299" y="37"/>
                    <a:pt x="297" y="44"/>
                    <a:pt x="290" y="49"/>
                  </a:cubicBezTo>
                  <a:cubicBezTo>
                    <a:pt x="283" y="54"/>
                    <a:pt x="273" y="56"/>
                    <a:pt x="262" y="5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sp>
          <p:nvSpPr>
            <p:cNvPr id="94" name="Freeform 37">
              <a:extLst>
                <a:ext uri="{FF2B5EF4-FFF2-40B4-BE49-F238E27FC236}">
                  <a16:creationId xmlns:a16="http://schemas.microsoft.com/office/drawing/2014/main" id="{F9623805-6590-3746-B26E-1F81E7A246BB}"/>
                </a:ext>
              </a:extLst>
            </p:cNvPr>
            <p:cNvSpPr>
              <a:spLocks noChangeArrowheads="1"/>
            </p:cNvSpPr>
            <p:nvPr/>
          </p:nvSpPr>
          <p:spPr bwMode="auto">
            <a:xfrm>
              <a:off x="8275638" y="3238500"/>
              <a:ext cx="120650" cy="128588"/>
            </a:xfrm>
            <a:custGeom>
              <a:avLst/>
              <a:gdLst>
                <a:gd name="T0" fmla="*/ 121 w 337"/>
                <a:gd name="T1" fmla="*/ 296 h 358"/>
                <a:gd name="T2" fmla="*/ 65 w 337"/>
                <a:gd name="T3" fmla="*/ 72 h 358"/>
                <a:gd name="T4" fmla="*/ 65 w 337"/>
                <a:gd name="T5" fmla="*/ 315 h 358"/>
                <a:gd name="T6" fmla="*/ 56 w 337"/>
                <a:gd name="T7" fmla="*/ 345 h 358"/>
                <a:gd name="T8" fmla="*/ 33 w 337"/>
                <a:gd name="T9" fmla="*/ 354 h 358"/>
                <a:gd name="T10" fmla="*/ 10 w 337"/>
                <a:gd name="T11" fmla="*/ 345 h 358"/>
                <a:gd name="T12" fmla="*/ 0 w 337"/>
                <a:gd name="T13" fmla="*/ 315 h 358"/>
                <a:gd name="T14" fmla="*/ 0 w 337"/>
                <a:gd name="T15" fmla="*/ 37 h 358"/>
                <a:gd name="T16" fmla="*/ 12 w 337"/>
                <a:gd name="T17" fmla="*/ 7 h 358"/>
                <a:gd name="T18" fmla="*/ 44 w 337"/>
                <a:gd name="T19" fmla="*/ 0 h 358"/>
                <a:gd name="T20" fmla="*/ 65 w 337"/>
                <a:gd name="T21" fmla="*/ 0 h 358"/>
                <a:gd name="T22" fmla="*/ 93 w 337"/>
                <a:gd name="T23" fmla="*/ 5 h 358"/>
                <a:gd name="T24" fmla="*/ 107 w 337"/>
                <a:gd name="T25" fmla="*/ 19 h 358"/>
                <a:gd name="T26" fmla="*/ 117 w 337"/>
                <a:gd name="T27" fmla="*/ 49 h 358"/>
                <a:gd name="T28" fmla="*/ 168 w 337"/>
                <a:gd name="T29" fmla="*/ 240 h 358"/>
                <a:gd name="T30" fmla="*/ 219 w 337"/>
                <a:gd name="T31" fmla="*/ 49 h 358"/>
                <a:gd name="T32" fmla="*/ 229 w 337"/>
                <a:gd name="T33" fmla="*/ 19 h 358"/>
                <a:gd name="T34" fmla="*/ 243 w 337"/>
                <a:gd name="T35" fmla="*/ 5 h 358"/>
                <a:gd name="T36" fmla="*/ 271 w 337"/>
                <a:gd name="T37" fmla="*/ 0 h 358"/>
                <a:gd name="T38" fmla="*/ 292 w 337"/>
                <a:gd name="T39" fmla="*/ 0 h 358"/>
                <a:gd name="T40" fmla="*/ 324 w 337"/>
                <a:gd name="T41" fmla="*/ 7 h 358"/>
                <a:gd name="T42" fmla="*/ 336 w 337"/>
                <a:gd name="T43" fmla="*/ 37 h 358"/>
                <a:gd name="T44" fmla="*/ 336 w 337"/>
                <a:gd name="T45" fmla="*/ 315 h 358"/>
                <a:gd name="T46" fmla="*/ 327 w 337"/>
                <a:gd name="T47" fmla="*/ 345 h 358"/>
                <a:gd name="T48" fmla="*/ 303 w 337"/>
                <a:gd name="T49" fmla="*/ 354 h 358"/>
                <a:gd name="T50" fmla="*/ 280 w 337"/>
                <a:gd name="T51" fmla="*/ 345 h 358"/>
                <a:gd name="T52" fmla="*/ 271 w 337"/>
                <a:gd name="T53" fmla="*/ 315 h 358"/>
                <a:gd name="T54" fmla="*/ 271 w 337"/>
                <a:gd name="T55" fmla="*/ 72 h 358"/>
                <a:gd name="T56" fmla="*/ 215 w 337"/>
                <a:gd name="T57" fmla="*/ 296 h 358"/>
                <a:gd name="T58" fmla="*/ 205 w 337"/>
                <a:gd name="T59" fmla="*/ 329 h 358"/>
                <a:gd name="T60" fmla="*/ 194 w 337"/>
                <a:gd name="T61" fmla="*/ 347 h 358"/>
                <a:gd name="T62" fmla="*/ 168 w 337"/>
                <a:gd name="T63" fmla="*/ 357 h 358"/>
                <a:gd name="T64" fmla="*/ 147 w 337"/>
                <a:gd name="T65" fmla="*/ 352 h 358"/>
                <a:gd name="T66" fmla="*/ 133 w 337"/>
                <a:gd name="T67" fmla="*/ 338 h 358"/>
                <a:gd name="T68" fmla="*/ 126 w 337"/>
                <a:gd name="T69" fmla="*/ 319 h 358"/>
                <a:gd name="T70" fmla="*/ 121 w 337"/>
                <a:gd name="T71" fmla="*/ 29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7" h="358">
                  <a:moveTo>
                    <a:pt x="121" y="296"/>
                  </a:moveTo>
                  <a:lnTo>
                    <a:pt x="65" y="72"/>
                  </a:lnTo>
                  <a:lnTo>
                    <a:pt x="65" y="315"/>
                  </a:lnTo>
                  <a:cubicBezTo>
                    <a:pt x="65" y="329"/>
                    <a:pt x="63" y="338"/>
                    <a:pt x="56" y="345"/>
                  </a:cubicBezTo>
                  <a:cubicBezTo>
                    <a:pt x="49" y="352"/>
                    <a:pt x="43" y="354"/>
                    <a:pt x="33" y="354"/>
                  </a:cubicBezTo>
                  <a:cubicBezTo>
                    <a:pt x="24" y="354"/>
                    <a:pt x="16" y="352"/>
                    <a:pt x="10" y="345"/>
                  </a:cubicBezTo>
                  <a:cubicBezTo>
                    <a:pt x="3" y="338"/>
                    <a:pt x="0" y="329"/>
                    <a:pt x="0" y="315"/>
                  </a:cubicBezTo>
                  <a:lnTo>
                    <a:pt x="0" y="37"/>
                  </a:lnTo>
                  <a:cubicBezTo>
                    <a:pt x="0" y="21"/>
                    <a:pt x="5" y="12"/>
                    <a:pt x="12" y="7"/>
                  </a:cubicBezTo>
                  <a:cubicBezTo>
                    <a:pt x="19" y="2"/>
                    <a:pt x="30" y="0"/>
                    <a:pt x="44" y="0"/>
                  </a:cubicBezTo>
                  <a:lnTo>
                    <a:pt x="65" y="0"/>
                  </a:lnTo>
                  <a:cubicBezTo>
                    <a:pt x="79" y="0"/>
                    <a:pt x="89" y="2"/>
                    <a:pt x="93" y="5"/>
                  </a:cubicBezTo>
                  <a:cubicBezTo>
                    <a:pt x="100" y="7"/>
                    <a:pt x="103" y="12"/>
                    <a:pt x="107" y="19"/>
                  </a:cubicBezTo>
                  <a:cubicBezTo>
                    <a:pt x="112" y="26"/>
                    <a:pt x="114" y="35"/>
                    <a:pt x="117" y="49"/>
                  </a:cubicBezTo>
                  <a:lnTo>
                    <a:pt x="168" y="240"/>
                  </a:lnTo>
                  <a:lnTo>
                    <a:pt x="219" y="49"/>
                  </a:lnTo>
                  <a:cubicBezTo>
                    <a:pt x="224" y="35"/>
                    <a:pt x="227" y="26"/>
                    <a:pt x="229" y="19"/>
                  </a:cubicBezTo>
                  <a:cubicBezTo>
                    <a:pt x="232" y="12"/>
                    <a:pt x="236" y="7"/>
                    <a:pt x="243" y="5"/>
                  </a:cubicBezTo>
                  <a:cubicBezTo>
                    <a:pt x="250" y="2"/>
                    <a:pt x="259" y="0"/>
                    <a:pt x="271" y="0"/>
                  </a:cubicBezTo>
                  <a:lnTo>
                    <a:pt x="292" y="0"/>
                  </a:lnTo>
                  <a:cubicBezTo>
                    <a:pt x="306" y="0"/>
                    <a:pt x="315" y="2"/>
                    <a:pt x="324" y="7"/>
                  </a:cubicBezTo>
                  <a:cubicBezTo>
                    <a:pt x="334" y="12"/>
                    <a:pt x="336" y="23"/>
                    <a:pt x="336" y="37"/>
                  </a:cubicBezTo>
                  <a:lnTo>
                    <a:pt x="336" y="315"/>
                  </a:lnTo>
                  <a:cubicBezTo>
                    <a:pt x="336" y="329"/>
                    <a:pt x="334" y="338"/>
                    <a:pt x="327" y="345"/>
                  </a:cubicBezTo>
                  <a:cubicBezTo>
                    <a:pt x="320" y="352"/>
                    <a:pt x="313" y="354"/>
                    <a:pt x="303" y="354"/>
                  </a:cubicBezTo>
                  <a:cubicBezTo>
                    <a:pt x="294" y="354"/>
                    <a:pt x="287" y="352"/>
                    <a:pt x="280" y="345"/>
                  </a:cubicBezTo>
                  <a:cubicBezTo>
                    <a:pt x="273" y="338"/>
                    <a:pt x="271" y="329"/>
                    <a:pt x="271" y="315"/>
                  </a:cubicBezTo>
                  <a:lnTo>
                    <a:pt x="271" y="72"/>
                  </a:lnTo>
                  <a:lnTo>
                    <a:pt x="215" y="296"/>
                  </a:lnTo>
                  <a:cubicBezTo>
                    <a:pt x="210" y="310"/>
                    <a:pt x="208" y="322"/>
                    <a:pt x="205" y="329"/>
                  </a:cubicBezTo>
                  <a:cubicBezTo>
                    <a:pt x="203" y="336"/>
                    <a:pt x="199" y="342"/>
                    <a:pt x="194" y="347"/>
                  </a:cubicBezTo>
                  <a:cubicBezTo>
                    <a:pt x="190" y="351"/>
                    <a:pt x="180" y="357"/>
                    <a:pt x="168" y="357"/>
                  </a:cubicBezTo>
                  <a:cubicBezTo>
                    <a:pt x="159" y="357"/>
                    <a:pt x="152" y="354"/>
                    <a:pt x="147" y="352"/>
                  </a:cubicBezTo>
                  <a:cubicBezTo>
                    <a:pt x="142" y="347"/>
                    <a:pt x="138" y="343"/>
                    <a:pt x="133" y="338"/>
                  </a:cubicBezTo>
                  <a:cubicBezTo>
                    <a:pt x="128" y="333"/>
                    <a:pt x="128" y="326"/>
                    <a:pt x="126" y="319"/>
                  </a:cubicBezTo>
                  <a:cubicBezTo>
                    <a:pt x="124" y="310"/>
                    <a:pt x="121" y="303"/>
                    <a:pt x="121" y="296"/>
                  </a:cubicBezTo>
                </a:path>
              </a:pathLst>
            </a:custGeom>
            <a:solidFill>
              <a:srgbClr val="00699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entury Gothic" panose="020F0302020204030204"/>
                <a:ea typeface="+mn-ea"/>
                <a:cs typeface="+mn-cs"/>
              </a:endParaRPr>
            </a:p>
          </p:txBody>
        </p:sp>
      </p:grpSp>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3052996" y="2428581"/>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2052560" y="2262082"/>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20/20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6902813" y="4615225"/>
            <a:ext cx="1874232" cy="1350370"/>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50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5/28/17</a:t>
            </a:r>
          </a:p>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Alerted</a:t>
            </a:r>
            <a:b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br>
            <a:r>
              <a:rPr kumimoji="0" lang="en-US" sz="2800" b="1" i="0" u="none" strike="noStrike" kern="1200" cap="all" spc="200" normalizeH="0" baseline="0" noProof="0" dirty="0">
                <a:ln>
                  <a:noFill/>
                </a:ln>
                <a:solidFill>
                  <a:srgbClr val="C00000"/>
                </a:solidFill>
                <a:effectLst/>
                <a:uLnTx/>
                <a:uFillTx/>
                <a:latin typeface="Century Gothic" panose="020F0302020204030204"/>
                <a:ea typeface="+mn-ea"/>
                <a:cs typeface="+mn-cs"/>
              </a:rPr>
              <a:t>at 20/40</a:t>
            </a:r>
            <a:endParaRPr kumimoji="0" lang="en-US" sz="2800" b="1" i="0" u="none" strike="noStrike" kern="1200" cap="none" spc="0" normalizeH="0" baseline="0" noProof="0" dirty="0">
              <a:ln>
                <a:noFill/>
              </a:ln>
              <a:solidFill>
                <a:srgbClr val="C00000"/>
              </a:solidFill>
              <a:effectLst/>
              <a:uLnTx/>
              <a:uFillTx/>
              <a:latin typeface="Century Gothic" panose="020F0302020204030204"/>
              <a:ea typeface="+mn-ea"/>
              <a:cs typeface="+mn-cs"/>
            </a:endParaRPr>
          </a:p>
        </p:txBody>
      </p:sp>
      <p:cxnSp>
        <p:nvCxnSpPr>
          <p:cNvPr id="122" name="Straight Connector 121">
            <a:extLst>
              <a:ext uri="{FF2B5EF4-FFF2-40B4-BE49-F238E27FC236}">
                <a16:creationId xmlns:a16="http://schemas.microsoft.com/office/drawing/2014/main" id="{B0328B95-ABD2-F14D-8772-63C8D57439FB}"/>
              </a:ext>
            </a:extLst>
          </p:cNvPr>
          <p:cNvCxnSpPr>
            <a:cxnSpLocks/>
          </p:cNvCxnSpPr>
          <p:nvPr/>
        </p:nvCxnSpPr>
        <p:spPr>
          <a:xfrm>
            <a:off x="13280423" y="4182099"/>
            <a:ext cx="0" cy="164956"/>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3052996" y="2894674"/>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2052560" y="2728175"/>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20/40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3052996" y="3360767"/>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2052560" y="3194268"/>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20/60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3052996" y="3826860"/>
            <a:ext cx="6856745"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2052560" y="3660361"/>
            <a:ext cx="67197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20/80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3052996" y="4285716"/>
            <a:ext cx="6856745"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2052560" y="4126455"/>
            <a:ext cx="77296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entury Gothic" panose="020F0302020204030204"/>
                <a:ea typeface="+mn-ea"/>
                <a:cs typeface="+mn-cs"/>
              </a:rPr>
              <a:t>20/100</a:t>
            </a:r>
            <a:endParaRPr kumimoji="0" lang="en-US" sz="1400" b="0" i="0" u="none" strike="noStrike" kern="1200" cap="none" spc="0" normalizeH="0" baseline="0" noProof="0" dirty="0">
              <a:ln>
                <a:noFill/>
              </a:ln>
              <a:solidFill>
                <a:srgbClr val="000000"/>
              </a:solidFill>
              <a:effectLst/>
              <a:uLnTx/>
              <a:uFillTx/>
              <a:latin typeface="Century Gothic" panose="020F0302020204030204"/>
              <a:ea typeface="+mn-ea"/>
              <a:cs typeface="+mn-cs"/>
            </a:endParaRPr>
          </a:p>
        </p:txBody>
      </p:sp>
      <p:sp>
        <p:nvSpPr>
          <p:cNvPr id="8" name="Freeform 7">
            <a:extLst>
              <a:ext uri="{FF2B5EF4-FFF2-40B4-BE49-F238E27FC236}">
                <a16:creationId xmlns:a16="http://schemas.microsoft.com/office/drawing/2014/main" id="{7C935FD5-3BB4-574F-A78F-068D0659A036}"/>
              </a:ext>
            </a:extLst>
          </p:cNvPr>
          <p:cNvSpPr/>
          <p:nvPr/>
        </p:nvSpPr>
        <p:spPr>
          <a:xfrm>
            <a:off x="3052996" y="2634321"/>
            <a:ext cx="6856730" cy="266738"/>
          </a:xfrm>
          <a:custGeom>
            <a:avLst/>
            <a:gdLst>
              <a:gd name="connsiteX0" fmla="*/ 0 w 3175000"/>
              <a:gd name="connsiteY0" fmla="*/ 0 h 1651000"/>
              <a:gd name="connsiteX1" fmla="*/ 279400 w 3175000"/>
              <a:gd name="connsiteY1" fmla="*/ 723900 h 1651000"/>
              <a:gd name="connsiteX2" fmla="*/ 927100 w 3175000"/>
              <a:gd name="connsiteY2" fmla="*/ 1498600 h 1651000"/>
              <a:gd name="connsiteX3" fmla="*/ 3175000 w 3175000"/>
              <a:gd name="connsiteY3" fmla="*/ 1498600 h 1651000"/>
              <a:gd name="connsiteX4" fmla="*/ 3175000 w 3175000"/>
              <a:gd name="connsiteY4" fmla="*/ 1651000 h 1651000"/>
              <a:gd name="connsiteX0" fmla="*/ 0 w 3175000"/>
              <a:gd name="connsiteY0" fmla="*/ 0 h 1498600"/>
              <a:gd name="connsiteX1" fmla="*/ 279400 w 3175000"/>
              <a:gd name="connsiteY1" fmla="*/ 723900 h 1498600"/>
              <a:gd name="connsiteX2" fmla="*/ 927100 w 3175000"/>
              <a:gd name="connsiteY2" fmla="*/ 1498600 h 1498600"/>
              <a:gd name="connsiteX3" fmla="*/ 3175000 w 3175000"/>
              <a:gd name="connsiteY3" fmla="*/ 1498600 h 1498600"/>
              <a:gd name="connsiteX0" fmla="*/ 0 w 3968120"/>
              <a:gd name="connsiteY0" fmla="*/ 0 h 1498600"/>
              <a:gd name="connsiteX1" fmla="*/ 279400 w 3968120"/>
              <a:gd name="connsiteY1" fmla="*/ 723900 h 1498600"/>
              <a:gd name="connsiteX2" fmla="*/ 927100 w 3968120"/>
              <a:gd name="connsiteY2" fmla="*/ 1498600 h 1498600"/>
              <a:gd name="connsiteX3" fmla="*/ 3968120 w 3968120"/>
              <a:gd name="connsiteY3" fmla="*/ 1498600 h 1498600"/>
              <a:gd name="connsiteX0" fmla="*/ 0 w 3968120"/>
              <a:gd name="connsiteY0" fmla="*/ 0 h 1498600"/>
              <a:gd name="connsiteX1" fmla="*/ 279400 w 3968120"/>
              <a:gd name="connsiteY1" fmla="*/ 723900 h 1498600"/>
              <a:gd name="connsiteX2" fmla="*/ 2165016 w 3968120"/>
              <a:gd name="connsiteY2" fmla="*/ 1498600 h 1498600"/>
              <a:gd name="connsiteX3" fmla="*/ 3968120 w 3968120"/>
              <a:gd name="connsiteY3" fmla="*/ 1498600 h 1498600"/>
              <a:gd name="connsiteX0" fmla="*/ 0 w 3968120"/>
              <a:gd name="connsiteY0" fmla="*/ 0 h 1498600"/>
              <a:gd name="connsiteX1" fmla="*/ 941256 w 3968120"/>
              <a:gd name="connsiteY1" fmla="*/ 956374 h 1498600"/>
              <a:gd name="connsiteX2" fmla="*/ 2165016 w 3968120"/>
              <a:gd name="connsiteY2" fmla="*/ 1498600 h 1498600"/>
              <a:gd name="connsiteX3" fmla="*/ 3968120 w 3968120"/>
              <a:gd name="connsiteY3" fmla="*/ 1498600 h 1498600"/>
              <a:gd name="connsiteX0" fmla="*/ 0 w 5405470"/>
              <a:gd name="connsiteY0" fmla="*/ 61923 h 1560523"/>
              <a:gd name="connsiteX1" fmla="*/ 941256 w 5405470"/>
              <a:gd name="connsiteY1" fmla="*/ 1018297 h 1560523"/>
              <a:gd name="connsiteX2" fmla="*/ 2165016 w 5405470"/>
              <a:gd name="connsiteY2" fmla="*/ 1560523 h 1560523"/>
              <a:gd name="connsiteX3" fmla="*/ 5405470 w 5405470"/>
              <a:gd name="connsiteY3" fmla="*/ 0 h 1560523"/>
              <a:gd name="connsiteX0" fmla="*/ 0 w 5423548"/>
              <a:gd name="connsiteY0" fmla="*/ 16125 h 1514725"/>
              <a:gd name="connsiteX1" fmla="*/ 941256 w 5423548"/>
              <a:gd name="connsiteY1" fmla="*/ 972499 h 1514725"/>
              <a:gd name="connsiteX2" fmla="*/ 2165016 w 5423548"/>
              <a:gd name="connsiteY2" fmla="*/ 1514725 h 1514725"/>
              <a:gd name="connsiteX3" fmla="*/ 5423548 w 5423548"/>
              <a:gd name="connsiteY3" fmla="*/ 0 h 1514725"/>
              <a:gd name="connsiteX0" fmla="*/ 0 w 5423548"/>
              <a:gd name="connsiteY0" fmla="*/ 2 h 1498602"/>
              <a:gd name="connsiteX1" fmla="*/ 941256 w 5423548"/>
              <a:gd name="connsiteY1" fmla="*/ 956376 h 1498602"/>
              <a:gd name="connsiteX2" fmla="*/ 2165016 w 5423548"/>
              <a:gd name="connsiteY2" fmla="*/ 1498602 h 1498602"/>
              <a:gd name="connsiteX3" fmla="*/ 5423548 w 5423548"/>
              <a:gd name="connsiteY3" fmla="*/ 1463610 h 1498602"/>
              <a:gd name="connsiteX0" fmla="*/ 0 w 5423558"/>
              <a:gd name="connsiteY0" fmla="*/ 2 h 1506342"/>
              <a:gd name="connsiteX1" fmla="*/ 941256 w 5423558"/>
              <a:gd name="connsiteY1" fmla="*/ 956376 h 1506342"/>
              <a:gd name="connsiteX2" fmla="*/ 2165016 w 5423558"/>
              <a:gd name="connsiteY2" fmla="*/ 1498602 h 1506342"/>
              <a:gd name="connsiteX3" fmla="*/ 5423548 w 5423558"/>
              <a:gd name="connsiteY3" fmla="*/ 1463610 h 1506342"/>
              <a:gd name="connsiteX0" fmla="*/ 0 w 5664649"/>
              <a:gd name="connsiteY0" fmla="*/ 2 h 2038744"/>
              <a:gd name="connsiteX1" fmla="*/ 941256 w 5664649"/>
              <a:gd name="connsiteY1" fmla="*/ 956376 h 2038744"/>
              <a:gd name="connsiteX2" fmla="*/ 2165016 w 5664649"/>
              <a:gd name="connsiteY2" fmla="*/ 1498602 h 2038744"/>
              <a:gd name="connsiteX3" fmla="*/ 5664640 w 5664649"/>
              <a:gd name="connsiteY3" fmla="*/ 2033503 h 2038744"/>
              <a:gd name="connsiteX0" fmla="*/ 0 w 5414518"/>
              <a:gd name="connsiteY0" fmla="*/ 2 h 1519235"/>
              <a:gd name="connsiteX1" fmla="*/ 941256 w 5414518"/>
              <a:gd name="connsiteY1" fmla="*/ 956376 h 1519235"/>
              <a:gd name="connsiteX2" fmla="*/ 2165016 w 5414518"/>
              <a:gd name="connsiteY2" fmla="*/ 1498602 h 1519235"/>
              <a:gd name="connsiteX3" fmla="*/ 5414508 w 5414518"/>
              <a:gd name="connsiteY3" fmla="*/ 1485528 h 1519235"/>
              <a:gd name="connsiteX0" fmla="*/ 0 w 5414528"/>
              <a:gd name="connsiteY0" fmla="*/ 2 h 1563978"/>
              <a:gd name="connsiteX1" fmla="*/ 941256 w 5414528"/>
              <a:gd name="connsiteY1" fmla="*/ 956376 h 1563978"/>
              <a:gd name="connsiteX2" fmla="*/ 3508612 w 5414528"/>
              <a:gd name="connsiteY2" fmla="*/ 1563978 h 1563978"/>
              <a:gd name="connsiteX3" fmla="*/ 5414508 w 5414528"/>
              <a:gd name="connsiteY3" fmla="*/ 1485528 h 1563978"/>
              <a:gd name="connsiteX0" fmla="*/ 0 w 5414528"/>
              <a:gd name="connsiteY0" fmla="*/ 2 h 1563978"/>
              <a:gd name="connsiteX1" fmla="*/ 3508612 w 5414528"/>
              <a:gd name="connsiteY1" fmla="*/ 1563978 h 1563978"/>
              <a:gd name="connsiteX2" fmla="*/ 5414508 w 5414528"/>
              <a:gd name="connsiteY2" fmla="*/ 1485528 h 1563978"/>
              <a:gd name="connsiteX0" fmla="*/ 0 w 5414530"/>
              <a:gd name="connsiteY0" fmla="*/ 2 h 1488234"/>
              <a:gd name="connsiteX1" fmla="*/ 3578813 w 5414530"/>
              <a:gd name="connsiteY1" fmla="*/ 344600 h 1488234"/>
              <a:gd name="connsiteX2" fmla="*/ 5414508 w 5414530"/>
              <a:gd name="connsiteY2" fmla="*/ 1485528 h 1488234"/>
              <a:gd name="connsiteX0" fmla="*/ 0 w 5414530"/>
              <a:gd name="connsiteY0" fmla="*/ 2 h 1488234"/>
              <a:gd name="connsiteX1" fmla="*/ 3578813 w 5414530"/>
              <a:gd name="connsiteY1" fmla="*/ 344600 h 1488234"/>
              <a:gd name="connsiteX2" fmla="*/ 5414508 w 5414530"/>
              <a:gd name="connsiteY2" fmla="*/ 1485528 h 1488234"/>
              <a:gd name="connsiteX0" fmla="*/ 0 w 5414529"/>
              <a:gd name="connsiteY0" fmla="*/ 2 h 1487839"/>
              <a:gd name="connsiteX1" fmla="*/ 3548727 w 5414529"/>
              <a:gd name="connsiteY1" fmla="*/ 129416 h 1487839"/>
              <a:gd name="connsiteX2" fmla="*/ 5414508 w 5414529"/>
              <a:gd name="connsiteY2" fmla="*/ 1485528 h 1487839"/>
              <a:gd name="connsiteX0" fmla="*/ 0 w 5414522"/>
              <a:gd name="connsiteY0" fmla="*/ 2 h 1487839"/>
              <a:gd name="connsiteX1" fmla="*/ 3548727 w 5414522"/>
              <a:gd name="connsiteY1" fmla="*/ 129416 h 1487839"/>
              <a:gd name="connsiteX2" fmla="*/ 5414508 w 5414522"/>
              <a:gd name="connsiteY2" fmla="*/ 1485528 h 1487839"/>
              <a:gd name="connsiteX0" fmla="*/ 0 w 5414522"/>
              <a:gd name="connsiteY0" fmla="*/ 2 h 1487839"/>
              <a:gd name="connsiteX1" fmla="*/ 3548727 w 5414522"/>
              <a:gd name="connsiteY1" fmla="*/ 129416 h 1487839"/>
              <a:gd name="connsiteX2" fmla="*/ 5414508 w 5414522"/>
              <a:gd name="connsiteY2" fmla="*/ 1485528 h 1487839"/>
              <a:gd name="connsiteX0" fmla="*/ 0 w 5414522"/>
              <a:gd name="connsiteY0" fmla="*/ 41785 h 1529379"/>
              <a:gd name="connsiteX1" fmla="*/ 3532769 w 5414522"/>
              <a:gd name="connsiteY1" fmla="*/ 0 h 1529379"/>
              <a:gd name="connsiteX2" fmla="*/ 5414508 w 5414522"/>
              <a:gd name="connsiteY2" fmla="*/ 1527311 h 1529379"/>
              <a:gd name="connsiteX0" fmla="*/ 0 w 5414522"/>
              <a:gd name="connsiteY0" fmla="*/ 42683 h 1530277"/>
              <a:gd name="connsiteX1" fmla="*/ 3532769 w 5414522"/>
              <a:gd name="connsiteY1" fmla="*/ 898 h 1530277"/>
              <a:gd name="connsiteX2" fmla="*/ 5414508 w 5414522"/>
              <a:gd name="connsiteY2" fmla="*/ 1528209 h 1530277"/>
              <a:gd name="connsiteX0" fmla="*/ 0 w 5414522"/>
              <a:gd name="connsiteY0" fmla="*/ 42683 h 1530277"/>
              <a:gd name="connsiteX1" fmla="*/ 3532769 w 5414522"/>
              <a:gd name="connsiteY1" fmla="*/ 898 h 1530277"/>
              <a:gd name="connsiteX2" fmla="*/ 5414508 w 5414522"/>
              <a:gd name="connsiteY2" fmla="*/ 1528209 h 1530277"/>
              <a:gd name="connsiteX0" fmla="*/ 0 w 5414508"/>
              <a:gd name="connsiteY0" fmla="*/ 42683 h 1528210"/>
              <a:gd name="connsiteX1" fmla="*/ 3532769 w 5414508"/>
              <a:gd name="connsiteY1" fmla="*/ 898 h 1528210"/>
              <a:gd name="connsiteX2" fmla="*/ 3954058 w 5414508"/>
              <a:gd name="connsiteY2" fmla="*/ 349734 h 1528210"/>
              <a:gd name="connsiteX3" fmla="*/ 5414508 w 5414508"/>
              <a:gd name="connsiteY3" fmla="*/ 1528209 h 1528210"/>
              <a:gd name="connsiteX0" fmla="*/ 0 w 5414508"/>
              <a:gd name="connsiteY0" fmla="*/ 143294 h 1628821"/>
              <a:gd name="connsiteX1" fmla="*/ 3532769 w 5414508"/>
              <a:gd name="connsiteY1" fmla="*/ 101509 h 1628821"/>
              <a:gd name="connsiteX2" fmla="*/ 3806971 w 5414508"/>
              <a:gd name="connsiteY2" fmla="*/ 1502359 h 1628821"/>
              <a:gd name="connsiteX3" fmla="*/ 5414508 w 5414508"/>
              <a:gd name="connsiteY3" fmla="*/ 1628820 h 1628821"/>
              <a:gd name="connsiteX0" fmla="*/ 0 w 5414508"/>
              <a:gd name="connsiteY0" fmla="*/ 146835 h 1632362"/>
              <a:gd name="connsiteX1" fmla="*/ 3532769 w 5414508"/>
              <a:gd name="connsiteY1" fmla="*/ 105050 h 1632362"/>
              <a:gd name="connsiteX2" fmla="*/ 3766857 w 5414508"/>
              <a:gd name="connsiteY2" fmla="*/ 1553715 h 1632362"/>
              <a:gd name="connsiteX3" fmla="*/ 5414508 w 5414508"/>
              <a:gd name="connsiteY3" fmla="*/ 1632361 h 1632362"/>
              <a:gd name="connsiteX0" fmla="*/ 0 w 5414508"/>
              <a:gd name="connsiteY0" fmla="*/ 153917 h 1656439"/>
              <a:gd name="connsiteX1" fmla="*/ 3532769 w 5414508"/>
              <a:gd name="connsiteY1" fmla="*/ 112132 h 1656439"/>
              <a:gd name="connsiteX2" fmla="*/ 3800287 w 5414508"/>
              <a:gd name="connsiteY2" fmla="*/ 1656438 h 1656439"/>
              <a:gd name="connsiteX3" fmla="*/ 5414508 w 5414508"/>
              <a:gd name="connsiteY3" fmla="*/ 1639443 h 1656439"/>
              <a:gd name="connsiteX0" fmla="*/ 0 w 5414508"/>
              <a:gd name="connsiteY0" fmla="*/ 146835 h 1632362"/>
              <a:gd name="connsiteX1" fmla="*/ 3532769 w 5414508"/>
              <a:gd name="connsiteY1" fmla="*/ 105050 h 1632362"/>
              <a:gd name="connsiteX2" fmla="*/ 3773543 w 5414508"/>
              <a:gd name="connsiteY2" fmla="*/ 1553721 h 1632362"/>
              <a:gd name="connsiteX3" fmla="*/ 5414508 w 5414508"/>
              <a:gd name="connsiteY3" fmla="*/ 1632361 h 1632362"/>
              <a:gd name="connsiteX0" fmla="*/ 0 w 5414508"/>
              <a:gd name="connsiteY0" fmla="*/ 146835 h 1632362"/>
              <a:gd name="connsiteX1" fmla="*/ 3532769 w 5414508"/>
              <a:gd name="connsiteY1" fmla="*/ 105050 h 1632362"/>
              <a:gd name="connsiteX2" fmla="*/ 3773543 w 5414508"/>
              <a:gd name="connsiteY2" fmla="*/ 1553721 h 1632362"/>
              <a:gd name="connsiteX3" fmla="*/ 5414508 w 5414508"/>
              <a:gd name="connsiteY3" fmla="*/ 1632361 h 1632362"/>
              <a:gd name="connsiteX0" fmla="*/ 0 w 5414508"/>
              <a:gd name="connsiteY0" fmla="*/ 41796 h 1527323"/>
              <a:gd name="connsiteX1" fmla="*/ 3532769 w 5414508"/>
              <a:gd name="connsiteY1" fmla="*/ 11 h 1527323"/>
              <a:gd name="connsiteX2" fmla="*/ 3773543 w 5414508"/>
              <a:gd name="connsiteY2" fmla="*/ 1448682 h 1527323"/>
              <a:gd name="connsiteX3" fmla="*/ 5414508 w 5414508"/>
              <a:gd name="connsiteY3" fmla="*/ 1527322 h 1527323"/>
              <a:gd name="connsiteX0" fmla="*/ 0 w 5414508"/>
              <a:gd name="connsiteY0" fmla="*/ 20984 h 1554523"/>
              <a:gd name="connsiteX1" fmla="*/ 3606313 w 5414508"/>
              <a:gd name="connsiteY1" fmla="*/ 27014 h 1554523"/>
              <a:gd name="connsiteX2" fmla="*/ 3773543 w 5414508"/>
              <a:gd name="connsiteY2" fmla="*/ 1427870 h 1554523"/>
              <a:gd name="connsiteX3" fmla="*/ 5414508 w 5414508"/>
              <a:gd name="connsiteY3" fmla="*/ 1506510 h 1554523"/>
              <a:gd name="connsiteX0" fmla="*/ 0 w 5414508"/>
              <a:gd name="connsiteY0" fmla="*/ 20978 h 1506505"/>
              <a:gd name="connsiteX1" fmla="*/ 3606313 w 5414508"/>
              <a:gd name="connsiteY1" fmla="*/ 27008 h 1506505"/>
              <a:gd name="connsiteX2" fmla="*/ 3773543 w 5414508"/>
              <a:gd name="connsiteY2" fmla="*/ 1427864 h 1506505"/>
              <a:gd name="connsiteX3" fmla="*/ 5414508 w 5414508"/>
              <a:gd name="connsiteY3" fmla="*/ 1506504 h 1506505"/>
            </a:gdLst>
            <a:ahLst/>
            <a:cxnLst>
              <a:cxn ang="0">
                <a:pos x="connsiteX0" y="connsiteY0"/>
              </a:cxn>
              <a:cxn ang="0">
                <a:pos x="connsiteX1" y="connsiteY1"/>
              </a:cxn>
              <a:cxn ang="0">
                <a:pos x="connsiteX2" y="connsiteY2"/>
              </a:cxn>
              <a:cxn ang="0">
                <a:pos x="connsiteX3" y="connsiteY3"/>
              </a:cxn>
            </a:cxnLst>
            <a:rect l="l" t="t" r="r" b="b"/>
            <a:pathLst>
              <a:path w="5414508" h="1506505">
                <a:moveTo>
                  <a:pt x="0" y="20978"/>
                </a:moveTo>
                <a:cubicBezTo>
                  <a:pt x="607929" y="-31521"/>
                  <a:pt x="3592484" y="31616"/>
                  <a:pt x="3606313" y="27008"/>
                </a:cubicBezTo>
                <a:cubicBezTo>
                  <a:pt x="3620142" y="22400"/>
                  <a:pt x="3760397" y="1419979"/>
                  <a:pt x="3773543" y="1427864"/>
                </a:cubicBezTo>
                <a:cubicBezTo>
                  <a:pt x="3786689" y="1435749"/>
                  <a:pt x="4867520" y="1480291"/>
                  <a:pt x="5414508" y="1506504"/>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7512921" y="1731959"/>
            <a:ext cx="2723823" cy="43088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Century Gothic" panose="020F0302020204030204"/>
                <a:ea typeface="+mn-ea"/>
                <a:cs typeface="+mn-cs"/>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3052996" y="2418229"/>
            <a:ext cx="0" cy="1879226"/>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53" name="Oval 152">
            <a:extLst>
              <a:ext uri="{FF2B5EF4-FFF2-40B4-BE49-F238E27FC236}">
                <a16:creationId xmlns:a16="http://schemas.microsoft.com/office/drawing/2014/main" id="{6DC6B979-5D95-8047-A0ED-1E52773963FF}"/>
              </a:ext>
            </a:extLst>
          </p:cNvPr>
          <p:cNvSpPr/>
          <p:nvPr/>
        </p:nvSpPr>
        <p:spPr>
          <a:xfrm>
            <a:off x="2979776" y="2556496"/>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7839928" y="2418229"/>
            <a:ext cx="1" cy="1862371"/>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7468053" y="2510188"/>
            <a:ext cx="743750" cy="743750"/>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8874833" y="2219447"/>
            <a:ext cx="1" cy="415882"/>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9909739" y="2418229"/>
            <a:ext cx="1" cy="1862371"/>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9831150" y="2810391"/>
            <a:ext cx="144296" cy="144296"/>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8842751" y="4615225"/>
            <a:ext cx="2121093" cy="113877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6/28/17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64A70B"/>
                </a:solidFill>
                <a:effectLst/>
                <a:uLnTx/>
                <a:uFillTx/>
                <a:latin typeface="Century Gothic" panose="020F0302020204030204"/>
                <a:ea typeface="+mn-ea"/>
                <a:cs typeface="+mn-cs"/>
              </a:rPr>
              <a:t> </a:t>
            </a: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Maintained</a:t>
            </a:r>
            <a:b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br>
            <a:r>
              <a:rPr kumimoji="0" lang="en-US" sz="2000" b="1" i="0" u="none" strike="noStrike" kern="1200" cap="all" spc="200" normalizeH="0" baseline="0" noProof="0" dirty="0">
                <a:ln>
                  <a:noFill/>
                </a:ln>
                <a:solidFill>
                  <a:srgbClr val="64A70B"/>
                </a:solidFill>
                <a:effectLst/>
                <a:uLnTx/>
                <a:uFillTx/>
                <a:latin typeface="Century Gothic" panose="020F0302020204030204"/>
                <a:ea typeface="+mn-ea"/>
                <a:cs typeface="+mn-cs"/>
              </a:rPr>
              <a:t>20/40 VA</a:t>
            </a:r>
            <a:endPar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1932011" y="4615225"/>
            <a:ext cx="2186817" cy="1138773"/>
          </a:xfrm>
          <a:prstGeom prst="rect">
            <a:avLst/>
          </a:prstGeom>
        </p:spPr>
        <p:txBody>
          <a:bodyPr wrap="none">
            <a:spAutoFit/>
          </a:bodyPr>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800" b="1" i="0" u="none" strike="noStrike" kern="1200" cap="all" spc="200" normalizeH="0" baseline="0" noProof="0" dirty="0">
                <a:ln>
                  <a:noFill/>
                </a:ln>
                <a:solidFill>
                  <a:srgbClr val="000000"/>
                </a:solidFill>
                <a:effectLst/>
                <a:uLnTx/>
                <a:uFillTx/>
                <a:latin typeface="Century Gothic" panose="020F0302020204030204"/>
                <a:ea typeface="+mn-ea"/>
                <a:cs typeface="+mn-cs"/>
              </a:rPr>
              <a:t>11/28/16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all" spc="200" normalizeH="0" baseline="0" noProof="0" dirty="0">
                <a:ln>
                  <a:noFill/>
                </a:ln>
                <a:solidFill>
                  <a:srgbClr val="7F8489"/>
                </a:solidFill>
                <a:effectLst/>
                <a:uLnTx/>
                <a:uFillTx/>
                <a:latin typeface="Century Gothic" panose="020F0302020204030204"/>
                <a:ea typeface="+mn-ea"/>
                <a:cs typeface="+mn-cs"/>
              </a:rPr>
              <a:t> </a:t>
            </a:r>
            <a: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t>Baseline VA</a:t>
            </a:r>
            <a:br>
              <a:rPr kumimoji="0" lang="en-US" sz="2000" b="1" i="0" u="none" strike="noStrike" kern="1200" cap="all" spc="200" normalizeH="0" baseline="0" noProof="0" dirty="0">
                <a:ln>
                  <a:noFill/>
                </a:ln>
                <a:solidFill>
                  <a:srgbClr val="7F8489"/>
                </a:solidFill>
                <a:effectLst/>
                <a:uLnTx/>
                <a:uFillTx/>
                <a:latin typeface="Century Gothic" panose="020F0302020204030204"/>
                <a:ea typeface="+mn-ea"/>
                <a:cs typeface="+mn-cs"/>
              </a:rPr>
            </a:br>
            <a:r>
              <a:rPr kumimoji="0" lang="en-US" sz="2000" b="1" i="0" u="none" strike="noStrike" kern="1200" cap="all" spc="200" normalizeH="0" baseline="0" noProof="0">
                <a:ln>
                  <a:noFill/>
                </a:ln>
                <a:solidFill>
                  <a:srgbClr val="7F8489"/>
                </a:solidFill>
                <a:effectLst/>
                <a:uLnTx/>
                <a:uFillTx/>
                <a:latin typeface="Century Gothic" panose="020F0302020204030204"/>
                <a:ea typeface="+mn-ea"/>
                <a:cs typeface="+mn-cs"/>
              </a:rPr>
              <a:t>20/30 OD</a:t>
            </a:r>
            <a:endParaRPr kumimoji="0" lang="en-US" sz="2000" b="1" i="0" u="none" strike="noStrike" kern="1200" cap="none" spc="0" normalizeH="0" baseline="0" noProof="0" dirty="0">
              <a:ln>
                <a:noFill/>
              </a:ln>
              <a:solidFill>
                <a:srgbClr val="7F8489"/>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7952872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5000">
        <p159:morph option="byObjec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0"/>
                                        <p:tgtEl>
                                          <p:spTgt spid="8"/>
                                        </p:tgtEl>
                                      </p:cBhvr>
                                    </p:animEffect>
                                  </p:childTnLst>
                                </p:cTn>
                              </p:par>
                              <p:par>
                                <p:cTn id="8" presetID="22" presetClass="entr" presetSubtype="4" fill="hold" nodeType="withEffect">
                                  <p:stCondLst>
                                    <p:cond delay="100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10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500"/>
                                        <p:tgtEl>
                                          <p:spTgt spid="147"/>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1500"/>
                                        <p:tgtEl>
                                          <p:spTgt spid="95"/>
                                        </p:tgtEl>
                                      </p:cBhvr>
                                    </p:animEffect>
                                  </p:childTnLst>
                                </p:cTn>
                              </p:par>
                            </p:childTnLst>
                          </p:cTn>
                        </p:par>
                        <p:par>
                          <p:cTn id="17" fill="hold">
                            <p:stCondLst>
                              <p:cond delay="2500"/>
                            </p:stCondLst>
                            <p:childTnLst>
                              <p:par>
                                <p:cTn id="18" presetID="26" presetClass="emph" presetSubtype="0" repeatCount="2000" fill="hold" nodeType="afterEffect">
                                  <p:stCondLst>
                                    <p:cond delay="0"/>
                                  </p:stCondLst>
                                  <p:childTnLst>
                                    <p:animEffect transition="out" filter="fade">
                                      <p:cBhvr>
                                        <p:cTn id="19" dur="1000" tmFilter="0, 0; .2, .5; .8, .5; 1, 0"/>
                                        <p:tgtEl>
                                          <p:spTgt spid="147"/>
                                        </p:tgtEl>
                                      </p:cBhvr>
                                    </p:animEffect>
                                    <p:animScale>
                                      <p:cBhvr>
                                        <p:cTn id="20" dur="500" autoRev="1" fill="hold"/>
                                        <p:tgtEl>
                                          <p:spTgt spid="147"/>
                                        </p:tgtEl>
                                      </p:cBhvr>
                                      <p:by x="105000" y="105000"/>
                                    </p:animScale>
                                  </p:childTnLst>
                                </p:cTn>
                              </p:par>
                              <p:par>
                                <p:cTn id="21" presetID="22" presetClass="entr" presetSubtype="4" fill="hold" nodeType="withEffect">
                                  <p:stCondLst>
                                    <p:cond delay="1000"/>
                                  </p:stCondLst>
                                  <p:childTnLst>
                                    <p:set>
                                      <p:cBhvr>
                                        <p:cTn id="22" dur="1" fill="hold">
                                          <p:stCondLst>
                                            <p:cond delay="0"/>
                                          </p:stCondLst>
                                        </p:cTn>
                                        <p:tgtEl>
                                          <p:spTgt spid="100"/>
                                        </p:tgtEl>
                                        <p:attrNameLst>
                                          <p:attrName>style.visibility</p:attrName>
                                        </p:attrNameLst>
                                      </p:cBhvr>
                                      <p:to>
                                        <p:strVal val="visible"/>
                                      </p:to>
                                    </p:set>
                                    <p:animEffect transition="in" filter="wipe(down)">
                                      <p:cBhvr>
                                        <p:cTn id="23"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5" name="Straight Connector 84"/>
          <p:cNvCxnSpPr/>
          <p:nvPr/>
        </p:nvCxnSpPr>
        <p:spPr>
          <a:xfrm>
            <a:off x="2030202" y="1739376"/>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030202" y="2142011"/>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030202" y="2544645"/>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030202" y="2947280"/>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030202" y="3349914"/>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2030202" y="3752549"/>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2030202" y="4155183"/>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2030202" y="4557818"/>
            <a:ext cx="767400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3044885" y="2469767"/>
            <a:ext cx="5499787" cy="315675"/>
          </a:xfrm>
          <a:prstGeom prst="line">
            <a:avLst/>
          </a:prstGeom>
          <a:ln w="25400">
            <a:solidFill>
              <a:schemeClr val="accent1"/>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3044882" y="4005126"/>
            <a:ext cx="5499790" cy="388805"/>
          </a:xfrm>
          <a:prstGeom prst="line">
            <a:avLst/>
          </a:prstGeom>
          <a:ln w="25400">
            <a:solidFill>
              <a:srgbClr val="7030A0"/>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3044885" y="2744780"/>
            <a:ext cx="5499787" cy="394896"/>
          </a:xfrm>
          <a:prstGeom prst="line">
            <a:avLst/>
          </a:prstGeom>
          <a:ln w="2540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3044882" y="3215684"/>
            <a:ext cx="5499790" cy="436080"/>
          </a:xfrm>
          <a:prstGeom prst="line">
            <a:avLst/>
          </a:prstGeom>
          <a:ln w="25400">
            <a:solidFill>
              <a:srgbClr val="FFC000"/>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6772791D-264C-6644-B866-0E8AD8E2AEC6}"/>
              </a:ext>
            </a:extLst>
          </p:cNvPr>
          <p:cNvSpPr>
            <a:spLocks noGrp="1"/>
          </p:cNvSpPr>
          <p:nvPr>
            <p:ph type="title"/>
          </p:nvPr>
        </p:nvSpPr>
        <p:spPr>
          <a:xfrm>
            <a:off x="838200" y="457200"/>
            <a:ext cx="11221122" cy="517303"/>
          </a:xfrm>
        </p:spPr>
        <p:txBody>
          <a:bodyPr/>
          <a:lstStyle/>
          <a:p>
            <a:r>
              <a:rPr lang="en-US" b="1" dirty="0">
                <a:solidFill>
                  <a:schemeClr val="accent2"/>
                </a:solidFill>
                <a:latin typeface="Century Gothic" panose="020B0502020202020204" pitchFamily="34" charset="0"/>
              </a:rPr>
              <a:t>Baseline VA </a:t>
            </a:r>
            <a:r>
              <a:rPr lang="en-US" dirty="0"/>
              <a:t>will predict visual outcomes </a:t>
            </a:r>
            <a:r>
              <a:rPr lang="en-US" b="1" dirty="0">
                <a:solidFill>
                  <a:schemeClr val="accent2"/>
                </a:solidFill>
                <a:latin typeface="Century Gothic" panose="020B0502020202020204" pitchFamily="34" charset="0"/>
              </a:rPr>
              <a:t>at year 1</a:t>
            </a:r>
          </a:p>
        </p:txBody>
      </p:sp>
      <p:sp>
        <p:nvSpPr>
          <p:cNvPr id="34" name="Slide Number Placeholder 33">
            <a:extLst>
              <a:ext uri="{FF2B5EF4-FFF2-40B4-BE49-F238E27FC236}">
                <a16:creationId xmlns:a16="http://schemas.microsoft.com/office/drawing/2014/main" id="{58D227E6-6A7A-C747-8476-069A2AC3831A}"/>
              </a:ext>
            </a:extLst>
          </p:cNvPr>
          <p:cNvSpPr>
            <a:spLocks noGrp="1"/>
          </p:cNvSpPr>
          <p:nvPr>
            <p:ph type="sldNum" sz="quarter" idx="12"/>
          </p:nvPr>
        </p:nvSpPr>
        <p:spPr/>
        <p:txBody>
          <a:bodyPr/>
          <a:lstStyle/>
          <a:p>
            <a:fld id="{9FD32D9D-5A5C-DA49-82D0-CD01CE9A95C8}" type="slidenum">
              <a:rPr lang="en-US" smtClean="0"/>
              <a:t>4</a:t>
            </a:fld>
            <a:endParaRPr lang="en-US"/>
          </a:p>
        </p:txBody>
      </p:sp>
      <p:sp>
        <p:nvSpPr>
          <p:cNvPr id="83" name="TextBox 82">
            <a:extLst>
              <a:ext uri="{FF2B5EF4-FFF2-40B4-BE49-F238E27FC236}">
                <a16:creationId xmlns:a16="http://schemas.microsoft.com/office/drawing/2014/main" id="{079F7A20-C08D-41D8-9D3A-97F5E67D251C}"/>
              </a:ext>
            </a:extLst>
          </p:cNvPr>
          <p:cNvSpPr txBox="1"/>
          <p:nvPr/>
        </p:nvSpPr>
        <p:spPr>
          <a:xfrm>
            <a:off x="1384676" y="1493619"/>
            <a:ext cx="719266" cy="3334874"/>
          </a:xfrm>
          <a:prstGeom prst="rect">
            <a:avLst/>
          </a:prstGeom>
          <a:no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lnSpc>
                <a:spcPts val="2600"/>
              </a:lnSpc>
            </a:pPr>
            <a:r>
              <a:rPr lang="en-US" dirty="0"/>
              <a:t>20/12</a:t>
            </a:r>
          </a:p>
          <a:p>
            <a:pPr algn="r">
              <a:lnSpc>
                <a:spcPts val="2600"/>
              </a:lnSpc>
              <a:spcBef>
                <a:spcPts val="400"/>
              </a:spcBef>
            </a:pPr>
            <a:r>
              <a:rPr lang="en-US" dirty="0"/>
              <a:t>20/20</a:t>
            </a:r>
          </a:p>
          <a:p>
            <a:pPr algn="r">
              <a:lnSpc>
                <a:spcPts val="2600"/>
              </a:lnSpc>
              <a:spcBef>
                <a:spcPts val="600"/>
              </a:spcBef>
            </a:pPr>
            <a:r>
              <a:rPr lang="en-US" dirty="0"/>
              <a:t>20/32</a:t>
            </a:r>
          </a:p>
          <a:p>
            <a:pPr algn="r">
              <a:lnSpc>
                <a:spcPts val="2600"/>
              </a:lnSpc>
              <a:spcBef>
                <a:spcPts val="600"/>
              </a:spcBef>
            </a:pPr>
            <a:r>
              <a:rPr lang="en-US" dirty="0"/>
              <a:t>20/50</a:t>
            </a:r>
          </a:p>
          <a:p>
            <a:pPr algn="r">
              <a:lnSpc>
                <a:spcPts val="2600"/>
              </a:lnSpc>
              <a:spcBef>
                <a:spcPts val="600"/>
              </a:spcBef>
            </a:pPr>
            <a:r>
              <a:rPr lang="en-US" dirty="0"/>
              <a:t>20/80</a:t>
            </a:r>
          </a:p>
          <a:p>
            <a:pPr algn="r">
              <a:lnSpc>
                <a:spcPts val="2600"/>
              </a:lnSpc>
              <a:spcBef>
                <a:spcPts val="600"/>
              </a:spcBef>
            </a:pPr>
            <a:r>
              <a:rPr lang="en-US" dirty="0"/>
              <a:t>20/126</a:t>
            </a:r>
          </a:p>
          <a:p>
            <a:pPr algn="r">
              <a:lnSpc>
                <a:spcPts val="2600"/>
              </a:lnSpc>
              <a:spcBef>
                <a:spcPts val="600"/>
              </a:spcBef>
            </a:pPr>
            <a:r>
              <a:rPr lang="en-US" dirty="0"/>
              <a:t>20/200</a:t>
            </a:r>
          </a:p>
          <a:p>
            <a:pPr algn="r">
              <a:lnSpc>
                <a:spcPts val="2600"/>
              </a:lnSpc>
              <a:spcBef>
                <a:spcPts val="600"/>
              </a:spcBef>
            </a:pPr>
            <a:r>
              <a:rPr lang="en-US" dirty="0"/>
              <a:t>20/317</a:t>
            </a:r>
          </a:p>
        </p:txBody>
      </p:sp>
      <p:sp>
        <p:nvSpPr>
          <p:cNvPr id="84" name="Rectangle 83"/>
          <p:cNvSpPr/>
          <p:nvPr/>
        </p:nvSpPr>
        <p:spPr>
          <a:xfrm rot="16200000">
            <a:off x="287315" y="2964858"/>
            <a:ext cx="2156361" cy="307777"/>
          </a:xfrm>
          <a:prstGeom prst="rect">
            <a:avLst/>
          </a:prstGeom>
        </p:spPr>
        <p:txBody>
          <a:bodyPr wrap="none">
            <a:spAutoFit/>
          </a:bodyPr>
          <a:lstStyle/>
          <a:p>
            <a:pPr algn="ctr">
              <a:defRPr sz="1400" b="0" i="0" u="none" strike="noStrike" kern="1200" baseline="0">
                <a:solidFill>
                  <a:srgbClr val="000000">
                    <a:lumMod val="65000"/>
                    <a:lumOff val="35000"/>
                  </a:srgbClr>
                </a:solidFill>
                <a:latin typeface="+mn-lt"/>
                <a:ea typeface="+mn-ea"/>
                <a:cs typeface="+mn-cs"/>
              </a:defRPr>
            </a:pPr>
            <a:r>
              <a:rPr lang="en-US" b="1" dirty="0"/>
              <a:t>Visual acuity (Snellen) </a:t>
            </a:r>
          </a:p>
        </p:txBody>
      </p:sp>
      <p:sp>
        <p:nvSpPr>
          <p:cNvPr id="97" name="Rectangle 96"/>
          <p:cNvSpPr/>
          <p:nvPr/>
        </p:nvSpPr>
        <p:spPr>
          <a:xfrm>
            <a:off x="2337979" y="4563602"/>
            <a:ext cx="1218603" cy="307777"/>
          </a:xfrm>
          <a:prstGeom prst="rect">
            <a:avLst/>
          </a:prstGeom>
        </p:spPr>
        <p:txBody>
          <a:bodyPr wrap="none">
            <a:spAutoFit/>
          </a:bodyPr>
          <a:lstStyle/>
          <a:p>
            <a:pPr algn="ctr">
              <a:defRPr sz="1400" b="0" i="0" u="none" strike="noStrike" kern="1200" baseline="0">
                <a:solidFill>
                  <a:srgbClr val="000000">
                    <a:lumMod val="65000"/>
                    <a:lumOff val="35000"/>
                  </a:srgbClr>
                </a:solidFill>
                <a:latin typeface="+mn-lt"/>
                <a:ea typeface="+mn-ea"/>
                <a:cs typeface="+mn-cs"/>
              </a:defRPr>
            </a:pPr>
            <a:r>
              <a:rPr lang="en-US" sz="1400" b="1" dirty="0"/>
              <a:t>Baseline VA</a:t>
            </a:r>
          </a:p>
        </p:txBody>
      </p:sp>
      <p:sp>
        <p:nvSpPr>
          <p:cNvPr id="98" name="Rectangle 97"/>
          <p:cNvSpPr/>
          <p:nvPr/>
        </p:nvSpPr>
        <p:spPr>
          <a:xfrm>
            <a:off x="8021934" y="4563602"/>
            <a:ext cx="1045479" cy="307777"/>
          </a:xfrm>
          <a:prstGeom prst="rect">
            <a:avLst/>
          </a:prstGeom>
        </p:spPr>
        <p:txBody>
          <a:bodyPr wrap="none">
            <a:spAutoFit/>
          </a:bodyPr>
          <a:lstStyle/>
          <a:p>
            <a:pPr algn="ctr">
              <a:defRPr sz="1400" b="0" i="0" u="none" strike="noStrike" kern="1200" baseline="0">
                <a:solidFill>
                  <a:srgbClr val="000000">
                    <a:lumMod val="65000"/>
                    <a:lumOff val="35000"/>
                  </a:srgbClr>
                </a:solidFill>
                <a:latin typeface="+mn-lt"/>
                <a:ea typeface="+mn-ea"/>
                <a:cs typeface="+mn-cs"/>
              </a:defRPr>
            </a:pPr>
            <a:r>
              <a:rPr lang="en-US" sz="1400" b="1" dirty="0"/>
              <a:t>Year 1 VA</a:t>
            </a:r>
          </a:p>
        </p:txBody>
      </p:sp>
      <p:sp>
        <p:nvSpPr>
          <p:cNvPr id="99" name="Rectangle 98"/>
          <p:cNvSpPr/>
          <p:nvPr/>
        </p:nvSpPr>
        <p:spPr>
          <a:xfrm>
            <a:off x="5573699" y="4563602"/>
            <a:ext cx="587019" cy="307777"/>
          </a:xfrm>
          <a:prstGeom prst="rect">
            <a:avLst/>
          </a:prstGeom>
        </p:spPr>
        <p:txBody>
          <a:bodyPr wrap="none">
            <a:spAutoFit/>
          </a:bodyPr>
          <a:lstStyle/>
          <a:p>
            <a:pPr algn="ctr">
              <a:defRPr sz="1400" b="0" i="0" u="none" strike="noStrike" kern="1200" baseline="0">
                <a:solidFill>
                  <a:srgbClr val="000000">
                    <a:lumMod val="65000"/>
                    <a:lumOff val="35000"/>
                  </a:srgbClr>
                </a:solidFill>
                <a:latin typeface="+mn-lt"/>
                <a:ea typeface="+mn-ea"/>
                <a:cs typeface="+mn-cs"/>
              </a:defRPr>
            </a:pPr>
            <a:r>
              <a:rPr lang="en-US" b="1" dirty="0"/>
              <a:t>Time</a:t>
            </a:r>
          </a:p>
        </p:txBody>
      </p:sp>
      <p:sp>
        <p:nvSpPr>
          <p:cNvPr id="100" name="Rectangle 99"/>
          <p:cNvSpPr/>
          <p:nvPr/>
        </p:nvSpPr>
        <p:spPr>
          <a:xfrm>
            <a:off x="440267" y="1175519"/>
            <a:ext cx="11299015" cy="326243"/>
          </a:xfrm>
          <a:prstGeom prst="rect">
            <a:avLst/>
          </a:prstGeom>
        </p:spPr>
        <p:txBody>
          <a:bodyPr wrap="square">
            <a:spAutoFit/>
          </a:bodyPr>
          <a:lstStyle/>
          <a:p>
            <a:pPr algn="ctr" defTabSz="914377" fontAlgn="base">
              <a:lnSpc>
                <a:spcPct val="95000"/>
              </a:lnSpc>
              <a:spcBef>
                <a:spcPct val="0"/>
              </a:spcBef>
              <a:spcAft>
                <a:spcPct val="0"/>
              </a:spcAft>
              <a:defRPr/>
            </a:pPr>
            <a:r>
              <a:rPr lang="en-US" sz="1600" b="1" dirty="0"/>
              <a:t>Mean change in visual acuity: </a:t>
            </a:r>
            <a:r>
              <a:rPr lang="en-US" sz="1600" b="1" dirty="0">
                <a:ea typeface="Avenir Roman" charset="0"/>
                <a:cs typeface="Avenir Roman" charset="0"/>
              </a:rPr>
              <a:t>Comparison of AMD Treatment Trial </a:t>
            </a:r>
            <a:r>
              <a:rPr lang="en-US" sz="1600" b="1" dirty="0"/>
              <a:t>(CATT)</a:t>
            </a:r>
            <a:r>
              <a:rPr lang="en-US" sz="1600" b="1" baseline="30000" dirty="0"/>
              <a:t>1,2</a:t>
            </a:r>
          </a:p>
        </p:txBody>
      </p:sp>
      <p:grpSp>
        <p:nvGrpSpPr>
          <p:cNvPr id="147" name="Group 146"/>
          <p:cNvGrpSpPr/>
          <p:nvPr/>
        </p:nvGrpSpPr>
        <p:grpSpPr>
          <a:xfrm>
            <a:off x="3069493" y="5003247"/>
            <a:ext cx="6018484" cy="703014"/>
            <a:chOff x="3504232" y="6037965"/>
            <a:chExt cx="6018484" cy="703014"/>
          </a:xfrm>
        </p:grpSpPr>
        <p:grpSp>
          <p:nvGrpSpPr>
            <p:cNvPr id="142" name="Group 141"/>
            <p:cNvGrpSpPr/>
            <p:nvPr/>
          </p:nvGrpSpPr>
          <p:grpSpPr>
            <a:xfrm>
              <a:off x="3590473" y="6037965"/>
              <a:ext cx="5932243" cy="703014"/>
              <a:chOff x="3090015" y="6037965"/>
              <a:chExt cx="5932243" cy="703014"/>
            </a:xfrm>
          </p:grpSpPr>
          <p:sp>
            <p:nvSpPr>
              <p:cNvPr id="18" name="Rectangle 17">
                <a:extLst>
                  <a:ext uri="{FF2B5EF4-FFF2-40B4-BE49-F238E27FC236}">
                    <a16:creationId xmlns:a16="http://schemas.microsoft.com/office/drawing/2014/main" id="{BCC4A4CD-FED7-4641-A7E1-0F6298CCEE7D}"/>
                  </a:ext>
                </a:extLst>
              </p:cNvPr>
              <p:cNvSpPr/>
              <p:nvPr/>
            </p:nvSpPr>
            <p:spPr>
              <a:xfrm>
                <a:off x="3090015" y="6037965"/>
                <a:ext cx="1653766" cy="246221"/>
              </a:xfrm>
              <a:prstGeom prst="rect">
                <a:avLst/>
              </a:prstGeom>
            </p:spPr>
            <p:txBody>
              <a:bodyPr wrap="square">
                <a:spAutoFit/>
              </a:bodyPr>
              <a:lstStyle/>
              <a:p>
                <a:r>
                  <a:rPr lang="en-US" sz="1000" b="1" dirty="0">
                    <a:solidFill>
                      <a:prstClr val="black"/>
                    </a:solidFill>
                  </a:rPr>
                  <a:t>Baseline VA Group</a:t>
                </a:r>
                <a:endParaRPr lang="en-US" sz="900" b="1" dirty="0"/>
              </a:p>
            </p:txBody>
          </p:sp>
          <p:sp>
            <p:nvSpPr>
              <p:cNvPr id="133" name="TextBox 132"/>
              <p:cNvSpPr txBox="1"/>
              <p:nvPr/>
            </p:nvSpPr>
            <p:spPr>
              <a:xfrm>
                <a:off x="3328963" y="6294703"/>
                <a:ext cx="5693295" cy="446276"/>
              </a:xfrm>
              <a:prstGeom prst="rect">
                <a:avLst/>
              </a:prstGeom>
              <a:noFill/>
            </p:spPr>
            <p:txBody>
              <a:bodyPr wrap="square" rtlCol="0">
                <a:spAutoFit/>
              </a:bodyPr>
              <a:lstStyle/>
              <a:p>
                <a:pPr>
                  <a:spcBef>
                    <a:spcPts val="600"/>
                  </a:spcBef>
                  <a:tabLst>
                    <a:tab pos="1997075" algn="l"/>
                    <a:tab pos="3995738" algn="l"/>
                  </a:tabLst>
                </a:pPr>
                <a:r>
                  <a:rPr lang="en-US" sz="900" dirty="0"/>
                  <a:t>82 Letters (&gt;20/25)            	82-86 Letters (20/25-20/40)          	62-53 Letters (20/50-20/80)</a:t>
                </a:r>
              </a:p>
              <a:p>
                <a:pPr>
                  <a:spcBef>
                    <a:spcPts val="600"/>
                  </a:spcBef>
                  <a:tabLst>
                    <a:tab pos="1997075" algn="l"/>
                    <a:tab pos="3995738" algn="l"/>
                  </a:tabLst>
                </a:pPr>
                <a:r>
                  <a:rPr lang="en-US" sz="900" dirty="0"/>
                  <a:t>52-38 Letters (20/100-20/160)	37-23 Letters (20/200-20/320)	&lt;23 Letters (&lt;20/320)</a:t>
                </a:r>
              </a:p>
            </p:txBody>
          </p:sp>
          <p:sp>
            <p:nvSpPr>
              <p:cNvPr id="135" name="Rectangle 134"/>
              <p:cNvSpPr/>
              <p:nvPr/>
            </p:nvSpPr>
            <p:spPr>
              <a:xfrm>
                <a:off x="3305175" y="6356350"/>
                <a:ext cx="73979" cy="984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5292768" y="6356350"/>
                <a:ext cx="73979" cy="9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7280362" y="6356350"/>
                <a:ext cx="73979" cy="984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p:cNvSpPr/>
              <p:nvPr/>
            </p:nvSpPr>
            <p:spPr>
              <a:xfrm>
                <a:off x="3305175" y="6578389"/>
                <a:ext cx="73979" cy="984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p:cNvSpPr/>
              <p:nvPr/>
            </p:nvSpPr>
            <p:spPr>
              <a:xfrm>
                <a:off x="5292768" y="6578389"/>
                <a:ext cx="73979" cy="9842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p:cNvSpPr/>
              <p:nvPr/>
            </p:nvSpPr>
            <p:spPr>
              <a:xfrm>
                <a:off x="7280362" y="6578389"/>
                <a:ext cx="73979" cy="984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1" name="Rectangle 140"/>
            <p:cNvSpPr/>
            <p:nvPr/>
          </p:nvSpPr>
          <p:spPr>
            <a:xfrm>
              <a:off x="3504232" y="6037965"/>
              <a:ext cx="6018484" cy="703014"/>
            </a:xfrm>
            <a:prstGeom prst="rect">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p:cNvSpPr/>
          <p:nvPr/>
        </p:nvSpPr>
        <p:spPr>
          <a:xfrm rot="21398846">
            <a:off x="2342598" y="2452564"/>
            <a:ext cx="6874283" cy="675604"/>
          </a:xfrm>
          <a:prstGeom prst="rect">
            <a:avLst/>
          </a:prstGeom>
          <a:noFill/>
          <a:ln w="34925">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9716382" y="3151827"/>
            <a:ext cx="2147669" cy="1074603"/>
            <a:chOff x="9716382" y="3166575"/>
            <a:chExt cx="2147669" cy="1074603"/>
          </a:xfrm>
        </p:grpSpPr>
        <p:cxnSp>
          <p:nvCxnSpPr>
            <p:cNvPr id="120" name="Straight Arrow Connector 119"/>
            <p:cNvCxnSpPr/>
            <p:nvPr/>
          </p:nvCxnSpPr>
          <p:spPr bwMode="auto">
            <a:xfrm>
              <a:off x="10995660" y="3166575"/>
              <a:ext cx="0" cy="936102"/>
            </a:xfrm>
            <a:prstGeom prst="straightConnector1">
              <a:avLst/>
            </a:prstGeom>
            <a:noFill/>
            <a:ln w="12700" cap="rnd" cmpd="sng" algn="ctr">
              <a:solidFill>
                <a:schemeClr val="accent2"/>
              </a:solidFill>
              <a:prstDash val="solid"/>
              <a:round/>
              <a:headEnd type="triangle" w="lg" len="sm"/>
              <a:tailEnd type="triangle" w="lg" len="sm"/>
            </a:ln>
            <a:effectLst/>
          </p:spPr>
        </p:cxnSp>
        <p:cxnSp>
          <p:nvCxnSpPr>
            <p:cNvPr id="123" name="Straight Arrow Connector 122"/>
            <p:cNvCxnSpPr/>
            <p:nvPr/>
          </p:nvCxnSpPr>
          <p:spPr bwMode="auto">
            <a:xfrm flipH="1">
              <a:off x="9716382" y="4174658"/>
              <a:ext cx="775506" cy="0"/>
            </a:xfrm>
            <a:prstGeom prst="straightConnector1">
              <a:avLst/>
            </a:prstGeom>
            <a:noFill/>
            <a:ln w="28575" cap="rnd" cmpd="sng" algn="ctr">
              <a:solidFill>
                <a:schemeClr val="accent2"/>
              </a:solidFill>
              <a:prstDash val="solid"/>
              <a:round/>
              <a:headEnd type="none" w="lg" len="sm"/>
              <a:tailEnd type="triangle" w="lg" len="sm"/>
            </a:ln>
            <a:effectLst/>
          </p:spPr>
        </p:cxnSp>
        <p:sp>
          <p:nvSpPr>
            <p:cNvPr id="125" name="TextBox 124"/>
            <p:cNvSpPr txBox="1"/>
            <p:nvPr/>
          </p:nvSpPr>
          <p:spPr>
            <a:xfrm>
              <a:off x="10127269" y="4109604"/>
              <a:ext cx="1736782" cy="131574"/>
            </a:xfrm>
            <a:prstGeom prst="rect">
              <a:avLst/>
            </a:prstGeom>
            <a:solidFill>
              <a:schemeClr val="accent2"/>
            </a:solidFill>
            <a:ln w="12700">
              <a:solidFill>
                <a:schemeClr val="accent2"/>
              </a:solidFill>
            </a:ln>
          </p:spPr>
          <p:txBody>
            <a:bodyPr wrap="square" lIns="91440" tIns="0" rIns="91440" bIns="0" rtlCol="0" anchor="ctr" anchorCtr="1">
              <a:spAutoFit/>
            </a:bodyPr>
            <a:lstStyle/>
            <a:p>
              <a:pPr algn="ctr" defTabSz="914377" fontAlgn="base">
                <a:lnSpc>
                  <a:spcPct val="95000"/>
                </a:lnSpc>
                <a:spcBef>
                  <a:spcPct val="0"/>
                </a:spcBef>
                <a:spcAft>
                  <a:spcPct val="0"/>
                </a:spcAft>
                <a:defRPr/>
              </a:pPr>
              <a:r>
                <a:rPr lang="en-US" sz="900" b="1" dirty="0">
                  <a:solidFill>
                    <a:srgbClr val="FFFFFF"/>
                  </a:solidFill>
                  <a:latin typeface="Century Gothic" charset="0"/>
                  <a:ea typeface="Century Gothic" charset="0"/>
                  <a:cs typeface="Century Gothic" charset="0"/>
                </a:rPr>
                <a:t>Legally blind</a:t>
              </a:r>
            </a:p>
          </p:txBody>
        </p:sp>
        <p:sp>
          <p:nvSpPr>
            <p:cNvPr id="126" name="TextBox 125"/>
            <p:cNvSpPr txBox="1"/>
            <p:nvPr/>
          </p:nvSpPr>
          <p:spPr>
            <a:xfrm>
              <a:off x="10127271" y="3388506"/>
              <a:ext cx="1736780" cy="551920"/>
            </a:xfrm>
            <a:prstGeom prst="rect">
              <a:avLst/>
            </a:prstGeom>
            <a:solidFill>
              <a:schemeClr val="accent2"/>
            </a:solidFill>
            <a:ln w="12700">
              <a:solidFill>
                <a:schemeClr val="accent2"/>
              </a:solidFill>
              <a:miter lim="800000"/>
            </a:ln>
          </p:spPr>
          <p:txBody>
            <a:bodyPr wrap="square" lIns="91440" tIns="0" rIns="91440" bIns="0" rtlCol="0" anchor="ctr" anchorCtr="1">
              <a:noAutofit/>
            </a:bodyPr>
            <a:lstStyle/>
            <a:p>
              <a:pPr algn="ctr" defTabSz="914377" fontAlgn="base">
                <a:lnSpc>
                  <a:spcPct val="90000"/>
                </a:lnSpc>
                <a:spcBef>
                  <a:spcPct val="0"/>
                </a:spcBef>
                <a:spcAft>
                  <a:spcPct val="0"/>
                </a:spcAft>
                <a:defRPr/>
              </a:pPr>
              <a:r>
                <a:rPr lang="en-US" sz="900" b="1" dirty="0">
                  <a:solidFill>
                    <a:schemeClr val="bg2"/>
                  </a:solidFill>
                  <a:latin typeface="Century Gothic" charset="0"/>
                  <a:ea typeface="Century Gothic" charset="0"/>
                  <a:cs typeface="Century Gothic" charset="0"/>
                </a:rPr>
                <a:t>Regain more vision but cannot drive, read, or see faces</a:t>
              </a:r>
            </a:p>
          </p:txBody>
        </p:sp>
      </p:grpSp>
      <p:grpSp>
        <p:nvGrpSpPr>
          <p:cNvPr id="4" name="Group 3"/>
          <p:cNvGrpSpPr/>
          <p:nvPr/>
        </p:nvGrpSpPr>
        <p:grpSpPr>
          <a:xfrm>
            <a:off x="10127268" y="2627604"/>
            <a:ext cx="1736783" cy="522100"/>
            <a:chOff x="10127268" y="2627604"/>
            <a:chExt cx="1736783" cy="522100"/>
          </a:xfrm>
        </p:grpSpPr>
        <p:cxnSp>
          <p:nvCxnSpPr>
            <p:cNvPr id="121" name="Straight Arrow Connector 120"/>
            <p:cNvCxnSpPr/>
            <p:nvPr/>
          </p:nvCxnSpPr>
          <p:spPr bwMode="auto">
            <a:xfrm>
              <a:off x="10995660" y="2627604"/>
              <a:ext cx="0" cy="353163"/>
            </a:xfrm>
            <a:prstGeom prst="straightConnector1">
              <a:avLst/>
            </a:prstGeom>
            <a:noFill/>
            <a:ln w="12700" cap="rnd" cmpd="sng" algn="ctr">
              <a:solidFill>
                <a:schemeClr val="accent1"/>
              </a:solidFill>
              <a:prstDash val="solid"/>
              <a:round/>
              <a:headEnd type="triangle" w="lg" len="sm"/>
              <a:tailEnd type="triangle" w="lg" len="sm"/>
            </a:ln>
            <a:effectLst/>
          </p:spPr>
        </p:cxnSp>
        <p:sp>
          <p:nvSpPr>
            <p:cNvPr id="127" name="TextBox 126"/>
            <p:cNvSpPr txBox="1"/>
            <p:nvPr/>
          </p:nvSpPr>
          <p:spPr>
            <a:xfrm>
              <a:off x="10127268" y="3009309"/>
              <a:ext cx="1736783" cy="140395"/>
            </a:xfrm>
            <a:prstGeom prst="rect">
              <a:avLst/>
            </a:prstGeom>
            <a:noFill/>
            <a:ln w="12700">
              <a:solidFill>
                <a:schemeClr val="accent1"/>
              </a:solidFill>
              <a:miter lim="800000"/>
            </a:ln>
          </p:spPr>
          <p:txBody>
            <a:bodyPr wrap="square" lIns="91440" tIns="0" rIns="91440" bIns="0" rtlCol="0" anchor="ctr" anchorCtr="1">
              <a:noAutofit/>
            </a:bodyPr>
            <a:lstStyle/>
            <a:p>
              <a:pPr algn="ctr" defTabSz="914377" fontAlgn="base">
                <a:lnSpc>
                  <a:spcPct val="90000"/>
                </a:lnSpc>
                <a:spcBef>
                  <a:spcPct val="0"/>
                </a:spcBef>
                <a:spcAft>
                  <a:spcPct val="0"/>
                </a:spcAft>
                <a:defRPr/>
              </a:pPr>
              <a:r>
                <a:rPr lang="en-US" sz="900" b="1" dirty="0">
                  <a:solidFill>
                    <a:srgbClr val="6EAF1B">
                      <a:lumMod val="75000"/>
                    </a:srgbClr>
                  </a:solidFill>
                  <a:latin typeface="Century Gothic" charset="0"/>
                  <a:ea typeface="Century Gothic" charset="0"/>
                  <a:cs typeface="Century Gothic" charset="0"/>
                </a:rPr>
                <a:t>Driving threshold</a:t>
              </a:r>
            </a:p>
          </p:txBody>
        </p:sp>
        <p:sp>
          <p:nvSpPr>
            <p:cNvPr id="128" name="TextBox 127"/>
            <p:cNvSpPr txBox="1"/>
            <p:nvPr/>
          </p:nvSpPr>
          <p:spPr>
            <a:xfrm>
              <a:off x="10127269" y="2733939"/>
              <a:ext cx="1736782" cy="131574"/>
            </a:xfrm>
            <a:prstGeom prst="rect">
              <a:avLst/>
            </a:prstGeom>
            <a:solidFill>
              <a:schemeClr val="accent1"/>
            </a:solidFill>
            <a:ln w="12700">
              <a:solidFill>
                <a:schemeClr val="accent1"/>
              </a:solidFill>
            </a:ln>
          </p:spPr>
          <p:txBody>
            <a:bodyPr wrap="square" lIns="91440" tIns="0" rIns="91440" bIns="0" rtlCol="0" anchor="ctr" anchorCtr="1">
              <a:spAutoFit/>
            </a:bodyPr>
            <a:lstStyle/>
            <a:p>
              <a:pPr algn="ctr" defTabSz="914377" fontAlgn="base">
                <a:lnSpc>
                  <a:spcPct val="95000"/>
                </a:lnSpc>
                <a:spcBef>
                  <a:spcPct val="0"/>
                </a:spcBef>
                <a:spcAft>
                  <a:spcPct val="0"/>
                </a:spcAft>
                <a:defRPr/>
              </a:pPr>
              <a:r>
                <a:rPr lang="en-US" sz="900" b="1" dirty="0">
                  <a:solidFill>
                    <a:srgbClr val="FFFFFF"/>
                  </a:solidFill>
                  <a:latin typeface="Century Gothic" charset="0"/>
                  <a:ea typeface="Century Gothic" charset="0"/>
                  <a:cs typeface="Century Gothic" charset="0"/>
                </a:rPr>
                <a:t>Functional vision</a:t>
              </a:r>
            </a:p>
          </p:txBody>
        </p:sp>
      </p:grpSp>
      <p:sp>
        <p:nvSpPr>
          <p:cNvPr id="3" name="TextBox 2">
            <a:extLst>
              <a:ext uri="{FF2B5EF4-FFF2-40B4-BE49-F238E27FC236}">
                <a16:creationId xmlns:a16="http://schemas.microsoft.com/office/drawing/2014/main" id="{1FAED163-BD45-BA48-B664-616643EA7346}"/>
              </a:ext>
            </a:extLst>
          </p:cNvPr>
          <p:cNvSpPr txBox="1"/>
          <p:nvPr/>
        </p:nvSpPr>
        <p:spPr>
          <a:xfrm>
            <a:off x="2891849" y="6381701"/>
            <a:ext cx="7908289" cy="215444"/>
          </a:xfrm>
          <a:prstGeom prst="rect">
            <a:avLst/>
          </a:prstGeom>
          <a:noFill/>
        </p:spPr>
        <p:txBody>
          <a:bodyPr wrap="square" rtlCol="0">
            <a:spAutoFit/>
          </a:bodyPr>
          <a:lstStyle/>
          <a:p>
            <a:r>
              <a:rPr lang="en-US" sz="800" b="1" dirty="0"/>
              <a:t>References: 1</a:t>
            </a:r>
            <a:r>
              <a:rPr lang="en-US" sz="800" dirty="0"/>
              <a:t>. Ying GS, et al. </a:t>
            </a:r>
            <a:r>
              <a:rPr lang="en-US" sz="800" i="1" dirty="0"/>
              <a:t>Ophthalmology</a:t>
            </a:r>
            <a:r>
              <a:rPr lang="en-US" sz="800" dirty="0"/>
              <a:t>. 2013;120(1):122-129. </a:t>
            </a:r>
            <a:r>
              <a:rPr lang="en-US" sz="800" b="1" dirty="0"/>
              <a:t>2. </a:t>
            </a:r>
            <a:r>
              <a:rPr lang="en-US" sz="800" dirty="0"/>
              <a:t>Ying GS, et al. </a:t>
            </a:r>
            <a:r>
              <a:rPr lang="en-US" sz="800" i="1" dirty="0"/>
              <a:t>Ophthalmolog</a:t>
            </a:r>
            <a:r>
              <a:rPr lang="en-US" sz="800" dirty="0"/>
              <a:t>y. 2015;122(12):2523-2531.</a:t>
            </a:r>
          </a:p>
        </p:txBody>
      </p:sp>
      <p:grpSp>
        <p:nvGrpSpPr>
          <p:cNvPr id="57" name="Group 56">
            <a:extLst>
              <a:ext uri="{FF2B5EF4-FFF2-40B4-BE49-F238E27FC236}">
                <a16:creationId xmlns:a16="http://schemas.microsoft.com/office/drawing/2014/main" id="{DAF12265-8862-6F41-BCA0-25E9DC008938}"/>
              </a:ext>
            </a:extLst>
          </p:cNvPr>
          <p:cNvGrpSpPr/>
          <p:nvPr/>
        </p:nvGrpSpPr>
        <p:grpSpPr>
          <a:xfrm>
            <a:off x="0" y="5682481"/>
            <a:ext cx="12192000" cy="1200329"/>
            <a:chOff x="0" y="4977157"/>
            <a:chExt cx="12192000" cy="2061303"/>
          </a:xfrm>
        </p:grpSpPr>
        <p:pic>
          <p:nvPicPr>
            <p:cNvPr id="58" name="Picture 57">
              <a:extLst>
                <a:ext uri="{FF2B5EF4-FFF2-40B4-BE49-F238E27FC236}">
                  <a16:creationId xmlns:a16="http://schemas.microsoft.com/office/drawing/2014/main" id="{17D1B42E-621B-AB40-A1F0-4D3384C451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4977157"/>
              <a:ext cx="12192000" cy="2061303"/>
            </a:xfrm>
            <a:prstGeom prst="rect">
              <a:avLst/>
            </a:prstGeom>
          </p:spPr>
        </p:pic>
        <p:sp>
          <p:nvSpPr>
            <p:cNvPr id="59" name="TextBox 58">
              <a:extLst>
                <a:ext uri="{FF2B5EF4-FFF2-40B4-BE49-F238E27FC236}">
                  <a16:creationId xmlns:a16="http://schemas.microsoft.com/office/drawing/2014/main" id="{25296C37-3841-1643-AE63-359EEE50543C}"/>
                </a:ext>
              </a:extLst>
            </p:cNvPr>
            <p:cNvSpPr txBox="1"/>
            <p:nvPr/>
          </p:nvSpPr>
          <p:spPr>
            <a:xfrm>
              <a:off x="838200" y="5666951"/>
              <a:ext cx="10515600" cy="646332"/>
            </a:xfrm>
            <a:prstGeom prst="rect">
              <a:avLst/>
            </a:prstGeom>
            <a:noFill/>
          </p:spPr>
          <p:txBody>
            <a:bodyPr wrap="square" rtlCol="0">
              <a:spAutoFit/>
            </a:bodyPr>
            <a:lstStyle/>
            <a:p>
              <a:pPr algn="ctr"/>
              <a:r>
                <a:rPr lang="en-US" dirty="0">
                  <a:solidFill>
                    <a:schemeClr val="bg2"/>
                  </a:solidFill>
                </a:rPr>
                <a:t>Patients who started with better visual acuity had better vision at year 1.</a:t>
              </a:r>
              <a:r>
                <a:rPr lang="en-US" baseline="30000" dirty="0">
                  <a:solidFill>
                    <a:schemeClr val="bg2"/>
                  </a:solidFill>
                </a:rPr>
                <a:t>1</a:t>
              </a:r>
            </a:p>
          </p:txBody>
        </p:sp>
      </p:grpSp>
    </p:spTree>
    <p:extLst>
      <p:ext uri="{BB962C8B-B14F-4D97-AF65-F5344CB8AC3E}">
        <p14:creationId xmlns:p14="http://schemas.microsoft.com/office/powerpoint/2010/main" val="2512413367"/>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4"/>
                                        </p:tgtEl>
                                        <p:attrNameLst>
                                          <p:attrName>style.visibility</p:attrName>
                                        </p:attrNameLst>
                                      </p:cBhvr>
                                      <p:to>
                                        <p:strVal val="visible"/>
                                      </p:to>
                                    </p:set>
                                    <p:animEffect transition="in" filter="fade">
                                      <p:cBhvr>
                                        <p:cTn id="16" dur="500"/>
                                        <p:tgtEl>
                                          <p:spTgt spid="124"/>
                                        </p:tgtEl>
                                      </p:cBhvr>
                                    </p:animEffect>
                                  </p:childTnLst>
                                </p:cTn>
                              </p:par>
                              <p:par>
                                <p:cTn id="17" presetID="10" presetClass="entr" presetSubtype="0" fill="hold" nodeType="with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500"/>
                                        <p:tgtEl>
                                          <p:spTgt spid="11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2791D-264C-6644-B866-0E8AD8E2AEC6}"/>
              </a:ext>
            </a:extLst>
          </p:cNvPr>
          <p:cNvSpPr>
            <a:spLocks noGrp="1"/>
          </p:cNvSpPr>
          <p:nvPr>
            <p:ph type="title"/>
          </p:nvPr>
        </p:nvSpPr>
        <p:spPr/>
        <p:txBody>
          <a:bodyPr/>
          <a:lstStyle/>
          <a:p>
            <a:r>
              <a:rPr lang="en-US" dirty="0"/>
              <a:t>Too few patients have ≥20/40 at wet AMD diagnosis</a:t>
            </a:r>
          </a:p>
        </p:txBody>
      </p:sp>
      <p:sp>
        <p:nvSpPr>
          <p:cNvPr id="34" name="Slide Number Placeholder 33">
            <a:extLst>
              <a:ext uri="{FF2B5EF4-FFF2-40B4-BE49-F238E27FC236}">
                <a16:creationId xmlns:a16="http://schemas.microsoft.com/office/drawing/2014/main" id="{58D227E6-6A7A-C747-8476-069A2AC3831A}"/>
              </a:ext>
            </a:extLst>
          </p:cNvPr>
          <p:cNvSpPr>
            <a:spLocks noGrp="1"/>
          </p:cNvSpPr>
          <p:nvPr>
            <p:ph type="sldNum" sz="quarter" idx="12"/>
          </p:nvPr>
        </p:nvSpPr>
        <p:spPr/>
        <p:txBody>
          <a:bodyPr/>
          <a:lstStyle/>
          <a:p>
            <a:fld id="{9FD32D9D-5A5C-DA49-82D0-CD01CE9A95C8}" type="slidenum">
              <a:rPr lang="en-US" smtClean="0"/>
              <a:t>5</a:t>
            </a:fld>
            <a:endParaRPr lang="en-US"/>
          </a:p>
        </p:txBody>
      </p:sp>
      <p:cxnSp>
        <p:nvCxnSpPr>
          <p:cNvPr id="11" name="Straight Connector 10"/>
          <p:cNvCxnSpPr/>
          <p:nvPr/>
        </p:nvCxnSpPr>
        <p:spPr>
          <a:xfrm>
            <a:off x="1612244" y="4655828"/>
            <a:ext cx="9323430" cy="0"/>
          </a:xfrm>
          <a:prstGeom prst="line">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399257" y="4719898"/>
            <a:ext cx="495649" cy="253916"/>
          </a:xfrm>
          <a:prstGeom prst="rect">
            <a:avLst/>
          </a:prstGeom>
          <a:noFill/>
        </p:spPr>
        <p:txBody>
          <a:bodyPr wrap="none" rtlCol="0">
            <a:spAutoFit/>
          </a:bodyPr>
          <a:lstStyle/>
          <a:p>
            <a:pPr algn="ctr"/>
            <a:r>
              <a:rPr lang="en-US" sz="1050" b="1" dirty="0"/>
              <a:t>Trials</a:t>
            </a:r>
          </a:p>
        </p:txBody>
      </p:sp>
      <p:grpSp>
        <p:nvGrpSpPr>
          <p:cNvPr id="3" name="Group 2"/>
          <p:cNvGrpSpPr/>
          <p:nvPr/>
        </p:nvGrpSpPr>
        <p:grpSpPr>
          <a:xfrm>
            <a:off x="9897632" y="1927822"/>
            <a:ext cx="679274" cy="2976742"/>
            <a:chOff x="1864413" y="1927822"/>
            <a:chExt cx="679274" cy="2976742"/>
          </a:xfrm>
        </p:grpSpPr>
        <p:sp>
          <p:nvSpPr>
            <p:cNvPr id="12" name="Rectangle 11"/>
            <p:cNvSpPr/>
            <p:nvPr/>
          </p:nvSpPr>
          <p:spPr>
            <a:xfrm>
              <a:off x="1864413" y="2306392"/>
              <a:ext cx="679274" cy="2348805"/>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3" name="TextBox 12"/>
            <p:cNvSpPr txBox="1"/>
            <p:nvPr/>
          </p:nvSpPr>
          <p:spPr>
            <a:xfrm>
              <a:off x="1990850" y="4719898"/>
              <a:ext cx="426399" cy="184666"/>
            </a:xfrm>
            <a:prstGeom prst="rect">
              <a:avLst/>
            </a:prstGeom>
            <a:noFill/>
          </p:spPr>
          <p:txBody>
            <a:bodyPr wrap="none" lIns="0" tIns="0" rIns="0" bIns="0" rtlCol="0">
              <a:spAutoFit/>
            </a:bodyPr>
            <a:lstStyle/>
            <a:p>
              <a:pPr algn="ctr"/>
              <a:r>
                <a:rPr lang="en-US" sz="1200" dirty="0"/>
                <a:t>IVAN</a:t>
              </a:r>
              <a:r>
                <a:rPr lang="en-US" sz="1200" baseline="30000" dirty="0"/>
                <a:t>8</a:t>
              </a:r>
            </a:p>
          </p:txBody>
        </p:sp>
        <p:sp>
          <p:nvSpPr>
            <p:cNvPr id="45" name="TextBox 44"/>
            <p:cNvSpPr txBox="1"/>
            <p:nvPr/>
          </p:nvSpPr>
          <p:spPr>
            <a:xfrm>
              <a:off x="2000469" y="1927822"/>
              <a:ext cx="407163" cy="246221"/>
            </a:xfrm>
            <a:prstGeom prst="rect">
              <a:avLst/>
            </a:prstGeom>
            <a:noFill/>
          </p:spPr>
          <p:txBody>
            <a:bodyPr wrap="none" lIns="0" tIns="0" rIns="0" bIns="0" rtlCol="0">
              <a:spAutoFit/>
            </a:bodyPr>
            <a:lstStyle/>
            <a:p>
              <a:pPr algn="ctr"/>
              <a:r>
                <a:rPr lang="en-US" sz="1600" b="1" dirty="0"/>
                <a:t>41%</a:t>
              </a:r>
            </a:p>
          </p:txBody>
        </p:sp>
      </p:grpSp>
      <p:grpSp>
        <p:nvGrpSpPr>
          <p:cNvPr id="4" name="Group 3"/>
          <p:cNvGrpSpPr/>
          <p:nvPr/>
        </p:nvGrpSpPr>
        <p:grpSpPr>
          <a:xfrm>
            <a:off x="8785896" y="2235847"/>
            <a:ext cx="679274" cy="2668717"/>
            <a:chOff x="3037829" y="2235847"/>
            <a:chExt cx="679274" cy="2668717"/>
          </a:xfrm>
        </p:grpSpPr>
        <p:sp>
          <p:nvSpPr>
            <p:cNvPr id="22" name="Rectangle 21"/>
            <p:cNvSpPr/>
            <p:nvPr/>
          </p:nvSpPr>
          <p:spPr>
            <a:xfrm>
              <a:off x="3037829" y="2592832"/>
              <a:ext cx="679274" cy="2062366"/>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3" name="TextBox 22"/>
            <p:cNvSpPr txBox="1"/>
            <p:nvPr/>
          </p:nvSpPr>
          <p:spPr>
            <a:xfrm>
              <a:off x="3164266" y="4719898"/>
              <a:ext cx="426399" cy="184666"/>
            </a:xfrm>
            <a:prstGeom prst="rect">
              <a:avLst/>
            </a:prstGeom>
            <a:noFill/>
          </p:spPr>
          <p:txBody>
            <a:bodyPr wrap="none" lIns="0" tIns="0" rIns="0" bIns="0" rtlCol="0">
              <a:spAutoFit/>
            </a:bodyPr>
            <a:lstStyle/>
            <a:p>
              <a:pPr algn="ctr"/>
              <a:r>
                <a:rPr lang="en-US" sz="1200" dirty="0"/>
                <a:t>CATT</a:t>
              </a:r>
              <a:r>
                <a:rPr lang="en-US" sz="1200" baseline="30000" dirty="0"/>
                <a:t>7</a:t>
              </a:r>
            </a:p>
          </p:txBody>
        </p:sp>
        <p:sp>
          <p:nvSpPr>
            <p:cNvPr id="46" name="TextBox 45"/>
            <p:cNvSpPr txBox="1"/>
            <p:nvPr/>
          </p:nvSpPr>
          <p:spPr>
            <a:xfrm>
              <a:off x="3173883" y="2235847"/>
              <a:ext cx="407163" cy="246221"/>
            </a:xfrm>
            <a:prstGeom prst="rect">
              <a:avLst/>
            </a:prstGeom>
            <a:noFill/>
          </p:spPr>
          <p:txBody>
            <a:bodyPr wrap="none" lIns="0" tIns="0" rIns="0" bIns="0" rtlCol="0">
              <a:spAutoFit/>
            </a:bodyPr>
            <a:lstStyle/>
            <a:p>
              <a:pPr algn="ctr"/>
              <a:r>
                <a:rPr lang="en-US" sz="1600" b="1" dirty="0"/>
                <a:t>36%</a:t>
              </a:r>
            </a:p>
          </p:txBody>
        </p:sp>
      </p:grpSp>
      <p:grpSp>
        <p:nvGrpSpPr>
          <p:cNvPr id="5" name="Group 4"/>
          <p:cNvGrpSpPr/>
          <p:nvPr/>
        </p:nvGrpSpPr>
        <p:grpSpPr>
          <a:xfrm>
            <a:off x="5453304" y="3446512"/>
            <a:ext cx="679274" cy="1458052"/>
            <a:chOff x="4211245" y="3446512"/>
            <a:chExt cx="679274" cy="1458052"/>
          </a:xfrm>
        </p:grpSpPr>
        <p:sp>
          <p:nvSpPr>
            <p:cNvPr id="25" name="Rectangle 24"/>
            <p:cNvSpPr/>
            <p:nvPr/>
          </p:nvSpPr>
          <p:spPr>
            <a:xfrm>
              <a:off x="4211245" y="3853166"/>
              <a:ext cx="679274" cy="802031"/>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6" name="TextBox 25"/>
            <p:cNvSpPr txBox="1"/>
            <p:nvPr/>
          </p:nvSpPr>
          <p:spPr>
            <a:xfrm>
              <a:off x="4217458" y="4719898"/>
              <a:ext cx="666849" cy="184666"/>
            </a:xfrm>
            <a:prstGeom prst="rect">
              <a:avLst/>
            </a:prstGeom>
            <a:noFill/>
          </p:spPr>
          <p:txBody>
            <a:bodyPr wrap="none" lIns="0" tIns="0" rIns="0" bIns="0" rtlCol="0">
              <a:spAutoFit/>
            </a:bodyPr>
            <a:lstStyle/>
            <a:p>
              <a:pPr algn="ctr"/>
              <a:r>
                <a:rPr lang="en-US" sz="1200" dirty="0"/>
                <a:t>MARINA</a:t>
              </a:r>
              <a:r>
                <a:rPr lang="en-US" sz="1200" baseline="30000" dirty="0"/>
                <a:t>4</a:t>
              </a:r>
            </a:p>
          </p:txBody>
        </p:sp>
        <p:sp>
          <p:nvSpPr>
            <p:cNvPr id="47" name="TextBox 46"/>
            <p:cNvSpPr txBox="1"/>
            <p:nvPr/>
          </p:nvSpPr>
          <p:spPr>
            <a:xfrm>
              <a:off x="4339339" y="3446512"/>
              <a:ext cx="407163" cy="246221"/>
            </a:xfrm>
            <a:prstGeom prst="rect">
              <a:avLst/>
            </a:prstGeom>
            <a:noFill/>
          </p:spPr>
          <p:txBody>
            <a:bodyPr wrap="none" lIns="0" tIns="0" rIns="0" bIns="0" rtlCol="0">
              <a:spAutoFit/>
            </a:bodyPr>
            <a:lstStyle/>
            <a:p>
              <a:pPr algn="ctr"/>
              <a:r>
                <a:rPr lang="en-US" sz="1600" b="1" dirty="0"/>
                <a:t>14%</a:t>
              </a:r>
            </a:p>
          </p:txBody>
        </p:sp>
      </p:grpSp>
      <p:grpSp>
        <p:nvGrpSpPr>
          <p:cNvPr id="14" name="Group 13"/>
          <p:cNvGrpSpPr/>
          <p:nvPr/>
        </p:nvGrpSpPr>
        <p:grpSpPr>
          <a:xfrm>
            <a:off x="3206990" y="4220234"/>
            <a:ext cx="679275" cy="668941"/>
            <a:chOff x="5384661" y="4220234"/>
            <a:chExt cx="679275" cy="668941"/>
          </a:xfrm>
        </p:grpSpPr>
        <p:sp>
          <p:nvSpPr>
            <p:cNvPr id="29" name="TextBox 28"/>
            <p:cNvSpPr txBox="1"/>
            <p:nvPr/>
          </p:nvSpPr>
          <p:spPr>
            <a:xfrm>
              <a:off x="5384670" y="4719898"/>
              <a:ext cx="679266" cy="169277"/>
            </a:xfrm>
            <a:prstGeom prst="rect">
              <a:avLst/>
            </a:prstGeom>
            <a:noFill/>
          </p:spPr>
          <p:txBody>
            <a:bodyPr wrap="square" lIns="0" tIns="0" rIns="0" bIns="0" rtlCol="0">
              <a:spAutoFit/>
            </a:bodyPr>
            <a:lstStyle/>
            <a:p>
              <a:pPr algn="ctr"/>
              <a:r>
                <a:rPr lang="en-US" sz="1100" dirty="0"/>
                <a:t>ANCHOR</a:t>
              </a:r>
              <a:r>
                <a:rPr lang="en-US" sz="1100" baseline="30000" dirty="0"/>
                <a:t>2</a:t>
              </a:r>
            </a:p>
          </p:txBody>
        </p:sp>
        <p:grpSp>
          <p:nvGrpSpPr>
            <p:cNvPr id="6" name="Group 5"/>
            <p:cNvGrpSpPr/>
            <p:nvPr/>
          </p:nvGrpSpPr>
          <p:grpSpPr>
            <a:xfrm>
              <a:off x="5384661" y="4220234"/>
              <a:ext cx="679274" cy="434964"/>
              <a:chOff x="5384661" y="4220234"/>
              <a:chExt cx="679274" cy="434964"/>
            </a:xfrm>
          </p:grpSpPr>
          <p:sp>
            <p:nvSpPr>
              <p:cNvPr id="28" name="Rectangle 27"/>
              <p:cNvSpPr/>
              <p:nvPr/>
            </p:nvSpPr>
            <p:spPr>
              <a:xfrm>
                <a:off x="5384661" y="4540622"/>
                <a:ext cx="679274" cy="114576"/>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48" name="TextBox 47"/>
              <p:cNvSpPr txBox="1"/>
              <p:nvPr/>
            </p:nvSpPr>
            <p:spPr>
              <a:xfrm>
                <a:off x="5563685" y="4220234"/>
                <a:ext cx="291747" cy="246221"/>
              </a:xfrm>
              <a:prstGeom prst="rect">
                <a:avLst/>
              </a:prstGeom>
              <a:noFill/>
            </p:spPr>
            <p:txBody>
              <a:bodyPr wrap="none" lIns="0" tIns="0" rIns="0" bIns="0" rtlCol="0">
                <a:spAutoFit/>
              </a:bodyPr>
              <a:lstStyle/>
              <a:p>
                <a:pPr algn="ctr"/>
                <a:r>
                  <a:rPr lang="en-US" sz="1600" b="1" dirty="0"/>
                  <a:t>2%</a:t>
                </a:r>
              </a:p>
            </p:txBody>
          </p:sp>
        </p:grpSp>
      </p:grpSp>
      <p:grpSp>
        <p:nvGrpSpPr>
          <p:cNvPr id="7" name="Group 6"/>
          <p:cNvGrpSpPr/>
          <p:nvPr/>
        </p:nvGrpSpPr>
        <p:grpSpPr>
          <a:xfrm>
            <a:off x="6563239" y="2905576"/>
            <a:ext cx="682879" cy="1998988"/>
            <a:chOff x="6556276" y="2905576"/>
            <a:chExt cx="682879" cy="1998988"/>
          </a:xfrm>
        </p:grpSpPr>
        <p:sp>
          <p:nvSpPr>
            <p:cNvPr id="31" name="Rectangle 30"/>
            <p:cNvSpPr/>
            <p:nvPr/>
          </p:nvSpPr>
          <p:spPr>
            <a:xfrm>
              <a:off x="6558077" y="3280288"/>
              <a:ext cx="679274" cy="1374910"/>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2" name="TextBox 31"/>
            <p:cNvSpPr txBox="1"/>
            <p:nvPr/>
          </p:nvSpPr>
          <p:spPr>
            <a:xfrm>
              <a:off x="6556276" y="4719898"/>
              <a:ext cx="682879" cy="184666"/>
            </a:xfrm>
            <a:prstGeom prst="rect">
              <a:avLst/>
            </a:prstGeom>
            <a:noFill/>
          </p:spPr>
          <p:txBody>
            <a:bodyPr wrap="none" lIns="0" tIns="0" rIns="0" bIns="0" rtlCol="0">
              <a:spAutoFit/>
            </a:bodyPr>
            <a:lstStyle/>
            <a:p>
              <a:pPr algn="ctr"/>
              <a:r>
                <a:rPr lang="en-US" sz="1200" dirty="0"/>
                <a:t>HARBOR</a:t>
              </a:r>
              <a:r>
                <a:rPr lang="en-US" sz="1200" baseline="30000" dirty="0"/>
                <a:t>5</a:t>
              </a:r>
            </a:p>
          </p:txBody>
        </p:sp>
        <p:sp>
          <p:nvSpPr>
            <p:cNvPr id="49" name="TextBox 48"/>
            <p:cNvSpPr txBox="1"/>
            <p:nvPr/>
          </p:nvSpPr>
          <p:spPr>
            <a:xfrm>
              <a:off x="6695090" y="2905576"/>
              <a:ext cx="407163" cy="246221"/>
            </a:xfrm>
            <a:prstGeom prst="rect">
              <a:avLst/>
            </a:prstGeom>
            <a:noFill/>
          </p:spPr>
          <p:txBody>
            <a:bodyPr wrap="none" lIns="0" tIns="0" rIns="0" bIns="0" rtlCol="0">
              <a:spAutoFit/>
            </a:bodyPr>
            <a:lstStyle/>
            <a:p>
              <a:pPr algn="ctr"/>
              <a:r>
                <a:rPr lang="en-US" sz="1600" b="1" dirty="0"/>
                <a:t>24%</a:t>
              </a:r>
            </a:p>
          </p:txBody>
        </p:sp>
      </p:grpSp>
      <p:grpSp>
        <p:nvGrpSpPr>
          <p:cNvPr id="8" name="Group 7"/>
          <p:cNvGrpSpPr/>
          <p:nvPr/>
        </p:nvGrpSpPr>
        <p:grpSpPr>
          <a:xfrm>
            <a:off x="4276247" y="4022222"/>
            <a:ext cx="787075" cy="882342"/>
            <a:chOff x="7677595" y="4022222"/>
            <a:chExt cx="787075" cy="882342"/>
          </a:xfrm>
        </p:grpSpPr>
        <p:sp>
          <p:nvSpPr>
            <p:cNvPr id="35" name="Rectangle 34"/>
            <p:cNvSpPr/>
            <p:nvPr/>
          </p:nvSpPr>
          <p:spPr>
            <a:xfrm>
              <a:off x="7731493" y="4429190"/>
              <a:ext cx="679274" cy="226007"/>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6" name="TextBox 35"/>
            <p:cNvSpPr txBox="1"/>
            <p:nvPr/>
          </p:nvSpPr>
          <p:spPr>
            <a:xfrm>
              <a:off x="7677595" y="4719898"/>
              <a:ext cx="787075" cy="184666"/>
            </a:xfrm>
            <a:prstGeom prst="rect">
              <a:avLst/>
            </a:prstGeom>
            <a:noFill/>
          </p:spPr>
          <p:txBody>
            <a:bodyPr wrap="none" lIns="0" tIns="0" rIns="0" bIns="0" rtlCol="0">
              <a:spAutoFit/>
            </a:bodyPr>
            <a:lstStyle/>
            <a:p>
              <a:pPr algn="ctr"/>
              <a:r>
                <a:rPr lang="en-US" sz="1200" dirty="0"/>
                <a:t>VIEW 1&amp;2</a:t>
              </a:r>
              <a:r>
                <a:rPr lang="en-US" sz="1200" baseline="30000" dirty="0"/>
                <a:t>3</a:t>
              </a:r>
            </a:p>
          </p:txBody>
        </p:sp>
        <p:sp>
          <p:nvSpPr>
            <p:cNvPr id="50" name="TextBox 49"/>
            <p:cNvSpPr txBox="1"/>
            <p:nvPr/>
          </p:nvSpPr>
          <p:spPr>
            <a:xfrm>
              <a:off x="7855024" y="4022222"/>
              <a:ext cx="464871" cy="246221"/>
            </a:xfrm>
            <a:prstGeom prst="rect">
              <a:avLst/>
            </a:prstGeom>
            <a:noFill/>
          </p:spPr>
          <p:txBody>
            <a:bodyPr wrap="none" lIns="0" tIns="0" rIns="0" bIns="0" rtlCol="0">
              <a:spAutoFit/>
            </a:bodyPr>
            <a:lstStyle/>
            <a:p>
              <a:pPr algn="ctr"/>
              <a:r>
                <a:rPr lang="en-US" sz="1600" b="1" dirty="0"/>
                <a:t>4.5%</a:t>
              </a:r>
            </a:p>
          </p:txBody>
        </p:sp>
      </p:grpSp>
      <p:grpSp>
        <p:nvGrpSpPr>
          <p:cNvPr id="15" name="Group 14"/>
          <p:cNvGrpSpPr/>
          <p:nvPr/>
        </p:nvGrpSpPr>
        <p:grpSpPr>
          <a:xfrm>
            <a:off x="2067210" y="4341879"/>
            <a:ext cx="707318" cy="747351"/>
            <a:chOff x="2067210" y="4341879"/>
            <a:chExt cx="707318" cy="747351"/>
          </a:xfrm>
        </p:grpSpPr>
        <p:sp>
          <p:nvSpPr>
            <p:cNvPr id="43" name="Rectangle 42"/>
            <p:cNvSpPr/>
            <p:nvPr/>
          </p:nvSpPr>
          <p:spPr>
            <a:xfrm>
              <a:off x="2081231" y="4637540"/>
              <a:ext cx="679274" cy="18288"/>
            </a:xfrm>
            <a:prstGeom prst="rect">
              <a:avLst/>
            </a:prstGeom>
            <a:gradFill>
              <a:gsLst>
                <a:gs pos="0">
                  <a:schemeClr val="accent1"/>
                </a:gs>
                <a:gs pos="83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44" name="TextBox 43"/>
            <p:cNvSpPr txBox="1"/>
            <p:nvPr/>
          </p:nvSpPr>
          <p:spPr>
            <a:xfrm>
              <a:off x="2067210" y="4719898"/>
              <a:ext cx="707318" cy="369332"/>
            </a:xfrm>
            <a:prstGeom prst="rect">
              <a:avLst/>
            </a:prstGeom>
            <a:noFill/>
          </p:spPr>
          <p:txBody>
            <a:bodyPr wrap="square" lIns="0" tIns="0" rIns="0" bIns="0" rtlCol="0">
              <a:spAutoFit/>
            </a:bodyPr>
            <a:lstStyle/>
            <a:p>
              <a:pPr algn="ctr"/>
              <a:r>
                <a:rPr lang="en-US" sz="1200" dirty="0"/>
                <a:t>MONT BLANC</a:t>
              </a:r>
              <a:r>
                <a:rPr lang="en-US" sz="1200" baseline="30000" dirty="0"/>
                <a:t>1</a:t>
              </a:r>
            </a:p>
          </p:txBody>
        </p:sp>
        <p:sp>
          <p:nvSpPr>
            <p:cNvPr id="51" name="TextBox 50"/>
            <p:cNvSpPr txBox="1"/>
            <p:nvPr/>
          </p:nvSpPr>
          <p:spPr>
            <a:xfrm>
              <a:off x="2274994" y="4341879"/>
              <a:ext cx="291747" cy="246221"/>
            </a:xfrm>
            <a:prstGeom prst="rect">
              <a:avLst/>
            </a:prstGeom>
            <a:noFill/>
          </p:spPr>
          <p:txBody>
            <a:bodyPr wrap="none" lIns="0" tIns="0" rIns="0" bIns="0" rtlCol="0">
              <a:spAutoFit/>
            </a:bodyPr>
            <a:lstStyle/>
            <a:p>
              <a:pPr algn="ctr"/>
              <a:r>
                <a:rPr lang="en-US" sz="1600" b="1" dirty="0"/>
                <a:t>0%</a:t>
              </a:r>
            </a:p>
          </p:txBody>
        </p:sp>
      </p:grpSp>
      <p:grpSp>
        <p:nvGrpSpPr>
          <p:cNvPr id="10" name="Group 9"/>
          <p:cNvGrpSpPr/>
          <p:nvPr/>
        </p:nvGrpSpPr>
        <p:grpSpPr>
          <a:xfrm>
            <a:off x="7734677" y="2413113"/>
            <a:ext cx="676656" cy="2491451"/>
            <a:chOff x="9900250" y="2413113"/>
            <a:chExt cx="676656" cy="2491451"/>
          </a:xfrm>
        </p:grpSpPr>
        <p:sp>
          <p:nvSpPr>
            <p:cNvPr id="41" name="Rectangle 40"/>
            <p:cNvSpPr/>
            <p:nvPr/>
          </p:nvSpPr>
          <p:spPr>
            <a:xfrm>
              <a:off x="9900250" y="2756752"/>
              <a:ext cx="676656" cy="1898445"/>
            </a:xfrm>
            <a:prstGeom prst="rect">
              <a:avLst/>
            </a:prstGeom>
            <a:gradFill>
              <a:gsLst>
                <a:gs pos="0">
                  <a:schemeClr val="accent2"/>
                </a:gs>
                <a:gs pos="82000">
                  <a:schemeClr val="accent2">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42" name="TextBox 41"/>
            <p:cNvSpPr txBox="1"/>
            <p:nvPr/>
          </p:nvSpPr>
          <p:spPr>
            <a:xfrm>
              <a:off x="10090299" y="4719898"/>
              <a:ext cx="296555" cy="184666"/>
            </a:xfrm>
            <a:prstGeom prst="rect">
              <a:avLst/>
            </a:prstGeom>
            <a:noFill/>
          </p:spPr>
          <p:txBody>
            <a:bodyPr wrap="none" lIns="0" tIns="0" rIns="0" bIns="0" rtlCol="0">
              <a:spAutoFit/>
            </a:bodyPr>
            <a:lstStyle/>
            <a:p>
              <a:pPr algn="ctr"/>
              <a:r>
                <a:rPr lang="en-US" sz="1200" dirty="0"/>
                <a:t>IRIS</a:t>
              </a:r>
              <a:r>
                <a:rPr lang="en-US" sz="1200" baseline="30000" dirty="0"/>
                <a:t>6</a:t>
              </a:r>
            </a:p>
          </p:txBody>
        </p:sp>
        <p:sp>
          <p:nvSpPr>
            <p:cNvPr id="52" name="TextBox 51"/>
            <p:cNvSpPr txBox="1"/>
            <p:nvPr/>
          </p:nvSpPr>
          <p:spPr>
            <a:xfrm>
              <a:off x="10005801" y="2413113"/>
              <a:ext cx="465554" cy="246222"/>
            </a:xfrm>
            <a:prstGeom prst="rect">
              <a:avLst/>
            </a:prstGeom>
            <a:noFill/>
          </p:spPr>
          <p:txBody>
            <a:bodyPr wrap="square" lIns="0" tIns="0" rIns="0" bIns="0" rtlCol="0">
              <a:spAutoFit/>
            </a:bodyPr>
            <a:lstStyle/>
            <a:p>
              <a:pPr algn="ctr"/>
              <a:r>
                <a:rPr lang="en-US" sz="1600" b="1" dirty="0"/>
                <a:t>34%</a:t>
              </a:r>
            </a:p>
          </p:txBody>
        </p:sp>
      </p:grpSp>
      <p:sp>
        <p:nvSpPr>
          <p:cNvPr id="54" name="TextBox 53">
            <a:extLst>
              <a:ext uri="{FF2B5EF4-FFF2-40B4-BE49-F238E27FC236}">
                <a16:creationId xmlns:a16="http://schemas.microsoft.com/office/drawing/2014/main" id="{0F971B7E-A8E2-2D49-A967-0836F7C38B3B}"/>
              </a:ext>
            </a:extLst>
          </p:cNvPr>
          <p:cNvSpPr txBox="1"/>
          <p:nvPr/>
        </p:nvSpPr>
        <p:spPr>
          <a:xfrm>
            <a:off x="1102041" y="1428521"/>
            <a:ext cx="9987916" cy="338554"/>
          </a:xfrm>
          <a:prstGeom prst="rect">
            <a:avLst/>
          </a:prstGeom>
          <a:noFill/>
        </p:spPr>
        <p:txBody>
          <a:bodyPr wrap="square" rtlCol="0">
            <a:spAutoFit/>
          </a:bodyPr>
          <a:lstStyle/>
          <a:p>
            <a:pPr algn="ctr"/>
            <a:r>
              <a:rPr lang="en-US" sz="1600" b="1" dirty="0"/>
              <a:t>Proportion of patients with 20/40 at wet AMD diagnosis</a:t>
            </a:r>
          </a:p>
        </p:txBody>
      </p:sp>
      <p:sp>
        <p:nvSpPr>
          <p:cNvPr id="53" name="TextBox 52">
            <a:extLst>
              <a:ext uri="{FF2B5EF4-FFF2-40B4-BE49-F238E27FC236}">
                <a16:creationId xmlns:a16="http://schemas.microsoft.com/office/drawing/2014/main" id="{FBF3F94C-7DF9-9F49-9A97-700F0507B965}"/>
              </a:ext>
            </a:extLst>
          </p:cNvPr>
          <p:cNvSpPr txBox="1"/>
          <p:nvPr/>
        </p:nvSpPr>
        <p:spPr>
          <a:xfrm>
            <a:off x="2891849" y="6092403"/>
            <a:ext cx="7908289" cy="584775"/>
          </a:xfrm>
          <a:prstGeom prst="rect">
            <a:avLst/>
          </a:prstGeom>
          <a:noFill/>
        </p:spPr>
        <p:txBody>
          <a:bodyPr wrap="square" rtlCol="0">
            <a:spAutoFit/>
          </a:bodyPr>
          <a:lstStyle/>
          <a:p>
            <a:r>
              <a:rPr lang="en-US" sz="800" b="1" dirty="0"/>
              <a:t>References. 1. </a:t>
            </a:r>
            <a:r>
              <a:rPr lang="en-US" sz="800" dirty="0"/>
              <a:t>Larsen M, et al. </a:t>
            </a:r>
            <a:r>
              <a:rPr lang="en-US" sz="800" i="1" dirty="0"/>
              <a:t>Ophthalmology</a:t>
            </a:r>
            <a:r>
              <a:rPr lang="en-US" sz="800" dirty="0"/>
              <a:t>. 2012;119(5):992-1000. </a:t>
            </a:r>
            <a:r>
              <a:rPr lang="en-US" sz="800" b="1" dirty="0"/>
              <a:t>2. </a:t>
            </a:r>
            <a:r>
              <a:rPr lang="en-US" sz="800" dirty="0"/>
              <a:t>Brown DM, et al. </a:t>
            </a:r>
            <a:r>
              <a:rPr lang="en-US" sz="800" i="1" dirty="0"/>
              <a:t>Ophthalmology</a:t>
            </a:r>
            <a:r>
              <a:rPr lang="en-US" sz="800" dirty="0"/>
              <a:t>. 2009;116(1):57-65. </a:t>
            </a:r>
            <a:r>
              <a:rPr lang="en-US" sz="800" b="1" dirty="0"/>
              <a:t>3. </a:t>
            </a:r>
            <a:r>
              <a:rPr lang="en-US" sz="800" dirty="0" err="1"/>
              <a:t>Heier</a:t>
            </a:r>
            <a:r>
              <a:rPr lang="en-US" sz="800" dirty="0"/>
              <a:t> JS, et al. </a:t>
            </a:r>
            <a:r>
              <a:rPr lang="en-US" sz="800" i="1" dirty="0"/>
              <a:t>Ophthalmology</a:t>
            </a:r>
            <a:r>
              <a:rPr lang="en-US" sz="800" dirty="0"/>
              <a:t>. 2012;119(12):2537-2548. </a:t>
            </a:r>
            <a:r>
              <a:rPr lang="en-US" sz="800" b="1" dirty="0"/>
              <a:t>4. </a:t>
            </a:r>
            <a:r>
              <a:rPr lang="en-US" sz="800" dirty="0"/>
              <a:t>Rosenfeld PJ, et al. </a:t>
            </a:r>
            <a:r>
              <a:rPr lang="en-US" sz="800" i="1" dirty="0"/>
              <a:t>N </a:t>
            </a:r>
            <a:r>
              <a:rPr lang="en-US" sz="800" i="1" dirty="0" err="1"/>
              <a:t>Engl</a:t>
            </a:r>
            <a:r>
              <a:rPr lang="en-US" sz="800" i="1" dirty="0"/>
              <a:t> J Med</a:t>
            </a:r>
            <a:r>
              <a:rPr lang="en-US" sz="800" dirty="0"/>
              <a:t>. 2006;355(14):1419-1431. </a:t>
            </a:r>
            <a:r>
              <a:rPr lang="en-US" sz="800" b="1" dirty="0"/>
              <a:t>5. </a:t>
            </a:r>
            <a:r>
              <a:rPr lang="en-US" sz="800" dirty="0" err="1"/>
              <a:t>Busbee</a:t>
            </a:r>
            <a:r>
              <a:rPr lang="en-US" sz="800" dirty="0"/>
              <a:t> BG, et al. </a:t>
            </a:r>
            <a:r>
              <a:rPr lang="en-US" sz="800" i="1" dirty="0"/>
              <a:t>Ophthalmology</a:t>
            </a:r>
            <a:r>
              <a:rPr lang="en-US" sz="800" dirty="0"/>
              <a:t>. 2013;120(5):1046-1056. </a:t>
            </a:r>
            <a:r>
              <a:rPr lang="en-US" sz="800" b="1" dirty="0"/>
              <a:t>6. </a:t>
            </a:r>
            <a:r>
              <a:rPr lang="en-US" sz="800" dirty="0"/>
              <a:t>Rao P, et al. </a:t>
            </a:r>
            <a:r>
              <a:rPr lang="en-US" sz="800" i="1" dirty="0"/>
              <a:t>Ophthalmology</a:t>
            </a:r>
            <a:r>
              <a:rPr lang="en-US" sz="800" dirty="0"/>
              <a:t>. 2018;125(4):522-528.</a:t>
            </a:r>
            <a:r>
              <a:rPr lang="en-US" sz="800" b="1" dirty="0"/>
              <a:t> 7. </a:t>
            </a:r>
            <a:r>
              <a:rPr lang="en-US" sz="800" dirty="0"/>
              <a:t>Ying GS, et al. </a:t>
            </a:r>
            <a:r>
              <a:rPr lang="en-US" sz="800" i="1" dirty="0"/>
              <a:t>Ophthalmology</a:t>
            </a:r>
            <a:r>
              <a:rPr lang="en-US" sz="800" dirty="0"/>
              <a:t>. 2015;122(12):2523-2531. </a:t>
            </a:r>
            <a:r>
              <a:rPr lang="en-US" sz="800" b="1" dirty="0"/>
              <a:t>8. </a:t>
            </a:r>
            <a:r>
              <a:rPr lang="en-US" sz="800" dirty="0"/>
              <a:t>Chakravarthy U, et al; IVAN Study Investigators. </a:t>
            </a:r>
            <a:r>
              <a:rPr lang="en-US" sz="800" i="1" dirty="0"/>
              <a:t>Ophthalmology</a:t>
            </a:r>
            <a:r>
              <a:rPr lang="en-US" sz="800" dirty="0"/>
              <a:t>. 2012;119(7):1399-1411.</a:t>
            </a:r>
          </a:p>
        </p:txBody>
      </p:sp>
      <p:grpSp>
        <p:nvGrpSpPr>
          <p:cNvPr id="37" name="Group 36">
            <a:extLst>
              <a:ext uri="{FF2B5EF4-FFF2-40B4-BE49-F238E27FC236}">
                <a16:creationId xmlns:a16="http://schemas.microsoft.com/office/drawing/2014/main" id="{DAF12265-8862-6F41-BCA0-25E9DC008938}"/>
              </a:ext>
            </a:extLst>
          </p:cNvPr>
          <p:cNvGrpSpPr/>
          <p:nvPr/>
        </p:nvGrpSpPr>
        <p:grpSpPr>
          <a:xfrm>
            <a:off x="0" y="5669613"/>
            <a:ext cx="12192000" cy="1200329"/>
            <a:chOff x="0" y="4977157"/>
            <a:chExt cx="12192000" cy="2061303"/>
          </a:xfrm>
        </p:grpSpPr>
        <p:pic>
          <p:nvPicPr>
            <p:cNvPr id="38" name="Picture 37">
              <a:extLst>
                <a:ext uri="{FF2B5EF4-FFF2-40B4-BE49-F238E27FC236}">
                  <a16:creationId xmlns:a16="http://schemas.microsoft.com/office/drawing/2014/main" id="{17D1B42E-621B-AB40-A1F0-4D3384C451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4977157"/>
              <a:ext cx="12192000" cy="2061303"/>
            </a:xfrm>
            <a:prstGeom prst="rect">
              <a:avLst/>
            </a:prstGeom>
          </p:spPr>
        </p:pic>
        <p:sp>
          <p:nvSpPr>
            <p:cNvPr id="39" name="TextBox 38">
              <a:extLst>
                <a:ext uri="{FF2B5EF4-FFF2-40B4-BE49-F238E27FC236}">
                  <a16:creationId xmlns:a16="http://schemas.microsoft.com/office/drawing/2014/main" id="{25296C37-3841-1643-AE63-359EEE50543C}"/>
                </a:ext>
              </a:extLst>
            </p:cNvPr>
            <p:cNvSpPr txBox="1"/>
            <p:nvPr/>
          </p:nvSpPr>
          <p:spPr>
            <a:xfrm>
              <a:off x="1256325" y="5503861"/>
              <a:ext cx="9679350" cy="1109932"/>
            </a:xfrm>
            <a:prstGeom prst="rect">
              <a:avLst/>
            </a:prstGeom>
            <a:noFill/>
          </p:spPr>
          <p:txBody>
            <a:bodyPr wrap="square" rtlCol="0">
              <a:spAutoFit/>
            </a:bodyPr>
            <a:lstStyle/>
            <a:p>
              <a:pPr algn="ctr"/>
              <a:r>
                <a:rPr lang="en-US" dirty="0">
                  <a:solidFill>
                    <a:schemeClr val="bg1"/>
                  </a:solidFill>
                </a:rPr>
                <a:t>Regardless of clinical trials or the real world, the majority of patients start with poor visual acuity (20/63-20/125).</a:t>
              </a:r>
              <a:r>
                <a:rPr lang="en-US" baseline="30000" dirty="0">
                  <a:solidFill>
                    <a:schemeClr val="bg1"/>
                  </a:solidFill>
                </a:rPr>
                <a:t>1-8</a:t>
              </a:r>
            </a:p>
          </p:txBody>
        </p:sp>
      </p:grpSp>
    </p:spTree>
    <p:extLst>
      <p:ext uri="{BB962C8B-B14F-4D97-AF65-F5344CB8AC3E}">
        <p14:creationId xmlns:p14="http://schemas.microsoft.com/office/powerpoint/2010/main" val="1635713544"/>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00"/>
                                        <p:tgtEl>
                                          <p:spTgt spid="15"/>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
                                        <p:tgtEl>
                                          <p:spTgt spid="14"/>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
                                        <p:tgtEl>
                                          <p:spTgt spid="8"/>
                                        </p:tgtEl>
                                      </p:cBhvr>
                                    </p:animEffect>
                                  </p:childTnLst>
                                </p:cTn>
                              </p:par>
                            </p:childTnLst>
                          </p:cTn>
                        </p:par>
                        <p:par>
                          <p:cTn id="20" fill="hold">
                            <p:stCondLst>
                              <p:cond delay="11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
                                        <p:tgtEl>
                                          <p:spTgt spid="5"/>
                                        </p:tgtEl>
                                      </p:cBhvr>
                                    </p:animEffect>
                                  </p:childTnLst>
                                </p:cTn>
                              </p:par>
                            </p:childTnLst>
                          </p:cTn>
                        </p:par>
                        <p:par>
                          <p:cTn id="24" fill="hold">
                            <p:stCondLst>
                              <p:cond delay="13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200"/>
                                        <p:tgtEl>
                                          <p:spTgt spid="7"/>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
                                        <p:tgtEl>
                                          <p:spTgt spid="10"/>
                                        </p:tgtEl>
                                      </p:cBhvr>
                                    </p:animEffect>
                                  </p:childTnLst>
                                </p:cTn>
                              </p:par>
                            </p:childTnLst>
                          </p:cTn>
                        </p:par>
                        <p:par>
                          <p:cTn id="32" fill="hold">
                            <p:stCondLst>
                              <p:cond delay="17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200"/>
                                        <p:tgtEl>
                                          <p:spTgt spid="4"/>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2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Why do patients have poor visual acuity </a:t>
            </a:r>
            <a:br>
              <a:rPr lang="en-US" dirty="0"/>
            </a:br>
            <a:r>
              <a:rPr lang="en-US" dirty="0"/>
              <a:t>at wet AMD diagnosis? </a:t>
            </a:r>
          </a:p>
        </p:txBody>
      </p:sp>
    </p:spTree>
    <p:extLst>
      <p:ext uri="{BB962C8B-B14F-4D97-AF65-F5344CB8AC3E}">
        <p14:creationId xmlns:p14="http://schemas.microsoft.com/office/powerpoint/2010/main" val="1850521652"/>
      </p:ext>
    </p:extLst>
  </p:cSld>
  <p:clrMapOvr>
    <a:masterClrMapping/>
  </p:clrMapOvr>
  <mc:AlternateContent xmlns:mc="http://schemas.openxmlformats.org/markup-compatibility/2006">
    <mc:Choice xmlns:p14="http://schemas.microsoft.com/office/powerpoint/2010/main" Requires="p14">
      <p:transition p14:dur="10" advClick="0" advTm="5000">
        <p:fade/>
      </p:transition>
    </mc:Choice>
    <mc:Fallback>
      <p:transition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C8A23D92-1B28-D843-BA74-D2C18B98798B}"/>
              </a:ext>
            </a:extLst>
          </p:cNvPr>
          <p:cNvSpPr/>
          <p:nvPr/>
        </p:nvSpPr>
        <p:spPr>
          <a:xfrm>
            <a:off x="4717844" y="2078183"/>
            <a:ext cx="2859579" cy="2859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17" name="Oval 16">
            <a:extLst>
              <a:ext uri="{FF2B5EF4-FFF2-40B4-BE49-F238E27FC236}">
                <a16:creationId xmlns:a16="http://schemas.microsoft.com/office/drawing/2014/main" id="{8BEED13D-3363-CF47-B2B1-081576601B08}"/>
              </a:ext>
            </a:extLst>
          </p:cNvPr>
          <p:cNvSpPr/>
          <p:nvPr/>
        </p:nvSpPr>
        <p:spPr>
          <a:xfrm>
            <a:off x="8264009" y="2078181"/>
            <a:ext cx="2859579" cy="285957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66179A1D-DE0A-4A2C-B1A7-A6D7727B5596}"/>
              </a:ext>
            </a:extLst>
          </p:cNvPr>
          <p:cNvSpPr>
            <a:spLocks noGrp="1"/>
          </p:cNvSpPr>
          <p:nvPr>
            <p:ph type="title"/>
          </p:nvPr>
        </p:nvSpPr>
        <p:spPr>
          <a:xfrm>
            <a:off x="838200" y="457201"/>
            <a:ext cx="10515600" cy="752626"/>
          </a:xfrm>
        </p:spPr>
        <p:txBody>
          <a:bodyPr/>
          <a:lstStyle/>
          <a:p>
            <a:r>
              <a:rPr lang="en-US" dirty="0"/>
              <a:t>3 factors that may contribute to poor vision </a:t>
            </a:r>
            <a:br>
              <a:rPr lang="en-US" dirty="0"/>
            </a:br>
            <a:r>
              <a:rPr lang="en-US" dirty="0"/>
              <a:t>at CNV diagnosis</a:t>
            </a:r>
          </a:p>
        </p:txBody>
      </p:sp>
      <p:sp>
        <p:nvSpPr>
          <p:cNvPr id="10" name="Rectangle 9"/>
          <p:cNvSpPr/>
          <p:nvPr/>
        </p:nvSpPr>
        <p:spPr>
          <a:xfrm>
            <a:off x="1263751" y="5172613"/>
            <a:ext cx="2692900" cy="937327"/>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64A70B"/>
                </a:solidFill>
                <a:effectLst/>
                <a:uLnTx/>
                <a:uFillTx/>
                <a:latin typeface="Century Gothic" panose="020F0302020204030204"/>
                <a:ea typeface="+mn-ea"/>
                <a:cs typeface="+mn-cs"/>
              </a:rPr>
              <a:t>Undiagnosed AMD</a:t>
            </a:r>
          </a:p>
        </p:txBody>
      </p:sp>
      <p:sp>
        <p:nvSpPr>
          <p:cNvPr id="16" name="Rectangle 15"/>
          <p:cNvSpPr/>
          <p:nvPr/>
        </p:nvSpPr>
        <p:spPr>
          <a:xfrm>
            <a:off x="8175316" y="5172613"/>
            <a:ext cx="3036964" cy="937327"/>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671E"/>
                </a:solidFill>
                <a:effectLst/>
                <a:uLnTx/>
                <a:uFillTx/>
                <a:latin typeface="Century Gothic" panose="020F0302020204030204"/>
                <a:ea typeface="+mn-ea"/>
                <a:cs typeface="+mn-cs"/>
              </a:rPr>
              <a:t>Limitations of current monitoring tools</a:t>
            </a: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32D9D-5A5C-DA49-82D0-CD01CE9A95C8}" type="slidenum">
              <a:rPr kumimoji="0" lang="en-US" sz="800" b="1" i="0" u="none" strike="noStrike" kern="1200" cap="none" spc="0" normalizeH="0" baseline="0" noProof="0" smtClean="0">
                <a:ln>
                  <a:noFill/>
                </a:ln>
                <a:solidFill>
                  <a:srgbClr val="64A70B"/>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1" i="0" u="none" strike="noStrike" kern="1200" cap="none" spc="0" normalizeH="0" baseline="0" noProof="0">
              <a:ln>
                <a:noFill/>
              </a:ln>
              <a:solidFill>
                <a:srgbClr val="64A70B"/>
              </a:solidFill>
              <a:effectLst/>
              <a:uLnTx/>
              <a:uFillTx/>
              <a:latin typeface="Century Gothic" panose="020F0302020204030204"/>
              <a:ea typeface="+mn-ea"/>
              <a:cs typeface="+mn-cs"/>
            </a:endParaRPr>
          </a:p>
        </p:txBody>
      </p:sp>
      <p:sp>
        <p:nvSpPr>
          <p:cNvPr id="13" name="Rectangle 12"/>
          <p:cNvSpPr/>
          <p:nvPr/>
        </p:nvSpPr>
        <p:spPr>
          <a:xfrm>
            <a:off x="4537900" y="5172613"/>
            <a:ext cx="3219467" cy="1505016"/>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96"/>
                </a:solidFill>
                <a:effectLst/>
                <a:uLnTx/>
                <a:uFillTx/>
                <a:latin typeface="Century Gothic" panose="020F0302020204030204"/>
                <a:ea typeface="+mn-ea"/>
                <a:cs typeface="+mn-cs"/>
              </a:rPr>
              <a:t>(In)Frequency of </a:t>
            </a:r>
            <a:br>
              <a:rPr kumimoji="0" lang="en-US" sz="2000" b="1" i="0" u="none" strike="noStrike" kern="1200" cap="none" spc="0" normalizeH="0" baseline="0" noProof="0" dirty="0">
                <a:ln>
                  <a:noFill/>
                </a:ln>
                <a:solidFill>
                  <a:srgbClr val="007096"/>
                </a:solidFill>
                <a:effectLst/>
                <a:uLnTx/>
                <a:uFillTx/>
                <a:latin typeface="Century Gothic" panose="020F0302020204030204"/>
                <a:ea typeface="+mn-ea"/>
                <a:cs typeface="+mn-cs"/>
              </a:rPr>
            </a:br>
            <a:r>
              <a:rPr kumimoji="0" lang="en-US" sz="2000" b="1" i="0" u="none" strike="noStrike" kern="1200" cap="none" spc="0" normalizeH="0" baseline="0" noProof="0" dirty="0">
                <a:ln>
                  <a:noFill/>
                </a:ln>
                <a:solidFill>
                  <a:srgbClr val="007096"/>
                </a:solidFill>
                <a:effectLst/>
                <a:uLnTx/>
                <a:uFillTx/>
                <a:latin typeface="Century Gothic" panose="020F0302020204030204"/>
                <a:ea typeface="+mn-ea"/>
                <a:cs typeface="+mn-cs"/>
              </a:rPr>
              <a:t>follow-up visits</a:t>
            </a:r>
          </a:p>
        </p:txBody>
      </p:sp>
      <p:pic>
        <p:nvPicPr>
          <p:cNvPr id="6" name="Picture 5">
            <a:extLst>
              <a:ext uri="{FF2B5EF4-FFF2-40B4-BE49-F238E27FC236}">
                <a16:creationId xmlns:a16="http://schemas.microsoft.com/office/drawing/2014/main" id="{D6BFA4FA-41BD-454F-92C4-3F4C6EE005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19716" y="2182092"/>
            <a:ext cx="2655835" cy="2651760"/>
          </a:xfrm>
          <a:prstGeom prst="ellipse">
            <a:avLst/>
          </a:prstGeom>
          <a:ln>
            <a:noFill/>
          </a:ln>
        </p:spPr>
      </p:pic>
      <p:pic>
        <p:nvPicPr>
          <p:cNvPr id="14" name="Picture 13">
            <a:extLst>
              <a:ext uri="{FF2B5EF4-FFF2-40B4-BE49-F238E27FC236}">
                <a16:creationId xmlns:a16="http://schemas.microsoft.com/office/drawing/2014/main" id="{E86597AF-1A0F-CB42-915A-CDB0C0DB72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65881" y="2182090"/>
            <a:ext cx="2655834" cy="2651760"/>
          </a:xfrm>
          <a:prstGeom prst="ellipse">
            <a:avLst/>
          </a:prstGeom>
          <a:ln>
            <a:noFill/>
          </a:ln>
        </p:spPr>
      </p:pic>
      <p:sp>
        <p:nvSpPr>
          <p:cNvPr id="19" name="Oval 18">
            <a:extLst>
              <a:ext uri="{FF2B5EF4-FFF2-40B4-BE49-F238E27FC236}">
                <a16:creationId xmlns:a16="http://schemas.microsoft.com/office/drawing/2014/main" id="{610593C3-3F8F-7A40-9816-31B16C1A8698}"/>
              </a:ext>
            </a:extLst>
          </p:cNvPr>
          <p:cNvSpPr/>
          <p:nvPr/>
        </p:nvSpPr>
        <p:spPr>
          <a:xfrm>
            <a:off x="1180412" y="2078183"/>
            <a:ext cx="2859579" cy="2859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sp>
        <p:nvSpPr>
          <p:cNvPr id="21" name="Rectangle 20">
            <a:extLst>
              <a:ext uri="{FF2B5EF4-FFF2-40B4-BE49-F238E27FC236}">
                <a16:creationId xmlns:a16="http://schemas.microsoft.com/office/drawing/2014/main" id="{97EB744C-3399-B14F-97B0-9BD9C13EFE79}"/>
              </a:ext>
            </a:extLst>
          </p:cNvPr>
          <p:cNvSpPr/>
          <p:nvPr/>
        </p:nvSpPr>
        <p:spPr>
          <a:xfrm>
            <a:off x="864524" y="2099675"/>
            <a:ext cx="764771" cy="593649"/>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64A70B"/>
                </a:solidFill>
                <a:effectLst/>
                <a:uLnTx/>
                <a:uFillTx/>
                <a:latin typeface="Century Gothic" panose="020F0302020204030204"/>
                <a:ea typeface="+mn-ea"/>
                <a:cs typeface="+mn-cs"/>
              </a:rPr>
              <a:t>1.</a:t>
            </a:r>
          </a:p>
        </p:txBody>
      </p:sp>
      <p:sp>
        <p:nvSpPr>
          <p:cNvPr id="22" name="Rectangle 21">
            <a:extLst>
              <a:ext uri="{FF2B5EF4-FFF2-40B4-BE49-F238E27FC236}">
                <a16:creationId xmlns:a16="http://schemas.microsoft.com/office/drawing/2014/main" id="{0D07CA18-C746-D046-BE13-23117B417946}"/>
              </a:ext>
            </a:extLst>
          </p:cNvPr>
          <p:cNvSpPr/>
          <p:nvPr/>
        </p:nvSpPr>
        <p:spPr>
          <a:xfrm>
            <a:off x="4419600" y="2099675"/>
            <a:ext cx="764771" cy="593649"/>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96"/>
                </a:solidFill>
                <a:effectLst/>
                <a:uLnTx/>
                <a:uFillTx/>
                <a:latin typeface="Century Gothic" panose="020F0302020204030204"/>
                <a:ea typeface="+mn-ea"/>
                <a:cs typeface="+mn-cs"/>
              </a:rPr>
              <a:t>2.</a:t>
            </a:r>
          </a:p>
        </p:txBody>
      </p:sp>
      <p:sp>
        <p:nvSpPr>
          <p:cNvPr id="23" name="Rectangle 22">
            <a:extLst>
              <a:ext uri="{FF2B5EF4-FFF2-40B4-BE49-F238E27FC236}">
                <a16:creationId xmlns:a16="http://schemas.microsoft.com/office/drawing/2014/main" id="{28CACE8E-7413-9E44-9906-DEF16187A6A0}"/>
              </a:ext>
            </a:extLst>
          </p:cNvPr>
          <p:cNvSpPr/>
          <p:nvPr/>
        </p:nvSpPr>
        <p:spPr>
          <a:xfrm>
            <a:off x="7981601" y="2099675"/>
            <a:ext cx="764771" cy="593649"/>
          </a:xfrm>
          <a:prstGeom prst="rect">
            <a:avLst/>
          </a:prstGeom>
          <a:noFill/>
        </p:spPr>
        <p:txBody>
          <a:bodyPr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671E"/>
                </a:solidFill>
                <a:effectLst/>
                <a:uLnTx/>
                <a:uFillTx/>
                <a:latin typeface="Century Gothic" panose="020F0302020204030204"/>
                <a:ea typeface="+mn-ea"/>
                <a:cs typeface="+mn-cs"/>
              </a:rPr>
              <a:t>3.</a:t>
            </a:r>
          </a:p>
        </p:txBody>
      </p:sp>
      <p:pic>
        <p:nvPicPr>
          <p:cNvPr id="27" name="Picture 26">
            <a:extLst>
              <a:ext uri="{FF2B5EF4-FFF2-40B4-BE49-F238E27FC236}">
                <a16:creationId xmlns:a16="http://schemas.microsoft.com/office/drawing/2014/main" id="{C2F3FA9F-AC93-0745-919D-F6ABB150EA5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3700" y="2197100"/>
            <a:ext cx="2653003" cy="2651760"/>
          </a:xfrm>
          <a:prstGeom prst="ellipse">
            <a:avLst/>
          </a:prstGeom>
          <a:ln>
            <a:noFill/>
          </a:ln>
        </p:spPr>
      </p:pic>
    </p:spTree>
    <p:extLst>
      <p:ext uri="{BB962C8B-B14F-4D97-AF65-F5344CB8AC3E}">
        <p14:creationId xmlns:p14="http://schemas.microsoft.com/office/powerpoint/2010/main" val="446784207"/>
      </p:ext>
    </p:extLst>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9389FBC4-3824-E345-B82D-FFCB26BC94AF}"/>
              </a:ext>
            </a:extLst>
          </p:cNvPr>
          <p:cNvGrpSpPr/>
          <p:nvPr/>
        </p:nvGrpSpPr>
        <p:grpSpPr>
          <a:xfrm>
            <a:off x="3232065" y="3075614"/>
            <a:ext cx="5529443" cy="552495"/>
            <a:chOff x="3232065" y="3324870"/>
            <a:chExt cx="5529443" cy="552495"/>
          </a:xfrm>
        </p:grpSpPr>
        <p:sp>
          <p:nvSpPr>
            <p:cNvPr id="10" name="Oval 9">
              <a:extLst>
                <a:ext uri="{FF2B5EF4-FFF2-40B4-BE49-F238E27FC236}">
                  <a16:creationId xmlns:a16="http://schemas.microsoft.com/office/drawing/2014/main" id="{B5110021-C03B-4644-BA67-E2B38958824B}"/>
                </a:ext>
              </a:extLst>
            </p:cNvPr>
            <p:cNvSpPr/>
            <p:nvPr/>
          </p:nvSpPr>
          <p:spPr>
            <a:xfrm>
              <a:off x="3232065"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54FAD2B-2F61-274D-9296-7237F592CC5C}"/>
                </a:ext>
              </a:extLst>
            </p:cNvPr>
            <p:cNvSpPr/>
            <p:nvPr/>
          </p:nvSpPr>
          <p:spPr>
            <a:xfrm>
              <a:off x="4227455"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965081E-C1EA-A341-A033-1F40F1ACAF4C}"/>
                </a:ext>
              </a:extLst>
            </p:cNvPr>
            <p:cNvSpPr/>
            <p:nvPr/>
          </p:nvSpPr>
          <p:spPr>
            <a:xfrm>
              <a:off x="5222845"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527910F1-0179-9644-9183-93C50DB19D02}"/>
                </a:ext>
              </a:extLst>
            </p:cNvPr>
            <p:cNvSpPr/>
            <p:nvPr/>
          </p:nvSpPr>
          <p:spPr>
            <a:xfrm>
              <a:off x="6218235"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D385B220-727E-6D4D-B4E8-8A42E870767C}"/>
                </a:ext>
              </a:extLst>
            </p:cNvPr>
            <p:cNvSpPr/>
            <p:nvPr/>
          </p:nvSpPr>
          <p:spPr>
            <a:xfrm>
              <a:off x="7213625"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2494C810-B875-5B46-96E4-B16D0C186817}"/>
                </a:ext>
              </a:extLst>
            </p:cNvPr>
            <p:cNvSpPr/>
            <p:nvPr/>
          </p:nvSpPr>
          <p:spPr>
            <a:xfrm>
              <a:off x="8209013" y="3324870"/>
              <a:ext cx="552495" cy="55249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Slide Number Placeholder 35"/>
          <p:cNvSpPr>
            <a:spLocks noGrp="1"/>
          </p:cNvSpPr>
          <p:nvPr>
            <p:ph type="sldNum" sz="quarter" idx="12"/>
          </p:nvPr>
        </p:nvSpPr>
        <p:spPr/>
        <p:txBody>
          <a:bodyPr/>
          <a:lstStyle/>
          <a:p>
            <a:fld id="{9FD32D9D-5A5C-DA49-82D0-CD01CE9A95C8}" type="slidenum">
              <a:rPr lang="en-US" smtClean="0"/>
              <a:t>8</a:t>
            </a:fld>
            <a:endParaRPr lang="en-US"/>
          </a:p>
        </p:txBody>
      </p:sp>
      <p:sp>
        <p:nvSpPr>
          <p:cNvPr id="22" name="Oval 21">
            <a:extLst>
              <a:ext uri="{FF2B5EF4-FFF2-40B4-BE49-F238E27FC236}">
                <a16:creationId xmlns:a16="http://schemas.microsoft.com/office/drawing/2014/main" id="{28E4829F-062E-1644-AB68-DC50E4508727}"/>
              </a:ext>
            </a:extLst>
          </p:cNvPr>
          <p:cNvSpPr>
            <a:spLocks noChangeAspect="1"/>
          </p:cNvSpPr>
          <p:nvPr/>
        </p:nvSpPr>
        <p:spPr>
          <a:xfrm>
            <a:off x="9067769" y="2314480"/>
            <a:ext cx="1994241" cy="19942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Visit</a:t>
            </a:r>
          </a:p>
          <a:p>
            <a:pPr algn="ctr"/>
            <a:r>
              <a:rPr lang="en-US" sz="3200" b="1" dirty="0"/>
              <a:t>2</a:t>
            </a:r>
          </a:p>
        </p:txBody>
      </p:sp>
      <p:sp>
        <p:nvSpPr>
          <p:cNvPr id="2" name="Title 1">
            <a:extLst>
              <a:ext uri="{FF2B5EF4-FFF2-40B4-BE49-F238E27FC236}">
                <a16:creationId xmlns:a16="http://schemas.microsoft.com/office/drawing/2014/main" id="{61C7CBDE-6328-46A6-8B1A-8B8B75929677}"/>
              </a:ext>
            </a:extLst>
          </p:cNvPr>
          <p:cNvSpPr>
            <a:spLocks noGrp="1"/>
          </p:cNvSpPr>
          <p:nvPr>
            <p:ph type="title"/>
          </p:nvPr>
        </p:nvSpPr>
        <p:spPr>
          <a:xfrm>
            <a:off x="838199" y="365125"/>
            <a:ext cx="10223811" cy="1325563"/>
          </a:xfrm>
        </p:spPr>
        <p:txBody>
          <a:bodyPr/>
          <a:lstStyle/>
          <a:p>
            <a:r>
              <a:rPr lang="en-US" dirty="0"/>
              <a:t>At-risk patients may convert to wet AMD at any point between follow-up visits</a:t>
            </a:r>
          </a:p>
        </p:txBody>
      </p:sp>
      <p:sp>
        <p:nvSpPr>
          <p:cNvPr id="4" name="Oval 3">
            <a:extLst>
              <a:ext uri="{FF2B5EF4-FFF2-40B4-BE49-F238E27FC236}">
                <a16:creationId xmlns:a16="http://schemas.microsoft.com/office/drawing/2014/main" id="{D2A54E02-42AC-4F00-A840-C5E6E87B483D}"/>
              </a:ext>
            </a:extLst>
          </p:cNvPr>
          <p:cNvSpPr>
            <a:spLocks noChangeAspect="1"/>
          </p:cNvSpPr>
          <p:nvPr/>
        </p:nvSpPr>
        <p:spPr>
          <a:xfrm>
            <a:off x="877546" y="2314480"/>
            <a:ext cx="1994241" cy="19942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Visit</a:t>
            </a:r>
          </a:p>
          <a:p>
            <a:pPr algn="ctr"/>
            <a:r>
              <a:rPr lang="en-US" sz="3200" b="1" dirty="0"/>
              <a:t>1</a:t>
            </a:r>
          </a:p>
        </p:txBody>
      </p:sp>
      <p:grpSp>
        <p:nvGrpSpPr>
          <p:cNvPr id="12" name="Group 11">
            <a:extLst>
              <a:ext uri="{FF2B5EF4-FFF2-40B4-BE49-F238E27FC236}">
                <a16:creationId xmlns:a16="http://schemas.microsoft.com/office/drawing/2014/main" id="{A9939AA2-21FD-0446-A6C8-00C0A1587941}"/>
              </a:ext>
            </a:extLst>
          </p:cNvPr>
          <p:cNvGrpSpPr/>
          <p:nvPr/>
        </p:nvGrpSpPr>
        <p:grpSpPr>
          <a:xfrm>
            <a:off x="3204174" y="2551076"/>
            <a:ext cx="1323762" cy="3190953"/>
            <a:chOff x="3204174" y="2800332"/>
            <a:chExt cx="1323762" cy="3190953"/>
          </a:xfrm>
        </p:grpSpPr>
        <p:sp>
          <p:nvSpPr>
            <p:cNvPr id="42" name="TextBox 41">
              <a:extLst>
                <a:ext uri="{FF2B5EF4-FFF2-40B4-BE49-F238E27FC236}">
                  <a16:creationId xmlns:a16="http://schemas.microsoft.com/office/drawing/2014/main" id="{060FF7FE-6649-254E-838C-71CCE4CF376B}"/>
                </a:ext>
              </a:extLst>
            </p:cNvPr>
            <p:cNvSpPr txBox="1"/>
            <p:nvPr/>
          </p:nvSpPr>
          <p:spPr>
            <a:xfrm>
              <a:off x="3204174" y="4532644"/>
              <a:ext cx="1323762" cy="738664"/>
            </a:xfrm>
            <a:prstGeom prst="rect">
              <a:avLst/>
            </a:prstGeom>
            <a:noFill/>
          </p:spPr>
          <p:txBody>
            <a:bodyPr wrap="square" rtlCol="0">
              <a:spAutoFit/>
            </a:bodyPr>
            <a:lstStyle/>
            <a:p>
              <a:pPr algn="ctr"/>
              <a:r>
                <a:rPr lang="en-US" sz="1400" b="1" dirty="0">
                  <a:solidFill>
                    <a:srgbClr val="C00000"/>
                  </a:solidFill>
                </a:rPr>
                <a:t>Converts after office visit</a:t>
              </a:r>
            </a:p>
          </p:txBody>
        </p:sp>
        <p:sp>
          <p:nvSpPr>
            <p:cNvPr id="23" name="Freeform 22"/>
            <p:cNvSpPr/>
            <p:nvPr/>
          </p:nvSpPr>
          <p:spPr bwMode="auto">
            <a:xfrm>
              <a:off x="3573628" y="2800332"/>
              <a:ext cx="593666" cy="1506817"/>
            </a:xfrm>
            <a:custGeom>
              <a:avLst/>
              <a:gdLst>
                <a:gd name="connsiteX0" fmla="*/ 200087 w 745649"/>
                <a:gd name="connsiteY0" fmla="*/ 350225 h 1892580"/>
                <a:gd name="connsiteX1" fmla="*/ 200087 w 745649"/>
                <a:gd name="connsiteY1" fmla="*/ 350585 h 1892580"/>
                <a:gd name="connsiteX2" fmla="*/ 545562 w 745649"/>
                <a:gd name="connsiteY2" fmla="*/ 350585 h 1892580"/>
                <a:gd name="connsiteX3" fmla="*/ 686991 w 745649"/>
                <a:gd name="connsiteY3" fmla="*/ 409615 h 1892580"/>
                <a:gd name="connsiteX4" fmla="*/ 745649 w 745649"/>
                <a:gd name="connsiteY4" fmla="*/ 549993 h 1892580"/>
                <a:gd name="connsiteX5" fmla="*/ 745649 w 745649"/>
                <a:gd name="connsiteY5" fmla="*/ 1035916 h 1892580"/>
                <a:gd name="connsiteX6" fmla="*/ 727656 w 745649"/>
                <a:gd name="connsiteY6" fmla="*/ 1084148 h 1892580"/>
                <a:gd name="connsiteX7" fmla="*/ 677994 w 745649"/>
                <a:gd name="connsiteY7" fmla="*/ 1103225 h 1892580"/>
                <a:gd name="connsiteX8" fmla="*/ 628332 w 745649"/>
                <a:gd name="connsiteY8" fmla="*/ 1084148 h 1892580"/>
                <a:gd name="connsiteX9" fmla="*/ 610338 w 745649"/>
                <a:gd name="connsiteY9" fmla="*/ 1035916 h 1892580"/>
                <a:gd name="connsiteX10" fmla="*/ 610338 w 745649"/>
                <a:gd name="connsiteY10" fmla="*/ 601465 h 1892580"/>
                <a:gd name="connsiteX11" fmla="*/ 573632 w 745649"/>
                <a:gd name="connsiteY11" fmla="*/ 601465 h 1892580"/>
                <a:gd name="connsiteX12" fmla="*/ 573632 w 745649"/>
                <a:gd name="connsiteY12" fmla="*/ 1805474 h 1892580"/>
                <a:gd name="connsiteX13" fmla="*/ 548801 w 745649"/>
                <a:gd name="connsiteY13" fmla="*/ 1866664 h 1892580"/>
                <a:gd name="connsiteX14" fmla="*/ 487263 w 745649"/>
                <a:gd name="connsiteY14" fmla="*/ 1892580 h 1892580"/>
                <a:gd name="connsiteX15" fmla="*/ 420327 w 745649"/>
                <a:gd name="connsiteY15" fmla="*/ 1866664 h 1892580"/>
                <a:gd name="connsiteX16" fmla="*/ 394057 w 745649"/>
                <a:gd name="connsiteY16" fmla="*/ 1805474 h 1892580"/>
                <a:gd name="connsiteX17" fmla="*/ 394057 w 745649"/>
                <a:gd name="connsiteY17" fmla="*/ 1107185 h 1892580"/>
                <a:gd name="connsiteX18" fmla="*/ 354831 w 745649"/>
                <a:gd name="connsiteY18" fmla="*/ 1107185 h 1892580"/>
                <a:gd name="connsiteX19" fmla="*/ 354831 w 745649"/>
                <a:gd name="connsiteY19" fmla="*/ 1805474 h 1892580"/>
                <a:gd name="connsiteX20" fmla="*/ 328201 w 745649"/>
                <a:gd name="connsiteY20" fmla="*/ 1866664 h 1892580"/>
                <a:gd name="connsiteX21" fmla="*/ 263424 w 745649"/>
                <a:gd name="connsiteY21" fmla="*/ 1892580 h 1892580"/>
                <a:gd name="connsiteX22" fmla="*/ 200087 w 745649"/>
                <a:gd name="connsiteY22" fmla="*/ 1866664 h 1892580"/>
                <a:gd name="connsiteX23" fmla="*/ 170578 w 745649"/>
                <a:gd name="connsiteY23" fmla="*/ 1805474 h 1892580"/>
                <a:gd name="connsiteX24" fmla="*/ 170578 w 745649"/>
                <a:gd name="connsiteY24" fmla="*/ 601465 h 1892580"/>
                <a:gd name="connsiteX25" fmla="*/ 135671 w 745649"/>
                <a:gd name="connsiteY25" fmla="*/ 601465 h 1892580"/>
                <a:gd name="connsiteX26" fmla="*/ 135671 w 745649"/>
                <a:gd name="connsiteY26" fmla="*/ 1035916 h 1892580"/>
                <a:gd name="connsiteX27" fmla="*/ 118397 w 745649"/>
                <a:gd name="connsiteY27" fmla="*/ 1084148 h 1892580"/>
                <a:gd name="connsiteX28" fmla="*/ 68015 w 745649"/>
                <a:gd name="connsiteY28" fmla="*/ 1103225 h 1892580"/>
                <a:gd name="connsiteX29" fmla="*/ 20152 w 745649"/>
                <a:gd name="connsiteY29" fmla="*/ 1084148 h 1892580"/>
                <a:gd name="connsiteX30" fmla="*/ 0 w 745649"/>
                <a:gd name="connsiteY30" fmla="*/ 1035916 h 1892580"/>
                <a:gd name="connsiteX31" fmla="*/ 0 w 745649"/>
                <a:gd name="connsiteY31" fmla="*/ 549993 h 1892580"/>
                <a:gd name="connsiteX32" fmla="*/ 59738 w 745649"/>
                <a:gd name="connsiteY32" fmla="*/ 409255 h 1892580"/>
                <a:gd name="connsiteX33" fmla="*/ 200087 w 745649"/>
                <a:gd name="connsiteY33" fmla="*/ 350225 h 1892580"/>
                <a:gd name="connsiteX34" fmla="*/ 373904 w 745649"/>
                <a:gd name="connsiteY34" fmla="*/ 0 h 1892580"/>
                <a:gd name="connsiteX35" fmla="*/ 483664 w 745649"/>
                <a:gd name="connsiteY35" fmla="*/ 46433 h 1892580"/>
                <a:gd name="connsiteX36" fmla="*/ 529368 w 745649"/>
                <a:gd name="connsiteY36" fmla="*/ 155496 h 1892580"/>
                <a:gd name="connsiteX37" fmla="*/ 484024 w 745649"/>
                <a:gd name="connsiteY37" fmla="*/ 267078 h 1892580"/>
                <a:gd name="connsiteX38" fmla="*/ 373904 w 745649"/>
                <a:gd name="connsiteY38" fmla="*/ 310271 h 1892580"/>
                <a:gd name="connsiteX39" fmla="*/ 263424 w 745649"/>
                <a:gd name="connsiteY39" fmla="*/ 267078 h 1892580"/>
                <a:gd name="connsiteX40" fmla="*/ 219160 w 745649"/>
                <a:gd name="connsiteY40" fmla="*/ 155496 h 1892580"/>
                <a:gd name="connsiteX41" fmla="*/ 263424 w 745649"/>
                <a:gd name="connsiteY41" fmla="*/ 46433 h 1892580"/>
                <a:gd name="connsiteX42" fmla="*/ 373904 w 745649"/>
                <a:gd name="connsiteY42" fmla="*/ 0 h 18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45649" h="1892580">
                  <a:moveTo>
                    <a:pt x="200087" y="350225"/>
                  </a:moveTo>
                  <a:lnTo>
                    <a:pt x="200087" y="350585"/>
                  </a:lnTo>
                  <a:lnTo>
                    <a:pt x="545562" y="350585"/>
                  </a:lnTo>
                  <a:cubicBezTo>
                    <a:pt x="602421" y="350585"/>
                    <a:pt x="648485" y="370382"/>
                    <a:pt x="686991" y="409615"/>
                  </a:cubicBezTo>
                  <a:cubicBezTo>
                    <a:pt x="726576" y="449929"/>
                    <a:pt x="745649" y="497441"/>
                    <a:pt x="745649" y="549993"/>
                  </a:cubicBezTo>
                  <a:lnTo>
                    <a:pt x="745649" y="1035916"/>
                  </a:lnTo>
                  <a:cubicBezTo>
                    <a:pt x="745649" y="1054273"/>
                    <a:pt x="738812" y="1070830"/>
                    <a:pt x="727656" y="1084148"/>
                  </a:cubicBezTo>
                  <a:cubicBezTo>
                    <a:pt x="715420" y="1097466"/>
                    <a:pt x="699226" y="1103225"/>
                    <a:pt x="677994" y="1103225"/>
                  </a:cubicBezTo>
                  <a:cubicBezTo>
                    <a:pt x="659641" y="1103225"/>
                    <a:pt x="643087" y="1097466"/>
                    <a:pt x="628332" y="1084148"/>
                  </a:cubicBezTo>
                  <a:cubicBezTo>
                    <a:pt x="616096" y="1070830"/>
                    <a:pt x="610338" y="1054273"/>
                    <a:pt x="610338" y="1035916"/>
                  </a:cubicBezTo>
                  <a:lnTo>
                    <a:pt x="610338" y="601465"/>
                  </a:lnTo>
                  <a:lnTo>
                    <a:pt x="573632" y="601465"/>
                  </a:lnTo>
                  <a:lnTo>
                    <a:pt x="573632" y="1805474"/>
                  </a:lnTo>
                  <a:cubicBezTo>
                    <a:pt x="573632" y="1828870"/>
                    <a:pt x="565715" y="1850107"/>
                    <a:pt x="548801" y="1866664"/>
                  </a:cubicBezTo>
                  <a:cubicBezTo>
                    <a:pt x="530447" y="1885021"/>
                    <a:pt x="510295" y="1892580"/>
                    <a:pt x="487263" y="1892580"/>
                  </a:cubicBezTo>
                  <a:cubicBezTo>
                    <a:pt x="459913" y="1892580"/>
                    <a:pt x="437601" y="1885021"/>
                    <a:pt x="420327" y="1866664"/>
                  </a:cubicBezTo>
                  <a:cubicBezTo>
                    <a:pt x="403413" y="1850107"/>
                    <a:pt x="394057" y="1828870"/>
                    <a:pt x="394057" y="1805474"/>
                  </a:cubicBezTo>
                  <a:lnTo>
                    <a:pt x="394057" y="1107185"/>
                  </a:lnTo>
                  <a:lnTo>
                    <a:pt x="354831" y="1107185"/>
                  </a:lnTo>
                  <a:lnTo>
                    <a:pt x="354831" y="1805474"/>
                  </a:lnTo>
                  <a:cubicBezTo>
                    <a:pt x="354831" y="1828870"/>
                    <a:pt x="346554" y="1850107"/>
                    <a:pt x="328201" y="1866664"/>
                  </a:cubicBezTo>
                  <a:cubicBezTo>
                    <a:pt x="310927" y="1885021"/>
                    <a:pt x="290055" y="1892580"/>
                    <a:pt x="263424" y="1892580"/>
                  </a:cubicBezTo>
                  <a:cubicBezTo>
                    <a:pt x="239313" y="1892580"/>
                    <a:pt x="218081" y="1885021"/>
                    <a:pt x="200087" y="1866664"/>
                  </a:cubicBezTo>
                  <a:cubicBezTo>
                    <a:pt x="180654" y="1850107"/>
                    <a:pt x="170578" y="1828870"/>
                    <a:pt x="170578" y="1805474"/>
                  </a:cubicBezTo>
                  <a:lnTo>
                    <a:pt x="170578" y="601465"/>
                  </a:lnTo>
                  <a:lnTo>
                    <a:pt x="135671" y="601465"/>
                  </a:lnTo>
                  <a:lnTo>
                    <a:pt x="135671" y="1035916"/>
                  </a:lnTo>
                  <a:cubicBezTo>
                    <a:pt x="135671" y="1054273"/>
                    <a:pt x="129553" y="1070830"/>
                    <a:pt x="118397" y="1084148"/>
                  </a:cubicBezTo>
                  <a:cubicBezTo>
                    <a:pt x="105082" y="1097466"/>
                    <a:pt x="88888" y="1103225"/>
                    <a:pt x="68015" y="1103225"/>
                  </a:cubicBezTo>
                  <a:cubicBezTo>
                    <a:pt x="49662" y="1103225"/>
                    <a:pt x="33108" y="1097466"/>
                    <a:pt x="20152" y="1084148"/>
                  </a:cubicBezTo>
                  <a:cubicBezTo>
                    <a:pt x="6118" y="1070830"/>
                    <a:pt x="0" y="1054273"/>
                    <a:pt x="0" y="1035916"/>
                  </a:cubicBezTo>
                  <a:lnTo>
                    <a:pt x="0" y="549993"/>
                  </a:lnTo>
                  <a:cubicBezTo>
                    <a:pt x="0" y="497081"/>
                    <a:pt x="20152" y="449929"/>
                    <a:pt x="59738" y="409255"/>
                  </a:cubicBezTo>
                  <a:cubicBezTo>
                    <a:pt x="98964" y="370382"/>
                    <a:pt x="145747" y="350225"/>
                    <a:pt x="200087" y="350225"/>
                  </a:cubicBezTo>
                  <a:close/>
                  <a:moveTo>
                    <a:pt x="373904" y="0"/>
                  </a:moveTo>
                  <a:cubicBezTo>
                    <a:pt x="416369" y="0"/>
                    <a:pt x="453435" y="15478"/>
                    <a:pt x="483664" y="46433"/>
                  </a:cubicBezTo>
                  <a:cubicBezTo>
                    <a:pt x="513893" y="76308"/>
                    <a:pt x="529368" y="113022"/>
                    <a:pt x="529368" y="155496"/>
                  </a:cubicBezTo>
                  <a:cubicBezTo>
                    <a:pt x="529368" y="200129"/>
                    <a:pt x="513893" y="237203"/>
                    <a:pt x="484024" y="267078"/>
                  </a:cubicBezTo>
                  <a:cubicBezTo>
                    <a:pt x="453795" y="296233"/>
                    <a:pt x="416369" y="310271"/>
                    <a:pt x="373904" y="310271"/>
                  </a:cubicBezTo>
                  <a:cubicBezTo>
                    <a:pt x="329640" y="310271"/>
                    <a:pt x="291854" y="296233"/>
                    <a:pt x="263424" y="267078"/>
                  </a:cubicBezTo>
                  <a:cubicBezTo>
                    <a:pt x="233555" y="237203"/>
                    <a:pt x="219160" y="200129"/>
                    <a:pt x="219160" y="155496"/>
                  </a:cubicBezTo>
                  <a:cubicBezTo>
                    <a:pt x="219160" y="113022"/>
                    <a:pt x="233555" y="76308"/>
                    <a:pt x="263424" y="46433"/>
                  </a:cubicBezTo>
                  <a:cubicBezTo>
                    <a:pt x="291854" y="15478"/>
                    <a:pt x="329280" y="0"/>
                    <a:pt x="373904" y="0"/>
                  </a:cubicBezTo>
                  <a:close/>
                </a:path>
              </a:pathLst>
            </a:cu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0" fontAlgn="base" latinLnBrk="0" hangingPunct="0">
                <a:lnSpc>
                  <a:spcPct val="93000"/>
                </a:lnSpc>
                <a:spcBef>
                  <a:spcPct val="0"/>
                </a:spcBef>
                <a:spcAft>
                  <a:spcPct val="0"/>
                </a:spcAft>
                <a:buClr>
                  <a:srgbClr val="000000"/>
                </a:buClr>
                <a:buSzPct val="100000"/>
                <a:buFont typeface="Times New Roman" charset="0"/>
                <a:buNone/>
                <a:tabLst/>
              </a:pPr>
              <a:endParaRPr kumimoji="0" lang="en-US" sz="1800" b="0" i="0" u="none" strike="noStrike" cap="none" normalizeH="0" baseline="0">
                <a:ln>
                  <a:noFill/>
                </a:ln>
                <a:solidFill>
                  <a:schemeClr val="bg1"/>
                </a:solidFill>
                <a:effectLst/>
                <a:latin typeface="Arial" charset="0"/>
              </a:endParaRPr>
            </a:p>
          </p:txBody>
        </p:sp>
        <p:sp>
          <p:nvSpPr>
            <p:cNvPr id="26" name="TextBox 25">
              <a:extLst>
                <a:ext uri="{FF2B5EF4-FFF2-40B4-BE49-F238E27FC236}">
                  <a16:creationId xmlns:a16="http://schemas.microsoft.com/office/drawing/2014/main" id="{BF3CFAF5-D4F6-BD4E-8327-C06535B51FB9}"/>
                </a:ext>
              </a:extLst>
            </p:cNvPr>
            <p:cNvSpPr txBox="1"/>
            <p:nvPr/>
          </p:nvSpPr>
          <p:spPr>
            <a:xfrm>
              <a:off x="3204174" y="5468065"/>
              <a:ext cx="1323762" cy="523220"/>
            </a:xfrm>
            <a:prstGeom prst="rect">
              <a:avLst/>
            </a:prstGeom>
            <a:noFill/>
          </p:spPr>
          <p:txBody>
            <a:bodyPr wrap="square" rtlCol="0">
              <a:spAutoFit/>
            </a:bodyPr>
            <a:lstStyle/>
            <a:p>
              <a:pPr algn="ctr"/>
              <a:r>
                <a:rPr lang="en-US" sz="1400" b="1" dirty="0">
                  <a:solidFill>
                    <a:srgbClr val="C00000"/>
                  </a:solidFill>
                </a:rPr>
                <a:t>More likely to lose vision</a:t>
              </a:r>
            </a:p>
          </p:txBody>
        </p:sp>
      </p:grpSp>
      <p:grpSp>
        <p:nvGrpSpPr>
          <p:cNvPr id="13" name="Group 12">
            <a:extLst>
              <a:ext uri="{FF2B5EF4-FFF2-40B4-BE49-F238E27FC236}">
                <a16:creationId xmlns:a16="http://schemas.microsoft.com/office/drawing/2014/main" id="{165AC045-DF68-B142-8E16-0F06A000432C}"/>
              </a:ext>
            </a:extLst>
          </p:cNvPr>
          <p:cNvGrpSpPr/>
          <p:nvPr/>
        </p:nvGrpSpPr>
        <p:grpSpPr>
          <a:xfrm>
            <a:off x="5350985" y="2551076"/>
            <a:ext cx="1323762" cy="2470976"/>
            <a:chOff x="5350985" y="2800332"/>
            <a:chExt cx="1323762" cy="2470976"/>
          </a:xfrm>
        </p:grpSpPr>
        <p:sp>
          <p:nvSpPr>
            <p:cNvPr id="29" name="TextBox 28">
              <a:extLst>
                <a:ext uri="{FF2B5EF4-FFF2-40B4-BE49-F238E27FC236}">
                  <a16:creationId xmlns:a16="http://schemas.microsoft.com/office/drawing/2014/main" id="{B2EF3D65-8DB7-E246-98C0-1C94142721A9}"/>
                </a:ext>
              </a:extLst>
            </p:cNvPr>
            <p:cNvSpPr txBox="1"/>
            <p:nvPr/>
          </p:nvSpPr>
          <p:spPr>
            <a:xfrm>
              <a:off x="5350985" y="4532644"/>
              <a:ext cx="1323762" cy="738664"/>
            </a:xfrm>
            <a:prstGeom prst="rect">
              <a:avLst/>
            </a:prstGeom>
            <a:noFill/>
          </p:spPr>
          <p:txBody>
            <a:bodyPr wrap="square" rtlCol="0">
              <a:spAutoFit/>
            </a:bodyPr>
            <a:lstStyle/>
            <a:p>
              <a:pPr algn="ctr"/>
              <a:r>
                <a:rPr lang="en-US" sz="1400" b="1" dirty="0">
                  <a:solidFill>
                    <a:srgbClr val="FFC000"/>
                  </a:solidFill>
                </a:rPr>
                <a:t>Converts between office visits</a:t>
              </a:r>
            </a:p>
          </p:txBody>
        </p:sp>
        <p:sp>
          <p:nvSpPr>
            <p:cNvPr id="31" name="Freeform 30"/>
            <p:cNvSpPr/>
            <p:nvPr/>
          </p:nvSpPr>
          <p:spPr bwMode="auto">
            <a:xfrm>
              <a:off x="5716033" y="2800332"/>
              <a:ext cx="593666" cy="1506817"/>
            </a:xfrm>
            <a:custGeom>
              <a:avLst/>
              <a:gdLst>
                <a:gd name="connsiteX0" fmla="*/ 200087 w 745649"/>
                <a:gd name="connsiteY0" fmla="*/ 350225 h 1892580"/>
                <a:gd name="connsiteX1" fmla="*/ 200087 w 745649"/>
                <a:gd name="connsiteY1" fmla="*/ 350585 h 1892580"/>
                <a:gd name="connsiteX2" fmla="*/ 545562 w 745649"/>
                <a:gd name="connsiteY2" fmla="*/ 350585 h 1892580"/>
                <a:gd name="connsiteX3" fmla="*/ 686991 w 745649"/>
                <a:gd name="connsiteY3" fmla="*/ 409615 h 1892580"/>
                <a:gd name="connsiteX4" fmla="*/ 745649 w 745649"/>
                <a:gd name="connsiteY4" fmla="*/ 549993 h 1892580"/>
                <a:gd name="connsiteX5" fmla="*/ 745649 w 745649"/>
                <a:gd name="connsiteY5" fmla="*/ 1035916 h 1892580"/>
                <a:gd name="connsiteX6" fmla="*/ 727656 w 745649"/>
                <a:gd name="connsiteY6" fmla="*/ 1084148 h 1892580"/>
                <a:gd name="connsiteX7" fmla="*/ 677994 w 745649"/>
                <a:gd name="connsiteY7" fmla="*/ 1103225 h 1892580"/>
                <a:gd name="connsiteX8" fmla="*/ 628332 w 745649"/>
                <a:gd name="connsiteY8" fmla="*/ 1084148 h 1892580"/>
                <a:gd name="connsiteX9" fmla="*/ 610338 w 745649"/>
                <a:gd name="connsiteY9" fmla="*/ 1035916 h 1892580"/>
                <a:gd name="connsiteX10" fmla="*/ 610338 w 745649"/>
                <a:gd name="connsiteY10" fmla="*/ 601465 h 1892580"/>
                <a:gd name="connsiteX11" fmla="*/ 573632 w 745649"/>
                <a:gd name="connsiteY11" fmla="*/ 601465 h 1892580"/>
                <a:gd name="connsiteX12" fmla="*/ 573632 w 745649"/>
                <a:gd name="connsiteY12" fmla="*/ 1805474 h 1892580"/>
                <a:gd name="connsiteX13" fmla="*/ 548801 w 745649"/>
                <a:gd name="connsiteY13" fmla="*/ 1866664 h 1892580"/>
                <a:gd name="connsiteX14" fmla="*/ 487263 w 745649"/>
                <a:gd name="connsiteY14" fmla="*/ 1892580 h 1892580"/>
                <a:gd name="connsiteX15" fmla="*/ 420327 w 745649"/>
                <a:gd name="connsiteY15" fmla="*/ 1866664 h 1892580"/>
                <a:gd name="connsiteX16" fmla="*/ 394057 w 745649"/>
                <a:gd name="connsiteY16" fmla="*/ 1805474 h 1892580"/>
                <a:gd name="connsiteX17" fmla="*/ 394057 w 745649"/>
                <a:gd name="connsiteY17" fmla="*/ 1107185 h 1892580"/>
                <a:gd name="connsiteX18" fmla="*/ 354831 w 745649"/>
                <a:gd name="connsiteY18" fmla="*/ 1107185 h 1892580"/>
                <a:gd name="connsiteX19" fmla="*/ 354831 w 745649"/>
                <a:gd name="connsiteY19" fmla="*/ 1805474 h 1892580"/>
                <a:gd name="connsiteX20" fmla="*/ 328201 w 745649"/>
                <a:gd name="connsiteY20" fmla="*/ 1866664 h 1892580"/>
                <a:gd name="connsiteX21" fmla="*/ 263424 w 745649"/>
                <a:gd name="connsiteY21" fmla="*/ 1892580 h 1892580"/>
                <a:gd name="connsiteX22" fmla="*/ 200087 w 745649"/>
                <a:gd name="connsiteY22" fmla="*/ 1866664 h 1892580"/>
                <a:gd name="connsiteX23" fmla="*/ 170578 w 745649"/>
                <a:gd name="connsiteY23" fmla="*/ 1805474 h 1892580"/>
                <a:gd name="connsiteX24" fmla="*/ 170578 w 745649"/>
                <a:gd name="connsiteY24" fmla="*/ 601465 h 1892580"/>
                <a:gd name="connsiteX25" fmla="*/ 135671 w 745649"/>
                <a:gd name="connsiteY25" fmla="*/ 601465 h 1892580"/>
                <a:gd name="connsiteX26" fmla="*/ 135671 w 745649"/>
                <a:gd name="connsiteY26" fmla="*/ 1035916 h 1892580"/>
                <a:gd name="connsiteX27" fmla="*/ 118397 w 745649"/>
                <a:gd name="connsiteY27" fmla="*/ 1084148 h 1892580"/>
                <a:gd name="connsiteX28" fmla="*/ 68015 w 745649"/>
                <a:gd name="connsiteY28" fmla="*/ 1103225 h 1892580"/>
                <a:gd name="connsiteX29" fmla="*/ 20152 w 745649"/>
                <a:gd name="connsiteY29" fmla="*/ 1084148 h 1892580"/>
                <a:gd name="connsiteX30" fmla="*/ 0 w 745649"/>
                <a:gd name="connsiteY30" fmla="*/ 1035916 h 1892580"/>
                <a:gd name="connsiteX31" fmla="*/ 0 w 745649"/>
                <a:gd name="connsiteY31" fmla="*/ 549993 h 1892580"/>
                <a:gd name="connsiteX32" fmla="*/ 59738 w 745649"/>
                <a:gd name="connsiteY32" fmla="*/ 409255 h 1892580"/>
                <a:gd name="connsiteX33" fmla="*/ 200087 w 745649"/>
                <a:gd name="connsiteY33" fmla="*/ 350225 h 1892580"/>
                <a:gd name="connsiteX34" fmla="*/ 373904 w 745649"/>
                <a:gd name="connsiteY34" fmla="*/ 0 h 1892580"/>
                <a:gd name="connsiteX35" fmla="*/ 483664 w 745649"/>
                <a:gd name="connsiteY35" fmla="*/ 46433 h 1892580"/>
                <a:gd name="connsiteX36" fmla="*/ 529368 w 745649"/>
                <a:gd name="connsiteY36" fmla="*/ 155496 h 1892580"/>
                <a:gd name="connsiteX37" fmla="*/ 484024 w 745649"/>
                <a:gd name="connsiteY37" fmla="*/ 267078 h 1892580"/>
                <a:gd name="connsiteX38" fmla="*/ 373904 w 745649"/>
                <a:gd name="connsiteY38" fmla="*/ 310271 h 1892580"/>
                <a:gd name="connsiteX39" fmla="*/ 263424 w 745649"/>
                <a:gd name="connsiteY39" fmla="*/ 267078 h 1892580"/>
                <a:gd name="connsiteX40" fmla="*/ 219160 w 745649"/>
                <a:gd name="connsiteY40" fmla="*/ 155496 h 1892580"/>
                <a:gd name="connsiteX41" fmla="*/ 263424 w 745649"/>
                <a:gd name="connsiteY41" fmla="*/ 46433 h 1892580"/>
                <a:gd name="connsiteX42" fmla="*/ 373904 w 745649"/>
                <a:gd name="connsiteY42" fmla="*/ 0 h 18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45649" h="1892580">
                  <a:moveTo>
                    <a:pt x="200087" y="350225"/>
                  </a:moveTo>
                  <a:lnTo>
                    <a:pt x="200087" y="350585"/>
                  </a:lnTo>
                  <a:lnTo>
                    <a:pt x="545562" y="350585"/>
                  </a:lnTo>
                  <a:cubicBezTo>
                    <a:pt x="602421" y="350585"/>
                    <a:pt x="648485" y="370382"/>
                    <a:pt x="686991" y="409615"/>
                  </a:cubicBezTo>
                  <a:cubicBezTo>
                    <a:pt x="726576" y="449929"/>
                    <a:pt x="745649" y="497441"/>
                    <a:pt x="745649" y="549993"/>
                  </a:cubicBezTo>
                  <a:lnTo>
                    <a:pt x="745649" y="1035916"/>
                  </a:lnTo>
                  <a:cubicBezTo>
                    <a:pt x="745649" y="1054273"/>
                    <a:pt x="738812" y="1070830"/>
                    <a:pt x="727656" y="1084148"/>
                  </a:cubicBezTo>
                  <a:cubicBezTo>
                    <a:pt x="715420" y="1097466"/>
                    <a:pt x="699226" y="1103225"/>
                    <a:pt x="677994" y="1103225"/>
                  </a:cubicBezTo>
                  <a:cubicBezTo>
                    <a:pt x="659641" y="1103225"/>
                    <a:pt x="643087" y="1097466"/>
                    <a:pt x="628332" y="1084148"/>
                  </a:cubicBezTo>
                  <a:cubicBezTo>
                    <a:pt x="616096" y="1070830"/>
                    <a:pt x="610338" y="1054273"/>
                    <a:pt x="610338" y="1035916"/>
                  </a:cubicBezTo>
                  <a:lnTo>
                    <a:pt x="610338" y="601465"/>
                  </a:lnTo>
                  <a:lnTo>
                    <a:pt x="573632" y="601465"/>
                  </a:lnTo>
                  <a:lnTo>
                    <a:pt x="573632" y="1805474"/>
                  </a:lnTo>
                  <a:cubicBezTo>
                    <a:pt x="573632" y="1828870"/>
                    <a:pt x="565715" y="1850107"/>
                    <a:pt x="548801" y="1866664"/>
                  </a:cubicBezTo>
                  <a:cubicBezTo>
                    <a:pt x="530447" y="1885021"/>
                    <a:pt x="510295" y="1892580"/>
                    <a:pt x="487263" y="1892580"/>
                  </a:cubicBezTo>
                  <a:cubicBezTo>
                    <a:pt x="459913" y="1892580"/>
                    <a:pt x="437601" y="1885021"/>
                    <a:pt x="420327" y="1866664"/>
                  </a:cubicBezTo>
                  <a:cubicBezTo>
                    <a:pt x="403413" y="1850107"/>
                    <a:pt x="394057" y="1828870"/>
                    <a:pt x="394057" y="1805474"/>
                  </a:cubicBezTo>
                  <a:lnTo>
                    <a:pt x="394057" y="1107185"/>
                  </a:lnTo>
                  <a:lnTo>
                    <a:pt x="354831" y="1107185"/>
                  </a:lnTo>
                  <a:lnTo>
                    <a:pt x="354831" y="1805474"/>
                  </a:lnTo>
                  <a:cubicBezTo>
                    <a:pt x="354831" y="1828870"/>
                    <a:pt x="346554" y="1850107"/>
                    <a:pt x="328201" y="1866664"/>
                  </a:cubicBezTo>
                  <a:cubicBezTo>
                    <a:pt x="310927" y="1885021"/>
                    <a:pt x="290055" y="1892580"/>
                    <a:pt x="263424" y="1892580"/>
                  </a:cubicBezTo>
                  <a:cubicBezTo>
                    <a:pt x="239313" y="1892580"/>
                    <a:pt x="218081" y="1885021"/>
                    <a:pt x="200087" y="1866664"/>
                  </a:cubicBezTo>
                  <a:cubicBezTo>
                    <a:pt x="180654" y="1850107"/>
                    <a:pt x="170578" y="1828870"/>
                    <a:pt x="170578" y="1805474"/>
                  </a:cubicBezTo>
                  <a:lnTo>
                    <a:pt x="170578" y="601465"/>
                  </a:lnTo>
                  <a:lnTo>
                    <a:pt x="135671" y="601465"/>
                  </a:lnTo>
                  <a:lnTo>
                    <a:pt x="135671" y="1035916"/>
                  </a:lnTo>
                  <a:cubicBezTo>
                    <a:pt x="135671" y="1054273"/>
                    <a:pt x="129553" y="1070830"/>
                    <a:pt x="118397" y="1084148"/>
                  </a:cubicBezTo>
                  <a:cubicBezTo>
                    <a:pt x="105082" y="1097466"/>
                    <a:pt x="88888" y="1103225"/>
                    <a:pt x="68015" y="1103225"/>
                  </a:cubicBezTo>
                  <a:cubicBezTo>
                    <a:pt x="49662" y="1103225"/>
                    <a:pt x="33108" y="1097466"/>
                    <a:pt x="20152" y="1084148"/>
                  </a:cubicBezTo>
                  <a:cubicBezTo>
                    <a:pt x="6118" y="1070830"/>
                    <a:pt x="0" y="1054273"/>
                    <a:pt x="0" y="1035916"/>
                  </a:cubicBezTo>
                  <a:lnTo>
                    <a:pt x="0" y="549993"/>
                  </a:lnTo>
                  <a:cubicBezTo>
                    <a:pt x="0" y="497081"/>
                    <a:pt x="20152" y="449929"/>
                    <a:pt x="59738" y="409255"/>
                  </a:cubicBezTo>
                  <a:cubicBezTo>
                    <a:pt x="98964" y="370382"/>
                    <a:pt x="145747" y="350225"/>
                    <a:pt x="200087" y="350225"/>
                  </a:cubicBezTo>
                  <a:close/>
                  <a:moveTo>
                    <a:pt x="373904" y="0"/>
                  </a:moveTo>
                  <a:cubicBezTo>
                    <a:pt x="416369" y="0"/>
                    <a:pt x="453435" y="15478"/>
                    <a:pt x="483664" y="46433"/>
                  </a:cubicBezTo>
                  <a:cubicBezTo>
                    <a:pt x="513893" y="76308"/>
                    <a:pt x="529368" y="113022"/>
                    <a:pt x="529368" y="155496"/>
                  </a:cubicBezTo>
                  <a:cubicBezTo>
                    <a:pt x="529368" y="200129"/>
                    <a:pt x="513893" y="237203"/>
                    <a:pt x="484024" y="267078"/>
                  </a:cubicBezTo>
                  <a:cubicBezTo>
                    <a:pt x="453795" y="296233"/>
                    <a:pt x="416369" y="310271"/>
                    <a:pt x="373904" y="310271"/>
                  </a:cubicBezTo>
                  <a:cubicBezTo>
                    <a:pt x="329640" y="310271"/>
                    <a:pt x="291854" y="296233"/>
                    <a:pt x="263424" y="267078"/>
                  </a:cubicBezTo>
                  <a:cubicBezTo>
                    <a:pt x="233555" y="237203"/>
                    <a:pt x="219160" y="200129"/>
                    <a:pt x="219160" y="155496"/>
                  </a:cubicBezTo>
                  <a:cubicBezTo>
                    <a:pt x="219160" y="113022"/>
                    <a:pt x="233555" y="76308"/>
                    <a:pt x="263424" y="46433"/>
                  </a:cubicBezTo>
                  <a:cubicBezTo>
                    <a:pt x="291854" y="15478"/>
                    <a:pt x="329280" y="0"/>
                    <a:pt x="373904" y="0"/>
                  </a:cubicBezTo>
                  <a:close/>
                </a:path>
              </a:pathLst>
            </a:cu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0" fontAlgn="base" latinLnBrk="0" hangingPunct="0">
                <a:lnSpc>
                  <a:spcPct val="93000"/>
                </a:lnSpc>
                <a:spcBef>
                  <a:spcPct val="0"/>
                </a:spcBef>
                <a:spcAft>
                  <a:spcPct val="0"/>
                </a:spcAft>
                <a:buClr>
                  <a:srgbClr val="000000"/>
                </a:buClr>
                <a:buSzPct val="100000"/>
                <a:buFont typeface="Times New Roman" charset="0"/>
                <a:buNone/>
                <a:tabLst/>
              </a:pPr>
              <a:endParaRPr kumimoji="0" lang="en-US" sz="1800" b="0" i="0" u="none" strike="noStrike" cap="none" normalizeH="0" baseline="0">
                <a:ln>
                  <a:noFill/>
                </a:ln>
                <a:solidFill>
                  <a:schemeClr val="bg1"/>
                </a:solidFill>
                <a:effectLst/>
                <a:latin typeface="Arial" charset="0"/>
              </a:endParaRPr>
            </a:p>
          </p:txBody>
        </p:sp>
      </p:grpSp>
      <p:grpSp>
        <p:nvGrpSpPr>
          <p:cNvPr id="14" name="Group 13">
            <a:extLst>
              <a:ext uri="{FF2B5EF4-FFF2-40B4-BE49-F238E27FC236}">
                <a16:creationId xmlns:a16="http://schemas.microsoft.com/office/drawing/2014/main" id="{E0987AB0-0183-C54E-A95B-2A90132DE115}"/>
              </a:ext>
            </a:extLst>
          </p:cNvPr>
          <p:cNvGrpSpPr/>
          <p:nvPr/>
        </p:nvGrpSpPr>
        <p:grpSpPr>
          <a:xfrm>
            <a:off x="7545545" y="2551076"/>
            <a:ext cx="1323762" cy="3179966"/>
            <a:chOff x="7545545" y="2800332"/>
            <a:chExt cx="1323762" cy="3179966"/>
          </a:xfrm>
        </p:grpSpPr>
        <p:sp>
          <p:nvSpPr>
            <p:cNvPr id="19" name="Freeform 18"/>
            <p:cNvSpPr/>
            <p:nvPr/>
          </p:nvSpPr>
          <p:spPr bwMode="auto">
            <a:xfrm>
              <a:off x="7911304" y="2800332"/>
              <a:ext cx="593666" cy="1506817"/>
            </a:xfrm>
            <a:custGeom>
              <a:avLst/>
              <a:gdLst>
                <a:gd name="connsiteX0" fmla="*/ 200087 w 745649"/>
                <a:gd name="connsiteY0" fmla="*/ 350225 h 1892580"/>
                <a:gd name="connsiteX1" fmla="*/ 200087 w 745649"/>
                <a:gd name="connsiteY1" fmla="*/ 350585 h 1892580"/>
                <a:gd name="connsiteX2" fmla="*/ 545562 w 745649"/>
                <a:gd name="connsiteY2" fmla="*/ 350585 h 1892580"/>
                <a:gd name="connsiteX3" fmla="*/ 686991 w 745649"/>
                <a:gd name="connsiteY3" fmla="*/ 409615 h 1892580"/>
                <a:gd name="connsiteX4" fmla="*/ 745649 w 745649"/>
                <a:gd name="connsiteY4" fmla="*/ 549993 h 1892580"/>
                <a:gd name="connsiteX5" fmla="*/ 745649 w 745649"/>
                <a:gd name="connsiteY5" fmla="*/ 1035916 h 1892580"/>
                <a:gd name="connsiteX6" fmla="*/ 727656 w 745649"/>
                <a:gd name="connsiteY6" fmla="*/ 1084148 h 1892580"/>
                <a:gd name="connsiteX7" fmla="*/ 677994 w 745649"/>
                <a:gd name="connsiteY7" fmla="*/ 1103225 h 1892580"/>
                <a:gd name="connsiteX8" fmla="*/ 628332 w 745649"/>
                <a:gd name="connsiteY8" fmla="*/ 1084148 h 1892580"/>
                <a:gd name="connsiteX9" fmla="*/ 610338 w 745649"/>
                <a:gd name="connsiteY9" fmla="*/ 1035916 h 1892580"/>
                <a:gd name="connsiteX10" fmla="*/ 610338 w 745649"/>
                <a:gd name="connsiteY10" fmla="*/ 601465 h 1892580"/>
                <a:gd name="connsiteX11" fmla="*/ 573632 w 745649"/>
                <a:gd name="connsiteY11" fmla="*/ 601465 h 1892580"/>
                <a:gd name="connsiteX12" fmla="*/ 573632 w 745649"/>
                <a:gd name="connsiteY12" fmla="*/ 1805474 h 1892580"/>
                <a:gd name="connsiteX13" fmla="*/ 548801 w 745649"/>
                <a:gd name="connsiteY13" fmla="*/ 1866664 h 1892580"/>
                <a:gd name="connsiteX14" fmla="*/ 487263 w 745649"/>
                <a:gd name="connsiteY14" fmla="*/ 1892580 h 1892580"/>
                <a:gd name="connsiteX15" fmla="*/ 420327 w 745649"/>
                <a:gd name="connsiteY15" fmla="*/ 1866664 h 1892580"/>
                <a:gd name="connsiteX16" fmla="*/ 394057 w 745649"/>
                <a:gd name="connsiteY16" fmla="*/ 1805474 h 1892580"/>
                <a:gd name="connsiteX17" fmla="*/ 394057 w 745649"/>
                <a:gd name="connsiteY17" fmla="*/ 1107185 h 1892580"/>
                <a:gd name="connsiteX18" fmla="*/ 354831 w 745649"/>
                <a:gd name="connsiteY18" fmla="*/ 1107185 h 1892580"/>
                <a:gd name="connsiteX19" fmla="*/ 354831 w 745649"/>
                <a:gd name="connsiteY19" fmla="*/ 1805474 h 1892580"/>
                <a:gd name="connsiteX20" fmla="*/ 328201 w 745649"/>
                <a:gd name="connsiteY20" fmla="*/ 1866664 h 1892580"/>
                <a:gd name="connsiteX21" fmla="*/ 263424 w 745649"/>
                <a:gd name="connsiteY21" fmla="*/ 1892580 h 1892580"/>
                <a:gd name="connsiteX22" fmla="*/ 200087 w 745649"/>
                <a:gd name="connsiteY22" fmla="*/ 1866664 h 1892580"/>
                <a:gd name="connsiteX23" fmla="*/ 170578 w 745649"/>
                <a:gd name="connsiteY23" fmla="*/ 1805474 h 1892580"/>
                <a:gd name="connsiteX24" fmla="*/ 170578 w 745649"/>
                <a:gd name="connsiteY24" fmla="*/ 601465 h 1892580"/>
                <a:gd name="connsiteX25" fmla="*/ 135671 w 745649"/>
                <a:gd name="connsiteY25" fmla="*/ 601465 h 1892580"/>
                <a:gd name="connsiteX26" fmla="*/ 135671 w 745649"/>
                <a:gd name="connsiteY26" fmla="*/ 1035916 h 1892580"/>
                <a:gd name="connsiteX27" fmla="*/ 118397 w 745649"/>
                <a:gd name="connsiteY27" fmla="*/ 1084148 h 1892580"/>
                <a:gd name="connsiteX28" fmla="*/ 68015 w 745649"/>
                <a:gd name="connsiteY28" fmla="*/ 1103225 h 1892580"/>
                <a:gd name="connsiteX29" fmla="*/ 20152 w 745649"/>
                <a:gd name="connsiteY29" fmla="*/ 1084148 h 1892580"/>
                <a:gd name="connsiteX30" fmla="*/ 0 w 745649"/>
                <a:gd name="connsiteY30" fmla="*/ 1035916 h 1892580"/>
                <a:gd name="connsiteX31" fmla="*/ 0 w 745649"/>
                <a:gd name="connsiteY31" fmla="*/ 549993 h 1892580"/>
                <a:gd name="connsiteX32" fmla="*/ 59738 w 745649"/>
                <a:gd name="connsiteY32" fmla="*/ 409255 h 1892580"/>
                <a:gd name="connsiteX33" fmla="*/ 200087 w 745649"/>
                <a:gd name="connsiteY33" fmla="*/ 350225 h 1892580"/>
                <a:gd name="connsiteX34" fmla="*/ 373904 w 745649"/>
                <a:gd name="connsiteY34" fmla="*/ 0 h 1892580"/>
                <a:gd name="connsiteX35" fmla="*/ 483664 w 745649"/>
                <a:gd name="connsiteY35" fmla="*/ 46433 h 1892580"/>
                <a:gd name="connsiteX36" fmla="*/ 529368 w 745649"/>
                <a:gd name="connsiteY36" fmla="*/ 155496 h 1892580"/>
                <a:gd name="connsiteX37" fmla="*/ 484024 w 745649"/>
                <a:gd name="connsiteY37" fmla="*/ 267078 h 1892580"/>
                <a:gd name="connsiteX38" fmla="*/ 373904 w 745649"/>
                <a:gd name="connsiteY38" fmla="*/ 310271 h 1892580"/>
                <a:gd name="connsiteX39" fmla="*/ 263424 w 745649"/>
                <a:gd name="connsiteY39" fmla="*/ 267078 h 1892580"/>
                <a:gd name="connsiteX40" fmla="*/ 219160 w 745649"/>
                <a:gd name="connsiteY40" fmla="*/ 155496 h 1892580"/>
                <a:gd name="connsiteX41" fmla="*/ 263424 w 745649"/>
                <a:gd name="connsiteY41" fmla="*/ 46433 h 1892580"/>
                <a:gd name="connsiteX42" fmla="*/ 373904 w 745649"/>
                <a:gd name="connsiteY42" fmla="*/ 0 h 18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45649" h="1892580">
                  <a:moveTo>
                    <a:pt x="200087" y="350225"/>
                  </a:moveTo>
                  <a:lnTo>
                    <a:pt x="200087" y="350585"/>
                  </a:lnTo>
                  <a:lnTo>
                    <a:pt x="545562" y="350585"/>
                  </a:lnTo>
                  <a:cubicBezTo>
                    <a:pt x="602421" y="350585"/>
                    <a:pt x="648485" y="370382"/>
                    <a:pt x="686991" y="409615"/>
                  </a:cubicBezTo>
                  <a:cubicBezTo>
                    <a:pt x="726576" y="449929"/>
                    <a:pt x="745649" y="497441"/>
                    <a:pt x="745649" y="549993"/>
                  </a:cubicBezTo>
                  <a:lnTo>
                    <a:pt x="745649" y="1035916"/>
                  </a:lnTo>
                  <a:cubicBezTo>
                    <a:pt x="745649" y="1054273"/>
                    <a:pt x="738812" y="1070830"/>
                    <a:pt x="727656" y="1084148"/>
                  </a:cubicBezTo>
                  <a:cubicBezTo>
                    <a:pt x="715420" y="1097466"/>
                    <a:pt x="699226" y="1103225"/>
                    <a:pt x="677994" y="1103225"/>
                  </a:cubicBezTo>
                  <a:cubicBezTo>
                    <a:pt x="659641" y="1103225"/>
                    <a:pt x="643087" y="1097466"/>
                    <a:pt x="628332" y="1084148"/>
                  </a:cubicBezTo>
                  <a:cubicBezTo>
                    <a:pt x="616096" y="1070830"/>
                    <a:pt x="610338" y="1054273"/>
                    <a:pt x="610338" y="1035916"/>
                  </a:cubicBezTo>
                  <a:lnTo>
                    <a:pt x="610338" y="601465"/>
                  </a:lnTo>
                  <a:lnTo>
                    <a:pt x="573632" y="601465"/>
                  </a:lnTo>
                  <a:lnTo>
                    <a:pt x="573632" y="1805474"/>
                  </a:lnTo>
                  <a:cubicBezTo>
                    <a:pt x="573632" y="1828870"/>
                    <a:pt x="565715" y="1850107"/>
                    <a:pt x="548801" y="1866664"/>
                  </a:cubicBezTo>
                  <a:cubicBezTo>
                    <a:pt x="530447" y="1885021"/>
                    <a:pt x="510295" y="1892580"/>
                    <a:pt x="487263" y="1892580"/>
                  </a:cubicBezTo>
                  <a:cubicBezTo>
                    <a:pt x="459913" y="1892580"/>
                    <a:pt x="437601" y="1885021"/>
                    <a:pt x="420327" y="1866664"/>
                  </a:cubicBezTo>
                  <a:cubicBezTo>
                    <a:pt x="403413" y="1850107"/>
                    <a:pt x="394057" y="1828870"/>
                    <a:pt x="394057" y="1805474"/>
                  </a:cubicBezTo>
                  <a:lnTo>
                    <a:pt x="394057" y="1107185"/>
                  </a:lnTo>
                  <a:lnTo>
                    <a:pt x="354831" y="1107185"/>
                  </a:lnTo>
                  <a:lnTo>
                    <a:pt x="354831" y="1805474"/>
                  </a:lnTo>
                  <a:cubicBezTo>
                    <a:pt x="354831" y="1828870"/>
                    <a:pt x="346554" y="1850107"/>
                    <a:pt x="328201" y="1866664"/>
                  </a:cubicBezTo>
                  <a:cubicBezTo>
                    <a:pt x="310927" y="1885021"/>
                    <a:pt x="290055" y="1892580"/>
                    <a:pt x="263424" y="1892580"/>
                  </a:cubicBezTo>
                  <a:cubicBezTo>
                    <a:pt x="239313" y="1892580"/>
                    <a:pt x="218081" y="1885021"/>
                    <a:pt x="200087" y="1866664"/>
                  </a:cubicBezTo>
                  <a:cubicBezTo>
                    <a:pt x="180654" y="1850107"/>
                    <a:pt x="170578" y="1828870"/>
                    <a:pt x="170578" y="1805474"/>
                  </a:cubicBezTo>
                  <a:lnTo>
                    <a:pt x="170578" y="601465"/>
                  </a:lnTo>
                  <a:lnTo>
                    <a:pt x="135671" y="601465"/>
                  </a:lnTo>
                  <a:lnTo>
                    <a:pt x="135671" y="1035916"/>
                  </a:lnTo>
                  <a:cubicBezTo>
                    <a:pt x="135671" y="1054273"/>
                    <a:pt x="129553" y="1070830"/>
                    <a:pt x="118397" y="1084148"/>
                  </a:cubicBezTo>
                  <a:cubicBezTo>
                    <a:pt x="105082" y="1097466"/>
                    <a:pt x="88888" y="1103225"/>
                    <a:pt x="68015" y="1103225"/>
                  </a:cubicBezTo>
                  <a:cubicBezTo>
                    <a:pt x="49662" y="1103225"/>
                    <a:pt x="33108" y="1097466"/>
                    <a:pt x="20152" y="1084148"/>
                  </a:cubicBezTo>
                  <a:cubicBezTo>
                    <a:pt x="6118" y="1070830"/>
                    <a:pt x="0" y="1054273"/>
                    <a:pt x="0" y="1035916"/>
                  </a:cubicBezTo>
                  <a:lnTo>
                    <a:pt x="0" y="549993"/>
                  </a:lnTo>
                  <a:cubicBezTo>
                    <a:pt x="0" y="497081"/>
                    <a:pt x="20152" y="449929"/>
                    <a:pt x="59738" y="409255"/>
                  </a:cubicBezTo>
                  <a:cubicBezTo>
                    <a:pt x="98964" y="370382"/>
                    <a:pt x="145747" y="350225"/>
                    <a:pt x="200087" y="350225"/>
                  </a:cubicBezTo>
                  <a:close/>
                  <a:moveTo>
                    <a:pt x="373904" y="0"/>
                  </a:moveTo>
                  <a:cubicBezTo>
                    <a:pt x="416369" y="0"/>
                    <a:pt x="453435" y="15478"/>
                    <a:pt x="483664" y="46433"/>
                  </a:cubicBezTo>
                  <a:cubicBezTo>
                    <a:pt x="513893" y="76308"/>
                    <a:pt x="529368" y="113022"/>
                    <a:pt x="529368" y="155496"/>
                  </a:cubicBezTo>
                  <a:cubicBezTo>
                    <a:pt x="529368" y="200129"/>
                    <a:pt x="513893" y="237203"/>
                    <a:pt x="484024" y="267078"/>
                  </a:cubicBezTo>
                  <a:cubicBezTo>
                    <a:pt x="453795" y="296233"/>
                    <a:pt x="416369" y="310271"/>
                    <a:pt x="373904" y="310271"/>
                  </a:cubicBezTo>
                  <a:cubicBezTo>
                    <a:pt x="329640" y="310271"/>
                    <a:pt x="291854" y="296233"/>
                    <a:pt x="263424" y="267078"/>
                  </a:cubicBezTo>
                  <a:cubicBezTo>
                    <a:pt x="233555" y="237203"/>
                    <a:pt x="219160" y="200129"/>
                    <a:pt x="219160" y="155496"/>
                  </a:cubicBezTo>
                  <a:cubicBezTo>
                    <a:pt x="219160" y="113022"/>
                    <a:pt x="233555" y="76308"/>
                    <a:pt x="263424" y="46433"/>
                  </a:cubicBezTo>
                  <a:cubicBezTo>
                    <a:pt x="291854" y="15478"/>
                    <a:pt x="329280" y="0"/>
                    <a:pt x="373904" y="0"/>
                  </a:cubicBez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0" fontAlgn="base" latinLnBrk="0" hangingPunct="0">
                <a:lnSpc>
                  <a:spcPct val="93000"/>
                </a:lnSpc>
                <a:spcBef>
                  <a:spcPct val="0"/>
                </a:spcBef>
                <a:spcAft>
                  <a:spcPct val="0"/>
                </a:spcAft>
                <a:buClr>
                  <a:srgbClr val="000000"/>
                </a:buClr>
                <a:buSzPct val="100000"/>
                <a:buFont typeface="Times New Roman" charset="0"/>
                <a:buNone/>
                <a:tabLst/>
              </a:pPr>
              <a:endParaRPr kumimoji="0" lang="en-US" sz="1800" b="0" i="0" u="none" strike="noStrike" cap="none" normalizeH="0" baseline="0">
                <a:ln>
                  <a:noFill/>
                </a:ln>
                <a:solidFill>
                  <a:schemeClr val="bg1"/>
                </a:solidFill>
                <a:effectLst/>
                <a:latin typeface="Arial" charset="0"/>
              </a:endParaRPr>
            </a:p>
          </p:txBody>
        </p:sp>
        <p:sp>
          <p:nvSpPr>
            <p:cNvPr id="53" name="TextBox 52">
              <a:extLst>
                <a:ext uri="{FF2B5EF4-FFF2-40B4-BE49-F238E27FC236}">
                  <a16:creationId xmlns:a16="http://schemas.microsoft.com/office/drawing/2014/main" id="{53542138-AF05-3749-9B0E-36012D87F1E3}"/>
                </a:ext>
              </a:extLst>
            </p:cNvPr>
            <p:cNvSpPr txBox="1"/>
            <p:nvPr/>
          </p:nvSpPr>
          <p:spPr>
            <a:xfrm>
              <a:off x="7545545" y="4532644"/>
              <a:ext cx="1323762" cy="738664"/>
            </a:xfrm>
            <a:prstGeom prst="rect">
              <a:avLst/>
            </a:prstGeom>
            <a:noFill/>
          </p:spPr>
          <p:txBody>
            <a:bodyPr wrap="square" rtlCol="0">
              <a:spAutoFit/>
            </a:bodyPr>
            <a:lstStyle/>
            <a:p>
              <a:pPr algn="ctr"/>
              <a:r>
                <a:rPr lang="en-US" sz="1400" b="1" dirty="0">
                  <a:solidFill>
                    <a:schemeClr val="accent2"/>
                  </a:solidFill>
                </a:rPr>
                <a:t>Converts before office visit</a:t>
              </a:r>
            </a:p>
          </p:txBody>
        </p:sp>
        <p:sp>
          <p:nvSpPr>
            <p:cNvPr id="27" name="TextBox 26">
              <a:extLst>
                <a:ext uri="{FF2B5EF4-FFF2-40B4-BE49-F238E27FC236}">
                  <a16:creationId xmlns:a16="http://schemas.microsoft.com/office/drawing/2014/main" id="{26449D13-0EC7-A443-88B4-2FFBCFFF6231}"/>
                </a:ext>
              </a:extLst>
            </p:cNvPr>
            <p:cNvSpPr txBox="1"/>
            <p:nvPr/>
          </p:nvSpPr>
          <p:spPr>
            <a:xfrm>
              <a:off x="7545545" y="5457078"/>
              <a:ext cx="1323762" cy="523220"/>
            </a:xfrm>
            <a:prstGeom prst="rect">
              <a:avLst/>
            </a:prstGeom>
            <a:noFill/>
          </p:spPr>
          <p:txBody>
            <a:bodyPr wrap="square" rtlCol="0">
              <a:spAutoFit/>
            </a:bodyPr>
            <a:lstStyle/>
            <a:p>
              <a:pPr algn="ctr"/>
              <a:r>
                <a:rPr lang="en-US" sz="1400" b="1" dirty="0">
                  <a:solidFill>
                    <a:schemeClr val="accent2"/>
                  </a:solidFill>
                </a:rPr>
                <a:t>Less likely to lose vision</a:t>
              </a:r>
            </a:p>
          </p:txBody>
        </p:sp>
      </p:grpSp>
      <p:sp>
        <p:nvSpPr>
          <p:cNvPr id="25" name="TextBox 24">
            <a:extLst>
              <a:ext uri="{FF2B5EF4-FFF2-40B4-BE49-F238E27FC236}">
                <a16:creationId xmlns:a16="http://schemas.microsoft.com/office/drawing/2014/main" id="{8C28146A-4A37-2C40-A42D-F56C2361F42B}"/>
              </a:ext>
            </a:extLst>
          </p:cNvPr>
          <p:cNvSpPr txBox="1"/>
          <p:nvPr/>
        </p:nvSpPr>
        <p:spPr>
          <a:xfrm>
            <a:off x="2891849" y="6381701"/>
            <a:ext cx="7908289" cy="215444"/>
          </a:xfrm>
          <a:prstGeom prst="rect">
            <a:avLst/>
          </a:prstGeom>
          <a:noFill/>
        </p:spPr>
        <p:txBody>
          <a:bodyPr wrap="square" rtlCol="0">
            <a:spAutoFit/>
          </a:bodyPr>
          <a:lstStyle/>
          <a:p>
            <a:r>
              <a:rPr lang="en-US" sz="800" b="1" dirty="0"/>
              <a:t>Reference: </a:t>
            </a:r>
            <a:r>
              <a:rPr lang="en-US" sz="800" dirty="0"/>
              <a:t>Rauch R, et al. </a:t>
            </a:r>
            <a:r>
              <a:rPr lang="en-US" sz="800" i="1" dirty="0"/>
              <a:t>Retina</a:t>
            </a:r>
            <a:r>
              <a:rPr lang="en-US" sz="800" dirty="0"/>
              <a:t>. 2012;32(7):1260-1264.</a:t>
            </a:r>
          </a:p>
        </p:txBody>
      </p:sp>
      <p:grpSp>
        <p:nvGrpSpPr>
          <p:cNvPr id="33" name="Group 32">
            <a:extLst>
              <a:ext uri="{FF2B5EF4-FFF2-40B4-BE49-F238E27FC236}">
                <a16:creationId xmlns:a16="http://schemas.microsoft.com/office/drawing/2014/main" id="{DAF12265-8862-6F41-BCA0-25E9DC008938}"/>
              </a:ext>
            </a:extLst>
          </p:cNvPr>
          <p:cNvGrpSpPr/>
          <p:nvPr/>
        </p:nvGrpSpPr>
        <p:grpSpPr>
          <a:xfrm>
            <a:off x="0" y="5677331"/>
            <a:ext cx="12192000" cy="1197864"/>
            <a:chOff x="0" y="5842923"/>
            <a:chExt cx="12192000" cy="1197864"/>
          </a:xfrm>
        </p:grpSpPr>
        <p:pic>
          <p:nvPicPr>
            <p:cNvPr id="34" name="Picture 33">
              <a:extLst>
                <a:ext uri="{FF2B5EF4-FFF2-40B4-BE49-F238E27FC236}">
                  <a16:creationId xmlns:a16="http://schemas.microsoft.com/office/drawing/2014/main" id="{17D1B42E-621B-AB40-A1F0-4D3384C451F9}"/>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flipH="1">
              <a:off x="0" y="5842923"/>
              <a:ext cx="12192000" cy="1197864"/>
            </a:xfrm>
            <a:prstGeom prst="rect">
              <a:avLst/>
            </a:prstGeom>
          </p:spPr>
        </p:pic>
        <p:sp>
          <p:nvSpPr>
            <p:cNvPr id="35" name="TextBox 34">
              <a:extLst>
                <a:ext uri="{FF2B5EF4-FFF2-40B4-BE49-F238E27FC236}">
                  <a16:creationId xmlns:a16="http://schemas.microsoft.com/office/drawing/2014/main" id="{25296C37-3841-1643-AE63-359EEE50543C}"/>
                </a:ext>
              </a:extLst>
            </p:cNvPr>
            <p:cNvSpPr txBox="1"/>
            <p:nvPr/>
          </p:nvSpPr>
          <p:spPr>
            <a:xfrm>
              <a:off x="1716741" y="6148045"/>
              <a:ext cx="8758518" cy="646331"/>
            </a:xfrm>
            <a:prstGeom prst="rect">
              <a:avLst/>
            </a:prstGeom>
            <a:noFill/>
          </p:spPr>
          <p:txBody>
            <a:bodyPr wrap="square" rtlCol="0">
              <a:spAutoFit/>
            </a:bodyPr>
            <a:lstStyle/>
            <a:p>
              <a:pPr algn="ctr"/>
              <a:r>
                <a:rPr lang="en-US" dirty="0">
                  <a:solidFill>
                    <a:schemeClr val="bg1"/>
                  </a:solidFill>
                </a:rPr>
                <a:t>Time between detection and treatment initiation is critical; the longer the disease goes untreated, the more vision a patient can lose. </a:t>
              </a:r>
            </a:p>
          </p:txBody>
        </p:sp>
      </p:grpSp>
    </p:spTree>
    <p:extLst>
      <p:ext uri="{BB962C8B-B14F-4D97-AF65-F5344CB8AC3E}">
        <p14:creationId xmlns:p14="http://schemas.microsoft.com/office/powerpoint/2010/main" val="1067514887"/>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0AA697-2FE2-406B-A219-F2D99870EB47}"/>
              </a:ext>
            </a:extLst>
          </p:cNvPr>
          <p:cNvSpPr>
            <a:spLocks noGrp="1"/>
          </p:cNvSpPr>
          <p:nvPr>
            <p:ph type="title"/>
          </p:nvPr>
        </p:nvSpPr>
        <p:spPr/>
        <p:txBody>
          <a:bodyPr>
            <a:normAutofit/>
          </a:bodyPr>
          <a:lstStyle/>
          <a:p>
            <a:r>
              <a:rPr lang="en-US" dirty="0"/>
              <a:t>How do we catch wet AMD earlier </a:t>
            </a:r>
            <a:br>
              <a:rPr lang="en-US" dirty="0"/>
            </a:br>
            <a:r>
              <a:rPr lang="en-US" dirty="0"/>
              <a:t>to maintain functional vision? </a:t>
            </a:r>
          </a:p>
        </p:txBody>
      </p:sp>
    </p:spTree>
    <p:extLst>
      <p:ext uri="{BB962C8B-B14F-4D97-AF65-F5344CB8AC3E}">
        <p14:creationId xmlns:p14="http://schemas.microsoft.com/office/powerpoint/2010/main" val="1719226895"/>
      </p:ext>
    </p:extLst>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sld>
</file>

<file path=ppt/theme/theme1.xml><?xml version="1.0" encoding="utf-8"?>
<a:theme xmlns:a="http://schemas.openxmlformats.org/drawingml/2006/main" name="1_Office Theme">
  <a:themeElements>
    <a:clrScheme name="FSH">
      <a:dk1>
        <a:srgbClr val="000000"/>
      </a:dk1>
      <a:lt1>
        <a:srgbClr val="FFFFFF"/>
      </a:lt1>
      <a:dk2>
        <a:srgbClr val="000000"/>
      </a:dk2>
      <a:lt2>
        <a:srgbClr val="F8F8F8"/>
      </a:lt2>
      <a:accent1>
        <a:srgbClr val="007096"/>
      </a:accent1>
      <a:accent2>
        <a:srgbClr val="64A70B"/>
      </a:accent2>
      <a:accent3>
        <a:srgbClr val="FF671E"/>
      </a:accent3>
      <a:accent4>
        <a:srgbClr val="516D6F"/>
      </a:accent4>
      <a:accent5>
        <a:srgbClr val="BCC0C0"/>
      </a:accent5>
      <a:accent6>
        <a:srgbClr val="E6E6E6"/>
      </a:accent6>
      <a:hlink>
        <a:srgbClr val="56C8E7"/>
      </a:hlink>
      <a:folHlink>
        <a:srgbClr val="91919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2263</Words>
  <Application>Microsoft Office PowerPoint</Application>
  <PresentationFormat>Widescreen</PresentationFormat>
  <Paragraphs>403</Paragraphs>
  <Slides>32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Arial Narrow</vt:lpstr>
      <vt:lpstr>Avenir Roman</vt:lpstr>
      <vt:lpstr>Calibri</vt:lpstr>
      <vt:lpstr>Century Gothic</vt:lpstr>
      <vt:lpstr>Times New Roman</vt:lpstr>
      <vt:lpstr>1_Office Theme</vt:lpstr>
      <vt:lpstr>Are we detecting wet AMD early enough to improve outcomes?    </vt:lpstr>
      <vt:lpstr>Our journey</vt:lpstr>
      <vt:lpstr>PowerPoint Presentation</vt:lpstr>
      <vt:lpstr>Baseline VA will predict visual outcomes at year 1</vt:lpstr>
      <vt:lpstr>Too few patients have ≥20/40 at wet AMD diagnosis</vt:lpstr>
      <vt:lpstr>Why do patients have poor visual acuity  at wet AMD diagnosis? </vt:lpstr>
      <vt:lpstr>3 factors that may contribute to poor vision  at CNV diagnosis</vt:lpstr>
      <vt:lpstr>At-risk patients may convert to wet AMD at any point between follow-up visits</vt:lpstr>
      <vt:lpstr>How do we catch wet AMD earlier  to maintain functional vision? </vt:lpstr>
      <vt:lpstr>ForeseeHome product overview </vt:lpstr>
      <vt:lpstr>Eligible patients—unilateral or bilateral  dry AMD</vt:lpstr>
      <vt:lpstr>Preferential Hyperacuity Perimetry delivers accurate, highly sensitive, specific disease detection</vt:lpstr>
      <vt:lpstr>The ForeseeHome test</vt:lpstr>
      <vt:lpstr>Case Studies </vt:lpstr>
      <vt:lpstr>PowerPoint Presentation</vt:lpstr>
      <vt:lpstr>86 y/o Male  |  Baseline Vision: 20/30 OU</vt:lpstr>
      <vt:lpstr>PowerPoint Presentation</vt:lpstr>
      <vt:lpstr>86 y/o Male  |  Baseline Vision: 20/30 OU</vt:lpstr>
      <vt:lpstr>86 y/o Male  |  Vision: 20/30 OU</vt:lpstr>
      <vt:lpstr>PowerPoint Presentation</vt:lpstr>
      <vt:lpstr>PowerPoint Presentation</vt:lpstr>
      <vt:lpstr>Patient  |  Baseline Vision: 20/20 OD</vt:lpstr>
      <vt:lpstr>PowerPoint Presentation</vt:lpstr>
      <vt:lpstr>Patient  |  Baseline Vision: 20/20 OD</vt:lpstr>
      <vt:lpstr>Patient  |  Baseline Vision: 20/20 OD</vt:lpstr>
      <vt:lpstr>PowerPoint Presentation</vt:lpstr>
      <vt:lpstr>PowerPoint Presentation</vt:lpstr>
      <vt:lpstr>79 y/o Female  |  Baseline Vision: 20/30 OD</vt:lpstr>
      <vt:lpstr>PowerPoint Presentation</vt:lpstr>
      <vt:lpstr>PowerPoint Presentation</vt:lpstr>
      <vt:lpstr>79 y/o Female  |  Vision: 20/30 OD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Are we detecting wet AMD early enough to improve outcomes?    </dc:title>
  <dc:creator>Courtney Goodwin</dc:creator>
  <cp:lastModifiedBy>Courtney Goodwin</cp:lastModifiedBy>
  <cp:revision>1</cp:revision>
  <dcterms:created xsi:type="dcterms:W3CDTF">2018-05-03T14:20:52Z</dcterms:created>
  <dcterms:modified xsi:type="dcterms:W3CDTF">2018-06-09T15:28:28Z</dcterms:modified>
</cp:coreProperties>
</file>