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56" r:id="rId2"/>
    <p:sldId id="284" r:id="rId3"/>
    <p:sldId id="280" r:id="rId4"/>
    <p:sldId id="278" r:id="rId5"/>
    <p:sldId id="281" r:id="rId6"/>
    <p:sldId id="260" r:id="rId7"/>
    <p:sldId id="283" r:id="rId8"/>
    <p:sldId id="262" r:id="rId9"/>
    <p:sldId id="264" r:id="rId10"/>
    <p:sldId id="276" r:id="rId11"/>
    <p:sldId id="277" r:id="rId12"/>
    <p:sldId id="270" r:id="rId13"/>
    <p:sldId id="267" r:id="rId14"/>
    <p:sldId id="271" r:id="rId15"/>
    <p:sldId id="286" r:id="rId16"/>
    <p:sldId id="285"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Tw Cen MT" panose="020B0602020104020603" pitchFamily="34" charset="77"/>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Swanson-Parker" initials="ES" lastIdx="2" clrIdx="0">
    <p:extLst>
      <p:ext uri="{19B8F6BF-5375-455C-9EA6-DF929625EA0E}">
        <p15:presenceInfo xmlns:p15="http://schemas.microsoft.com/office/powerpoint/2012/main" userId="S-1-5-21-2320314990-2438166914-420970480-1708" providerId="AD"/>
      </p:ext>
    </p:extLst>
  </p:cmAuthor>
  <p:cmAuthor id="2" name="Rebecca McNeilly" initials="RM" lastIdx="2" clrIdx="1">
    <p:extLst>
      <p:ext uri="{19B8F6BF-5375-455C-9EA6-DF929625EA0E}">
        <p15:presenceInfo xmlns:p15="http://schemas.microsoft.com/office/powerpoint/2012/main" userId="S::rebeccam@notalvision.com::565cd033-59cb-4991-bebf-ec79ae23d6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991"/>
    <a:srgbClr val="8598AA"/>
    <a:srgbClr val="526475"/>
    <a:srgbClr val="FAFAFD"/>
    <a:srgbClr val="FFDF00"/>
    <a:srgbClr val="FFF470"/>
    <a:srgbClr val="FFF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9"/>
    <p:restoredTop sz="80182"/>
  </p:normalViewPr>
  <p:slideViewPr>
    <p:cSldViewPr snapToGrid="0" snapToObjects="1">
      <p:cViewPr varScale="1">
        <p:scale>
          <a:sx n="90" d="100"/>
          <a:sy n="90" d="100"/>
        </p:scale>
        <p:origin x="504" y="2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McNeilly" userId="565cd033-59cb-4991-bebf-ec79ae23d682" providerId="ADAL" clId="{43DB797E-F731-B444-8A53-85731817CBF8}"/>
    <pc:docChg chg="custSel modSld">
      <pc:chgData name="Rebecca McNeilly" userId="565cd033-59cb-4991-bebf-ec79ae23d682" providerId="ADAL" clId="{43DB797E-F731-B444-8A53-85731817CBF8}" dt="2019-02-21T17:21:48.441" v="25" actId="20577"/>
      <pc:docMkLst>
        <pc:docMk/>
      </pc:docMkLst>
      <pc:sldChg chg="modSp addCm delCm modNotesTx">
        <pc:chgData name="Rebecca McNeilly" userId="565cd033-59cb-4991-bebf-ec79ae23d682" providerId="ADAL" clId="{43DB797E-F731-B444-8A53-85731817CBF8}" dt="2019-02-21T17:20:59.782" v="19" actId="20577"/>
        <pc:sldMkLst>
          <pc:docMk/>
          <pc:sldMk cId="764192549" sldId="264"/>
        </pc:sldMkLst>
        <pc:spChg chg="mod">
          <ac:chgData name="Rebecca McNeilly" userId="565cd033-59cb-4991-bebf-ec79ae23d682" providerId="ADAL" clId="{43DB797E-F731-B444-8A53-85731817CBF8}" dt="2019-02-21T17:20:35.120" v="13" actId="20577"/>
          <ac:spMkLst>
            <pc:docMk/>
            <pc:sldMk cId="764192549" sldId="264"/>
            <ac:spMk id="9" creationId="{495ED982-8A7F-DC45-B59C-DD4AD41A3F75}"/>
          </ac:spMkLst>
        </pc:spChg>
      </pc:sldChg>
      <pc:sldChg chg="modSp addCm delCm">
        <pc:chgData name="Rebecca McNeilly" userId="565cd033-59cb-4991-bebf-ec79ae23d682" providerId="ADAL" clId="{43DB797E-F731-B444-8A53-85731817CBF8}" dt="2019-02-21T17:21:48.441" v="25" actId="20577"/>
        <pc:sldMkLst>
          <pc:docMk/>
          <pc:sldMk cId="1315425174" sldId="276"/>
        </pc:sldMkLst>
        <pc:spChg chg="mod">
          <ac:chgData name="Rebecca McNeilly" userId="565cd033-59cb-4991-bebf-ec79ae23d682" providerId="ADAL" clId="{43DB797E-F731-B444-8A53-85731817CBF8}" dt="2019-02-21T17:21:48.441" v="25" actId="20577"/>
          <ac:spMkLst>
            <pc:docMk/>
            <pc:sldMk cId="1315425174" sldId="276"/>
            <ac:spMk id="86" creationId="{8F7F328A-95B2-B744-B480-1A98F762AA5C}"/>
          </ac:spMkLst>
        </pc:spChg>
      </pc:sldChg>
    </pc:docChg>
  </pc:docChgLst>
  <pc:docChgLst>
    <pc:chgData name="Candice Traskos" userId="7bea5fa1-1983-41e6-9e33-51acce41728d" providerId="ADAL" clId="{DBDDEE18-E418-0445-ABED-B197EFC96928}"/>
    <pc:docChg chg="mod">
      <pc:chgData name="Candice Traskos" userId="7bea5fa1-1983-41e6-9e33-51acce41728d" providerId="ADAL" clId="{DBDDEE18-E418-0445-ABED-B197EFC96928}" dt="2019-02-21T17:26:40.456" v="1"/>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w Cen MT" panose="020B0602020104020603"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w Cen MT" panose="020B0602020104020603" pitchFamily="34" charset="77"/>
              </a:defRPr>
            </a:lvl1pPr>
          </a:lstStyle>
          <a:p>
            <a:fld id="{B9EFB2B7-82E9-9B4B-B4B4-FFAB7EB90A9B}" type="datetimeFigureOut">
              <a:rPr lang="en-US" smtClean="0"/>
              <a:pPr/>
              <a:t>2/21/19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w Cen MT" panose="020B0602020104020603"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w Cen MT" panose="020B0602020104020603" pitchFamily="34" charset="77"/>
              </a:defRPr>
            </a:lvl1pPr>
          </a:lstStyle>
          <a:p>
            <a:fld id="{CAF22FFF-61CE-2542-B11A-7DC080B860A1}" type="slidenum">
              <a:rPr lang="en-US" smtClean="0"/>
              <a:pPr/>
              <a:t>‹#›</a:t>
            </a:fld>
            <a:endParaRPr lang="en-US" dirty="0"/>
          </a:p>
        </p:txBody>
      </p:sp>
    </p:spTree>
    <p:extLst>
      <p:ext uri="{BB962C8B-B14F-4D97-AF65-F5344CB8AC3E}">
        <p14:creationId xmlns:p14="http://schemas.microsoft.com/office/powerpoint/2010/main" val="320136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w Cen MT" panose="020B0602020104020603" pitchFamily="34" charset="77"/>
        <a:ea typeface="+mn-ea"/>
        <a:cs typeface="+mn-cs"/>
      </a:defRPr>
    </a:lvl1pPr>
    <a:lvl2pPr marL="457200" algn="l" defTabSz="914400" rtl="0" eaLnBrk="1" latinLnBrk="0" hangingPunct="1">
      <a:defRPr sz="1200" b="0" i="0" kern="1200">
        <a:solidFill>
          <a:schemeClr val="tx1"/>
        </a:solidFill>
        <a:latin typeface="Tw Cen MT" panose="020B0602020104020603" pitchFamily="34" charset="77"/>
        <a:ea typeface="+mn-ea"/>
        <a:cs typeface="+mn-cs"/>
      </a:defRPr>
    </a:lvl2pPr>
    <a:lvl3pPr marL="914400" algn="l" defTabSz="914400" rtl="0" eaLnBrk="1" latinLnBrk="0" hangingPunct="1">
      <a:defRPr sz="1200" b="0" i="0" kern="1200">
        <a:solidFill>
          <a:schemeClr val="tx1"/>
        </a:solidFill>
        <a:latin typeface="Tw Cen MT" panose="020B0602020104020603" pitchFamily="34" charset="77"/>
        <a:ea typeface="+mn-ea"/>
        <a:cs typeface="+mn-cs"/>
      </a:defRPr>
    </a:lvl3pPr>
    <a:lvl4pPr marL="1371600" algn="l" defTabSz="914400" rtl="0" eaLnBrk="1" latinLnBrk="0" hangingPunct="1">
      <a:defRPr sz="1200" b="0" i="0" kern="1200">
        <a:solidFill>
          <a:schemeClr val="tx1"/>
        </a:solidFill>
        <a:latin typeface="Tw Cen MT" panose="020B0602020104020603" pitchFamily="34" charset="77"/>
        <a:ea typeface="+mn-ea"/>
        <a:cs typeface="+mn-cs"/>
      </a:defRPr>
    </a:lvl4pPr>
    <a:lvl5pPr marL="1828800" algn="l" defTabSz="914400" rtl="0" eaLnBrk="1" latinLnBrk="0" hangingPunct="1">
      <a:defRPr sz="1200" b="0" i="0" kern="1200">
        <a:solidFill>
          <a:schemeClr val="tx1"/>
        </a:solidFill>
        <a:latin typeface="Tw Cen MT" panose="020B06020201040206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22FFF-61CE-2542-B11A-7DC080B860A1}" type="slidenum">
              <a:rPr lang="en-US" smtClean="0"/>
              <a:t>1</a:t>
            </a:fld>
            <a:endParaRPr lang="en-US"/>
          </a:p>
        </p:txBody>
      </p:sp>
    </p:spTree>
    <p:extLst>
      <p:ext uri="{BB962C8B-B14F-4D97-AF65-F5344CB8AC3E}">
        <p14:creationId xmlns:p14="http://schemas.microsoft.com/office/powerpoint/2010/main" val="203323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22FFF-61CE-2542-B11A-7DC080B860A1}" type="slidenum">
              <a:rPr lang="en-US" smtClean="0"/>
              <a:t>10</a:t>
            </a:fld>
            <a:endParaRPr lang="en-US"/>
          </a:p>
        </p:txBody>
      </p:sp>
    </p:spTree>
    <p:extLst>
      <p:ext uri="{BB962C8B-B14F-4D97-AF65-F5344CB8AC3E}">
        <p14:creationId xmlns:p14="http://schemas.microsoft.com/office/powerpoint/2010/main" val="2975994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22FFF-61CE-2542-B11A-7DC080B860A1}" type="slidenum">
              <a:rPr lang="en-US" smtClean="0"/>
              <a:t>11</a:t>
            </a:fld>
            <a:endParaRPr lang="en-US"/>
          </a:p>
        </p:txBody>
      </p:sp>
    </p:spTree>
    <p:extLst>
      <p:ext uri="{BB962C8B-B14F-4D97-AF65-F5344CB8AC3E}">
        <p14:creationId xmlns:p14="http://schemas.microsoft.com/office/powerpoint/2010/main" val="2283047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22FFF-61CE-2542-B11A-7DC080B860A1}" type="slidenum">
              <a:rPr lang="en-US" smtClean="0"/>
              <a:t>12</a:t>
            </a:fld>
            <a:endParaRPr lang="en-US"/>
          </a:p>
        </p:txBody>
      </p:sp>
    </p:spTree>
    <p:extLst>
      <p:ext uri="{BB962C8B-B14F-4D97-AF65-F5344CB8AC3E}">
        <p14:creationId xmlns:p14="http://schemas.microsoft.com/office/powerpoint/2010/main" val="1756039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22FFF-61CE-2542-B11A-7DC080B860A1}" type="slidenum">
              <a:rPr lang="en-US" smtClean="0"/>
              <a:t>13</a:t>
            </a:fld>
            <a:endParaRPr lang="en-US"/>
          </a:p>
        </p:txBody>
      </p:sp>
    </p:spTree>
    <p:extLst>
      <p:ext uri="{BB962C8B-B14F-4D97-AF65-F5344CB8AC3E}">
        <p14:creationId xmlns:p14="http://schemas.microsoft.com/office/powerpoint/2010/main" val="1144490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22FFF-61CE-2542-B11A-7DC080B860A1}" type="slidenum">
              <a:rPr lang="en-US" smtClean="0"/>
              <a:t>14</a:t>
            </a:fld>
            <a:endParaRPr lang="en-US"/>
          </a:p>
        </p:txBody>
      </p:sp>
    </p:spTree>
    <p:extLst>
      <p:ext uri="{BB962C8B-B14F-4D97-AF65-F5344CB8AC3E}">
        <p14:creationId xmlns:p14="http://schemas.microsoft.com/office/powerpoint/2010/main" val="623270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22FFF-61CE-2542-B11A-7DC080B860A1}" type="slidenum">
              <a:rPr lang="en-US" smtClean="0"/>
              <a:t>15</a:t>
            </a:fld>
            <a:endParaRPr lang="en-US"/>
          </a:p>
        </p:txBody>
      </p:sp>
    </p:spTree>
    <p:extLst>
      <p:ext uri="{BB962C8B-B14F-4D97-AF65-F5344CB8AC3E}">
        <p14:creationId xmlns:p14="http://schemas.microsoft.com/office/powerpoint/2010/main" val="240641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22FFF-61CE-2542-B11A-7DC080B860A1}" type="slidenum">
              <a:rPr lang="en-US" smtClean="0"/>
              <a:t>16</a:t>
            </a:fld>
            <a:endParaRPr lang="en-US"/>
          </a:p>
        </p:txBody>
      </p:sp>
    </p:spTree>
    <p:extLst>
      <p:ext uri="{BB962C8B-B14F-4D97-AF65-F5344CB8AC3E}">
        <p14:creationId xmlns:p14="http://schemas.microsoft.com/office/powerpoint/2010/main" val="2734853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22FFF-61CE-2542-B11A-7DC080B860A1}" type="slidenum">
              <a:rPr lang="en-US" smtClean="0"/>
              <a:t>2</a:t>
            </a:fld>
            <a:endParaRPr lang="en-US"/>
          </a:p>
        </p:txBody>
      </p:sp>
    </p:spTree>
    <p:extLst>
      <p:ext uri="{BB962C8B-B14F-4D97-AF65-F5344CB8AC3E}">
        <p14:creationId xmlns:p14="http://schemas.microsoft.com/office/powerpoint/2010/main" val="76449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AMD is the most common cause of blindness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Here’s the information you need to get informed and take charge of your vision.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There are two types of AMD: dry and wet</a:t>
            </a:r>
          </a:p>
        </p:txBody>
      </p:sp>
      <p:sp>
        <p:nvSpPr>
          <p:cNvPr id="4" name="Slide Number Placeholder 3"/>
          <p:cNvSpPr>
            <a:spLocks noGrp="1"/>
          </p:cNvSpPr>
          <p:nvPr>
            <p:ph type="sldNum" sz="quarter" idx="10"/>
          </p:nvPr>
        </p:nvSpPr>
        <p:spPr/>
        <p:txBody>
          <a:bodyPr/>
          <a:lstStyle/>
          <a:p>
            <a:fld id="{CAF22FFF-61CE-2542-B11A-7DC080B860A1}" type="slidenum">
              <a:rPr lang="en-US" smtClean="0"/>
              <a:t>3</a:t>
            </a:fld>
            <a:endParaRPr lang="en-US"/>
          </a:p>
        </p:txBody>
      </p:sp>
    </p:spTree>
    <p:extLst>
      <p:ext uri="{BB962C8B-B14F-4D97-AF65-F5344CB8AC3E}">
        <p14:creationId xmlns:p14="http://schemas.microsoft.com/office/powerpoint/2010/main" val="3669847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Dry AMD affects an area of the eye called the Macula, which is responsible for detailed central vision used for activities like reading, driving, and seeing faces clearly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In dry AMD, changes occur in the cells of the macula. </a:t>
            </a:r>
            <a:r>
              <a:rPr lang="en-US" sz="1200" kern="1200" dirty="0" err="1">
                <a:solidFill>
                  <a:schemeClr val="tx1"/>
                </a:solidFill>
                <a:effectLst/>
                <a:ea typeface="+mn-ea"/>
                <a:cs typeface="+mn-cs"/>
              </a:rPr>
              <a:t>Drusen</a:t>
            </a:r>
            <a:r>
              <a:rPr lang="en-US" sz="1200" kern="1200" dirty="0">
                <a:solidFill>
                  <a:schemeClr val="tx1"/>
                </a:solidFill>
                <a:effectLst/>
                <a:ea typeface="+mn-ea"/>
                <a:cs typeface="+mn-cs"/>
              </a:rPr>
              <a:t> build up in this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These changes may include blurry vision, such as difficulty seeing sharp details, both up close and from a distance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Dry AMD is the slow form of the disease, with changes you may not notice over time. Most importantly, dry AMD puts you at an increased risk of progressing to the wet AMD</a:t>
            </a:r>
          </a:p>
        </p:txBody>
      </p:sp>
      <p:sp>
        <p:nvSpPr>
          <p:cNvPr id="4" name="Slide Number Placeholder 3"/>
          <p:cNvSpPr>
            <a:spLocks noGrp="1"/>
          </p:cNvSpPr>
          <p:nvPr>
            <p:ph type="sldNum" sz="quarter" idx="10"/>
          </p:nvPr>
        </p:nvSpPr>
        <p:spPr/>
        <p:txBody>
          <a:bodyPr/>
          <a:lstStyle/>
          <a:p>
            <a:fld id="{CAF22FFF-61CE-2542-B11A-7DC080B860A1}" type="slidenum">
              <a:rPr lang="en-US" smtClean="0"/>
              <a:t>4</a:t>
            </a:fld>
            <a:endParaRPr lang="en-US"/>
          </a:p>
        </p:txBody>
      </p:sp>
    </p:spTree>
    <p:extLst>
      <p:ext uri="{BB962C8B-B14F-4D97-AF65-F5344CB8AC3E}">
        <p14:creationId xmlns:p14="http://schemas.microsoft.com/office/powerpoint/2010/main" val="1443468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Over time, the size and number of these deposits can increase, which increases your risk of developing the more sight-threatening form, wet AMD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Dry AMD can </a:t>
            </a:r>
            <a:r>
              <a:rPr lang="en-US" sz="1200" b="1" dirty="0">
                <a:solidFill>
                  <a:srgbClr val="C00000"/>
                </a:solidFill>
              </a:rPr>
              <a:t>suddenly</a:t>
            </a:r>
            <a:r>
              <a:rPr lang="en-US" sz="1200" dirty="0">
                <a:solidFill>
                  <a:srgbClr val="C00000"/>
                </a:solidFill>
              </a:rPr>
              <a:t> change to wet AMD without advance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If you convert to wet AMD, abnormal blood vessels grow under and into the retina (in the macula). These blood vessels leak fluid and can sometimes bleed without any warning.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You may not notice changes until significant vision loss has occurred.</a:t>
            </a:r>
          </a:p>
        </p:txBody>
      </p:sp>
      <p:sp>
        <p:nvSpPr>
          <p:cNvPr id="4" name="Slide Number Placeholder 3"/>
          <p:cNvSpPr>
            <a:spLocks noGrp="1"/>
          </p:cNvSpPr>
          <p:nvPr>
            <p:ph type="sldNum" sz="quarter" idx="10"/>
          </p:nvPr>
        </p:nvSpPr>
        <p:spPr/>
        <p:txBody>
          <a:bodyPr/>
          <a:lstStyle/>
          <a:p>
            <a:fld id="{CAF22FFF-61CE-2542-B11A-7DC080B860A1}" type="slidenum">
              <a:rPr lang="en-US" smtClean="0"/>
              <a:t>5</a:t>
            </a:fld>
            <a:endParaRPr lang="en-US"/>
          </a:p>
        </p:txBody>
      </p:sp>
    </p:spTree>
    <p:extLst>
      <p:ext uri="{BB962C8B-B14F-4D97-AF65-F5344CB8AC3E}">
        <p14:creationId xmlns:p14="http://schemas.microsoft.com/office/powerpoint/2010/main" val="177266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If you convert to wet AMD, significant vision loss can be rapid and severe.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Symptoms of wet AMD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	Distortion or straight lines that look wavy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	Dark spot (or spots) in the center of your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	Generalized blurry vision</a:t>
            </a:r>
          </a:p>
        </p:txBody>
      </p:sp>
      <p:sp>
        <p:nvSpPr>
          <p:cNvPr id="4" name="Slide Number Placeholder 3"/>
          <p:cNvSpPr>
            <a:spLocks noGrp="1"/>
          </p:cNvSpPr>
          <p:nvPr>
            <p:ph type="sldNum" sz="quarter" idx="10"/>
          </p:nvPr>
        </p:nvSpPr>
        <p:spPr/>
        <p:txBody>
          <a:bodyPr/>
          <a:lstStyle/>
          <a:p>
            <a:fld id="{CAF22FFF-61CE-2542-B11A-7DC080B860A1}" type="slidenum">
              <a:rPr lang="en-US" smtClean="0"/>
              <a:t>6</a:t>
            </a:fld>
            <a:endParaRPr lang="en-US"/>
          </a:p>
        </p:txBody>
      </p:sp>
    </p:spTree>
    <p:extLst>
      <p:ext uri="{BB962C8B-B14F-4D97-AF65-F5344CB8AC3E}">
        <p14:creationId xmlns:p14="http://schemas.microsoft.com/office/powerpoint/2010/main" val="2626730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Unlike dry AMD, there are effective treatments for wet AMD. But these treatments are most effective when administered early on, before symptoms are noticed and vision loss has occurred. </a:t>
            </a:r>
            <a:r>
              <a:rPr lang="en-US" sz="1200" kern="1200" dirty="0">
                <a:solidFill>
                  <a:schemeClr val="tx1"/>
                </a:solidFill>
                <a:effectLst/>
                <a:ea typeface="+mn-ea"/>
                <a:cs typeface="+mn-cs"/>
              </a:rPr>
              <a:t>These </a:t>
            </a:r>
            <a:r>
              <a:rPr lang="en-US" sz="1200" dirty="0"/>
              <a:t>treatments can halt or slow the progression of wet AMD, but cannot restore vision that has already been lost.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How early is early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Once the wet AMD starts, it will continue to advance until you receive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Irreversible damage can occur within days to weeks and before symptoms are noticed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Once symptoms of visual impairment are noticed (wavy lines or dark spots), vision loss may have already occurred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earlier you catch wet AMD, the better chance you have of preserving your vision and independence.</a:t>
            </a:r>
          </a:p>
        </p:txBody>
      </p:sp>
      <p:sp>
        <p:nvSpPr>
          <p:cNvPr id="4" name="Slide Number Placeholder 3"/>
          <p:cNvSpPr>
            <a:spLocks noGrp="1"/>
          </p:cNvSpPr>
          <p:nvPr>
            <p:ph type="sldNum" sz="quarter" idx="10"/>
          </p:nvPr>
        </p:nvSpPr>
        <p:spPr/>
        <p:txBody>
          <a:bodyPr/>
          <a:lstStyle/>
          <a:p>
            <a:fld id="{CAF22FFF-61CE-2542-B11A-7DC080B860A1}" type="slidenum">
              <a:rPr lang="en-US" smtClean="0"/>
              <a:t>7</a:t>
            </a:fld>
            <a:endParaRPr lang="en-US"/>
          </a:p>
        </p:txBody>
      </p:sp>
    </p:spTree>
    <p:extLst>
      <p:ext uri="{BB962C8B-B14F-4D97-AF65-F5344CB8AC3E}">
        <p14:creationId xmlns:p14="http://schemas.microsoft.com/office/powerpoint/2010/main" val="2924609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a:t>
            </a:r>
            <a:r>
              <a:rPr lang="en-US" sz="1200" kern="1200" dirty="0" err="1">
                <a:solidFill>
                  <a:schemeClr val="tx1"/>
                </a:solidFill>
                <a:effectLst/>
                <a:ea typeface="+mn-ea"/>
                <a:cs typeface="+mn-cs"/>
              </a:rPr>
              <a:t>Amsler</a:t>
            </a:r>
            <a:r>
              <a:rPr lang="en-US" sz="1200" kern="1200" dirty="0">
                <a:solidFill>
                  <a:schemeClr val="tx1"/>
                </a:solidFill>
                <a:effectLst/>
                <a:ea typeface="+mn-ea"/>
                <a:cs typeface="+mn-cs"/>
              </a:rPr>
              <a:t> grid was developed in the 1940s and has long been recommended as a simple and accessible tool you can use from home to monitor for changes in your vision.</a:t>
            </a:r>
          </a:p>
          <a:p>
            <a:pPr fontAlgn="base"/>
            <a:endParaRPr lang="en-US" sz="1200" kern="1200" dirty="0">
              <a:solidFill>
                <a:schemeClr val="tx1"/>
              </a:solidFill>
              <a:effectLst/>
              <a:ea typeface="+mn-ea"/>
              <a:cs typeface="+mn-cs"/>
            </a:endParaRPr>
          </a:p>
          <a:p>
            <a:pPr fontAlgn="base"/>
            <a:r>
              <a:rPr lang="en-US" sz="1200" kern="1200" dirty="0">
                <a:solidFill>
                  <a:schemeClr val="tx1"/>
                </a:solidFill>
                <a:effectLst/>
                <a:ea typeface="+mn-ea"/>
                <a:cs typeface="+mn-cs"/>
              </a:rPr>
              <a:t>However, by the time you notice vision distortions on the </a:t>
            </a:r>
            <a:r>
              <a:rPr lang="en-US" sz="1200" kern="1200" dirty="0" err="1">
                <a:solidFill>
                  <a:schemeClr val="tx1"/>
                </a:solidFill>
                <a:effectLst/>
                <a:ea typeface="+mn-ea"/>
                <a:cs typeface="+mn-cs"/>
              </a:rPr>
              <a:t>Amsler</a:t>
            </a:r>
            <a:r>
              <a:rPr lang="en-US" sz="1200" kern="1200" dirty="0">
                <a:solidFill>
                  <a:schemeClr val="tx1"/>
                </a:solidFill>
                <a:effectLst/>
                <a:ea typeface="+mn-ea"/>
                <a:cs typeface="+mn-cs"/>
              </a:rPr>
              <a:t> grid, significant vision loss may have already occurred.</a:t>
            </a:r>
          </a:p>
          <a:p>
            <a:pPr fontAlgn="base"/>
            <a:endParaRPr lang="en-US" sz="1200" kern="1200" dirty="0">
              <a:solidFill>
                <a:schemeClr val="tx1"/>
              </a:solidFill>
              <a:effectLst/>
              <a:ea typeface="+mn-ea"/>
              <a:cs typeface="+mn-cs"/>
            </a:endParaRPr>
          </a:p>
          <a:p>
            <a:pPr fontAlgn="base"/>
            <a:r>
              <a:rPr lang="en-US" sz="1200" kern="1200" dirty="0">
                <a:solidFill>
                  <a:schemeClr val="tx1"/>
                </a:solidFill>
                <a:effectLst/>
                <a:ea typeface="+mn-ea"/>
                <a:cs typeface="+mn-cs"/>
              </a:rPr>
              <a:t>Fortunately, new technology has been developed to detect tiny changes before symptoms are noticed and report them to your doctor so you can receive immediate treatment.</a:t>
            </a:r>
          </a:p>
          <a:p>
            <a:pPr fontAlgn="base"/>
            <a:endParaRPr lang="en-US" sz="1200" kern="1200" dirty="0">
              <a:solidFill>
                <a:schemeClr val="tx1"/>
              </a:solidFill>
              <a:effectLs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solidFill>
                  <a:srgbClr val="FFFFFF"/>
                </a:solidFill>
                <a:latin typeface="Tw Cen MT" panose="020B0602020104020603" pitchFamily="34" charset="77"/>
              </a:rPr>
              <a:t>94% of patients using ForeseeHome maintained driving vision (20/40 or better) at wet AMD diagnosis compared with 62% of patients using standard methods of detection alone.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1" dirty="0">
              <a:solidFill>
                <a:srgbClr val="FFFFFF"/>
              </a:solidFill>
              <a:latin typeface="Tw Cen MT" panose="020B0602020104020603" pitchFamily="34"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solidFill>
                  <a:srgbClr val="FFFFFF"/>
                </a:solidFill>
                <a:latin typeface="Tw Cen MT" panose="020B0602020104020603" pitchFamily="34" charset="77"/>
              </a:rPr>
              <a:t>The HOME Study was terminated early due to efficacy</a:t>
            </a:r>
            <a:r>
              <a:rPr lang="en-US" b="1" baseline="30000" dirty="0">
                <a:solidFill>
                  <a:srgbClr val="FFFFFF"/>
                </a:solidFill>
                <a:latin typeface="Tw Cen MT" panose="020B0602020104020603" pitchFamily="34" charset="77"/>
              </a:rPr>
              <a:t>1</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1" dirty="0">
              <a:solidFill>
                <a:srgbClr val="FFFFFF"/>
              </a:solidFill>
              <a:latin typeface="Tw Cen MT" panose="020B0602020104020603" pitchFamily="34"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700" b="1" baseline="30000" dirty="0">
                <a:solidFill>
                  <a:srgbClr val="FFFFFF"/>
                </a:solidFill>
                <a:latin typeface="Tw Cen MT" panose="020B0602020104020603" pitchFamily="34" charset="77"/>
              </a:rPr>
              <a:t>1</a:t>
            </a:r>
            <a:r>
              <a:rPr lang="en-US" sz="700" kern="1200" dirty="0">
                <a:solidFill>
                  <a:schemeClr val="tx1"/>
                </a:solidFill>
                <a:effectLst/>
                <a:ea typeface="+mn-ea"/>
                <a:cs typeface="+mn-cs"/>
              </a:rPr>
              <a:t>Chew EY, Clemons TE, Bressler SB, et al; AREDS2-HOME Study Research Group. Randomized trial of a home monitoring system for early detection of choroidal neovascularization home monitoring of the Eye (HOME) study. Ophthalmology. 2014;121(2):535-544.</a:t>
            </a:r>
          </a:p>
        </p:txBody>
      </p:sp>
      <p:sp>
        <p:nvSpPr>
          <p:cNvPr id="4" name="Slide Number Placeholder 3"/>
          <p:cNvSpPr>
            <a:spLocks noGrp="1"/>
          </p:cNvSpPr>
          <p:nvPr>
            <p:ph type="sldNum" sz="quarter" idx="10"/>
          </p:nvPr>
        </p:nvSpPr>
        <p:spPr/>
        <p:txBody>
          <a:bodyPr/>
          <a:lstStyle/>
          <a:p>
            <a:fld id="{CAF22FFF-61CE-2542-B11A-7DC080B860A1}" type="slidenum">
              <a:rPr lang="en-US" smtClean="0"/>
              <a:t>8</a:t>
            </a:fld>
            <a:endParaRPr lang="en-US"/>
          </a:p>
        </p:txBody>
      </p:sp>
    </p:spTree>
    <p:extLst>
      <p:ext uri="{BB962C8B-B14F-4D97-AF65-F5344CB8AC3E}">
        <p14:creationId xmlns:p14="http://schemas.microsoft.com/office/powerpoint/2010/main" val="1256379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ForeseeHome is a device you use at home. It helps people with dry AMD detect wet AMD before you even notice that visual changes have occurred.</a:t>
            </a:r>
          </a:p>
          <a:p>
            <a:endParaRPr lang="en-US" dirty="0"/>
          </a:p>
          <a:p>
            <a:r>
              <a:rPr lang="en-US" b="1" dirty="0"/>
              <a:t>How does it work?</a:t>
            </a:r>
          </a:p>
          <a:p>
            <a:endParaRPr lang="en-US" dirty="0"/>
          </a:p>
          <a:p>
            <a:r>
              <a:rPr lang="en-US" dirty="0"/>
              <a:t>You take a simple, daily test that checks for tiny changes in your vision. </a:t>
            </a:r>
            <a:br>
              <a:rPr lang="en-US" dirty="0"/>
            </a:br>
            <a:endParaRPr lang="en-US" dirty="0"/>
          </a:p>
          <a:p>
            <a:pPr marL="0" indent="0">
              <a:lnSpc>
                <a:spcPct val="130000"/>
              </a:lnSpc>
              <a:spcAft>
                <a:spcPts val="2700"/>
              </a:spcAft>
              <a:buNone/>
            </a:pPr>
            <a:r>
              <a:rPr lang="en-US" sz="1200" b="0" dirty="0"/>
              <a:t>Data from each test are sent to your eye doctor and </a:t>
            </a:r>
            <a:r>
              <a:rPr lang="en-US" sz="1200" b="0" dirty="0" err="1"/>
              <a:t>Notal</a:t>
            </a:r>
            <a:r>
              <a:rPr lang="en-US" sz="1200" b="0" dirty="0"/>
              <a:t> Vision, the maker of ForeseeHome</a:t>
            </a:r>
          </a:p>
          <a:p>
            <a:endParaRPr lang="en-US" dirty="0"/>
          </a:p>
          <a:p>
            <a:r>
              <a:rPr lang="en-US" dirty="0"/>
              <a:t>If a change in test scores is detected, </a:t>
            </a:r>
            <a:r>
              <a:rPr lang="en-US" dirty="0" err="1"/>
              <a:t>Notal</a:t>
            </a:r>
            <a:r>
              <a:rPr lang="en-US" dirty="0"/>
              <a:t> Vision alerts your doctor. Your doctor’s office will then contact you directly to schedule a follow up visit.</a:t>
            </a:r>
          </a:p>
        </p:txBody>
      </p:sp>
      <p:sp>
        <p:nvSpPr>
          <p:cNvPr id="4" name="Slide Number Placeholder 3"/>
          <p:cNvSpPr>
            <a:spLocks noGrp="1"/>
          </p:cNvSpPr>
          <p:nvPr>
            <p:ph type="sldNum" sz="quarter" idx="10"/>
          </p:nvPr>
        </p:nvSpPr>
        <p:spPr/>
        <p:txBody>
          <a:bodyPr/>
          <a:lstStyle/>
          <a:p>
            <a:fld id="{CAF22FFF-61CE-2542-B11A-7DC080B860A1}" type="slidenum">
              <a:rPr lang="en-US" smtClean="0"/>
              <a:t>9</a:t>
            </a:fld>
            <a:endParaRPr lang="en-US"/>
          </a:p>
        </p:txBody>
      </p:sp>
    </p:spTree>
    <p:extLst>
      <p:ext uri="{BB962C8B-B14F-4D97-AF65-F5344CB8AC3E}">
        <p14:creationId xmlns:p14="http://schemas.microsoft.com/office/powerpoint/2010/main" val="242553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3DD7AB-1D19-8D43-BC9F-567A01249930}"/>
              </a:ext>
            </a:extLst>
          </p:cNvPr>
          <p:cNvSpPr/>
          <p:nvPr userDrawn="1"/>
        </p:nvSpPr>
        <p:spPr>
          <a:xfrm>
            <a:off x="0" y="0"/>
            <a:ext cx="4059936" cy="1499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w Cen MT" panose="020B0602020104020603" pitchFamily="34" charset="77"/>
            </a:endParaRPr>
          </a:p>
        </p:txBody>
      </p:sp>
      <p:sp>
        <p:nvSpPr>
          <p:cNvPr id="2" name="Title 1">
            <a:extLst>
              <a:ext uri="{FF2B5EF4-FFF2-40B4-BE49-F238E27FC236}">
                <a16:creationId xmlns:a16="http://schemas.microsoft.com/office/drawing/2014/main" id="{03A41D40-08A4-A440-B548-DA7EC1731F44}"/>
              </a:ext>
            </a:extLst>
          </p:cNvPr>
          <p:cNvSpPr>
            <a:spLocks noGrp="1"/>
          </p:cNvSpPr>
          <p:nvPr>
            <p:ph type="ctrTitle"/>
          </p:nvPr>
        </p:nvSpPr>
        <p:spPr>
          <a:xfrm>
            <a:off x="4998654" y="2128957"/>
            <a:ext cx="6103089" cy="1581972"/>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03754AA-E30E-E54A-80F4-E9917A955D71}"/>
              </a:ext>
            </a:extLst>
          </p:cNvPr>
          <p:cNvSpPr>
            <a:spLocks noGrp="1"/>
          </p:cNvSpPr>
          <p:nvPr>
            <p:ph type="subTitle" idx="1"/>
          </p:nvPr>
        </p:nvSpPr>
        <p:spPr>
          <a:xfrm>
            <a:off x="4998653" y="4293196"/>
            <a:ext cx="6103090" cy="433965"/>
          </a:xfrm>
        </p:spPr>
        <p:txBody>
          <a:bodyPr wrap="square">
            <a:normAutofit/>
          </a:bodyPr>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Picture Placeholder 13">
            <a:extLst>
              <a:ext uri="{FF2B5EF4-FFF2-40B4-BE49-F238E27FC236}">
                <a16:creationId xmlns:a16="http://schemas.microsoft.com/office/drawing/2014/main" id="{2BB4168A-BF4A-F944-AC76-92D6E431334A}"/>
              </a:ext>
            </a:extLst>
          </p:cNvPr>
          <p:cNvSpPr>
            <a:spLocks noGrp="1"/>
          </p:cNvSpPr>
          <p:nvPr>
            <p:ph type="pic" sz="quarter" idx="10"/>
          </p:nvPr>
        </p:nvSpPr>
        <p:spPr>
          <a:xfrm>
            <a:off x="0" y="1499191"/>
            <a:ext cx="4059936" cy="5358809"/>
          </a:xfrm>
        </p:spPr>
        <p:txBody>
          <a:bodyPr/>
          <a:lstStyle/>
          <a:p>
            <a:endParaRPr lang="en-US" dirty="0"/>
          </a:p>
        </p:txBody>
      </p:sp>
      <p:sp>
        <p:nvSpPr>
          <p:cNvPr id="7" name="Rectangle 6">
            <a:extLst>
              <a:ext uri="{FF2B5EF4-FFF2-40B4-BE49-F238E27FC236}">
                <a16:creationId xmlns:a16="http://schemas.microsoft.com/office/drawing/2014/main" id="{6B9F775A-FD2B-0B40-8456-4240ECCE0CA8}"/>
              </a:ext>
            </a:extLst>
          </p:cNvPr>
          <p:cNvSpPr/>
          <p:nvPr userDrawn="1"/>
        </p:nvSpPr>
        <p:spPr>
          <a:xfrm flipV="1">
            <a:off x="4059936" y="1426039"/>
            <a:ext cx="1022428" cy="73152"/>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Tw Cen MT" panose="020B0602020104020603" pitchFamily="34" charset="77"/>
              </a:rPr>
              <a:t> </a:t>
            </a:r>
          </a:p>
        </p:txBody>
      </p:sp>
    </p:spTree>
    <p:extLst>
      <p:ext uri="{BB962C8B-B14F-4D97-AF65-F5344CB8AC3E}">
        <p14:creationId xmlns:p14="http://schemas.microsoft.com/office/powerpoint/2010/main" val="130541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38F9-D1D4-9F4D-92AF-F9ECA52DCF2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C8DA7F5-D803-6F4F-B4EF-ED5C1999D0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20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2AE4-C75E-D644-B0FD-0B51E144C0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1131CB-2C70-EF4E-9CF7-F3FC2354E8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0372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57FB-C35A-C64D-842A-6ED16E4FA8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EAAD4-3912-604F-A63A-C2A8B96572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87DA32-2AC2-9A45-ACA6-0D6AAC4707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82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2EEE-4FE8-1A41-97D0-64E7DEB1E8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837E1A-B206-2043-B4CD-2BB76347EC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F8F1F6-DCEA-424D-99AA-CBAA6C12E0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892CF-B08C-634D-B3BC-634BDA30FF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31D7600-A026-1E4E-BA1D-93AB5B58A6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84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193A-CE0C-B84D-B6E7-7FC3BDCE5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1165AE-888A-7A40-A745-AD11DCA39D65}"/>
              </a:ext>
            </a:extLst>
          </p:cNvPr>
          <p:cNvSpPr>
            <a:spLocks noGrp="1"/>
          </p:cNvSpPr>
          <p:nvPr>
            <p:ph type="dt" sz="half" idx="10"/>
          </p:nvPr>
        </p:nvSpPr>
        <p:spPr/>
        <p:txBody>
          <a:bodyPr/>
          <a:lstStyle/>
          <a:p>
            <a:fld id="{907D9F45-A486-5243-A173-BCEEC9F6A3EF}" type="datetimeFigureOut">
              <a:rPr lang="en-US" smtClean="0"/>
              <a:t>2/21/19</a:t>
            </a:fld>
            <a:endParaRPr lang="en-US"/>
          </a:p>
        </p:txBody>
      </p:sp>
      <p:sp>
        <p:nvSpPr>
          <p:cNvPr id="4" name="Footer Placeholder 3">
            <a:extLst>
              <a:ext uri="{FF2B5EF4-FFF2-40B4-BE49-F238E27FC236}">
                <a16:creationId xmlns:a16="http://schemas.microsoft.com/office/drawing/2014/main" id="{CDACF55A-A169-5640-A388-B440DDBFE87E}"/>
              </a:ext>
            </a:extLst>
          </p:cNvPr>
          <p:cNvSpPr>
            <a:spLocks noGrp="1"/>
          </p:cNvSpPr>
          <p:nvPr>
            <p:ph type="ftr" sz="quarter" idx="11"/>
          </p:nvPr>
        </p:nvSpPr>
        <p:spPr>
          <a:xfrm>
            <a:off x="4038600" y="6356350"/>
            <a:ext cx="4114800" cy="365125"/>
          </a:xfrm>
          <a:prstGeom prst="rect">
            <a:avLst/>
          </a:prstGeom>
        </p:spPr>
        <p:txBody>
          <a:bodyPr/>
          <a:lstStyle>
            <a:lvl1pPr>
              <a:defRPr b="0" i="0">
                <a:latin typeface="Tw Cen MT" panose="020B0602020104020603" pitchFamily="34" charset="77"/>
              </a:defRPr>
            </a:lvl1pPr>
          </a:lstStyle>
          <a:p>
            <a:endParaRPr lang="en-US" dirty="0"/>
          </a:p>
        </p:txBody>
      </p:sp>
      <p:sp>
        <p:nvSpPr>
          <p:cNvPr id="5" name="Slide Number Placeholder 4">
            <a:extLst>
              <a:ext uri="{FF2B5EF4-FFF2-40B4-BE49-F238E27FC236}">
                <a16:creationId xmlns:a16="http://schemas.microsoft.com/office/drawing/2014/main" id="{C7EA0787-813C-BC4E-9C0C-BD9BE9A25435}"/>
              </a:ext>
            </a:extLst>
          </p:cNvPr>
          <p:cNvSpPr>
            <a:spLocks noGrp="1"/>
          </p:cNvSpPr>
          <p:nvPr>
            <p:ph type="sldNum" sz="quarter" idx="12"/>
          </p:nvPr>
        </p:nvSpPr>
        <p:spPr/>
        <p:txBody>
          <a:bodyPr/>
          <a:lstStyle/>
          <a:p>
            <a:fld id="{0F2DC36D-F46C-1E4B-9974-ADCF3992811C}" type="slidenum">
              <a:rPr lang="en-US" smtClean="0"/>
              <a:t>‹#›</a:t>
            </a:fld>
            <a:endParaRPr lang="en-US"/>
          </a:p>
        </p:txBody>
      </p:sp>
    </p:spTree>
    <p:extLst>
      <p:ext uri="{BB962C8B-B14F-4D97-AF65-F5344CB8AC3E}">
        <p14:creationId xmlns:p14="http://schemas.microsoft.com/office/powerpoint/2010/main" val="281062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E97A9A-101C-F04C-9AD5-2233A0816C24}"/>
              </a:ext>
            </a:extLst>
          </p:cNvPr>
          <p:cNvSpPr>
            <a:spLocks noGrp="1"/>
          </p:cNvSpPr>
          <p:nvPr>
            <p:ph type="dt" sz="half" idx="10"/>
          </p:nvPr>
        </p:nvSpPr>
        <p:spPr/>
        <p:txBody>
          <a:bodyPr/>
          <a:lstStyle/>
          <a:p>
            <a:fld id="{907D9F45-A486-5243-A173-BCEEC9F6A3EF}" type="datetimeFigureOut">
              <a:rPr lang="en-US" smtClean="0"/>
              <a:t>2/21/19</a:t>
            </a:fld>
            <a:endParaRPr lang="en-US"/>
          </a:p>
        </p:txBody>
      </p:sp>
      <p:sp>
        <p:nvSpPr>
          <p:cNvPr id="3" name="Footer Placeholder 2">
            <a:extLst>
              <a:ext uri="{FF2B5EF4-FFF2-40B4-BE49-F238E27FC236}">
                <a16:creationId xmlns:a16="http://schemas.microsoft.com/office/drawing/2014/main" id="{228724CF-0054-4B43-A39A-A22770916C7A}"/>
              </a:ext>
            </a:extLst>
          </p:cNvPr>
          <p:cNvSpPr>
            <a:spLocks noGrp="1"/>
          </p:cNvSpPr>
          <p:nvPr>
            <p:ph type="ftr" sz="quarter" idx="11"/>
          </p:nvPr>
        </p:nvSpPr>
        <p:spPr>
          <a:xfrm>
            <a:off x="4038600" y="6356350"/>
            <a:ext cx="4114800" cy="365125"/>
          </a:xfrm>
          <a:prstGeom prst="rect">
            <a:avLst/>
          </a:prstGeom>
        </p:spPr>
        <p:txBody>
          <a:bodyPr/>
          <a:lstStyle>
            <a:lvl1pPr>
              <a:defRPr b="0" i="0">
                <a:latin typeface="Tw Cen MT" panose="020B0602020104020603" pitchFamily="34" charset="77"/>
              </a:defRPr>
            </a:lvl1pPr>
          </a:lstStyle>
          <a:p>
            <a:endParaRPr lang="en-US" dirty="0"/>
          </a:p>
        </p:txBody>
      </p:sp>
      <p:sp>
        <p:nvSpPr>
          <p:cNvPr id="4" name="Slide Number Placeholder 3">
            <a:extLst>
              <a:ext uri="{FF2B5EF4-FFF2-40B4-BE49-F238E27FC236}">
                <a16:creationId xmlns:a16="http://schemas.microsoft.com/office/drawing/2014/main" id="{7C42863F-5A9C-B64F-9E4D-50FFB88C22A8}"/>
              </a:ext>
            </a:extLst>
          </p:cNvPr>
          <p:cNvSpPr>
            <a:spLocks noGrp="1"/>
          </p:cNvSpPr>
          <p:nvPr>
            <p:ph type="sldNum" sz="quarter" idx="12"/>
          </p:nvPr>
        </p:nvSpPr>
        <p:spPr/>
        <p:txBody>
          <a:bodyPr/>
          <a:lstStyle/>
          <a:p>
            <a:fld id="{0F2DC36D-F46C-1E4B-9974-ADCF3992811C}" type="slidenum">
              <a:rPr lang="en-US" smtClean="0"/>
              <a:t>‹#›</a:t>
            </a:fld>
            <a:endParaRPr lang="en-US"/>
          </a:p>
        </p:txBody>
      </p:sp>
    </p:spTree>
    <p:extLst>
      <p:ext uri="{BB962C8B-B14F-4D97-AF65-F5344CB8AC3E}">
        <p14:creationId xmlns:p14="http://schemas.microsoft.com/office/powerpoint/2010/main" val="400767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6C117-2EC5-664B-B137-B3874D5BDE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CA1E2C-DD75-2345-B7AA-7CB21BCA2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31AB3A1-2A46-DF41-A69B-F51735FC4E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w Cen MT" panose="020B0602020104020603" pitchFamily="34" charset="77"/>
              </a:defRPr>
            </a:lvl1pPr>
          </a:lstStyle>
          <a:p>
            <a:fld id="{907D9F45-A486-5243-A173-BCEEC9F6A3EF}" type="datetimeFigureOut">
              <a:rPr lang="en-US" smtClean="0"/>
              <a:pPr/>
              <a:t>2/21/19</a:t>
            </a:fld>
            <a:endParaRPr lang="en-US" dirty="0"/>
          </a:p>
        </p:txBody>
      </p:sp>
      <p:sp>
        <p:nvSpPr>
          <p:cNvPr id="6" name="Slide Number Placeholder 5">
            <a:extLst>
              <a:ext uri="{FF2B5EF4-FFF2-40B4-BE49-F238E27FC236}">
                <a16:creationId xmlns:a16="http://schemas.microsoft.com/office/drawing/2014/main" id="{3D3C093F-8478-8C4F-8A77-C495EC941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w Cen MT" panose="020B0602020104020603" pitchFamily="34" charset="77"/>
              </a:defRPr>
            </a:lvl1pPr>
          </a:lstStyle>
          <a:p>
            <a:fld id="{0F2DC36D-F46C-1E4B-9974-ADCF3992811C}" type="slidenum">
              <a:rPr lang="en-US" smtClean="0"/>
              <a:pPr/>
              <a:t>‹#›</a:t>
            </a:fld>
            <a:endParaRPr lang="en-US" dirty="0"/>
          </a:p>
        </p:txBody>
      </p:sp>
    </p:spTree>
    <p:extLst>
      <p:ext uri="{BB962C8B-B14F-4D97-AF65-F5344CB8AC3E}">
        <p14:creationId xmlns:p14="http://schemas.microsoft.com/office/powerpoint/2010/main" val="572738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110000"/>
        </a:lnSpc>
        <a:spcBef>
          <a:spcPct val="0"/>
        </a:spcBef>
        <a:buNone/>
        <a:defRPr sz="3600" b="0" i="0" kern="1200">
          <a:solidFill>
            <a:schemeClr val="tx1"/>
          </a:solidFill>
          <a:latin typeface="Tw Cen MT" panose="020B06020201040206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2.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BB3E5BF-924C-554A-96C4-B801776F801C}"/>
              </a:ext>
            </a:extLst>
          </p:cNvPr>
          <p:cNvSpPr>
            <a:spLocks noGrp="1"/>
          </p:cNvSpPr>
          <p:nvPr>
            <p:ph type="subTitle" idx="1"/>
          </p:nvPr>
        </p:nvSpPr>
        <p:spPr>
          <a:xfrm>
            <a:off x="4998653" y="4433977"/>
            <a:ext cx="6103090" cy="433965"/>
          </a:xfrm>
        </p:spPr>
        <p:txBody>
          <a:bodyPr>
            <a:noAutofit/>
          </a:bodyPr>
          <a:lstStyle/>
          <a:p>
            <a:r>
              <a:rPr lang="en-US" sz="2600" dirty="0">
                <a:solidFill>
                  <a:schemeClr val="accent2"/>
                </a:solidFill>
                <a:latin typeface="Tw Cen MT" panose="020B0602020104020603" pitchFamily="34" charset="77"/>
              </a:rPr>
              <a:t>Speaker Name</a:t>
            </a:r>
          </a:p>
        </p:txBody>
      </p:sp>
      <p:sp>
        <p:nvSpPr>
          <p:cNvPr id="13" name="TextBox 12">
            <a:extLst>
              <a:ext uri="{FF2B5EF4-FFF2-40B4-BE49-F238E27FC236}">
                <a16:creationId xmlns:a16="http://schemas.microsoft.com/office/drawing/2014/main" id="{FD0D114C-2FD5-F243-8F5D-5F3DA7AB46BC}"/>
              </a:ext>
            </a:extLst>
          </p:cNvPr>
          <p:cNvSpPr txBox="1"/>
          <p:nvPr/>
        </p:nvSpPr>
        <p:spPr>
          <a:xfrm>
            <a:off x="707629" y="320495"/>
            <a:ext cx="2621230" cy="1569660"/>
          </a:xfrm>
          <a:prstGeom prst="rect">
            <a:avLst/>
          </a:prstGeom>
          <a:noFill/>
        </p:spPr>
        <p:txBody>
          <a:bodyPr wrap="none" rtlCol="0">
            <a:spAutoFit/>
          </a:bodyPr>
          <a:lstStyle/>
          <a:p>
            <a:pPr algn="ctr"/>
            <a:r>
              <a:rPr lang="en-US" sz="9600" dirty="0">
                <a:solidFill>
                  <a:schemeClr val="bg1">
                    <a:alpha val="10000"/>
                  </a:schemeClr>
                </a:solidFill>
                <a:latin typeface="Tw Cen MT" panose="020B0602020104020603" pitchFamily="34" charset="77"/>
              </a:rPr>
              <a:t>AMD</a:t>
            </a:r>
          </a:p>
        </p:txBody>
      </p:sp>
      <p:sp>
        <p:nvSpPr>
          <p:cNvPr id="12" name="Title 11">
            <a:extLst>
              <a:ext uri="{FF2B5EF4-FFF2-40B4-BE49-F238E27FC236}">
                <a16:creationId xmlns:a16="http://schemas.microsoft.com/office/drawing/2014/main" id="{D83E2443-C051-5A48-9E48-B80A83043FE9}"/>
              </a:ext>
            </a:extLst>
          </p:cNvPr>
          <p:cNvSpPr>
            <a:spLocks noGrp="1"/>
          </p:cNvSpPr>
          <p:nvPr>
            <p:ph type="ctrTitle"/>
          </p:nvPr>
        </p:nvSpPr>
        <p:spPr>
          <a:xfrm>
            <a:off x="4998654" y="2159000"/>
            <a:ext cx="6103089" cy="1739900"/>
          </a:xfrm>
        </p:spPr>
        <p:txBody>
          <a:bodyPr anchor="ctr">
            <a:noAutofit/>
          </a:bodyPr>
          <a:lstStyle/>
          <a:p>
            <a:pPr>
              <a:lnSpc>
                <a:spcPct val="100000"/>
              </a:lnSpc>
            </a:pPr>
            <a:r>
              <a:rPr lang="en-US" sz="3400" dirty="0">
                <a:latin typeface="Tw Cen MT" panose="020B0602020104020603" pitchFamily="34" charset="77"/>
              </a:rPr>
              <a:t>Understanding Age-related Macular Degeneration (AMD)</a:t>
            </a:r>
            <a:br>
              <a:rPr lang="en-US" sz="3200" dirty="0"/>
            </a:br>
            <a:r>
              <a:rPr lang="en-US" sz="3000" b="0" dirty="0">
                <a:solidFill>
                  <a:schemeClr val="tx1">
                    <a:lumMod val="50000"/>
                    <a:lumOff val="50000"/>
                  </a:schemeClr>
                </a:solidFill>
                <a:latin typeface="Tw Cen MT" panose="020B0602020104020603" pitchFamily="34" charset="77"/>
              </a:rPr>
              <a:t>And how you can play a role in protecting your vision</a:t>
            </a:r>
          </a:p>
        </p:txBody>
      </p:sp>
      <p:pic>
        <p:nvPicPr>
          <p:cNvPr id="7" name="Picture Placeholder 6">
            <a:extLst>
              <a:ext uri="{FF2B5EF4-FFF2-40B4-BE49-F238E27FC236}">
                <a16:creationId xmlns:a16="http://schemas.microsoft.com/office/drawing/2014/main" id="{B7CBD29C-9FCE-284E-B822-5533A278D222}"/>
              </a:ext>
            </a:extLst>
          </p:cNvPr>
          <p:cNvPicPr>
            <a:picLocks noGrp="1" noChangeAspect="1"/>
          </p:cNvPicPr>
          <p:nvPr>
            <p:ph type="pic" sz="quarter" idx="10"/>
          </p:nvPr>
        </p:nvPicPr>
        <p:blipFill rotWithShape="1">
          <a:blip r:embed="rId3"/>
          <a:srcRect l="39908" r="10044"/>
          <a:stretch/>
        </p:blipFill>
        <p:spPr>
          <a:xfrm>
            <a:off x="0" y="1499191"/>
            <a:ext cx="4059936" cy="5358809"/>
          </a:xfrm>
        </p:spPr>
      </p:pic>
      <p:sp>
        <p:nvSpPr>
          <p:cNvPr id="11" name="Rectangle 10">
            <a:extLst>
              <a:ext uri="{FF2B5EF4-FFF2-40B4-BE49-F238E27FC236}">
                <a16:creationId xmlns:a16="http://schemas.microsoft.com/office/drawing/2014/main" id="{2920BEAE-FB75-6D4C-9AA9-327FCFB95D07}"/>
              </a:ext>
            </a:extLst>
          </p:cNvPr>
          <p:cNvSpPr/>
          <p:nvPr/>
        </p:nvSpPr>
        <p:spPr>
          <a:xfrm>
            <a:off x="1737359" y="1499191"/>
            <a:ext cx="2322577" cy="5358808"/>
          </a:xfrm>
          <a:prstGeom prst="rect">
            <a:avLst/>
          </a:prstGeom>
          <a:gradFill>
            <a:gsLst>
              <a:gs pos="38000">
                <a:schemeClr val="tx1">
                  <a:alpha val="0"/>
                </a:schemeClr>
              </a:gs>
              <a:gs pos="99000">
                <a:schemeClr val="tx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Tree>
    <p:extLst>
      <p:ext uri="{BB962C8B-B14F-4D97-AF65-F5344CB8AC3E}">
        <p14:creationId xmlns:p14="http://schemas.microsoft.com/office/powerpoint/2010/main" val="181760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238968E6-30F1-BF4B-8279-51873A2CF348}"/>
              </a:ext>
            </a:extLst>
          </p:cNvPr>
          <p:cNvPicPr>
            <a:picLocks noChangeAspect="1"/>
          </p:cNvPicPr>
          <p:nvPr/>
        </p:nvPicPr>
        <p:blipFill>
          <a:blip r:embed="rId3"/>
          <a:stretch>
            <a:fillRect/>
          </a:stretch>
        </p:blipFill>
        <p:spPr>
          <a:xfrm>
            <a:off x="9528946" y="5160198"/>
            <a:ext cx="2016391" cy="1697802"/>
          </a:xfrm>
          <a:prstGeom prst="rect">
            <a:avLst/>
          </a:prstGeom>
        </p:spPr>
      </p:pic>
      <p:sp>
        <p:nvSpPr>
          <p:cNvPr id="90" name="Rectangle 89">
            <a:extLst>
              <a:ext uri="{FF2B5EF4-FFF2-40B4-BE49-F238E27FC236}">
                <a16:creationId xmlns:a16="http://schemas.microsoft.com/office/drawing/2014/main" id="{A9B026A1-D37B-6C4A-B72E-7795F9D4FFFA}"/>
              </a:ext>
            </a:extLst>
          </p:cNvPr>
          <p:cNvSpPr/>
          <p:nvPr/>
        </p:nvSpPr>
        <p:spPr>
          <a:xfrm>
            <a:off x="0" y="1"/>
            <a:ext cx="12191999" cy="1862489"/>
          </a:xfrm>
          <a:prstGeom prst="rect">
            <a:avLst/>
          </a:prstGeom>
          <a:solidFill>
            <a:srgbClr val="00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95" name="Picture 94">
            <a:extLst>
              <a:ext uri="{FF2B5EF4-FFF2-40B4-BE49-F238E27FC236}">
                <a16:creationId xmlns:a16="http://schemas.microsoft.com/office/drawing/2014/main" id="{29FC21B2-AAA4-094C-AB47-51E1A3F9FFD2}"/>
              </a:ext>
            </a:extLst>
          </p:cNvPr>
          <p:cNvPicPr>
            <a:picLocks noChangeAspect="1"/>
          </p:cNvPicPr>
          <p:nvPr/>
        </p:nvPicPr>
        <p:blipFill>
          <a:blip r:embed="rId4">
            <a:alphaModFix amt="10000"/>
          </a:blip>
          <a:stretch>
            <a:fillRect/>
          </a:stretch>
        </p:blipFill>
        <p:spPr>
          <a:xfrm>
            <a:off x="143695" y="-436223"/>
            <a:ext cx="3035913" cy="3035913"/>
          </a:xfrm>
          <a:prstGeom prst="rect">
            <a:avLst/>
          </a:prstGeom>
        </p:spPr>
      </p:pic>
      <p:sp>
        <p:nvSpPr>
          <p:cNvPr id="88" name="TextBox 87">
            <a:extLst>
              <a:ext uri="{FF2B5EF4-FFF2-40B4-BE49-F238E27FC236}">
                <a16:creationId xmlns:a16="http://schemas.microsoft.com/office/drawing/2014/main" id="{79D9B325-1691-E045-A912-8D02BCD4B26A}"/>
              </a:ext>
            </a:extLst>
          </p:cNvPr>
          <p:cNvSpPr txBox="1"/>
          <p:nvPr/>
        </p:nvSpPr>
        <p:spPr>
          <a:xfrm>
            <a:off x="4851797" y="2832039"/>
            <a:ext cx="606256" cy="1046440"/>
          </a:xfrm>
          <a:prstGeom prst="rect">
            <a:avLst/>
          </a:prstGeom>
          <a:noFill/>
        </p:spPr>
        <p:txBody>
          <a:bodyPr wrap="none" rtlCol="0">
            <a:spAutoFit/>
          </a:bodyPr>
          <a:lstStyle/>
          <a:p>
            <a:pPr algn="ctr"/>
            <a:r>
              <a:rPr lang="en-US" sz="6200" b="1" dirty="0">
                <a:solidFill>
                  <a:schemeClr val="tx1">
                    <a:lumMod val="50000"/>
                    <a:lumOff val="50000"/>
                    <a:alpha val="30000"/>
                  </a:schemeClr>
                </a:solidFill>
                <a:latin typeface="Tw Cen MT" panose="020B0602020104020603" pitchFamily="34" charset="77"/>
              </a:rPr>
              <a:t>2</a:t>
            </a:r>
          </a:p>
        </p:txBody>
      </p:sp>
      <p:sp>
        <p:nvSpPr>
          <p:cNvPr id="87" name="TextBox 86">
            <a:extLst>
              <a:ext uri="{FF2B5EF4-FFF2-40B4-BE49-F238E27FC236}">
                <a16:creationId xmlns:a16="http://schemas.microsoft.com/office/drawing/2014/main" id="{F4FB3C9F-DF85-4749-B611-20D1CE36A9B5}"/>
              </a:ext>
            </a:extLst>
          </p:cNvPr>
          <p:cNvSpPr txBox="1"/>
          <p:nvPr/>
        </p:nvSpPr>
        <p:spPr>
          <a:xfrm>
            <a:off x="1358523" y="2832039"/>
            <a:ext cx="606256" cy="1046440"/>
          </a:xfrm>
          <a:prstGeom prst="rect">
            <a:avLst/>
          </a:prstGeom>
          <a:noFill/>
        </p:spPr>
        <p:txBody>
          <a:bodyPr wrap="none" rtlCol="0">
            <a:spAutoFit/>
          </a:bodyPr>
          <a:lstStyle/>
          <a:p>
            <a:pPr algn="ctr"/>
            <a:r>
              <a:rPr lang="en-US" sz="6200" b="1" dirty="0">
                <a:solidFill>
                  <a:schemeClr val="tx1">
                    <a:lumMod val="50000"/>
                    <a:lumOff val="50000"/>
                    <a:alpha val="30000"/>
                  </a:schemeClr>
                </a:solidFill>
                <a:latin typeface="Tw Cen MT" panose="020B0602020104020603" pitchFamily="34" charset="77"/>
              </a:rPr>
              <a:t>1</a:t>
            </a:r>
          </a:p>
        </p:txBody>
      </p:sp>
      <p:pic>
        <p:nvPicPr>
          <p:cNvPr id="59" name="Picture 58">
            <a:extLst>
              <a:ext uri="{FF2B5EF4-FFF2-40B4-BE49-F238E27FC236}">
                <a16:creationId xmlns:a16="http://schemas.microsoft.com/office/drawing/2014/main" id="{35575D8B-2759-7D46-A865-BDE6D4DC6EFF}"/>
              </a:ext>
            </a:extLst>
          </p:cNvPr>
          <p:cNvPicPr>
            <a:picLocks noChangeAspect="1"/>
          </p:cNvPicPr>
          <p:nvPr/>
        </p:nvPicPr>
        <p:blipFill>
          <a:blip r:embed="rId5">
            <a:alphaModFix amt="10000"/>
          </a:blip>
          <a:stretch>
            <a:fillRect/>
          </a:stretch>
        </p:blipFill>
        <p:spPr>
          <a:xfrm>
            <a:off x="-404858" y="4832595"/>
            <a:ext cx="2277612" cy="2334552"/>
          </a:xfrm>
          <a:prstGeom prst="rect">
            <a:avLst/>
          </a:prstGeom>
        </p:spPr>
      </p:pic>
      <p:pic>
        <p:nvPicPr>
          <p:cNvPr id="44" name="Picture 43">
            <a:extLst>
              <a:ext uri="{FF2B5EF4-FFF2-40B4-BE49-F238E27FC236}">
                <a16:creationId xmlns:a16="http://schemas.microsoft.com/office/drawing/2014/main" id="{5AF29794-5BBB-BE45-ACFC-C9994B0E3AF5}"/>
              </a:ext>
            </a:extLst>
          </p:cNvPr>
          <p:cNvPicPr>
            <a:picLocks noChangeAspect="1"/>
          </p:cNvPicPr>
          <p:nvPr/>
        </p:nvPicPr>
        <p:blipFill>
          <a:blip r:embed="rId6"/>
          <a:stretch>
            <a:fillRect/>
          </a:stretch>
        </p:blipFill>
        <p:spPr>
          <a:xfrm>
            <a:off x="-135053" y="4320546"/>
            <a:ext cx="1460933" cy="2281680"/>
          </a:xfrm>
          <a:prstGeom prst="rect">
            <a:avLst/>
          </a:prstGeom>
        </p:spPr>
      </p:pic>
      <p:sp>
        <p:nvSpPr>
          <p:cNvPr id="53" name="Rectangle 52">
            <a:extLst>
              <a:ext uri="{FF2B5EF4-FFF2-40B4-BE49-F238E27FC236}">
                <a16:creationId xmlns:a16="http://schemas.microsoft.com/office/drawing/2014/main" id="{5B3F6F9B-9495-574F-AE72-73B802B43D29}"/>
              </a:ext>
            </a:extLst>
          </p:cNvPr>
          <p:cNvSpPr/>
          <p:nvPr/>
        </p:nvSpPr>
        <p:spPr>
          <a:xfrm>
            <a:off x="2188699" y="5666046"/>
            <a:ext cx="7814602" cy="750655"/>
          </a:xfrm>
          <a:prstGeom prst="rect">
            <a:avLst/>
          </a:prstGeom>
        </p:spPr>
        <p:txBody>
          <a:bodyPr wrap="square">
            <a:spAutoFit/>
          </a:bodyPr>
          <a:lstStyle/>
          <a:p>
            <a:pPr algn="ctr">
              <a:lnSpc>
                <a:spcPct val="110000"/>
              </a:lnSpc>
            </a:pPr>
            <a:r>
              <a:rPr lang="en-US" sz="2000" b="1" dirty="0">
                <a:latin typeface="Tw Cen MT" panose="020B0602020104020603" pitchFamily="34" charset="77"/>
              </a:rPr>
              <a:t>Regular, at-home monitoring is like brushing your teeth—it’s a good, healthy habit you do every day to help preserve vision </a:t>
            </a:r>
          </a:p>
        </p:txBody>
      </p:sp>
      <p:sp>
        <p:nvSpPr>
          <p:cNvPr id="68" name="Title 67">
            <a:extLst>
              <a:ext uri="{FF2B5EF4-FFF2-40B4-BE49-F238E27FC236}">
                <a16:creationId xmlns:a16="http://schemas.microsoft.com/office/drawing/2014/main" id="{D7BE55DD-F656-914B-9162-0B784A9CF042}"/>
              </a:ext>
            </a:extLst>
          </p:cNvPr>
          <p:cNvSpPr>
            <a:spLocks noGrp="1"/>
          </p:cNvSpPr>
          <p:nvPr>
            <p:ph type="title"/>
          </p:nvPr>
        </p:nvSpPr>
        <p:spPr>
          <a:xfrm>
            <a:off x="838200" y="241031"/>
            <a:ext cx="10515600" cy="1325563"/>
          </a:xfrm>
        </p:spPr>
        <p:txBody>
          <a:bodyPr>
            <a:normAutofit/>
          </a:bodyPr>
          <a:lstStyle/>
          <a:p>
            <a:pPr algn="ctr"/>
            <a:r>
              <a:rPr lang="en-US" dirty="0">
                <a:solidFill>
                  <a:schemeClr val="bg1"/>
                </a:solidFill>
                <a:latin typeface="Tw Cen MT" panose="020B0602020104020603" pitchFamily="34" charset="77"/>
              </a:rPr>
              <a:t>Testing with ForeseeHome is easy</a:t>
            </a:r>
          </a:p>
        </p:txBody>
      </p:sp>
      <p:sp>
        <p:nvSpPr>
          <p:cNvPr id="83" name="Rectangle 82">
            <a:extLst>
              <a:ext uri="{FF2B5EF4-FFF2-40B4-BE49-F238E27FC236}">
                <a16:creationId xmlns:a16="http://schemas.microsoft.com/office/drawing/2014/main" id="{038BD40A-BB68-5B47-BFB9-0B956FB77FEF}"/>
              </a:ext>
            </a:extLst>
          </p:cNvPr>
          <p:cNvSpPr/>
          <p:nvPr/>
        </p:nvSpPr>
        <p:spPr>
          <a:xfrm>
            <a:off x="4337668" y="3895749"/>
            <a:ext cx="3548620" cy="1601785"/>
          </a:xfrm>
          <a:prstGeom prst="rect">
            <a:avLst/>
          </a:prstGeom>
        </p:spPr>
        <p:txBody>
          <a:bodyPr wrap="square">
            <a:spAutoFit/>
          </a:bodyPr>
          <a:lstStyle/>
          <a:p>
            <a:pPr algn="ctr">
              <a:lnSpc>
                <a:spcPct val="110000"/>
              </a:lnSpc>
              <a:spcAft>
                <a:spcPts val="800"/>
              </a:spcAft>
            </a:pPr>
            <a:r>
              <a:rPr lang="en-US" sz="2000" b="1" dirty="0">
                <a:solidFill>
                  <a:schemeClr val="accent2"/>
                </a:solidFill>
                <a:latin typeface="Tw Cen MT" panose="020B0602020104020603" pitchFamily="34" charset="77"/>
              </a:rPr>
              <a:t>Take an easy test</a:t>
            </a:r>
          </a:p>
          <a:p>
            <a:pPr algn="ctr">
              <a:lnSpc>
                <a:spcPct val="110000"/>
              </a:lnSpc>
            </a:pPr>
            <a:r>
              <a:rPr lang="en-US" sz="1600" dirty="0">
                <a:latin typeface="Tw Cen MT" panose="020B0602020104020603" pitchFamily="34" charset="77"/>
              </a:rPr>
              <a:t>A bump will briefly appear and then disappear. Use the mouse provided to click where the bump appeared and return to the center dot</a:t>
            </a:r>
          </a:p>
        </p:txBody>
      </p:sp>
      <p:sp>
        <p:nvSpPr>
          <p:cNvPr id="84" name="Rectangle 83">
            <a:extLst>
              <a:ext uri="{FF2B5EF4-FFF2-40B4-BE49-F238E27FC236}">
                <a16:creationId xmlns:a16="http://schemas.microsoft.com/office/drawing/2014/main" id="{61F7D364-1779-A24B-96AE-07355ED82399}"/>
              </a:ext>
            </a:extLst>
          </p:cNvPr>
          <p:cNvSpPr/>
          <p:nvPr/>
        </p:nvSpPr>
        <p:spPr>
          <a:xfrm>
            <a:off x="1394881" y="3895749"/>
            <a:ext cx="2296248" cy="1330942"/>
          </a:xfrm>
          <a:prstGeom prst="rect">
            <a:avLst/>
          </a:prstGeom>
        </p:spPr>
        <p:txBody>
          <a:bodyPr wrap="square">
            <a:spAutoFit/>
          </a:bodyPr>
          <a:lstStyle/>
          <a:p>
            <a:pPr algn="ctr">
              <a:lnSpc>
                <a:spcPct val="110000"/>
              </a:lnSpc>
              <a:spcAft>
                <a:spcPts val="800"/>
              </a:spcAft>
            </a:pPr>
            <a:r>
              <a:rPr lang="en-US" sz="2000" b="1" dirty="0">
                <a:solidFill>
                  <a:schemeClr val="accent2"/>
                </a:solidFill>
                <a:latin typeface="Tw Cen MT" panose="020B0602020104020603" pitchFamily="34" charset="77"/>
              </a:rPr>
              <a:t>Turn the device on</a:t>
            </a:r>
          </a:p>
          <a:p>
            <a:pPr algn="ctr">
              <a:lnSpc>
                <a:spcPct val="110000"/>
              </a:lnSpc>
            </a:pPr>
            <a:r>
              <a:rPr lang="en-US" sz="1600" dirty="0">
                <a:latin typeface="Tw Cen MT" panose="020B0602020104020603" pitchFamily="34" charset="77"/>
              </a:rPr>
              <a:t>Turn on the device and look into the viewfinder to begin testing</a:t>
            </a:r>
          </a:p>
        </p:txBody>
      </p:sp>
      <p:sp>
        <p:nvSpPr>
          <p:cNvPr id="86" name="Rectangle 85">
            <a:extLst>
              <a:ext uri="{FF2B5EF4-FFF2-40B4-BE49-F238E27FC236}">
                <a16:creationId xmlns:a16="http://schemas.microsoft.com/office/drawing/2014/main" id="{8F7F328A-95B2-B744-B480-1A98F762AA5C}"/>
              </a:ext>
            </a:extLst>
          </p:cNvPr>
          <p:cNvSpPr/>
          <p:nvPr/>
        </p:nvSpPr>
        <p:spPr>
          <a:xfrm>
            <a:off x="8365616" y="3895749"/>
            <a:ext cx="2770470" cy="1330942"/>
          </a:xfrm>
          <a:prstGeom prst="rect">
            <a:avLst/>
          </a:prstGeom>
        </p:spPr>
        <p:txBody>
          <a:bodyPr wrap="square">
            <a:spAutoFit/>
          </a:bodyPr>
          <a:lstStyle/>
          <a:p>
            <a:pPr algn="ctr">
              <a:lnSpc>
                <a:spcPct val="110000"/>
              </a:lnSpc>
              <a:spcAft>
                <a:spcPts val="800"/>
              </a:spcAft>
            </a:pPr>
            <a:r>
              <a:rPr lang="en-US" sz="2000" b="1" dirty="0">
                <a:solidFill>
                  <a:schemeClr val="accent2"/>
                </a:solidFill>
                <a:latin typeface="Tw Cen MT" panose="020B0602020104020603" pitchFamily="34" charset="77"/>
              </a:rPr>
              <a:t>Your results are sent</a:t>
            </a:r>
          </a:p>
          <a:p>
            <a:pPr algn="ctr">
              <a:lnSpc>
                <a:spcPct val="110000"/>
              </a:lnSpc>
            </a:pPr>
            <a:r>
              <a:rPr lang="en-US" sz="1600" dirty="0">
                <a:latin typeface="Tw Cen MT" panose="020B0602020104020603" pitchFamily="34" charset="77"/>
              </a:rPr>
              <a:t>Data from each test are sent to </a:t>
            </a:r>
            <a:r>
              <a:rPr lang="en-US" sz="1600" dirty="0" err="1">
                <a:latin typeface="Tw Cen MT" panose="020B0602020104020603" pitchFamily="34" charset="77"/>
              </a:rPr>
              <a:t>Notal</a:t>
            </a:r>
            <a:r>
              <a:rPr lang="en-US" sz="1600" dirty="0">
                <a:latin typeface="Tw Cen MT" panose="020B0602020104020603" pitchFamily="34" charset="77"/>
              </a:rPr>
              <a:t> Vision for evaluation and then provided to the eye doctor</a:t>
            </a:r>
          </a:p>
        </p:txBody>
      </p:sp>
      <p:sp>
        <p:nvSpPr>
          <p:cNvPr id="91" name="TextBox 90">
            <a:extLst>
              <a:ext uri="{FF2B5EF4-FFF2-40B4-BE49-F238E27FC236}">
                <a16:creationId xmlns:a16="http://schemas.microsoft.com/office/drawing/2014/main" id="{FD98B0A8-2EEF-EA43-9CD7-E308313611F1}"/>
              </a:ext>
            </a:extLst>
          </p:cNvPr>
          <p:cNvSpPr txBox="1"/>
          <p:nvPr/>
        </p:nvSpPr>
        <p:spPr>
          <a:xfrm>
            <a:off x="8438423" y="2832039"/>
            <a:ext cx="606256" cy="1046440"/>
          </a:xfrm>
          <a:prstGeom prst="rect">
            <a:avLst/>
          </a:prstGeom>
          <a:noFill/>
        </p:spPr>
        <p:txBody>
          <a:bodyPr wrap="none" rtlCol="0">
            <a:spAutoFit/>
          </a:bodyPr>
          <a:lstStyle/>
          <a:p>
            <a:pPr algn="ctr"/>
            <a:r>
              <a:rPr lang="en-US" sz="6200" b="1" dirty="0">
                <a:solidFill>
                  <a:schemeClr val="tx1">
                    <a:lumMod val="50000"/>
                    <a:lumOff val="50000"/>
                    <a:alpha val="30000"/>
                  </a:schemeClr>
                </a:solidFill>
                <a:latin typeface="Tw Cen MT" panose="020B0602020104020603" pitchFamily="34" charset="77"/>
              </a:rPr>
              <a:t>3</a:t>
            </a:r>
          </a:p>
        </p:txBody>
      </p:sp>
      <p:sp>
        <p:nvSpPr>
          <p:cNvPr id="92" name="Rectangle 91">
            <a:extLst>
              <a:ext uri="{FF2B5EF4-FFF2-40B4-BE49-F238E27FC236}">
                <a16:creationId xmlns:a16="http://schemas.microsoft.com/office/drawing/2014/main" id="{F9BC4896-36EB-6143-9F54-BB894464089F}"/>
              </a:ext>
            </a:extLst>
          </p:cNvPr>
          <p:cNvSpPr/>
          <p:nvPr/>
        </p:nvSpPr>
        <p:spPr>
          <a:xfrm>
            <a:off x="0" y="6602226"/>
            <a:ext cx="338328" cy="255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72" name="Oval 71">
            <a:extLst>
              <a:ext uri="{FF2B5EF4-FFF2-40B4-BE49-F238E27FC236}">
                <a16:creationId xmlns:a16="http://schemas.microsoft.com/office/drawing/2014/main" id="{D5C9CC47-5253-E740-87DE-5E7982EC087D}"/>
              </a:ext>
            </a:extLst>
          </p:cNvPr>
          <p:cNvSpPr/>
          <p:nvPr/>
        </p:nvSpPr>
        <p:spPr>
          <a:xfrm>
            <a:off x="1548557" y="1636776"/>
            <a:ext cx="1996012" cy="1996012"/>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73" name="Oval 72">
            <a:extLst>
              <a:ext uri="{FF2B5EF4-FFF2-40B4-BE49-F238E27FC236}">
                <a16:creationId xmlns:a16="http://schemas.microsoft.com/office/drawing/2014/main" id="{1D4D9CB8-5824-3C41-A52A-2E75C4F40EBD}"/>
              </a:ext>
            </a:extLst>
          </p:cNvPr>
          <p:cNvSpPr/>
          <p:nvPr/>
        </p:nvSpPr>
        <p:spPr>
          <a:xfrm>
            <a:off x="5116768" y="1642366"/>
            <a:ext cx="1990421" cy="19904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74" name="Oval 73">
            <a:extLst>
              <a:ext uri="{FF2B5EF4-FFF2-40B4-BE49-F238E27FC236}">
                <a16:creationId xmlns:a16="http://schemas.microsoft.com/office/drawing/2014/main" id="{12B9F439-FAD2-E04A-B775-2ADF7FFDEF65}"/>
              </a:ext>
            </a:extLst>
          </p:cNvPr>
          <p:cNvSpPr/>
          <p:nvPr/>
        </p:nvSpPr>
        <p:spPr>
          <a:xfrm>
            <a:off x="8679388" y="1566594"/>
            <a:ext cx="2066193" cy="2066193"/>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79" name="Picture 78">
            <a:extLst>
              <a:ext uri="{FF2B5EF4-FFF2-40B4-BE49-F238E27FC236}">
                <a16:creationId xmlns:a16="http://schemas.microsoft.com/office/drawing/2014/main" id="{8D070A8B-2C18-C64E-987F-062F73814A65}"/>
              </a:ext>
            </a:extLst>
          </p:cNvPr>
          <p:cNvPicPr>
            <a:picLocks noChangeAspect="1"/>
          </p:cNvPicPr>
          <p:nvPr/>
        </p:nvPicPr>
        <p:blipFill>
          <a:blip r:embed="rId9"/>
          <a:stretch>
            <a:fillRect/>
          </a:stretch>
        </p:blipFill>
        <p:spPr>
          <a:xfrm>
            <a:off x="5211718" y="1950743"/>
            <a:ext cx="1807483" cy="1396281"/>
          </a:xfrm>
          <a:prstGeom prst="rect">
            <a:avLst/>
          </a:prstGeom>
        </p:spPr>
      </p:pic>
    </p:spTree>
    <p:extLst>
      <p:ext uri="{BB962C8B-B14F-4D97-AF65-F5344CB8AC3E}">
        <p14:creationId xmlns:p14="http://schemas.microsoft.com/office/powerpoint/2010/main" val="131542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500"/>
                                        <p:tgtEl>
                                          <p:spTgt spid="8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7" grpId="0"/>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ric's ForeseeHome Story">
            <a:hlinkClick r:id="" action="ppaction://media"/>
            <a:extLst>
              <a:ext uri="{FF2B5EF4-FFF2-40B4-BE49-F238E27FC236}">
                <a16:creationId xmlns:a16="http://schemas.microsoft.com/office/drawing/2014/main" id="{1AB8C0B1-889F-754C-9DA8-C73D90AB96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riangle 1">
            <a:extLst>
              <a:ext uri="{FF2B5EF4-FFF2-40B4-BE49-F238E27FC236}">
                <a16:creationId xmlns:a16="http://schemas.microsoft.com/office/drawing/2014/main" id="{47921867-35B9-704B-9EF0-B7F3DD5B2912}"/>
              </a:ext>
            </a:extLst>
          </p:cNvPr>
          <p:cNvSpPr/>
          <p:nvPr/>
        </p:nvSpPr>
        <p:spPr>
          <a:xfrm rot="5400000">
            <a:off x="5629275" y="2951723"/>
            <a:ext cx="1107281" cy="954553"/>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 name="TextBox 2">
            <a:extLst>
              <a:ext uri="{FF2B5EF4-FFF2-40B4-BE49-F238E27FC236}">
                <a16:creationId xmlns:a16="http://schemas.microsoft.com/office/drawing/2014/main" id="{A3F5087D-A804-174F-923C-6EAD8D5EE4D0}"/>
              </a:ext>
            </a:extLst>
          </p:cNvPr>
          <p:cNvSpPr txBox="1"/>
          <p:nvPr/>
        </p:nvSpPr>
        <p:spPr>
          <a:xfrm>
            <a:off x="3736355" y="3244334"/>
            <a:ext cx="4719305" cy="400110"/>
          </a:xfrm>
          <a:prstGeom prst="rect">
            <a:avLst/>
          </a:prstGeom>
          <a:noFill/>
          <a:effectLst>
            <a:outerShdw blurRad="139700" dir="5400000" algn="ctr" rotWithShape="0">
              <a:srgbClr val="000000"/>
            </a:outerShdw>
          </a:effectLst>
        </p:spPr>
        <p:txBody>
          <a:bodyPr wrap="none" rtlCol="0">
            <a:spAutoFit/>
          </a:bodyPr>
          <a:lstStyle/>
          <a:p>
            <a:pPr algn="ctr"/>
            <a:r>
              <a:rPr lang="en-US" sz="2000" b="1" dirty="0">
                <a:solidFill>
                  <a:schemeClr val="bg1"/>
                </a:solidFill>
                <a:latin typeface="Tw Cen MT" panose="020B0602020104020603" pitchFamily="34" charset="77"/>
              </a:rPr>
              <a:t>Video will auto-play in presentation mode</a:t>
            </a:r>
          </a:p>
        </p:txBody>
      </p:sp>
    </p:spTree>
    <p:extLst>
      <p:ext uri="{BB962C8B-B14F-4D97-AF65-F5344CB8AC3E}">
        <p14:creationId xmlns:p14="http://schemas.microsoft.com/office/powerpoint/2010/main" val="187185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
                                        <p:tgtEl>
                                          <p:spTgt spid="3"/>
                                        </p:tgtEl>
                                      </p:cBhvr>
                                    </p:animEffect>
                                    <p:set>
                                      <p:cBhvr>
                                        <p:cTn id="7" dur="1" fill="hold">
                                          <p:stCondLst>
                                            <p:cond delay="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
                                        <p:tgtEl>
                                          <p:spTgt spid="2"/>
                                        </p:tgtEl>
                                      </p:cBhvr>
                                    </p:animEffect>
                                    <p:set>
                                      <p:cBhvr>
                                        <p:cTn id="10" dur="1" fill="hold">
                                          <p:stCondLst>
                                            <p:cond delay="9"/>
                                          </p:stCondLst>
                                        </p:cTn>
                                        <p:tgtEl>
                                          <p:spTgt spid="2"/>
                                        </p:tgtEl>
                                        <p:attrNameLst>
                                          <p:attrName>style.visibility</p:attrName>
                                        </p:attrNameLst>
                                      </p:cBhvr>
                                      <p:to>
                                        <p:strVal val="hidden"/>
                                      </p:to>
                                    </p:set>
                                  </p:childTnLst>
                                </p:cTn>
                              </p:par>
                            </p:childTnLst>
                          </p:cTn>
                        </p:par>
                        <p:par>
                          <p:cTn id="11" fill="hold">
                            <p:stCondLst>
                              <p:cond delay="10"/>
                            </p:stCondLst>
                            <p:childTnLst>
                              <p:par>
                                <p:cTn id="12" presetID="1" presetClass="mediacall" presetSubtype="0" fill="hold" nodeType="afterEffect">
                                  <p:stCondLst>
                                    <p:cond delay="0"/>
                                  </p:stCondLst>
                                  <p:childTnLst>
                                    <p:cmd type="call" cmd="playFrom(0.0)">
                                      <p:cBhvr>
                                        <p:cTn id="13" dur="110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1E0089D-1FA9-0F40-82DA-809D00389809}"/>
              </a:ext>
            </a:extLst>
          </p:cNvPr>
          <p:cNvPicPr>
            <a:picLocks noChangeAspect="1"/>
          </p:cNvPicPr>
          <p:nvPr/>
        </p:nvPicPr>
        <p:blipFill>
          <a:blip r:embed="rId3">
            <a:alphaModFix amt="10000"/>
          </a:blip>
          <a:stretch>
            <a:fillRect/>
          </a:stretch>
        </p:blipFill>
        <p:spPr>
          <a:xfrm>
            <a:off x="-386570" y="4865648"/>
            <a:ext cx="2277612" cy="2334552"/>
          </a:xfrm>
          <a:prstGeom prst="rect">
            <a:avLst/>
          </a:prstGeom>
        </p:spPr>
      </p:pic>
      <p:pic>
        <p:nvPicPr>
          <p:cNvPr id="17" name="Picture 16">
            <a:extLst>
              <a:ext uri="{FF2B5EF4-FFF2-40B4-BE49-F238E27FC236}">
                <a16:creationId xmlns:a16="http://schemas.microsoft.com/office/drawing/2014/main" id="{29EB5B54-5A3A-CE43-8355-03BB652D4618}"/>
              </a:ext>
            </a:extLst>
          </p:cNvPr>
          <p:cNvPicPr>
            <a:picLocks noChangeAspect="1"/>
          </p:cNvPicPr>
          <p:nvPr/>
        </p:nvPicPr>
        <p:blipFill>
          <a:blip r:embed="rId4"/>
          <a:stretch>
            <a:fillRect/>
          </a:stretch>
        </p:blipFill>
        <p:spPr>
          <a:xfrm>
            <a:off x="-135053" y="4320546"/>
            <a:ext cx="1460933" cy="2281680"/>
          </a:xfrm>
          <a:prstGeom prst="rect">
            <a:avLst/>
          </a:prstGeom>
        </p:spPr>
      </p:pic>
      <p:sp>
        <p:nvSpPr>
          <p:cNvPr id="18" name="Rectangle 17">
            <a:extLst>
              <a:ext uri="{FF2B5EF4-FFF2-40B4-BE49-F238E27FC236}">
                <a16:creationId xmlns:a16="http://schemas.microsoft.com/office/drawing/2014/main" id="{351A75C1-D19C-9341-B174-3029556D1A49}"/>
              </a:ext>
            </a:extLst>
          </p:cNvPr>
          <p:cNvSpPr/>
          <p:nvPr/>
        </p:nvSpPr>
        <p:spPr>
          <a:xfrm>
            <a:off x="0" y="6602226"/>
            <a:ext cx="338328" cy="255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20" name="Rectangle 19">
            <a:extLst>
              <a:ext uri="{FF2B5EF4-FFF2-40B4-BE49-F238E27FC236}">
                <a16:creationId xmlns:a16="http://schemas.microsoft.com/office/drawing/2014/main" id="{5579A344-2ACC-BE42-A82F-F4198C956CF2}"/>
              </a:ext>
            </a:extLst>
          </p:cNvPr>
          <p:cNvSpPr/>
          <p:nvPr/>
        </p:nvSpPr>
        <p:spPr>
          <a:xfrm>
            <a:off x="4670323" y="5949540"/>
            <a:ext cx="7521677" cy="900566"/>
          </a:xfrm>
          <a:prstGeom prst="rect">
            <a:avLst/>
          </a:prstGeom>
          <a:gradFill>
            <a:gsLst>
              <a:gs pos="15000">
                <a:schemeClr val="tx1">
                  <a:lumMod val="75000"/>
                  <a:lumOff val="25000"/>
                  <a:alpha val="10000"/>
                </a:schemeClr>
              </a:gs>
              <a:gs pos="50000">
                <a:schemeClr val="tx1">
                  <a:lumMod val="50000"/>
                  <a:lumOff val="50000"/>
                  <a:alpha val="10000"/>
                </a:schemeClr>
              </a:gs>
              <a:gs pos="85000">
                <a:schemeClr val="tx1">
                  <a:lumMod val="75000"/>
                  <a:lumOff val="25000"/>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E120DB-AC66-814E-B496-A8DDBF430C77}"/>
              </a:ext>
            </a:extLst>
          </p:cNvPr>
          <p:cNvSpPr/>
          <p:nvPr/>
        </p:nvSpPr>
        <p:spPr>
          <a:xfrm>
            <a:off x="0" y="7894"/>
            <a:ext cx="12192000" cy="1831657"/>
          </a:xfrm>
          <a:prstGeom prst="rect">
            <a:avLst/>
          </a:prstGeom>
          <a:gradFill>
            <a:gsLst>
              <a:gs pos="15000">
                <a:schemeClr val="tx1">
                  <a:lumMod val="75000"/>
                  <a:lumOff val="25000"/>
                  <a:alpha val="10000"/>
                </a:schemeClr>
              </a:gs>
              <a:gs pos="50000">
                <a:schemeClr val="tx1">
                  <a:lumMod val="50000"/>
                  <a:lumOff val="50000"/>
                  <a:alpha val="10000"/>
                </a:schemeClr>
              </a:gs>
              <a:gs pos="85000">
                <a:schemeClr val="tx1">
                  <a:lumMod val="75000"/>
                  <a:lumOff val="25000"/>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6F84B468-5057-D548-8BD2-34509B078FD4}"/>
              </a:ext>
            </a:extLst>
          </p:cNvPr>
          <p:cNvSpPr txBox="1">
            <a:spLocks/>
          </p:cNvSpPr>
          <p:nvPr/>
        </p:nvSpPr>
        <p:spPr>
          <a:xfrm>
            <a:off x="615748" y="239022"/>
            <a:ext cx="6585152" cy="132556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3600" b="1" i="0" kern="1200">
                <a:solidFill>
                  <a:schemeClr val="tx1"/>
                </a:solidFill>
                <a:latin typeface="Acherus Grotesque" pitchFamily="2" charset="77"/>
                <a:ea typeface="+mj-ea"/>
                <a:cs typeface="+mj-cs"/>
              </a:defRPr>
            </a:lvl1pPr>
          </a:lstStyle>
          <a:p>
            <a:pPr>
              <a:lnSpc>
                <a:spcPct val="100000"/>
              </a:lnSpc>
            </a:pPr>
            <a:r>
              <a:rPr lang="en-US" sz="3200" dirty="0">
                <a:latin typeface="Tw Cen MT" panose="020B0602020104020603" pitchFamily="34" charset="77"/>
              </a:rPr>
              <a:t>Little to no out-of-pocket costs </a:t>
            </a:r>
            <a:r>
              <a:rPr lang="en-US" sz="3200" b="0" dirty="0">
                <a:latin typeface="Tw Cen MT" panose="020B0602020104020603" pitchFamily="34" charset="77"/>
              </a:rPr>
              <a:t>for the majority of Medicare patients</a:t>
            </a:r>
          </a:p>
        </p:txBody>
      </p:sp>
      <p:sp>
        <p:nvSpPr>
          <p:cNvPr id="40" name="Rectangle 39">
            <a:extLst>
              <a:ext uri="{FF2B5EF4-FFF2-40B4-BE49-F238E27FC236}">
                <a16:creationId xmlns:a16="http://schemas.microsoft.com/office/drawing/2014/main" id="{BE9136A5-E53C-C142-BB56-0DE26642DE1D}"/>
              </a:ext>
            </a:extLst>
          </p:cNvPr>
          <p:cNvSpPr/>
          <p:nvPr/>
        </p:nvSpPr>
        <p:spPr>
          <a:xfrm>
            <a:off x="8686800" y="0"/>
            <a:ext cx="3505200" cy="18395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w Cen MT" panose="020B0602020104020603" pitchFamily="34" charset="77"/>
            </a:endParaRPr>
          </a:p>
        </p:txBody>
      </p:sp>
      <p:pic>
        <p:nvPicPr>
          <p:cNvPr id="26" name="Picture 25">
            <a:extLst>
              <a:ext uri="{FF2B5EF4-FFF2-40B4-BE49-F238E27FC236}">
                <a16:creationId xmlns:a16="http://schemas.microsoft.com/office/drawing/2014/main" id="{6BF1BEAB-BE39-FE41-9022-34D366DFC77D}"/>
              </a:ext>
            </a:extLst>
          </p:cNvPr>
          <p:cNvPicPr>
            <a:picLocks noChangeAspect="1"/>
          </p:cNvPicPr>
          <p:nvPr/>
        </p:nvPicPr>
        <p:blipFill rotWithShape="1">
          <a:blip r:embed="rId5">
            <a:alphaModFix amt="10000"/>
          </a:blip>
          <a:srcRect l="12546"/>
          <a:stretch/>
        </p:blipFill>
        <p:spPr>
          <a:xfrm>
            <a:off x="8686800" y="324166"/>
            <a:ext cx="1147699" cy="1139558"/>
          </a:xfrm>
          <a:prstGeom prst="rect">
            <a:avLst/>
          </a:prstGeom>
        </p:spPr>
      </p:pic>
      <p:sp>
        <p:nvSpPr>
          <p:cNvPr id="27" name="TextBox 26">
            <a:extLst>
              <a:ext uri="{FF2B5EF4-FFF2-40B4-BE49-F238E27FC236}">
                <a16:creationId xmlns:a16="http://schemas.microsoft.com/office/drawing/2014/main" id="{1AF66C27-9A97-034E-B8E0-1AF7ADA2639C}"/>
              </a:ext>
            </a:extLst>
          </p:cNvPr>
          <p:cNvSpPr txBox="1"/>
          <p:nvPr/>
        </p:nvSpPr>
        <p:spPr>
          <a:xfrm>
            <a:off x="9274853" y="365533"/>
            <a:ext cx="2301399" cy="994183"/>
          </a:xfrm>
          <a:prstGeom prst="rect">
            <a:avLst/>
          </a:prstGeom>
          <a:noFill/>
        </p:spPr>
        <p:txBody>
          <a:bodyPr wrap="none" rtlCol="0" anchor="ctr" anchorCtr="0">
            <a:spAutoFit/>
          </a:bodyPr>
          <a:lstStyle/>
          <a:p>
            <a:pPr>
              <a:lnSpc>
                <a:spcPct val="140000"/>
              </a:lnSpc>
            </a:pPr>
            <a:r>
              <a:rPr lang="en-US" sz="2200" b="1" dirty="0">
                <a:solidFill>
                  <a:schemeClr val="bg1"/>
                </a:solidFill>
                <a:latin typeface="Tw Cen MT" panose="020B0602020104020603" pitchFamily="34" charset="77"/>
              </a:rPr>
              <a:t>FDA Cleared</a:t>
            </a:r>
          </a:p>
          <a:p>
            <a:pPr>
              <a:lnSpc>
                <a:spcPct val="140000"/>
              </a:lnSpc>
            </a:pPr>
            <a:r>
              <a:rPr lang="en-US" sz="2200" b="1" dirty="0">
                <a:solidFill>
                  <a:schemeClr val="bg1"/>
                </a:solidFill>
                <a:latin typeface="Tw Cen MT" panose="020B0602020104020603" pitchFamily="34" charset="77"/>
              </a:rPr>
              <a:t>Medicare Covered</a:t>
            </a:r>
          </a:p>
        </p:txBody>
      </p:sp>
      <p:sp>
        <p:nvSpPr>
          <p:cNvPr id="28" name="Rectangle 27">
            <a:extLst>
              <a:ext uri="{FF2B5EF4-FFF2-40B4-BE49-F238E27FC236}">
                <a16:creationId xmlns:a16="http://schemas.microsoft.com/office/drawing/2014/main" id="{D132728D-5191-CF42-AD93-719FC6B9502A}"/>
              </a:ext>
            </a:extLst>
          </p:cNvPr>
          <p:cNvSpPr/>
          <p:nvPr/>
        </p:nvSpPr>
        <p:spPr>
          <a:xfrm>
            <a:off x="4900975" y="6150228"/>
            <a:ext cx="7025776" cy="427938"/>
          </a:xfrm>
          <a:prstGeom prst="rect">
            <a:avLst/>
          </a:prstGeom>
        </p:spPr>
        <p:txBody>
          <a:bodyPr wrap="square">
            <a:spAutoFit/>
          </a:bodyPr>
          <a:lstStyle/>
          <a:p>
            <a:pPr algn="ctr">
              <a:lnSpc>
                <a:spcPct val="133000"/>
              </a:lnSpc>
            </a:pPr>
            <a:r>
              <a:rPr lang="en-US" b="1" dirty="0">
                <a:latin typeface="Tw Cen MT" panose="020B0602020104020603" pitchFamily="34" charset="77"/>
              </a:rPr>
              <a:t>Patient Financial Assistance Program is available for qualifying patients</a:t>
            </a:r>
          </a:p>
        </p:txBody>
      </p:sp>
      <p:sp>
        <p:nvSpPr>
          <p:cNvPr id="32" name="Oval 31">
            <a:extLst>
              <a:ext uri="{FF2B5EF4-FFF2-40B4-BE49-F238E27FC236}">
                <a16:creationId xmlns:a16="http://schemas.microsoft.com/office/drawing/2014/main" id="{30672048-2F7E-DB46-BA7F-212BDA022E3B}"/>
              </a:ext>
            </a:extLst>
          </p:cNvPr>
          <p:cNvSpPr/>
          <p:nvPr/>
        </p:nvSpPr>
        <p:spPr>
          <a:xfrm>
            <a:off x="954818" y="1725859"/>
            <a:ext cx="2309590" cy="2309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60000"/>
              </a:lnSpc>
            </a:pPr>
            <a:r>
              <a:rPr lang="en-US" sz="3500" b="1" dirty="0">
                <a:latin typeface="Tw Cen MT" panose="020B0602020104020603" pitchFamily="34" charset="77"/>
              </a:rPr>
              <a:t> </a:t>
            </a:r>
          </a:p>
          <a:p>
            <a:pPr algn="ctr">
              <a:lnSpc>
                <a:spcPct val="60000"/>
              </a:lnSpc>
            </a:pPr>
            <a:r>
              <a:rPr lang="en-US" sz="7000" b="1" dirty="0">
                <a:latin typeface="Tw Cen MT" panose="020B0602020104020603" pitchFamily="34" charset="77"/>
              </a:rPr>
              <a:t>$</a:t>
            </a:r>
            <a:r>
              <a:rPr lang="en-US" sz="7400" b="1" dirty="0">
                <a:latin typeface="Tw Cen MT" panose="020B0602020104020603" pitchFamily="34" charset="77"/>
              </a:rPr>
              <a:t>0</a:t>
            </a:r>
          </a:p>
          <a:p>
            <a:pPr algn="ctr"/>
            <a:r>
              <a:rPr lang="en-US" sz="1600" b="1" dirty="0">
                <a:latin typeface="Tw Cen MT" panose="020B0602020104020603" pitchFamily="34" charset="77"/>
              </a:rPr>
              <a:t>for the majority of Medicare patients</a:t>
            </a:r>
          </a:p>
        </p:txBody>
      </p:sp>
      <p:sp>
        <p:nvSpPr>
          <p:cNvPr id="33" name="Oval 32">
            <a:extLst>
              <a:ext uri="{FF2B5EF4-FFF2-40B4-BE49-F238E27FC236}">
                <a16:creationId xmlns:a16="http://schemas.microsoft.com/office/drawing/2014/main" id="{FE9A7C79-254D-2A4F-A95F-F33D4F875D78}"/>
              </a:ext>
            </a:extLst>
          </p:cNvPr>
          <p:cNvSpPr/>
          <p:nvPr/>
        </p:nvSpPr>
        <p:spPr>
          <a:xfrm>
            <a:off x="2293505" y="3462551"/>
            <a:ext cx="2075881" cy="2075881"/>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60000"/>
              </a:lnSpc>
            </a:pPr>
            <a:endParaRPr lang="en-US" sz="2000" b="1" dirty="0">
              <a:latin typeface="Tw Cen MT" panose="020B0602020104020603" pitchFamily="34" charset="77"/>
            </a:endParaRPr>
          </a:p>
          <a:p>
            <a:pPr algn="ctr">
              <a:lnSpc>
                <a:spcPct val="90000"/>
              </a:lnSpc>
            </a:pPr>
            <a:r>
              <a:rPr lang="en-US" sz="3000" b="1" dirty="0">
                <a:latin typeface="Tw Cen MT" panose="020B0602020104020603" pitchFamily="34" charset="77"/>
              </a:rPr>
              <a:t>$</a:t>
            </a:r>
            <a:r>
              <a:rPr lang="en-US" sz="3200" b="1" dirty="0">
                <a:latin typeface="Tw Cen MT" panose="020B0602020104020603" pitchFamily="34" charset="77"/>
              </a:rPr>
              <a:t>15.03</a:t>
            </a:r>
            <a:br>
              <a:rPr lang="en-US" sz="3000" b="1" dirty="0">
                <a:latin typeface="Tw Cen MT" panose="020B0602020104020603" pitchFamily="34" charset="77"/>
              </a:rPr>
            </a:br>
            <a:r>
              <a:rPr lang="en-US" sz="1400" b="1" cap="all" spc="200" dirty="0">
                <a:latin typeface="Tw Cen MT" panose="020B0602020104020603" pitchFamily="34" charset="77"/>
              </a:rPr>
              <a:t>per month</a:t>
            </a:r>
          </a:p>
          <a:p>
            <a:pPr algn="ctr"/>
            <a:endParaRPr lang="en-US" sz="600" b="1" dirty="0">
              <a:latin typeface="Tw Cen MT" panose="020B0602020104020603" pitchFamily="34" charset="77"/>
            </a:endParaRPr>
          </a:p>
          <a:p>
            <a:pPr algn="ctr"/>
            <a:r>
              <a:rPr lang="en-US" sz="1350" b="1" dirty="0">
                <a:latin typeface="Tw Cen MT" panose="020B0602020104020603" pitchFamily="34" charset="77"/>
              </a:rPr>
              <a:t>For patients without supplemental insurance</a:t>
            </a:r>
          </a:p>
        </p:txBody>
      </p:sp>
      <p:sp>
        <p:nvSpPr>
          <p:cNvPr id="35" name="TextBox 34">
            <a:extLst>
              <a:ext uri="{FF2B5EF4-FFF2-40B4-BE49-F238E27FC236}">
                <a16:creationId xmlns:a16="http://schemas.microsoft.com/office/drawing/2014/main" id="{DFB1AE40-2499-8D4A-9DE3-A0D242029424}"/>
              </a:ext>
            </a:extLst>
          </p:cNvPr>
          <p:cNvSpPr txBox="1"/>
          <p:nvPr/>
        </p:nvSpPr>
        <p:spPr>
          <a:xfrm>
            <a:off x="3796189" y="2273921"/>
            <a:ext cx="7289214" cy="816506"/>
          </a:xfrm>
          <a:prstGeom prst="rect">
            <a:avLst/>
          </a:prstGeom>
          <a:noFill/>
        </p:spPr>
        <p:txBody>
          <a:bodyPr wrap="square" rtlCol="0">
            <a:spAutoFit/>
          </a:bodyPr>
          <a:lstStyle/>
          <a:p>
            <a:pPr>
              <a:lnSpc>
                <a:spcPct val="110000"/>
              </a:lnSpc>
            </a:pPr>
            <a:r>
              <a:rPr lang="en-US" sz="2200" b="1" dirty="0">
                <a:solidFill>
                  <a:schemeClr val="accent2"/>
                </a:solidFill>
                <a:latin typeface="Tw Cen MT" panose="020B0602020104020603" pitchFamily="34" charset="77"/>
              </a:rPr>
              <a:t>Patients with Medicare and a secondary supplement plan could have out-of-pocket costs as low as $0 per month</a:t>
            </a:r>
          </a:p>
        </p:txBody>
      </p:sp>
      <p:sp>
        <p:nvSpPr>
          <p:cNvPr id="36" name="TextBox 35">
            <a:extLst>
              <a:ext uri="{FF2B5EF4-FFF2-40B4-BE49-F238E27FC236}">
                <a16:creationId xmlns:a16="http://schemas.microsoft.com/office/drawing/2014/main" id="{EE012C8D-CC25-3041-BDF7-376171100366}"/>
              </a:ext>
            </a:extLst>
          </p:cNvPr>
          <p:cNvSpPr txBox="1"/>
          <p:nvPr/>
        </p:nvSpPr>
        <p:spPr>
          <a:xfrm>
            <a:off x="4900974" y="3911158"/>
            <a:ext cx="6184429" cy="1089144"/>
          </a:xfrm>
          <a:prstGeom prst="rect">
            <a:avLst/>
          </a:prstGeom>
          <a:noFill/>
        </p:spPr>
        <p:txBody>
          <a:bodyPr wrap="square" rtlCol="0">
            <a:spAutoFit/>
          </a:bodyPr>
          <a:lstStyle/>
          <a:p>
            <a:pPr>
              <a:lnSpc>
                <a:spcPct val="110000"/>
              </a:lnSpc>
            </a:pPr>
            <a:r>
              <a:rPr lang="en-US" sz="2000" dirty="0">
                <a:latin typeface="Tw Cen MT" panose="020B0602020104020603" pitchFamily="34" charset="77"/>
              </a:rPr>
              <a:t>Patients with Medicare and </a:t>
            </a:r>
            <a:r>
              <a:rPr lang="en-US" sz="2000" b="1" dirty="0">
                <a:latin typeface="Tw Cen MT" panose="020B0602020104020603" pitchFamily="34" charset="77"/>
              </a:rPr>
              <a:t>no secondary supplement plan </a:t>
            </a:r>
            <a:r>
              <a:rPr lang="en-US" sz="2000" dirty="0">
                <a:latin typeface="Tw Cen MT" panose="020B0602020104020603" pitchFamily="34" charset="77"/>
              </a:rPr>
              <a:t>will pay $15.03 per month once their $185 yearly Medicare Fee-for-Service Part B deductible is met</a:t>
            </a:r>
            <a:r>
              <a:rPr lang="en-US" sz="2000" baseline="30000" dirty="0">
                <a:latin typeface="Tw Cen MT" panose="020B0602020104020603" pitchFamily="34" charset="77"/>
              </a:rPr>
              <a:t>*</a:t>
            </a:r>
          </a:p>
        </p:txBody>
      </p:sp>
      <p:cxnSp>
        <p:nvCxnSpPr>
          <p:cNvPr id="39" name="Straight Connector 38">
            <a:extLst>
              <a:ext uri="{FF2B5EF4-FFF2-40B4-BE49-F238E27FC236}">
                <a16:creationId xmlns:a16="http://schemas.microsoft.com/office/drawing/2014/main" id="{F63A3842-58EA-E940-9627-B39F2388A126}"/>
              </a:ext>
            </a:extLst>
          </p:cNvPr>
          <p:cNvCxnSpPr>
            <a:cxnSpLocks/>
          </p:cNvCxnSpPr>
          <p:nvPr/>
        </p:nvCxnSpPr>
        <p:spPr>
          <a:xfrm>
            <a:off x="8686800" y="3088840"/>
            <a:ext cx="1510492" cy="0"/>
          </a:xfrm>
          <a:prstGeom prst="line">
            <a:avLst/>
          </a:prstGeom>
          <a:ln w="38100" cap="rnd">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9CC327-105A-C042-B06D-967F5C9EB3C0}"/>
              </a:ext>
            </a:extLst>
          </p:cNvPr>
          <p:cNvCxnSpPr>
            <a:cxnSpLocks/>
          </p:cNvCxnSpPr>
          <p:nvPr/>
        </p:nvCxnSpPr>
        <p:spPr>
          <a:xfrm>
            <a:off x="4697700" y="3521615"/>
            <a:ext cx="784293" cy="0"/>
          </a:xfrm>
          <a:prstGeom prst="line">
            <a:avLst/>
          </a:prstGeom>
          <a:ln w="38100" cap="rnd">
            <a:solidFill>
              <a:schemeClr val="tx1">
                <a:lumMod val="50000"/>
                <a:lumOff val="50000"/>
                <a:alpha val="20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8E8B8BA-B4E5-C240-899B-327AAE7FA717}"/>
              </a:ext>
            </a:extLst>
          </p:cNvPr>
          <p:cNvSpPr txBox="1"/>
          <p:nvPr/>
        </p:nvSpPr>
        <p:spPr>
          <a:xfrm>
            <a:off x="4900974" y="5140825"/>
            <a:ext cx="6184429" cy="348109"/>
          </a:xfrm>
          <a:prstGeom prst="rect">
            <a:avLst/>
          </a:prstGeom>
          <a:noFill/>
        </p:spPr>
        <p:txBody>
          <a:bodyPr wrap="square" rtlCol="0">
            <a:spAutoFit/>
          </a:bodyPr>
          <a:lstStyle/>
          <a:p>
            <a:pPr>
              <a:lnSpc>
                <a:spcPct val="110000"/>
              </a:lnSpc>
            </a:pPr>
            <a:r>
              <a:rPr lang="en-US" sz="1600" dirty="0">
                <a:solidFill>
                  <a:schemeClr val="tx2"/>
                </a:solidFill>
                <a:latin typeface="Tw Cen MT" panose="020B0602020104020603" pitchFamily="34" charset="77"/>
              </a:rPr>
              <a:t>*Does not apply to patients enrolled in Medicare Advantage Plans.</a:t>
            </a:r>
          </a:p>
        </p:txBody>
      </p:sp>
    </p:spTree>
    <p:extLst>
      <p:ext uri="{BB962C8B-B14F-4D97-AF65-F5344CB8AC3E}">
        <p14:creationId xmlns:p14="http://schemas.microsoft.com/office/powerpoint/2010/main" val="383839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DA99CAC-F992-B141-986D-9F83A1B9A6CE}"/>
              </a:ext>
            </a:extLst>
          </p:cNvPr>
          <p:cNvSpPr/>
          <p:nvPr/>
        </p:nvSpPr>
        <p:spPr>
          <a:xfrm>
            <a:off x="1" y="0"/>
            <a:ext cx="12182660" cy="5763027"/>
          </a:xfrm>
          <a:prstGeom prst="rect">
            <a:avLst/>
          </a:prstGeom>
          <a:blipFill>
            <a:blip r:embed="rId3"/>
            <a:stretch>
              <a:fillRect l="-7232" t="-16346" r="-7232" b="-19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panose="020B0602020104020603" pitchFamily="34" charset="77"/>
            </a:endParaRPr>
          </a:p>
        </p:txBody>
      </p:sp>
      <p:sp>
        <p:nvSpPr>
          <p:cNvPr id="10" name="Rectangle 9">
            <a:extLst>
              <a:ext uri="{FF2B5EF4-FFF2-40B4-BE49-F238E27FC236}">
                <a16:creationId xmlns:a16="http://schemas.microsoft.com/office/drawing/2014/main" id="{3A60C1F0-AD71-0E4F-A3C6-6918BF1ED7E8}"/>
              </a:ext>
            </a:extLst>
          </p:cNvPr>
          <p:cNvSpPr/>
          <p:nvPr/>
        </p:nvSpPr>
        <p:spPr>
          <a:xfrm>
            <a:off x="1" y="3526481"/>
            <a:ext cx="12191999" cy="2236546"/>
          </a:xfrm>
          <a:prstGeom prst="rect">
            <a:avLst/>
          </a:prstGeom>
          <a:solidFill>
            <a:srgbClr val="006991">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panose="020B0602020104020603" pitchFamily="34" charset="77"/>
            </a:endParaRPr>
          </a:p>
        </p:txBody>
      </p:sp>
      <p:sp>
        <p:nvSpPr>
          <p:cNvPr id="16" name="TextBox 15">
            <a:extLst>
              <a:ext uri="{FF2B5EF4-FFF2-40B4-BE49-F238E27FC236}">
                <a16:creationId xmlns:a16="http://schemas.microsoft.com/office/drawing/2014/main" id="{1D55484B-2FB9-8C4E-BB24-E003A8013AA1}"/>
              </a:ext>
            </a:extLst>
          </p:cNvPr>
          <p:cNvSpPr txBox="1"/>
          <p:nvPr/>
        </p:nvSpPr>
        <p:spPr>
          <a:xfrm>
            <a:off x="1784503" y="3997308"/>
            <a:ext cx="8622994" cy="1300869"/>
          </a:xfrm>
          <a:prstGeom prst="rect">
            <a:avLst/>
          </a:prstGeom>
          <a:noFill/>
        </p:spPr>
        <p:txBody>
          <a:bodyPr wrap="square" rtlCol="0" anchor="ctr" anchorCtr="0">
            <a:spAutoFit/>
          </a:bodyPr>
          <a:lstStyle/>
          <a:p>
            <a:pPr algn="ctr">
              <a:lnSpc>
                <a:spcPct val="90000"/>
              </a:lnSpc>
              <a:spcAft>
                <a:spcPts val="1000"/>
              </a:spcAft>
            </a:pPr>
            <a:r>
              <a:rPr lang="en-US" sz="4600" b="1" dirty="0">
                <a:solidFill>
                  <a:prstClr val="white"/>
                </a:solidFill>
                <a:latin typeface="Tw Cen MT" panose="020B0602020104020603" pitchFamily="34" charset="77"/>
              </a:rPr>
              <a:t>ForeseeHome Online</a:t>
            </a:r>
          </a:p>
          <a:p>
            <a:pPr algn="ctr">
              <a:lnSpc>
                <a:spcPct val="90000"/>
              </a:lnSpc>
            </a:pPr>
            <a:r>
              <a:rPr lang="en-US" sz="3200" i="1" dirty="0">
                <a:solidFill>
                  <a:prstClr val="white"/>
                </a:solidFill>
                <a:latin typeface="Tw Cen MT" panose="020B0602020104020603" pitchFamily="34" charset="77"/>
              </a:rPr>
              <a:t>Patient Portal &amp; App</a:t>
            </a:r>
          </a:p>
        </p:txBody>
      </p:sp>
      <p:sp>
        <p:nvSpPr>
          <p:cNvPr id="29" name="Rectangle 28">
            <a:extLst>
              <a:ext uri="{FF2B5EF4-FFF2-40B4-BE49-F238E27FC236}">
                <a16:creationId xmlns:a16="http://schemas.microsoft.com/office/drawing/2014/main" id="{F836B5DB-52F0-6B45-859C-8F814CFAE301}"/>
              </a:ext>
            </a:extLst>
          </p:cNvPr>
          <p:cNvSpPr/>
          <p:nvPr/>
        </p:nvSpPr>
        <p:spPr>
          <a:xfrm>
            <a:off x="7351414" y="5763026"/>
            <a:ext cx="4840585" cy="1094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0" name="Rectangle 29">
            <a:extLst>
              <a:ext uri="{FF2B5EF4-FFF2-40B4-BE49-F238E27FC236}">
                <a16:creationId xmlns:a16="http://schemas.microsoft.com/office/drawing/2014/main" id="{32A5C66C-91B7-A544-9717-D91098C9CE10}"/>
              </a:ext>
            </a:extLst>
          </p:cNvPr>
          <p:cNvSpPr/>
          <p:nvPr/>
        </p:nvSpPr>
        <p:spPr>
          <a:xfrm>
            <a:off x="1" y="5754964"/>
            <a:ext cx="7351413" cy="1103036"/>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2" name="TextBox 31">
            <a:extLst>
              <a:ext uri="{FF2B5EF4-FFF2-40B4-BE49-F238E27FC236}">
                <a16:creationId xmlns:a16="http://schemas.microsoft.com/office/drawing/2014/main" id="{08C5FA76-844A-F34D-9847-BCC0EA5C2B8E}"/>
              </a:ext>
            </a:extLst>
          </p:cNvPr>
          <p:cNvSpPr txBox="1"/>
          <p:nvPr/>
        </p:nvSpPr>
        <p:spPr>
          <a:xfrm>
            <a:off x="7448642" y="6221107"/>
            <a:ext cx="4453151" cy="430887"/>
          </a:xfrm>
          <a:prstGeom prst="rect">
            <a:avLst/>
          </a:prstGeom>
          <a:noFill/>
        </p:spPr>
        <p:txBody>
          <a:bodyPr wrap="square" rtlCol="0">
            <a:spAutoFit/>
          </a:bodyPr>
          <a:lstStyle/>
          <a:p>
            <a:pPr algn="ctr"/>
            <a:r>
              <a:rPr lang="en-US" sz="2200" b="1" dirty="0" err="1">
                <a:solidFill>
                  <a:schemeClr val="bg1"/>
                </a:solidFill>
                <a:latin typeface="Tw Cen MT" panose="020B0602020104020603" pitchFamily="34" charset="77"/>
              </a:rPr>
              <a:t>www.foreseehomeonline.com</a:t>
            </a:r>
            <a:endParaRPr lang="en-US" sz="2200" b="1" dirty="0">
              <a:solidFill>
                <a:schemeClr val="bg1"/>
              </a:solidFill>
              <a:latin typeface="Tw Cen MT" panose="020B0602020104020603" pitchFamily="34" charset="77"/>
            </a:endParaRPr>
          </a:p>
        </p:txBody>
      </p:sp>
      <p:pic>
        <p:nvPicPr>
          <p:cNvPr id="34" name="Picture 33">
            <a:extLst>
              <a:ext uri="{FF2B5EF4-FFF2-40B4-BE49-F238E27FC236}">
                <a16:creationId xmlns:a16="http://schemas.microsoft.com/office/drawing/2014/main" id="{59E6A92B-97CC-2B4E-874E-6262CEBED969}"/>
              </a:ext>
            </a:extLst>
          </p:cNvPr>
          <p:cNvPicPr>
            <a:picLocks noChangeAspect="1"/>
          </p:cNvPicPr>
          <p:nvPr/>
        </p:nvPicPr>
        <p:blipFill>
          <a:blip r:embed="rId4"/>
          <a:stretch>
            <a:fillRect/>
          </a:stretch>
        </p:blipFill>
        <p:spPr>
          <a:xfrm>
            <a:off x="3609796" y="6078191"/>
            <a:ext cx="1542510" cy="456582"/>
          </a:xfrm>
          <a:prstGeom prst="rect">
            <a:avLst/>
          </a:prstGeom>
          <a:effectLst>
            <a:outerShdw blurRad="127000" dist="38100" dir="5400000" algn="ctr" rotWithShape="0">
              <a:srgbClr val="000000">
                <a:alpha val="10000"/>
              </a:srgbClr>
            </a:outerShdw>
          </a:effectLst>
        </p:spPr>
      </p:pic>
      <p:pic>
        <p:nvPicPr>
          <p:cNvPr id="35" name="Picture 34">
            <a:extLst>
              <a:ext uri="{FF2B5EF4-FFF2-40B4-BE49-F238E27FC236}">
                <a16:creationId xmlns:a16="http://schemas.microsoft.com/office/drawing/2014/main" id="{26FA76FD-CA3B-2241-AA8B-872004783503}"/>
              </a:ext>
            </a:extLst>
          </p:cNvPr>
          <p:cNvPicPr>
            <a:picLocks noChangeAspect="1"/>
          </p:cNvPicPr>
          <p:nvPr/>
        </p:nvPicPr>
        <p:blipFill>
          <a:blip r:embed="rId5"/>
          <a:stretch>
            <a:fillRect/>
          </a:stretch>
        </p:blipFill>
        <p:spPr>
          <a:xfrm>
            <a:off x="5427299" y="6078191"/>
            <a:ext cx="1542510" cy="456582"/>
          </a:xfrm>
          <a:prstGeom prst="rect">
            <a:avLst/>
          </a:prstGeom>
          <a:effectLst>
            <a:outerShdw blurRad="127000" dist="38100" dir="5400000" algn="ctr" rotWithShape="0">
              <a:srgbClr val="000000">
                <a:alpha val="10000"/>
              </a:srgbClr>
            </a:outerShdw>
          </a:effectLst>
        </p:spPr>
      </p:pic>
      <p:pic>
        <p:nvPicPr>
          <p:cNvPr id="36" name="Picture 35">
            <a:extLst>
              <a:ext uri="{FF2B5EF4-FFF2-40B4-BE49-F238E27FC236}">
                <a16:creationId xmlns:a16="http://schemas.microsoft.com/office/drawing/2014/main" id="{40CB4988-8804-E743-956B-27E3491E9888}"/>
              </a:ext>
            </a:extLst>
          </p:cNvPr>
          <p:cNvPicPr>
            <a:picLocks noChangeAspect="1"/>
          </p:cNvPicPr>
          <p:nvPr/>
        </p:nvPicPr>
        <p:blipFill>
          <a:blip r:embed="rId6"/>
          <a:stretch>
            <a:fillRect/>
          </a:stretch>
        </p:blipFill>
        <p:spPr>
          <a:xfrm>
            <a:off x="2380382" y="5682429"/>
            <a:ext cx="909745" cy="909745"/>
          </a:xfrm>
          <a:prstGeom prst="rect">
            <a:avLst/>
          </a:prstGeom>
          <a:effectLst>
            <a:outerShdw blurRad="127000" dist="38100" dir="5400000" algn="ctr" rotWithShape="0">
              <a:srgbClr val="000000">
                <a:alpha val="10000"/>
              </a:srgbClr>
            </a:outerShdw>
          </a:effectLst>
        </p:spPr>
      </p:pic>
      <p:sp>
        <p:nvSpPr>
          <p:cNvPr id="37" name="TextBox 36">
            <a:extLst>
              <a:ext uri="{FF2B5EF4-FFF2-40B4-BE49-F238E27FC236}">
                <a16:creationId xmlns:a16="http://schemas.microsoft.com/office/drawing/2014/main" id="{4FC58AE1-E328-7D4B-A25F-FD0CD4F49DB9}"/>
              </a:ext>
            </a:extLst>
          </p:cNvPr>
          <p:cNvSpPr txBox="1"/>
          <p:nvPr/>
        </p:nvSpPr>
        <p:spPr>
          <a:xfrm>
            <a:off x="322881" y="6118153"/>
            <a:ext cx="1839227" cy="338554"/>
          </a:xfrm>
          <a:prstGeom prst="rect">
            <a:avLst/>
          </a:prstGeom>
          <a:noFill/>
        </p:spPr>
        <p:txBody>
          <a:bodyPr wrap="square" rtlCol="0">
            <a:spAutoFit/>
          </a:bodyPr>
          <a:lstStyle/>
          <a:p>
            <a:r>
              <a:rPr lang="en-US" sz="1600" b="1" dirty="0">
                <a:solidFill>
                  <a:srgbClr val="526475"/>
                </a:solidFill>
                <a:latin typeface="Tw Cen MT" panose="020B0602020104020603" pitchFamily="34" charset="77"/>
              </a:rPr>
              <a:t>Download the App</a:t>
            </a:r>
          </a:p>
        </p:txBody>
      </p:sp>
      <p:sp>
        <p:nvSpPr>
          <p:cNvPr id="38" name="TextBox 37">
            <a:extLst>
              <a:ext uri="{FF2B5EF4-FFF2-40B4-BE49-F238E27FC236}">
                <a16:creationId xmlns:a16="http://schemas.microsoft.com/office/drawing/2014/main" id="{A31ECE58-2932-9947-9B72-A734BD70008E}"/>
              </a:ext>
            </a:extLst>
          </p:cNvPr>
          <p:cNvSpPr txBox="1"/>
          <p:nvPr/>
        </p:nvSpPr>
        <p:spPr>
          <a:xfrm>
            <a:off x="8034982" y="5948876"/>
            <a:ext cx="3280470" cy="338554"/>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77"/>
              </a:rPr>
              <a:t>Or access your dashboard online at</a:t>
            </a:r>
          </a:p>
        </p:txBody>
      </p:sp>
    </p:spTree>
    <p:extLst>
      <p:ext uri="{BB962C8B-B14F-4D97-AF65-F5344CB8AC3E}">
        <p14:creationId xmlns:p14="http://schemas.microsoft.com/office/powerpoint/2010/main" val="349714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ECA0B63-D18E-7143-A93B-A79B1B6BD5D6}"/>
              </a:ext>
            </a:extLst>
          </p:cNvPr>
          <p:cNvSpPr/>
          <p:nvPr/>
        </p:nvSpPr>
        <p:spPr>
          <a:xfrm>
            <a:off x="0" y="5341662"/>
            <a:ext cx="8132063" cy="1516338"/>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5" name="Rectangle 4">
            <a:extLst>
              <a:ext uri="{FF2B5EF4-FFF2-40B4-BE49-F238E27FC236}">
                <a16:creationId xmlns:a16="http://schemas.microsoft.com/office/drawing/2014/main" id="{13EAFCF4-824C-D24C-85DF-4947F3B29111}"/>
              </a:ext>
            </a:extLst>
          </p:cNvPr>
          <p:cNvSpPr/>
          <p:nvPr/>
        </p:nvSpPr>
        <p:spPr>
          <a:xfrm>
            <a:off x="8132064" y="0"/>
            <a:ext cx="4059936" cy="1499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15" name="TextBox 14">
            <a:extLst>
              <a:ext uri="{FF2B5EF4-FFF2-40B4-BE49-F238E27FC236}">
                <a16:creationId xmlns:a16="http://schemas.microsoft.com/office/drawing/2014/main" id="{D024E962-2A54-8D45-AC11-44E052F21BDF}"/>
              </a:ext>
            </a:extLst>
          </p:cNvPr>
          <p:cNvSpPr txBox="1"/>
          <p:nvPr/>
        </p:nvSpPr>
        <p:spPr>
          <a:xfrm>
            <a:off x="809420" y="549099"/>
            <a:ext cx="2417649" cy="1446550"/>
          </a:xfrm>
          <a:prstGeom prst="rect">
            <a:avLst/>
          </a:prstGeom>
          <a:noFill/>
        </p:spPr>
        <p:txBody>
          <a:bodyPr wrap="none" rtlCol="0">
            <a:spAutoFit/>
          </a:bodyPr>
          <a:lstStyle/>
          <a:p>
            <a:pPr algn="ctr"/>
            <a:r>
              <a:rPr lang="en-US" sz="8800" dirty="0">
                <a:solidFill>
                  <a:schemeClr val="bg1">
                    <a:alpha val="10000"/>
                  </a:schemeClr>
                </a:solidFill>
                <a:latin typeface="Tw Cen MT" panose="020B0602020104020603" pitchFamily="34" charset="77"/>
              </a:rPr>
              <a:t>AMD</a:t>
            </a:r>
          </a:p>
        </p:txBody>
      </p:sp>
      <p:pic>
        <p:nvPicPr>
          <p:cNvPr id="20" name="Picture Placeholder 6">
            <a:extLst>
              <a:ext uri="{FF2B5EF4-FFF2-40B4-BE49-F238E27FC236}">
                <a16:creationId xmlns:a16="http://schemas.microsoft.com/office/drawing/2014/main" id="{514CA265-AE7E-F648-8E10-7E0C96670D09}"/>
              </a:ext>
            </a:extLst>
          </p:cNvPr>
          <p:cNvPicPr>
            <a:picLocks noChangeAspect="1"/>
          </p:cNvPicPr>
          <p:nvPr/>
        </p:nvPicPr>
        <p:blipFill rotWithShape="1">
          <a:blip r:embed="rId3"/>
          <a:srcRect l="41780" t="3043" r="19288" b="1"/>
          <a:stretch/>
        </p:blipFill>
        <p:spPr>
          <a:xfrm>
            <a:off x="8132064" y="1499191"/>
            <a:ext cx="4059936" cy="5358808"/>
          </a:xfrm>
          <a:prstGeom prst="rect">
            <a:avLst/>
          </a:prstGeom>
        </p:spPr>
      </p:pic>
      <p:sp>
        <p:nvSpPr>
          <p:cNvPr id="2" name="Title 1">
            <a:extLst>
              <a:ext uri="{FF2B5EF4-FFF2-40B4-BE49-F238E27FC236}">
                <a16:creationId xmlns:a16="http://schemas.microsoft.com/office/drawing/2014/main" id="{757A55B0-4A1C-4943-BD42-9666FC9134DE}"/>
              </a:ext>
            </a:extLst>
          </p:cNvPr>
          <p:cNvSpPr>
            <a:spLocks noGrp="1"/>
          </p:cNvSpPr>
          <p:nvPr>
            <p:ph type="title"/>
          </p:nvPr>
        </p:nvSpPr>
        <p:spPr>
          <a:xfrm>
            <a:off x="612143" y="587267"/>
            <a:ext cx="6233655" cy="1325563"/>
          </a:xfrm>
        </p:spPr>
        <p:txBody>
          <a:bodyPr>
            <a:noAutofit/>
          </a:bodyPr>
          <a:lstStyle/>
          <a:p>
            <a:r>
              <a:rPr lang="en-US" sz="2800" b="0" dirty="0">
                <a:solidFill>
                  <a:srgbClr val="006991"/>
                </a:solidFill>
                <a:latin typeface="Tw Cen MT" panose="020B0602020104020603" pitchFamily="34" charset="77"/>
              </a:rPr>
              <a:t>Life isn’t always about preserving your vision… </a:t>
            </a:r>
            <a:r>
              <a:rPr lang="en-US" sz="2800" dirty="0">
                <a:solidFill>
                  <a:srgbClr val="006991"/>
                </a:solidFill>
                <a:latin typeface="Tw Cen MT" panose="020B0602020104020603" pitchFamily="34" charset="77"/>
              </a:rPr>
              <a:t>but vision is paramount to keeping your independence</a:t>
            </a:r>
          </a:p>
        </p:txBody>
      </p:sp>
      <p:sp>
        <p:nvSpPr>
          <p:cNvPr id="3" name="Content Placeholder 2">
            <a:extLst>
              <a:ext uri="{FF2B5EF4-FFF2-40B4-BE49-F238E27FC236}">
                <a16:creationId xmlns:a16="http://schemas.microsoft.com/office/drawing/2014/main" id="{8F01B05A-F52B-9647-B7E5-F63F61137AED}"/>
              </a:ext>
            </a:extLst>
          </p:cNvPr>
          <p:cNvSpPr>
            <a:spLocks noGrp="1"/>
          </p:cNvSpPr>
          <p:nvPr>
            <p:ph idx="1"/>
          </p:nvPr>
        </p:nvSpPr>
        <p:spPr>
          <a:xfrm>
            <a:off x="983575" y="2274917"/>
            <a:ext cx="5870518" cy="1128449"/>
          </a:xfrm>
        </p:spPr>
        <p:txBody>
          <a:bodyPr>
            <a:noAutofit/>
          </a:bodyPr>
          <a:lstStyle/>
          <a:p>
            <a:pPr marL="0" indent="0">
              <a:lnSpc>
                <a:spcPct val="110000"/>
              </a:lnSpc>
              <a:spcBef>
                <a:spcPts val="2000"/>
              </a:spcBef>
              <a:buNone/>
            </a:pPr>
            <a:r>
              <a:rPr lang="en-US" sz="2200" b="1" dirty="0">
                <a:latin typeface="Tw Cen MT" panose="020B0602020104020603" pitchFamily="34" charset="77"/>
              </a:rPr>
              <a:t>At-home monitoring is a habit you can do every day, like brushing your teeth, regardless of health priorities</a:t>
            </a:r>
          </a:p>
        </p:txBody>
      </p:sp>
      <p:sp>
        <p:nvSpPr>
          <p:cNvPr id="26" name="Rectangle 25">
            <a:extLst>
              <a:ext uri="{FF2B5EF4-FFF2-40B4-BE49-F238E27FC236}">
                <a16:creationId xmlns:a16="http://schemas.microsoft.com/office/drawing/2014/main" id="{EA9A0749-A513-264B-842C-B5B7A2661E95}"/>
              </a:ext>
            </a:extLst>
          </p:cNvPr>
          <p:cNvSpPr/>
          <p:nvPr/>
        </p:nvSpPr>
        <p:spPr>
          <a:xfrm flipV="1">
            <a:off x="7109636" y="1426039"/>
            <a:ext cx="1022428" cy="73152"/>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pic>
        <p:nvPicPr>
          <p:cNvPr id="30" name="Picture 29">
            <a:extLst>
              <a:ext uri="{FF2B5EF4-FFF2-40B4-BE49-F238E27FC236}">
                <a16:creationId xmlns:a16="http://schemas.microsoft.com/office/drawing/2014/main" id="{9FAFC012-D6DE-194B-8579-369DA0094414}"/>
              </a:ext>
            </a:extLst>
          </p:cNvPr>
          <p:cNvPicPr>
            <a:picLocks noChangeAspect="1"/>
          </p:cNvPicPr>
          <p:nvPr/>
        </p:nvPicPr>
        <p:blipFill>
          <a:blip r:embed="rId4"/>
          <a:stretch>
            <a:fillRect/>
          </a:stretch>
        </p:blipFill>
        <p:spPr>
          <a:xfrm>
            <a:off x="8989236" y="509471"/>
            <a:ext cx="2345592" cy="455044"/>
          </a:xfrm>
          <a:prstGeom prst="rect">
            <a:avLst/>
          </a:prstGeom>
        </p:spPr>
      </p:pic>
      <p:pic>
        <p:nvPicPr>
          <p:cNvPr id="32" name="Picture 31">
            <a:extLst>
              <a:ext uri="{FF2B5EF4-FFF2-40B4-BE49-F238E27FC236}">
                <a16:creationId xmlns:a16="http://schemas.microsoft.com/office/drawing/2014/main" id="{D3C4EE0C-CB8D-3949-82AD-7925910E03B7}"/>
              </a:ext>
            </a:extLst>
          </p:cNvPr>
          <p:cNvPicPr>
            <a:picLocks noChangeAspect="1"/>
          </p:cNvPicPr>
          <p:nvPr/>
        </p:nvPicPr>
        <p:blipFill>
          <a:blip r:embed="rId5">
            <a:alphaModFix amt="70000"/>
          </a:blip>
          <a:stretch>
            <a:fillRect/>
          </a:stretch>
        </p:blipFill>
        <p:spPr>
          <a:xfrm>
            <a:off x="723732" y="2434724"/>
            <a:ext cx="97536" cy="146304"/>
          </a:xfrm>
          <a:prstGeom prst="rect">
            <a:avLst/>
          </a:prstGeom>
        </p:spPr>
      </p:pic>
      <p:pic>
        <p:nvPicPr>
          <p:cNvPr id="35" name="Picture 34">
            <a:extLst>
              <a:ext uri="{FF2B5EF4-FFF2-40B4-BE49-F238E27FC236}">
                <a16:creationId xmlns:a16="http://schemas.microsoft.com/office/drawing/2014/main" id="{C06A0324-E9F1-2A4C-B534-5DC86DA71323}"/>
              </a:ext>
            </a:extLst>
          </p:cNvPr>
          <p:cNvPicPr>
            <a:picLocks noChangeAspect="1"/>
          </p:cNvPicPr>
          <p:nvPr/>
        </p:nvPicPr>
        <p:blipFill>
          <a:blip r:embed="rId5">
            <a:alphaModFix amt="70000"/>
          </a:blip>
          <a:stretch>
            <a:fillRect/>
          </a:stretch>
        </p:blipFill>
        <p:spPr>
          <a:xfrm>
            <a:off x="723732" y="3763301"/>
            <a:ext cx="93455" cy="146304"/>
          </a:xfrm>
          <a:prstGeom prst="rect">
            <a:avLst/>
          </a:prstGeom>
        </p:spPr>
      </p:pic>
      <p:grpSp>
        <p:nvGrpSpPr>
          <p:cNvPr id="4" name="Group 3">
            <a:extLst>
              <a:ext uri="{FF2B5EF4-FFF2-40B4-BE49-F238E27FC236}">
                <a16:creationId xmlns:a16="http://schemas.microsoft.com/office/drawing/2014/main" id="{9ABD76A4-85DF-3748-A177-BCCB3844126F}"/>
              </a:ext>
            </a:extLst>
          </p:cNvPr>
          <p:cNvGrpSpPr/>
          <p:nvPr/>
        </p:nvGrpSpPr>
        <p:grpSpPr>
          <a:xfrm>
            <a:off x="723945" y="5676672"/>
            <a:ext cx="5150081" cy="750590"/>
            <a:chOff x="723945" y="5676672"/>
            <a:chExt cx="5150081" cy="750590"/>
          </a:xfrm>
        </p:grpSpPr>
        <p:sp>
          <p:nvSpPr>
            <p:cNvPr id="19" name="Rectangle 18">
              <a:extLst>
                <a:ext uri="{FF2B5EF4-FFF2-40B4-BE49-F238E27FC236}">
                  <a16:creationId xmlns:a16="http://schemas.microsoft.com/office/drawing/2014/main" id="{C5402173-2915-2144-8AD7-A528D704AD08}"/>
                </a:ext>
              </a:extLst>
            </p:cNvPr>
            <p:cNvSpPr/>
            <p:nvPr/>
          </p:nvSpPr>
          <p:spPr>
            <a:xfrm>
              <a:off x="723945" y="5676672"/>
              <a:ext cx="5150081" cy="750590"/>
            </a:xfrm>
            <a:prstGeom prst="rect">
              <a:avLst/>
            </a:prstGeom>
          </p:spPr>
          <p:txBody>
            <a:bodyPr wrap="square">
              <a:spAutoFit/>
            </a:bodyPr>
            <a:lstStyle/>
            <a:p>
              <a:pPr>
                <a:lnSpc>
                  <a:spcPct val="110000"/>
                </a:lnSpc>
              </a:pPr>
              <a:r>
                <a:rPr lang="en-US" sz="2000" dirty="0">
                  <a:solidFill>
                    <a:schemeClr val="tx1">
                      <a:lumMod val="75000"/>
                      <a:lumOff val="25000"/>
                    </a:schemeClr>
                  </a:solidFill>
                  <a:latin typeface="Tw Cen MT" panose="020B0602020104020603" pitchFamily="34" charset="77"/>
                  <a:ea typeface="Calibri" panose="020F0502020204030204" pitchFamily="34" charset="0"/>
                </a:rPr>
                <a:t>“Testing my eyes on a regular basis gives me</a:t>
              </a:r>
              <a:br>
                <a:rPr lang="en-US" sz="2000" dirty="0">
                  <a:solidFill>
                    <a:schemeClr val="tx1">
                      <a:lumMod val="75000"/>
                      <a:lumOff val="25000"/>
                    </a:schemeClr>
                  </a:solidFill>
                  <a:latin typeface="Tw Cen MT" panose="020B0602020104020603" pitchFamily="34" charset="77"/>
                  <a:ea typeface="Calibri" panose="020F0502020204030204" pitchFamily="34" charset="0"/>
                </a:rPr>
              </a:br>
              <a:r>
                <a:rPr lang="en-US" sz="2000" dirty="0">
                  <a:solidFill>
                    <a:schemeClr val="tx1">
                      <a:lumMod val="75000"/>
                      <a:lumOff val="25000"/>
                    </a:schemeClr>
                  </a:solidFill>
                  <a:latin typeface="Tw Cen MT" panose="020B0602020104020603" pitchFamily="34" charset="77"/>
                  <a:ea typeface="Calibri" panose="020F0502020204030204" pitchFamily="34" charset="0"/>
                </a:rPr>
                <a:t>a sense of security.”</a:t>
              </a:r>
              <a:endParaRPr lang="en-US" sz="2000" dirty="0">
                <a:solidFill>
                  <a:schemeClr val="tx1">
                    <a:lumMod val="75000"/>
                    <a:lumOff val="25000"/>
                  </a:schemeClr>
                </a:solidFill>
                <a:effectLst/>
                <a:latin typeface="Tw Cen MT" panose="020B0602020104020603" pitchFamily="34" charset="77"/>
                <a:ea typeface="Calibri" panose="020F0502020204030204" pitchFamily="34" charset="0"/>
              </a:endParaRPr>
            </a:p>
          </p:txBody>
        </p:sp>
        <p:sp>
          <p:nvSpPr>
            <p:cNvPr id="36" name="Rectangle 35">
              <a:extLst>
                <a:ext uri="{FF2B5EF4-FFF2-40B4-BE49-F238E27FC236}">
                  <a16:creationId xmlns:a16="http://schemas.microsoft.com/office/drawing/2014/main" id="{53900A8B-2657-F147-8BE8-F5FA2CE93A32}"/>
                </a:ext>
              </a:extLst>
            </p:cNvPr>
            <p:cNvSpPr/>
            <p:nvPr/>
          </p:nvSpPr>
          <p:spPr>
            <a:xfrm>
              <a:off x="3898773" y="6119485"/>
              <a:ext cx="1789592" cy="307777"/>
            </a:xfrm>
            <a:prstGeom prst="rect">
              <a:avLst/>
            </a:prstGeom>
          </p:spPr>
          <p:txBody>
            <a:bodyPr wrap="none">
              <a:spAutoFit/>
            </a:bodyPr>
            <a:lstStyle/>
            <a:p>
              <a:r>
                <a:rPr lang="en-US" sz="1400" dirty="0">
                  <a:solidFill>
                    <a:srgbClr val="8598AA"/>
                  </a:solidFill>
                  <a:latin typeface="Tw Cen MT" panose="020B0602020104020603" pitchFamily="34" charset="77"/>
                  <a:ea typeface="Calibri" panose="020F0502020204030204" pitchFamily="34" charset="0"/>
                </a:rPr>
                <a:t>- ForeseeHome Patient</a:t>
              </a:r>
              <a:endParaRPr lang="en-US" sz="1400" dirty="0">
                <a:solidFill>
                  <a:srgbClr val="8598AA"/>
                </a:solidFill>
                <a:latin typeface="Tw Cen MT" panose="020B0602020104020603" pitchFamily="34" charset="77"/>
              </a:endParaRPr>
            </a:p>
          </p:txBody>
        </p:sp>
      </p:grpSp>
      <p:sp>
        <p:nvSpPr>
          <p:cNvPr id="37" name="TextBox 36">
            <a:extLst>
              <a:ext uri="{FF2B5EF4-FFF2-40B4-BE49-F238E27FC236}">
                <a16:creationId xmlns:a16="http://schemas.microsoft.com/office/drawing/2014/main" id="{25354E7A-85F7-9F44-8A1A-D3537FDC3B73}"/>
              </a:ext>
            </a:extLst>
          </p:cNvPr>
          <p:cNvSpPr txBox="1"/>
          <p:nvPr/>
        </p:nvSpPr>
        <p:spPr>
          <a:xfrm>
            <a:off x="236258" y="4822558"/>
            <a:ext cx="974947" cy="2554545"/>
          </a:xfrm>
          <a:prstGeom prst="rect">
            <a:avLst/>
          </a:prstGeom>
          <a:noFill/>
        </p:spPr>
        <p:txBody>
          <a:bodyPr wrap="none" rtlCol="0">
            <a:spAutoFit/>
          </a:bodyPr>
          <a:lstStyle/>
          <a:p>
            <a:r>
              <a:rPr lang="en-US" sz="16000" i="1" dirty="0">
                <a:solidFill>
                  <a:srgbClr val="8598AA">
                    <a:alpha val="15000"/>
                  </a:srgbClr>
                </a:solidFill>
                <a:latin typeface="Tw Cen MT" panose="020B0602020104020603" pitchFamily="34" charset="77"/>
              </a:rPr>
              <a:t>“</a:t>
            </a:r>
          </a:p>
        </p:txBody>
      </p:sp>
      <p:sp>
        <p:nvSpPr>
          <p:cNvPr id="43" name="Rectangle 42">
            <a:extLst>
              <a:ext uri="{FF2B5EF4-FFF2-40B4-BE49-F238E27FC236}">
                <a16:creationId xmlns:a16="http://schemas.microsoft.com/office/drawing/2014/main" id="{4669B86D-53C8-3D48-B05A-F24B0B24DE91}"/>
              </a:ext>
            </a:extLst>
          </p:cNvPr>
          <p:cNvSpPr/>
          <p:nvPr/>
        </p:nvSpPr>
        <p:spPr>
          <a:xfrm flipH="1">
            <a:off x="8132064" y="1499191"/>
            <a:ext cx="2322577" cy="5358808"/>
          </a:xfrm>
          <a:prstGeom prst="rect">
            <a:avLst/>
          </a:prstGeom>
          <a:gradFill>
            <a:gsLst>
              <a:gs pos="38000">
                <a:schemeClr val="tx1">
                  <a:alpha val="0"/>
                </a:schemeClr>
              </a:gs>
              <a:gs pos="99000">
                <a:schemeClr val="tx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21" name="Content Placeholder 2">
            <a:extLst>
              <a:ext uri="{FF2B5EF4-FFF2-40B4-BE49-F238E27FC236}">
                <a16:creationId xmlns:a16="http://schemas.microsoft.com/office/drawing/2014/main" id="{A6D474AC-D322-5C44-B13C-33AB8C98FD60}"/>
              </a:ext>
            </a:extLst>
          </p:cNvPr>
          <p:cNvSpPr txBox="1">
            <a:spLocks/>
          </p:cNvSpPr>
          <p:nvPr/>
        </p:nvSpPr>
        <p:spPr>
          <a:xfrm>
            <a:off x="983573" y="3597526"/>
            <a:ext cx="5870519" cy="1190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cherus Grotesqu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herus Grotesqu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herus Grotesqu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herus Grotesqu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herus Grotesqu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2000"/>
              </a:spcBef>
              <a:buNone/>
            </a:pPr>
            <a:r>
              <a:rPr lang="en-US" sz="2200" dirty="0">
                <a:latin typeface="Tw Cen MT" panose="020B0602020104020603" pitchFamily="34" charset="77"/>
              </a:rPr>
              <a:t>Patients preserved more of their vision when wet AMD was detected using ForeseeHome than waiting for a regular eye exam</a:t>
            </a:r>
            <a:r>
              <a:rPr lang="en-US" sz="2200" baseline="30000" dirty="0">
                <a:latin typeface="Tw Cen MT" panose="020B0602020104020603" pitchFamily="34" charset="77"/>
              </a:rPr>
              <a:t>1</a:t>
            </a:r>
          </a:p>
        </p:txBody>
      </p:sp>
      <p:pic>
        <p:nvPicPr>
          <p:cNvPr id="22" name="Picture 21">
            <a:extLst>
              <a:ext uri="{FF2B5EF4-FFF2-40B4-BE49-F238E27FC236}">
                <a16:creationId xmlns:a16="http://schemas.microsoft.com/office/drawing/2014/main" id="{34E4A91B-4054-3842-8D58-81DA5AB7CB21}"/>
              </a:ext>
            </a:extLst>
          </p:cNvPr>
          <p:cNvPicPr>
            <a:picLocks noChangeAspect="1"/>
          </p:cNvPicPr>
          <p:nvPr/>
        </p:nvPicPr>
        <p:blipFill>
          <a:blip r:embed="rId6"/>
          <a:stretch>
            <a:fillRect/>
          </a:stretch>
        </p:blipFill>
        <p:spPr>
          <a:xfrm>
            <a:off x="6199493" y="4635149"/>
            <a:ext cx="1253869" cy="1958291"/>
          </a:xfrm>
          <a:prstGeom prst="rect">
            <a:avLst/>
          </a:prstGeom>
        </p:spPr>
      </p:pic>
    </p:spTree>
    <p:extLst>
      <p:ext uri="{BB962C8B-B14F-4D97-AF65-F5344CB8AC3E}">
        <p14:creationId xmlns:p14="http://schemas.microsoft.com/office/powerpoint/2010/main" val="260162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FCBA37D-ACF7-F048-A091-578B7B61833C}"/>
              </a:ext>
            </a:extLst>
          </p:cNvPr>
          <p:cNvSpPr/>
          <p:nvPr/>
        </p:nvSpPr>
        <p:spPr>
          <a:xfrm>
            <a:off x="0" y="1"/>
            <a:ext cx="12191999" cy="2023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13" name="Picture 12">
            <a:extLst>
              <a:ext uri="{FF2B5EF4-FFF2-40B4-BE49-F238E27FC236}">
                <a16:creationId xmlns:a16="http://schemas.microsoft.com/office/drawing/2014/main" id="{3C5266E6-DDA8-8C4C-8A63-9F6EB49B26A6}"/>
              </a:ext>
            </a:extLst>
          </p:cNvPr>
          <p:cNvPicPr>
            <a:picLocks noChangeAspect="1"/>
          </p:cNvPicPr>
          <p:nvPr/>
        </p:nvPicPr>
        <p:blipFill>
          <a:blip r:embed="rId3">
            <a:alphaModFix amt="10000"/>
          </a:blip>
          <a:stretch>
            <a:fillRect/>
          </a:stretch>
        </p:blipFill>
        <p:spPr>
          <a:xfrm>
            <a:off x="903597" y="458034"/>
            <a:ext cx="1581695" cy="1596759"/>
          </a:xfrm>
          <a:prstGeom prst="rect">
            <a:avLst/>
          </a:prstGeom>
        </p:spPr>
      </p:pic>
      <p:pic>
        <p:nvPicPr>
          <p:cNvPr id="59" name="Picture 58">
            <a:extLst>
              <a:ext uri="{FF2B5EF4-FFF2-40B4-BE49-F238E27FC236}">
                <a16:creationId xmlns:a16="http://schemas.microsoft.com/office/drawing/2014/main" id="{35575D8B-2759-7D46-A865-BDE6D4DC6EFF}"/>
              </a:ext>
            </a:extLst>
          </p:cNvPr>
          <p:cNvPicPr>
            <a:picLocks noChangeAspect="1"/>
          </p:cNvPicPr>
          <p:nvPr/>
        </p:nvPicPr>
        <p:blipFill>
          <a:blip r:embed="rId4">
            <a:alphaModFix amt="10000"/>
          </a:blip>
          <a:stretch>
            <a:fillRect/>
          </a:stretch>
        </p:blipFill>
        <p:spPr>
          <a:xfrm>
            <a:off x="-404858" y="4832595"/>
            <a:ext cx="2277612" cy="2334552"/>
          </a:xfrm>
          <a:prstGeom prst="rect">
            <a:avLst/>
          </a:prstGeom>
        </p:spPr>
      </p:pic>
      <p:pic>
        <p:nvPicPr>
          <p:cNvPr id="44" name="Picture 43">
            <a:extLst>
              <a:ext uri="{FF2B5EF4-FFF2-40B4-BE49-F238E27FC236}">
                <a16:creationId xmlns:a16="http://schemas.microsoft.com/office/drawing/2014/main" id="{5AF29794-5BBB-BE45-ACFC-C9994B0E3AF5}"/>
              </a:ext>
            </a:extLst>
          </p:cNvPr>
          <p:cNvPicPr>
            <a:picLocks noChangeAspect="1"/>
          </p:cNvPicPr>
          <p:nvPr/>
        </p:nvPicPr>
        <p:blipFill>
          <a:blip r:embed="rId5"/>
          <a:stretch>
            <a:fillRect/>
          </a:stretch>
        </p:blipFill>
        <p:spPr>
          <a:xfrm>
            <a:off x="-135053" y="4320546"/>
            <a:ext cx="1460933" cy="2281680"/>
          </a:xfrm>
          <a:prstGeom prst="rect">
            <a:avLst/>
          </a:prstGeom>
        </p:spPr>
      </p:pic>
      <p:sp>
        <p:nvSpPr>
          <p:cNvPr id="92" name="Rectangle 91">
            <a:extLst>
              <a:ext uri="{FF2B5EF4-FFF2-40B4-BE49-F238E27FC236}">
                <a16:creationId xmlns:a16="http://schemas.microsoft.com/office/drawing/2014/main" id="{F9BC4896-36EB-6143-9F54-BB894464089F}"/>
              </a:ext>
            </a:extLst>
          </p:cNvPr>
          <p:cNvSpPr/>
          <p:nvPr/>
        </p:nvSpPr>
        <p:spPr>
          <a:xfrm>
            <a:off x="0" y="6602226"/>
            <a:ext cx="338328" cy="255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6" name="Title 1">
            <a:extLst>
              <a:ext uri="{FF2B5EF4-FFF2-40B4-BE49-F238E27FC236}">
                <a16:creationId xmlns:a16="http://schemas.microsoft.com/office/drawing/2014/main" id="{02ED553C-27B5-4442-B70C-3EE35DA9BB4D}"/>
              </a:ext>
            </a:extLst>
          </p:cNvPr>
          <p:cNvSpPr txBox="1">
            <a:spLocks/>
          </p:cNvSpPr>
          <p:nvPr/>
        </p:nvSpPr>
        <p:spPr>
          <a:xfrm>
            <a:off x="1636507" y="351712"/>
            <a:ext cx="8918986" cy="1325563"/>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3600" b="1" i="0" kern="1200">
                <a:solidFill>
                  <a:schemeClr val="tx1"/>
                </a:solidFill>
                <a:latin typeface="Acherus Grotesque" pitchFamily="2" charset="77"/>
                <a:ea typeface="+mj-ea"/>
                <a:cs typeface="+mj-cs"/>
              </a:defRPr>
            </a:lvl1pPr>
          </a:lstStyle>
          <a:p>
            <a:pPr algn="ctr"/>
            <a:r>
              <a:rPr lang="en-US" sz="3200" b="0" dirty="0">
                <a:solidFill>
                  <a:schemeClr val="bg1"/>
                </a:solidFill>
                <a:latin typeface="Tw Cen MT" panose="020B0602020104020603" pitchFamily="34" charset="77"/>
              </a:rPr>
              <a:t>Take the proactive approach to protecting your</a:t>
            </a:r>
            <a:br>
              <a:rPr lang="en-US" sz="3200" b="0" dirty="0">
                <a:solidFill>
                  <a:schemeClr val="bg1"/>
                </a:solidFill>
                <a:latin typeface="Tw Cen MT" panose="020B0602020104020603" pitchFamily="34" charset="77"/>
              </a:rPr>
            </a:br>
            <a:r>
              <a:rPr lang="en-US" sz="3200" b="0" dirty="0">
                <a:solidFill>
                  <a:schemeClr val="bg1"/>
                </a:solidFill>
                <a:latin typeface="Tw Cen MT" panose="020B0602020104020603" pitchFamily="34" charset="77"/>
              </a:rPr>
              <a:t>vision–get started with ForeseeHome</a:t>
            </a:r>
          </a:p>
        </p:txBody>
      </p:sp>
      <p:sp>
        <p:nvSpPr>
          <p:cNvPr id="18" name="TextBox 17">
            <a:extLst>
              <a:ext uri="{FF2B5EF4-FFF2-40B4-BE49-F238E27FC236}">
                <a16:creationId xmlns:a16="http://schemas.microsoft.com/office/drawing/2014/main" id="{ADCBED35-633A-2D49-AD39-2F36BB25DD5B}"/>
              </a:ext>
            </a:extLst>
          </p:cNvPr>
          <p:cNvSpPr txBox="1"/>
          <p:nvPr/>
        </p:nvSpPr>
        <p:spPr>
          <a:xfrm>
            <a:off x="1492881" y="2403816"/>
            <a:ext cx="9206238" cy="400110"/>
          </a:xfrm>
          <a:prstGeom prst="rect">
            <a:avLst/>
          </a:prstGeom>
          <a:noFill/>
        </p:spPr>
        <p:txBody>
          <a:bodyPr wrap="none" rtlCol="0">
            <a:spAutoFit/>
          </a:bodyPr>
          <a:lstStyle/>
          <a:p>
            <a:pPr algn="ctr"/>
            <a:r>
              <a:rPr lang="en-US" sz="2000" b="1" dirty="0">
                <a:solidFill>
                  <a:srgbClr val="006991"/>
                </a:solidFill>
                <a:latin typeface="Tw Cen MT" panose="020B0602020104020603" pitchFamily="34" charset="77"/>
              </a:rPr>
              <a:t>A ForeseeHome Clinical Partner will be with you for every step of the set-up process</a:t>
            </a:r>
          </a:p>
        </p:txBody>
      </p:sp>
      <p:cxnSp>
        <p:nvCxnSpPr>
          <p:cNvPr id="19" name="Straight Connector 18">
            <a:extLst>
              <a:ext uri="{FF2B5EF4-FFF2-40B4-BE49-F238E27FC236}">
                <a16:creationId xmlns:a16="http://schemas.microsoft.com/office/drawing/2014/main" id="{79D81817-A797-7B49-AF7F-124AD2EAEED9}"/>
              </a:ext>
            </a:extLst>
          </p:cNvPr>
          <p:cNvCxnSpPr>
            <a:cxnSpLocks/>
          </p:cNvCxnSpPr>
          <p:nvPr/>
        </p:nvCxnSpPr>
        <p:spPr>
          <a:xfrm>
            <a:off x="3931485" y="3759815"/>
            <a:ext cx="1242646" cy="0"/>
          </a:xfrm>
          <a:prstGeom prst="line">
            <a:avLst/>
          </a:prstGeom>
          <a:ln w="38100" cap="rnd">
            <a:solidFill>
              <a:schemeClr val="accent1">
                <a:alpha val="25000"/>
              </a:schemeClr>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9248819-99C1-E141-A49A-D6E18BEC6F1E}"/>
              </a:ext>
            </a:extLst>
          </p:cNvPr>
          <p:cNvSpPr/>
          <p:nvPr/>
        </p:nvSpPr>
        <p:spPr>
          <a:xfrm>
            <a:off x="1442030" y="4574470"/>
            <a:ext cx="2965761" cy="1227387"/>
          </a:xfrm>
          <a:prstGeom prst="rect">
            <a:avLst/>
          </a:prstGeom>
        </p:spPr>
        <p:txBody>
          <a:bodyPr wrap="square">
            <a:spAutoFit/>
          </a:bodyPr>
          <a:lstStyle/>
          <a:p>
            <a:pPr lvl="0" algn="ctr">
              <a:lnSpc>
                <a:spcPct val="110000"/>
              </a:lnSpc>
            </a:pPr>
            <a:r>
              <a:rPr lang="en-US" sz="1700" dirty="0">
                <a:latin typeface="Tw Cen MT" panose="020B0602020104020603" pitchFamily="34" charset="77"/>
              </a:rPr>
              <a:t>After receiving a prescription, you will receive a call to answer any questions, verify coverage, and ship your device</a:t>
            </a:r>
          </a:p>
        </p:txBody>
      </p:sp>
      <p:sp>
        <p:nvSpPr>
          <p:cNvPr id="23" name="Rectangle 22">
            <a:extLst>
              <a:ext uri="{FF2B5EF4-FFF2-40B4-BE49-F238E27FC236}">
                <a16:creationId xmlns:a16="http://schemas.microsoft.com/office/drawing/2014/main" id="{954B4FE4-C355-1E4A-A1D7-61E3F5F6DFB9}"/>
              </a:ext>
            </a:extLst>
          </p:cNvPr>
          <p:cNvSpPr/>
          <p:nvPr/>
        </p:nvSpPr>
        <p:spPr>
          <a:xfrm>
            <a:off x="5022054" y="4574470"/>
            <a:ext cx="2141199" cy="1227387"/>
          </a:xfrm>
          <a:prstGeom prst="rect">
            <a:avLst/>
          </a:prstGeom>
        </p:spPr>
        <p:txBody>
          <a:bodyPr wrap="square">
            <a:spAutoFit/>
          </a:bodyPr>
          <a:lstStyle/>
          <a:p>
            <a:pPr lvl="0" algn="ctr">
              <a:lnSpc>
                <a:spcPct val="110000"/>
              </a:lnSpc>
            </a:pPr>
            <a:r>
              <a:rPr lang="en-US" sz="1700" dirty="0">
                <a:latin typeface="Tw Cen MT" panose="020B0602020104020603" pitchFamily="34" charset="77"/>
              </a:rPr>
              <a:t>Once you receive the device, they will walk you through set up and training</a:t>
            </a:r>
          </a:p>
        </p:txBody>
      </p:sp>
      <p:sp>
        <p:nvSpPr>
          <p:cNvPr id="24" name="Rectangle 23">
            <a:extLst>
              <a:ext uri="{FF2B5EF4-FFF2-40B4-BE49-F238E27FC236}">
                <a16:creationId xmlns:a16="http://schemas.microsoft.com/office/drawing/2014/main" id="{D6C7E6D1-D129-A646-B6C1-FBEAAED0BD97}"/>
              </a:ext>
            </a:extLst>
          </p:cNvPr>
          <p:cNvSpPr/>
          <p:nvPr/>
        </p:nvSpPr>
        <p:spPr>
          <a:xfrm>
            <a:off x="8047768" y="4574470"/>
            <a:ext cx="2507725" cy="1227387"/>
          </a:xfrm>
          <a:prstGeom prst="rect">
            <a:avLst/>
          </a:prstGeom>
        </p:spPr>
        <p:txBody>
          <a:bodyPr wrap="square">
            <a:spAutoFit/>
          </a:bodyPr>
          <a:lstStyle/>
          <a:p>
            <a:pPr lvl="0" algn="ctr">
              <a:lnSpc>
                <a:spcPct val="110000"/>
              </a:lnSpc>
            </a:pPr>
            <a:r>
              <a:rPr lang="en-US" sz="1700" dirty="0">
                <a:latin typeface="Tw Cen MT" panose="020B0602020104020603" pitchFamily="34" charset="77"/>
              </a:rPr>
              <a:t>You will continue to receive feedback through the ForeseeHome Patient Portal or App</a:t>
            </a:r>
          </a:p>
        </p:txBody>
      </p:sp>
      <p:pic>
        <p:nvPicPr>
          <p:cNvPr id="25" name="Picture 24">
            <a:extLst>
              <a:ext uri="{FF2B5EF4-FFF2-40B4-BE49-F238E27FC236}">
                <a16:creationId xmlns:a16="http://schemas.microsoft.com/office/drawing/2014/main" id="{BEF24BFB-2D2D-7D43-B8BB-A62755D069A1}"/>
              </a:ext>
            </a:extLst>
          </p:cNvPr>
          <p:cNvPicPr>
            <a:picLocks noChangeAspect="1"/>
          </p:cNvPicPr>
          <p:nvPr/>
        </p:nvPicPr>
        <p:blipFill>
          <a:blip r:embed="rId6"/>
          <a:stretch>
            <a:fillRect/>
          </a:stretch>
        </p:blipFill>
        <p:spPr>
          <a:xfrm>
            <a:off x="5572023" y="3221251"/>
            <a:ext cx="1016000" cy="1079500"/>
          </a:xfrm>
          <a:prstGeom prst="rect">
            <a:avLst/>
          </a:prstGeom>
        </p:spPr>
      </p:pic>
      <p:pic>
        <p:nvPicPr>
          <p:cNvPr id="26" name="Picture 25">
            <a:extLst>
              <a:ext uri="{FF2B5EF4-FFF2-40B4-BE49-F238E27FC236}">
                <a16:creationId xmlns:a16="http://schemas.microsoft.com/office/drawing/2014/main" id="{83287AAB-D758-F549-993E-0E824AF3F83F}"/>
              </a:ext>
            </a:extLst>
          </p:cNvPr>
          <p:cNvPicPr>
            <a:picLocks noChangeAspect="1"/>
          </p:cNvPicPr>
          <p:nvPr/>
        </p:nvPicPr>
        <p:blipFill>
          <a:blip r:embed="rId7"/>
          <a:stretch>
            <a:fillRect/>
          </a:stretch>
        </p:blipFill>
        <p:spPr>
          <a:xfrm>
            <a:off x="2321661" y="3152949"/>
            <a:ext cx="1206500" cy="1206500"/>
          </a:xfrm>
          <a:prstGeom prst="rect">
            <a:avLst/>
          </a:prstGeom>
        </p:spPr>
      </p:pic>
      <p:pic>
        <p:nvPicPr>
          <p:cNvPr id="27" name="Picture 26">
            <a:extLst>
              <a:ext uri="{FF2B5EF4-FFF2-40B4-BE49-F238E27FC236}">
                <a16:creationId xmlns:a16="http://schemas.microsoft.com/office/drawing/2014/main" id="{5C7DF63C-9392-834D-B8A8-98E57A9DF960}"/>
              </a:ext>
            </a:extLst>
          </p:cNvPr>
          <p:cNvPicPr>
            <a:picLocks noChangeAspect="1"/>
          </p:cNvPicPr>
          <p:nvPr/>
        </p:nvPicPr>
        <p:blipFill>
          <a:blip r:embed="rId8"/>
          <a:stretch>
            <a:fillRect/>
          </a:stretch>
        </p:blipFill>
        <p:spPr>
          <a:xfrm>
            <a:off x="8632089" y="3221251"/>
            <a:ext cx="1270000" cy="1206500"/>
          </a:xfrm>
          <a:prstGeom prst="rect">
            <a:avLst/>
          </a:prstGeom>
        </p:spPr>
      </p:pic>
      <p:cxnSp>
        <p:nvCxnSpPr>
          <p:cNvPr id="29" name="Straight Connector 28">
            <a:extLst>
              <a:ext uri="{FF2B5EF4-FFF2-40B4-BE49-F238E27FC236}">
                <a16:creationId xmlns:a16="http://schemas.microsoft.com/office/drawing/2014/main" id="{9D1D32BB-C563-9848-8B84-432194706796}"/>
              </a:ext>
            </a:extLst>
          </p:cNvPr>
          <p:cNvCxnSpPr>
            <a:cxnSpLocks/>
          </p:cNvCxnSpPr>
          <p:nvPr/>
        </p:nvCxnSpPr>
        <p:spPr>
          <a:xfrm>
            <a:off x="6956039" y="3759815"/>
            <a:ext cx="1242646" cy="0"/>
          </a:xfrm>
          <a:prstGeom prst="line">
            <a:avLst/>
          </a:prstGeom>
          <a:ln w="38100" cap="rnd">
            <a:solidFill>
              <a:schemeClr val="accent1">
                <a:alpha val="25000"/>
              </a:schemeClr>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CF25718-1047-C446-90B6-204B9A65A188}"/>
              </a:ext>
            </a:extLst>
          </p:cNvPr>
          <p:cNvSpPr txBox="1"/>
          <p:nvPr/>
        </p:nvSpPr>
        <p:spPr>
          <a:xfrm>
            <a:off x="2580474" y="6133299"/>
            <a:ext cx="7024357" cy="292388"/>
          </a:xfrm>
          <a:prstGeom prst="rect">
            <a:avLst/>
          </a:prstGeom>
          <a:noFill/>
        </p:spPr>
        <p:txBody>
          <a:bodyPr wrap="square" rtlCol="0">
            <a:spAutoFit/>
          </a:bodyPr>
          <a:lstStyle/>
          <a:p>
            <a:pPr algn="ctr"/>
            <a:r>
              <a:rPr lang="en-US" sz="1300" i="1" dirty="0">
                <a:solidFill>
                  <a:schemeClr val="tx2"/>
                </a:solidFill>
                <a:latin typeface="Tw Cen MT" panose="020B0602020104020603" pitchFamily="34" charset="77"/>
              </a:rPr>
              <a:t>No obligations. The ForeseeHome AMD Monitoring Program can be cancelled at any time.</a:t>
            </a:r>
          </a:p>
        </p:txBody>
      </p:sp>
    </p:spTree>
    <p:extLst>
      <p:ext uri="{BB962C8B-B14F-4D97-AF65-F5344CB8AC3E}">
        <p14:creationId xmlns:p14="http://schemas.microsoft.com/office/powerpoint/2010/main" val="242858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7C28083-9FC4-D845-86D8-6AEE0CFE4B29}"/>
              </a:ext>
            </a:extLst>
          </p:cNvPr>
          <p:cNvCxnSpPr>
            <a:cxnSpLocks/>
          </p:cNvCxnSpPr>
          <p:nvPr/>
        </p:nvCxnSpPr>
        <p:spPr>
          <a:xfrm>
            <a:off x="4059936" y="5330148"/>
            <a:ext cx="8132064" cy="0"/>
          </a:xfrm>
          <a:prstGeom prst="line">
            <a:avLst/>
          </a:prstGeom>
          <a:ln w="25400" cap="rnd">
            <a:solidFill>
              <a:schemeClr val="tx1">
                <a:lumMod val="50000"/>
                <a:lumOff val="50000"/>
                <a:alpha val="15000"/>
              </a:schemeClr>
            </a:solidFill>
            <a:prstDash val="solid"/>
            <a:tailEnd type="none" w="lg" len="sm"/>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B7CBD29C-9FCE-284E-B822-5533A278D222}"/>
              </a:ext>
            </a:extLst>
          </p:cNvPr>
          <p:cNvPicPr>
            <a:picLocks noGrp="1" noChangeAspect="1"/>
          </p:cNvPicPr>
          <p:nvPr>
            <p:ph type="pic" sz="quarter" idx="10"/>
          </p:nvPr>
        </p:nvPicPr>
        <p:blipFill rotWithShape="1">
          <a:blip r:embed="rId3"/>
          <a:srcRect l="39908" r="10044"/>
          <a:stretch/>
        </p:blipFill>
        <p:spPr>
          <a:xfrm>
            <a:off x="0" y="1499191"/>
            <a:ext cx="4059936" cy="5358809"/>
          </a:xfrm>
        </p:spPr>
      </p:pic>
      <p:sp>
        <p:nvSpPr>
          <p:cNvPr id="11" name="Rectangle 10">
            <a:extLst>
              <a:ext uri="{FF2B5EF4-FFF2-40B4-BE49-F238E27FC236}">
                <a16:creationId xmlns:a16="http://schemas.microsoft.com/office/drawing/2014/main" id="{2920BEAE-FB75-6D4C-9AA9-327FCFB95D07}"/>
              </a:ext>
            </a:extLst>
          </p:cNvPr>
          <p:cNvSpPr/>
          <p:nvPr/>
        </p:nvSpPr>
        <p:spPr>
          <a:xfrm>
            <a:off x="1737359" y="1499191"/>
            <a:ext cx="2322577" cy="5358808"/>
          </a:xfrm>
          <a:prstGeom prst="rect">
            <a:avLst/>
          </a:prstGeom>
          <a:gradFill>
            <a:gsLst>
              <a:gs pos="38000">
                <a:schemeClr val="tx1">
                  <a:alpha val="0"/>
                </a:schemeClr>
              </a:gs>
              <a:gs pos="99000">
                <a:schemeClr val="tx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6" name="Picture 5">
            <a:extLst>
              <a:ext uri="{FF2B5EF4-FFF2-40B4-BE49-F238E27FC236}">
                <a16:creationId xmlns:a16="http://schemas.microsoft.com/office/drawing/2014/main" id="{A517F9B3-D1E4-994D-9F9E-515ABAB97EB3}"/>
              </a:ext>
            </a:extLst>
          </p:cNvPr>
          <p:cNvPicPr>
            <a:picLocks noChangeAspect="1"/>
          </p:cNvPicPr>
          <p:nvPr/>
        </p:nvPicPr>
        <p:blipFill>
          <a:blip r:embed="rId4"/>
          <a:stretch>
            <a:fillRect/>
          </a:stretch>
        </p:blipFill>
        <p:spPr>
          <a:xfrm>
            <a:off x="857172" y="509471"/>
            <a:ext cx="2345592" cy="455044"/>
          </a:xfrm>
          <a:prstGeom prst="rect">
            <a:avLst/>
          </a:prstGeom>
        </p:spPr>
      </p:pic>
      <p:sp>
        <p:nvSpPr>
          <p:cNvPr id="9" name="TextBox 8">
            <a:extLst>
              <a:ext uri="{FF2B5EF4-FFF2-40B4-BE49-F238E27FC236}">
                <a16:creationId xmlns:a16="http://schemas.microsoft.com/office/drawing/2014/main" id="{3C845851-71EC-0C44-9BBC-4F52E9967CFF}"/>
              </a:ext>
            </a:extLst>
          </p:cNvPr>
          <p:cNvSpPr txBox="1"/>
          <p:nvPr/>
        </p:nvSpPr>
        <p:spPr>
          <a:xfrm>
            <a:off x="4998654" y="3257677"/>
            <a:ext cx="6129594" cy="1302921"/>
          </a:xfrm>
          <a:prstGeom prst="rect">
            <a:avLst/>
          </a:prstGeom>
          <a:noFill/>
        </p:spPr>
        <p:txBody>
          <a:bodyPr wrap="square" rtlCol="0">
            <a:spAutoFit/>
          </a:bodyPr>
          <a:lstStyle/>
          <a:p>
            <a:pPr>
              <a:spcAft>
                <a:spcPts val="2000"/>
              </a:spcAft>
            </a:pPr>
            <a:r>
              <a:rPr lang="en-US" sz="2600" b="1" dirty="0">
                <a:solidFill>
                  <a:srgbClr val="273038"/>
                </a:solidFill>
                <a:latin typeface="Tw Cen MT" panose="020B0602020104020603" pitchFamily="34" charset="77"/>
                <a:ea typeface="+mj-ea"/>
                <a:cs typeface="+mj-cs"/>
              </a:rPr>
              <a:t>References</a:t>
            </a:r>
          </a:p>
          <a:p>
            <a:pPr>
              <a:spcAft>
                <a:spcPts val="1000"/>
              </a:spcAft>
            </a:pPr>
            <a:r>
              <a:rPr lang="en-US" sz="1200" b="1" dirty="0">
                <a:solidFill>
                  <a:schemeClr val="tx1">
                    <a:lumMod val="75000"/>
                    <a:lumOff val="25000"/>
                  </a:schemeClr>
                </a:solidFill>
                <a:latin typeface="Tw Cen MT" panose="020B0602020104020603" pitchFamily="34" charset="77"/>
                <a:ea typeface="+mj-ea"/>
                <a:cs typeface="+mj-cs"/>
              </a:rPr>
              <a:t>1.</a:t>
            </a:r>
            <a:r>
              <a:rPr lang="en-US" sz="1200" dirty="0">
                <a:solidFill>
                  <a:schemeClr val="tx1">
                    <a:lumMod val="75000"/>
                    <a:lumOff val="25000"/>
                  </a:schemeClr>
                </a:solidFill>
                <a:latin typeface="Tw Cen MT" panose="020B0602020104020603" pitchFamily="34" charset="77"/>
                <a:ea typeface="+mj-ea"/>
                <a:cs typeface="+mj-cs"/>
              </a:rPr>
              <a:t> Chew EY, Clemons TE, </a:t>
            </a:r>
            <a:r>
              <a:rPr lang="en-US" sz="1200" dirty="0" err="1">
                <a:solidFill>
                  <a:schemeClr val="tx1">
                    <a:lumMod val="75000"/>
                    <a:lumOff val="25000"/>
                  </a:schemeClr>
                </a:solidFill>
                <a:latin typeface="Tw Cen MT" panose="020B0602020104020603" pitchFamily="34" charset="77"/>
                <a:ea typeface="+mj-ea"/>
                <a:cs typeface="+mj-cs"/>
              </a:rPr>
              <a:t>Bressler</a:t>
            </a:r>
            <a:r>
              <a:rPr lang="en-US" sz="1200" dirty="0">
                <a:solidFill>
                  <a:schemeClr val="tx1">
                    <a:lumMod val="75000"/>
                    <a:lumOff val="25000"/>
                  </a:schemeClr>
                </a:solidFill>
                <a:latin typeface="Tw Cen MT" panose="020B0602020104020603" pitchFamily="34" charset="77"/>
                <a:ea typeface="+mj-ea"/>
                <a:cs typeface="+mj-cs"/>
              </a:rPr>
              <a:t> SB, et al; AREDS2-HOME Study Research Group. Randomized trial of a home monitoring system for early detection of choroidal neovascularization home monitoring of the Eye (HOME) study. Ophthalmology. 2014;121(2):535-544.</a:t>
            </a:r>
          </a:p>
        </p:txBody>
      </p:sp>
      <p:sp>
        <p:nvSpPr>
          <p:cNvPr id="12" name="TextBox 11">
            <a:extLst>
              <a:ext uri="{FF2B5EF4-FFF2-40B4-BE49-F238E27FC236}">
                <a16:creationId xmlns:a16="http://schemas.microsoft.com/office/drawing/2014/main" id="{0E2836D6-6F24-A849-ADBF-E6C7C4FC8F35}"/>
              </a:ext>
            </a:extLst>
          </p:cNvPr>
          <p:cNvSpPr txBox="1"/>
          <p:nvPr/>
        </p:nvSpPr>
        <p:spPr>
          <a:xfrm>
            <a:off x="5061171" y="5770908"/>
            <a:ext cx="6129594" cy="646331"/>
          </a:xfrm>
          <a:prstGeom prst="rect">
            <a:avLst/>
          </a:prstGeom>
          <a:noFill/>
        </p:spPr>
        <p:txBody>
          <a:bodyPr wrap="square" rtlCol="0">
            <a:spAutoFit/>
          </a:bodyPr>
          <a:lstStyle/>
          <a:p>
            <a:pPr>
              <a:spcAft>
                <a:spcPts val="2000"/>
              </a:spcAft>
            </a:pPr>
            <a:r>
              <a:rPr lang="en-US" sz="1200" dirty="0">
                <a:solidFill>
                  <a:schemeClr val="tx1">
                    <a:lumMod val="75000"/>
                    <a:lumOff val="25000"/>
                  </a:schemeClr>
                </a:solidFill>
                <a:latin typeface="Tw Cen MT" panose="020B0602020104020603" pitchFamily="34" charset="77"/>
                <a:ea typeface="+mj-ea"/>
                <a:cs typeface="+mj-cs"/>
              </a:rPr>
              <a:t>ForeseeHome is not appropriate for all patients. If you have difficulty using a mouse or have other issues with your eyes, ForeseeHome may not be right for you. If this is the case, talk to your eye doctor about other at-home monitoring options to protect your vision.</a:t>
            </a:r>
          </a:p>
        </p:txBody>
      </p:sp>
      <p:sp>
        <p:nvSpPr>
          <p:cNvPr id="10" name="Rectangle 9">
            <a:extLst>
              <a:ext uri="{FF2B5EF4-FFF2-40B4-BE49-F238E27FC236}">
                <a16:creationId xmlns:a16="http://schemas.microsoft.com/office/drawing/2014/main" id="{70E45FC2-8EBD-B341-B223-6D40FB224CF9}"/>
              </a:ext>
            </a:extLst>
          </p:cNvPr>
          <p:cNvSpPr/>
          <p:nvPr/>
        </p:nvSpPr>
        <p:spPr>
          <a:xfrm>
            <a:off x="11663142" y="6650051"/>
            <a:ext cx="522596" cy="200055"/>
          </a:xfrm>
          <a:prstGeom prst="rect">
            <a:avLst/>
          </a:prstGeom>
        </p:spPr>
        <p:txBody>
          <a:bodyPr wrap="square" lIns="54864" rIns="54864">
            <a:spAutoFit/>
          </a:bodyPr>
          <a:lstStyle/>
          <a:p>
            <a:pPr algn="r"/>
            <a:r>
              <a:rPr lang="en-US" sz="700" dirty="0">
                <a:solidFill>
                  <a:schemeClr val="tx1">
                    <a:lumMod val="50000"/>
                    <a:lumOff val="50000"/>
                    <a:alpha val="65000"/>
                  </a:schemeClr>
                </a:solidFill>
                <a:latin typeface="Tw Cen MT" panose="020B0602020104020603" pitchFamily="34" charset="77"/>
              </a:rPr>
              <a:t>SM-024.01</a:t>
            </a:r>
          </a:p>
        </p:txBody>
      </p:sp>
    </p:spTree>
    <p:extLst>
      <p:ext uri="{BB962C8B-B14F-4D97-AF65-F5344CB8AC3E}">
        <p14:creationId xmlns:p14="http://schemas.microsoft.com/office/powerpoint/2010/main" val="269020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7CBD29C-9FCE-284E-B822-5533A278D222}"/>
              </a:ext>
            </a:extLst>
          </p:cNvPr>
          <p:cNvPicPr>
            <a:picLocks noGrp="1" noChangeAspect="1"/>
          </p:cNvPicPr>
          <p:nvPr>
            <p:ph type="pic" sz="quarter" idx="10"/>
          </p:nvPr>
        </p:nvPicPr>
        <p:blipFill rotWithShape="1">
          <a:blip r:embed="rId3"/>
          <a:srcRect l="39908" r="10044"/>
          <a:stretch/>
        </p:blipFill>
        <p:spPr>
          <a:xfrm>
            <a:off x="0" y="1499191"/>
            <a:ext cx="4059936" cy="5358809"/>
          </a:xfrm>
        </p:spPr>
      </p:pic>
      <p:sp>
        <p:nvSpPr>
          <p:cNvPr id="11" name="Rectangle 10">
            <a:extLst>
              <a:ext uri="{FF2B5EF4-FFF2-40B4-BE49-F238E27FC236}">
                <a16:creationId xmlns:a16="http://schemas.microsoft.com/office/drawing/2014/main" id="{2920BEAE-FB75-6D4C-9AA9-327FCFB95D07}"/>
              </a:ext>
            </a:extLst>
          </p:cNvPr>
          <p:cNvSpPr/>
          <p:nvPr/>
        </p:nvSpPr>
        <p:spPr>
          <a:xfrm>
            <a:off x="1737359" y="1499191"/>
            <a:ext cx="2322577" cy="5358808"/>
          </a:xfrm>
          <a:prstGeom prst="rect">
            <a:avLst/>
          </a:prstGeom>
          <a:gradFill>
            <a:gsLst>
              <a:gs pos="38000">
                <a:schemeClr val="tx1">
                  <a:alpha val="0"/>
                </a:schemeClr>
              </a:gs>
              <a:gs pos="99000">
                <a:schemeClr val="tx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14" name="TextBox 13">
            <a:extLst>
              <a:ext uri="{FF2B5EF4-FFF2-40B4-BE49-F238E27FC236}">
                <a16:creationId xmlns:a16="http://schemas.microsoft.com/office/drawing/2014/main" id="{7CBE4C20-5A78-A444-AB73-E5162D7054F0}"/>
              </a:ext>
            </a:extLst>
          </p:cNvPr>
          <p:cNvSpPr txBox="1"/>
          <p:nvPr/>
        </p:nvSpPr>
        <p:spPr>
          <a:xfrm>
            <a:off x="4998654" y="2670048"/>
            <a:ext cx="6129594" cy="3301417"/>
          </a:xfrm>
          <a:prstGeom prst="rect">
            <a:avLst/>
          </a:prstGeom>
          <a:noFill/>
        </p:spPr>
        <p:txBody>
          <a:bodyPr wrap="square" rtlCol="0">
            <a:spAutoFit/>
          </a:bodyPr>
          <a:lstStyle/>
          <a:p>
            <a:pPr>
              <a:lnSpc>
                <a:spcPct val="120000"/>
              </a:lnSpc>
              <a:spcAft>
                <a:spcPts val="2000"/>
              </a:spcAft>
            </a:pPr>
            <a:r>
              <a:rPr lang="en-US" sz="2600" b="1" dirty="0">
                <a:solidFill>
                  <a:srgbClr val="273038"/>
                </a:solidFill>
                <a:latin typeface="Tw Cen MT" panose="020B0602020104020603" pitchFamily="34" charset="77"/>
                <a:ea typeface="+mj-ea"/>
                <a:cs typeface="+mj-cs"/>
              </a:rPr>
              <a:t>FDA Indication for Use</a:t>
            </a:r>
          </a:p>
          <a:p>
            <a:pPr>
              <a:spcAft>
                <a:spcPts val="1000"/>
              </a:spcAft>
            </a:pPr>
            <a:r>
              <a:rPr lang="en-US" sz="1200" dirty="0">
                <a:solidFill>
                  <a:schemeClr val="tx1">
                    <a:lumMod val="75000"/>
                    <a:lumOff val="25000"/>
                  </a:schemeClr>
                </a:solidFill>
                <a:latin typeface="Tw Cen MT" panose="020B0602020104020603" pitchFamily="34" charset="77"/>
                <a:ea typeface="+mj-ea"/>
                <a:cs typeface="+mj-cs"/>
              </a:rPr>
              <a:t>The ForeseeHome is intended for use in the detection and characterization of central and paracentral </a:t>
            </a:r>
            <a:r>
              <a:rPr lang="en-US" sz="1200" dirty="0" err="1">
                <a:solidFill>
                  <a:schemeClr val="tx1">
                    <a:lumMod val="75000"/>
                    <a:lumOff val="25000"/>
                  </a:schemeClr>
                </a:solidFill>
                <a:latin typeface="Tw Cen MT" panose="020B0602020104020603" pitchFamily="34" charset="77"/>
                <a:ea typeface="+mj-ea"/>
                <a:cs typeface="+mj-cs"/>
              </a:rPr>
              <a:t>metamorphopsia</a:t>
            </a:r>
            <a:r>
              <a:rPr lang="en-US" sz="1200" dirty="0">
                <a:solidFill>
                  <a:schemeClr val="tx1">
                    <a:lumMod val="75000"/>
                    <a:lumOff val="25000"/>
                  </a:schemeClr>
                </a:solidFill>
                <a:latin typeface="Tw Cen MT" panose="020B0602020104020603" pitchFamily="34" charset="77"/>
                <a:ea typeface="+mj-ea"/>
                <a:cs typeface="+mj-cs"/>
              </a:rPr>
              <a:t> (visual distortion) in patients with age-related macular degeneration, as an aid in monitoring progression of disease factors causing </a:t>
            </a:r>
            <a:r>
              <a:rPr lang="en-US" sz="1200" dirty="0" err="1">
                <a:solidFill>
                  <a:schemeClr val="tx1">
                    <a:lumMod val="75000"/>
                    <a:lumOff val="25000"/>
                  </a:schemeClr>
                </a:solidFill>
                <a:latin typeface="Tw Cen MT" panose="020B0602020104020603" pitchFamily="34" charset="77"/>
                <a:ea typeface="+mj-ea"/>
                <a:cs typeface="+mj-cs"/>
              </a:rPr>
              <a:t>metamorphopsia</a:t>
            </a:r>
            <a:r>
              <a:rPr lang="en-US" sz="1200" dirty="0">
                <a:solidFill>
                  <a:schemeClr val="tx1">
                    <a:lumMod val="75000"/>
                    <a:lumOff val="25000"/>
                  </a:schemeClr>
                </a:solidFill>
                <a:latin typeface="Tw Cen MT" panose="020B0602020104020603" pitchFamily="34" charset="77"/>
                <a:ea typeface="+mj-ea"/>
                <a:cs typeface="+mj-cs"/>
              </a:rPr>
              <a:t> including but not limited to choroidal neovascularization (CNV). It is intended to be used at home for patients with stable fixation.</a:t>
            </a:r>
          </a:p>
          <a:p>
            <a:pPr>
              <a:spcAft>
                <a:spcPts val="1000"/>
              </a:spcAft>
            </a:pPr>
            <a:r>
              <a:rPr lang="en-US" sz="1200" dirty="0">
                <a:solidFill>
                  <a:schemeClr val="tx1">
                    <a:lumMod val="75000"/>
                    <a:lumOff val="25000"/>
                  </a:schemeClr>
                </a:solidFill>
                <a:latin typeface="Tw Cen MT" panose="020B0602020104020603" pitchFamily="34" charset="77"/>
                <a:ea typeface="+mj-ea"/>
                <a:cs typeface="+mj-cs"/>
              </a:rPr>
              <a:t>The ForeseeHome AMD Monitoring Program is prescription use only and is intended to be used in addition to regular eye exams.</a:t>
            </a:r>
          </a:p>
          <a:p>
            <a:pPr>
              <a:spcAft>
                <a:spcPts val="1000"/>
              </a:spcAft>
            </a:pPr>
            <a:r>
              <a:rPr lang="en-US" sz="1200" dirty="0">
                <a:solidFill>
                  <a:schemeClr val="tx1">
                    <a:lumMod val="75000"/>
                    <a:lumOff val="25000"/>
                  </a:schemeClr>
                </a:solidFill>
                <a:latin typeface="Tw Cen MT" panose="020B0602020104020603" pitchFamily="34" charset="77"/>
                <a:ea typeface="+mj-ea"/>
                <a:cs typeface="+mj-cs"/>
              </a:rPr>
              <a:t>The technical component of the ForeseeHome AMD Monitoring Program is covered by Medicare, subject to its coverage requirements for the test, to assess patients with dry AMD who are at risk of developing wet AMD. Please refer to your local Medicare Administrative Contractor (MAC) for which the ordering physician resides concerning coverage availability for the physician professional services component of the test.</a:t>
            </a:r>
            <a:endParaRPr lang="en-US" sz="1200" dirty="0">
              <a:solidFill>
                <a:schemeClr val="tx1">
                  <a:lumMod val="75000"/>
                  <a:lumOff val="25000"/>
                </a:schemeClr>
              </a:solidFill>
              <a:latin typeface="Tw Cen MT" panose="020B0602020104020603" pitchFamily="34" charset="77"/>
            </a:endParaRPr>
          </a:p>
        </p:txBody>
      </p:sp>
      <p:pic>
        <p:nvPicPr>
          <p:cNvPr id="15" name="Picture 14">
            <a:extLst>
              <a:ext uri="{FF2B5EF4-FFF2-40B4-BE49-F238E27FC236}">
                <a16:creationId xmlns:a16="http://schemas.microsoft.com/office/drawing/2014/main" id="{6CA1CE0F-ED57-284F-8BFC-4584AA904DE7}"/>
              </a:ext>
            </a:extLst>
          </p:cNvPr>
          <p:cNvPicPr>
            <a:picLocks noChangeAspect="1"/>
          </p:cNvPicPr>
          <p:nvPr/>
        </p:nvPicPr>
        <p:blipFill>
          <a:blip r:embed="rId4"/>
          <a:stretch>
            <a:fillRect/>
          </a:stretch>
        </p:blipFill>
        <p:spPr>
          <a:xfrm>
            <a:off x="857172" y="509471"/>
            <a:ext cx="2345592" cy="455044"/>
          </a:xfrm>
          <a:prstGeom prst="rect">
            <a:avLst/>
          </a:prstGeom>
        </p:spPr>
      </p:pic>
    </p:spTree>
    <p:extLst>
      <p:ext uri="{BB962C8B-B14F-4D97-AF65-F5344CB8AC3E}">
        <p14:creationId xmlns:p14="http://schemas.microsoft.com/office/powerpoint/2010/main" val="299597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52613624-7921-114E-97B3-A9792049ECF0}"/>
              </a:ext>
            </a:extLst>
          </p:cNvPr>
          <p:cNvPicPr>
            <a:picLocks noChangeAspect="1"/>
          </p:cNvPicPr>
          <p:nvPr/>
        </p:nvPicPr>
        <p:blipFill rotWithShape="1">
          <a:blip r:embed="rId3"/>
          <a:srcRect l="2" r="-1" b="33951"/>
          <a:stretch/>
        </p:blipFill>
        <p:spPr>
          <a:xfrm flipH="1">
            <a:off x="6099047" y="0"/>
            <a:ext cx="6092951" cy="2672134"/>
          </a:xfrm>
          <a:prstGeom prst="rect">
            <a:avLst/>
          </a:prstGeom>
        </p:spPr>
      </p:pic>
      <p:sp>
        <p:nvSpPr>
          <p:cNvPr id="2" name="Title 1">
            <a:extLst>
              <a:ext uri="{FF2B5EF4-FFF2-40B4-BE49-F238E27FC236}">
                <a16:creationId xmlns:a16="http://schemas.microsoft.com/office/drawing/2014/main" id="{D0B3457D-4DC8-514C-B9AB-1F01F6FCAC60}"/>
              </a:ext>
            </a:extLst>
          </p:cNvPr>
          <p:cNvSpPr>
            <a:spLocks noGrp="1"/>
          </p:cNvSpPr>
          <p:nvPr>
            <p:ph type="title"/>
          </p:nvPr>
        </p:nvSpPr>
        <p:spPr>
          <a:xfrm>
            <a:off x="0" y="0"/>
            <a:ext cx="6099048" cy="6858001"/>
          </a:xfrm>
          <a:solidFill>
            <a:schemeClr val="accent2">
              <a:alpha val="10000"/>
            </a:schemeClr>
          </a:solidFill>
        </p:spPr>
        <p:txBody>
          <a:bodyPr wrap="square" lIns="1097280" tIns="640080" rIns="0" bIns="640080">
            <a:normAutofit/>
          </a:bodyPr>
          <a:lstStyle/>
          <a:p>
            <a:pPr>
              <a:lnSpc>
                <a:spcPct val="100000"/>
              </a:lnSpc>
            </a:pPr>
            <a:r>
              <a:rPr lang="en-US" sz="5200" dirty="0">
                <a:solidFill>
                  <a:schemeClr val="accent2"/>
                </a:solidFill>
                <a:latin typeface="Tw Cen MT" panose="020B0602020104020603" pitchFamily="34" charset="77"/>
              </a:rPr>
              <a:t>Two types</a:t>
            </a:r>
            <a:br>
              <a:rPr lang="en-US" sz="5200" dirty="0">
                <a:solidFill>
                  <a:schemeClr val="accent2"/>
                </a:solidFill>
                <a:latin typeface="Tw Cen MT" panose="020B0602020104020603" pitchFamily="34" charset="77"/>
              </a:rPr>
            </a:br>
            <a:r>
              <a:rPr lang="en-US" sz="5200" dirty="0">
                <a:solidFill>
                  <a:schemeClr val="accent2"/>
                </a:solidFill>
                <a:latin typeface="Tw Cen MT" panose="020B0602020104020603" pitchFamily="34" charset="77"/>
              </a:rPr>
              <a:t>of AMD:</a:t>
            </a:r>
            <a:br>
              <a:rPr lang="en-US" sz="5200" dirty="0">
                <a:solidFill>
                  <a:schemeClr val="accent2"/>
                </a:solidFill>
                <a:latin typeface="Tw Cen MT" panose="020B0602020104020603" pitchFamily="34" charset="77"/>
              </a:rPr>
            </a:br>
            <a:r>
              <a:rPr lang="en-US" sz="5200" dirty="0">
                <a:solidFill>
                  <a:schemeClr val="tx1">
                    <a:lumMod val="90000"/>
                    <a:lumOff val="10000"/>
                  </a:schemeClr>
                </a:solidFill>
                <a:latin typeface="Tw Cen MT" panose="020B0602020104020603" pitchFamily="34" charset="77"/>
              </a:rPr>
              <a:t>dry </a:t>
            </a:r>
            <a:r>
              <a:rPr lang="en-US" sz="5200" b="0" dirty="0">
                <a:solidFill>
                  <a:schemeClr val="tx1">
                    <a:lumMod val="90000"/>
                    <a:lumOff val="10000"/>
                  </a:schemeClr>
                </a:solidFill>
                <a:latin typeface="Tw Cen MT" panose="020B0602020104020603" pitchFamily="34" charset="77"/>
              </a:rPr>
              <a:t>and</a:t>
            </a:r>
            <a:r>
              <a:rPr lang="en-US" sz="5200" dirty="0">
                <a:solidFill>
                  <a:schemeClr val="tx1">
                    <a:lumMod val="90000"/>
                    <a:lumOff val="10000"/>
                  </a:schemeClr>
                </a:solidFill>
                <a:latin typeface="Tw Cen MT" panose="020B0602020104020603" pitchFamily="34" charset="77"/>
              </a:rPr>
              <a:t> wet</a:t>
            </a:r>
          </a:p>
        </p:txBody>
      </p:sp>
      <p:sp>
        <p:nvSpPr>
          <p:cNvPr id="10" name="TextBox 9">
            <a:extLst>
              <a:ext uri="{FF2B5EF4-FFF2-40B4-BE49-F238E27FC236}">
                <a16:creationId xmlns:a16="http://schemas.microsoft.com/office/drawing/2014/main" id="{C4EEAFB2-2671-AB4A-A03A-25CE8DA970F9}"/>
              </a:ext>
            </a:extLst>
          </p:cNvPr>
          <p:cNvSpPr txBox="1"/>
          <p:nvPr/>
        </p:nvSpPr>
        <p:spPr>
          <a:xfrm>
            <a:off x="10212779" y="2612571"/>
            <a:ext cx="184731" cy="369332"/>
          </a:xfrm>
          <a:prstGeom prst="rect">
            <a:avLst/>
          </a:prstGeom>
          <a:noFill/>
        </p:spPr>
        <p:txBody>
          <a:bodyPr wrap="none" rtlCol="0">
            <a:spAutoFit/>
          </a:bodyPr>
          <a:lstStyle/>
          <a:p>
            <a:endParaRPr lang="en-US" dirty="0">
              <a:latin typeface="Tw Cen MT" panose="020B0602020104020603" pitchFamily="34" charset="77"/>
            </a:endParaRPr>
          </a:p>
        </p:txBody>
      </p:sp>
      <p:pic>
        <p:nvPicPr>
          <p:cNvPr id="12" name="Picture 11">
            <a:extLst>
              <a:ext uri="{FF2B5EF4-FFF2-40B4-BE49-F238E27FC236}">
                <a16:creationId xmlns:a16="http://schemas.microsoft.com/office/drawing/2014/main" id="{CC84EFEA-9F0A-B84D-8787-781AE923AC24}"/>
              </a:ext>
            </a:extLst>
          </p:cNvPr>
          <p:cNvPicPr>
            <a:picLocks noChangeAspect="1"/>
          </p:cNvPicPr>
          <p:nvPr/>
        </p:nvPicPr>
        <p:blipFill>
          <a:blip r:embed="rId4"/>
          <a:stretch>
            <a:fillRect/>
          </a:stretch>
        </p:blipFill>
        <p:spPr>
          <a:xfrm flipH="1">
            <a:off x="7582065" y="2094356"/>
            <a:ext cx="3364734" cy="3829067"/>
          </a:xfrm>
          <a:prstGeom prst="rect">
            <a:avLst/>
          </a:prstGeom>
        </p:spPr>
      </p:pic>
      <p:sp>
        <p:nvSpPr>
          <p:cNvPr id="45" name="Rectangle 44">
            <a:extLst>
              <a:ext uri="{FF2B5EF4-FFF2-40B4-BE49-F238E27FC236}">
                <a16:creationId xmlns:a16="http://schemas.microsoft.com/office/drawing/2014/main" id="{5CBCB8D1-4943-E445-9432-8493382C732A}"/>
              </a:ext>
            </a:extLst>
          </p:cNvPr>
          <p:cNvSpPr/>
          <p:nvPr/>
        </p:nvSpPr>
        <p:spPr>
          <a:xfrm flipV="1">
            <a:off x="5076620" y="2598982"/>
            <a:ext cx="1022428" cy="73152"/>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spTree>
    <p:extLst>
      <p:ext uri="{BB962C8B-B14F-4D97-AF65-F5344CB8AC3E}">
        <p14:creationId xmlns:p14="http://schemas.microsoft.com/office/powerpoint/2010/main" val="32337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107">
            <a:extLst>
              <a:ext uri="{FF2B5EF4-FFF2-40B4-BE49-F238E27FC236}">
                <a16:creationId xmlns:a16="http://schemas.microsoft.com/office/drawing/2014/main" id="{0AF1DC8B-0849-C44C-AA0D-75CC732DCE9F}"/>
              </a:ext>
            </a:extLst>
          </p:cNvPr>
          <p:cNvSpPr/>
          <p:nvPr/>
        </p:nvSpPr>
        <p:spPr>
          <a:xfrm>
            <a:off x="6535464" y="2129343"/>
            <a:ext cx="45719" cy="994926"/>
          </a:xfrm>
          <a:custGeom>
            <a:avLst/>
            <a:gdLst>
              <a:gd name="connsiteX0" fmla="*/ 132522 w 132522"/>
              <a:gd name="connsiteY0" fmla="*/ 1232452 h 1232452"/>
              <a:gd name="connsiteX1" fmla="*/ 132522 w 132522"/>
              <a:gd name="connsiteY1" fmla="*/ 0 h 1232452"/>
              <a:gd name="connsiteX2" fmla="*/ 0 w 132522"/>
              <a:gd name="connsiteY2" fmla="*/ 0 h 1232452"/>
              <a:gd name="connsiteX0" fmla="*/ 0 w 0"/>
              <a:gd name="connsiteY0" fmla="*/ 1232452 h 1232452"/>
              <a:gd name="connsiteX1" fmla="*/ 0 w 0"/>
              <a:gd name="connsiteY1" fmla="*/ 0 h 1232452"/>
            </a:gdLst>
            <a:ahLst/>
            <a:cxnLst>
              <a:cxn ang="0">
                <a:pos x="connsiteX0" y="connsiteY0"/>
              </a:cxn>
              <a:cxn ang="0">
                <a:pos x="connsiteX1" y="connsiteY1"/>
              </a:cxn>
            </a:cxnLst>
            <a:rect l="l" t="t" r="r" b="b"/>
            <a:pathLst>
              <a:path h="1232452">
                <a:moveTo>
                  <a:pt x="0" y="1232452"/>
                </a:moveTo>
                <a:lnTo>
                  <a:pt x="0" y="0"/>
                </a:lnTo>
              </a:path>
            </a:pathLst>
          </a:custGeom>
          <a:noFill/>
          <a:ln w="38100">
            <a:solidFill>
              <a:schemeClr val="bg1"/>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71" name="Rectangle 70">
            <a:extLst>
              <a:ext uri="{FF2B5EF4-FFF2-40B4-BE49-F238E27FC236}">
                <a16:creationId xmlns:a16="http://schemas.microsoft.com/office/drawing/2014/main" id="{37EE9AE6-E18D-B04B-BFF7-2EDC754A7C7C}"/>
              </a:ext>
            </a:extLst>
          </p:cNvPr>
          <p:cNvSpPr/>
          <p:nvPr/>
        </p:nvSpPr>
        <p:spPr>
          <a:xfrm>
            <a:off x="0" y="0"/>
            <a:ext cx="50960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65" name="Picture 64">
            <a:extLst>
              <a:ext uri="{FF2B5EF4-FFF2-40B4-BE49-F238E27FC236}">
                <a16:creationId xmlns:a16="http://schemas.microsoft.com/office/drawing/2014/main" id="{DEEDB521-7846-AB43-90A0-BA51955D6AD0}"/>
              </a:ext>
            </a:extLst>
          </p:cNvPr>
          <p:cNvPicPr>
            <a:picLocks noChangeAspect="1"/>
          </p:cNvPicPr>
          <p:nvPr/>
        </p:nvPicPr>
        <p:blipFill>
          <a:blip r:embed="rId3"/>
          <a:stretch>
            <a:fillRect/>
          </a:stretch>
        </p:blipFill>
        <p:spPr>
          <a:xfrm>
            <a:off x="0" y="3586347"/>
            <a:ext cx="5096032" cy="3271653"/>
          </a:xfrm>
          <a:prstGeom prst="rect">
            <a:avLst/>
          </a:prstGeom>
        </p:spPr>
      </p:pic>
      <p:pic>
        <p:nvPicPr>
          <p:cNvPr id="51" name="Picture 50">
            <a:extLst>
              <a:ext uri="{FF2B5EF4-FFF2-40B4-BE49-F238E27FC236}">
                <a16:creationId xmlns:a16="http://schemas.microsoft.com/office/drawing/2014/main" id="{5791DB38-7589-CE42-945B-A57388E92A6A}"/>
              </a:ext>
            </a:extLst>
          </p:cNvPr>
          <p:cNvPicPr>
            <a:picLocks noChangeAspect="1"/>
          </p:cNvPicPr>
          <p:nvPr/>
        </p:nvPicPr>
        <p:blipFill>
          <a:blip r:embed="rId4"/>
          <a:stretch>
            <a:fillRect/>
          </a:stretch>
        </p:blipFill>
        <p:spPr>
          <a:xfrm>
            <a:off x="0" y="3586347"/>
            <a:ext cx="5096032" cy="3271653"/>
          </a:xfrm>
          <a:prstGeom prst="rect">
            <a:avLst/>
          </a:prstGeom>
        </p:spPr>
      </p:pic>
      <p:pic>
        <p:nvPicPr>
          <p:cNvPr id="64" name="Picture 63">
            <a:extLst>
              <a:ext uri="{FF2B5EF4-FFF2-40B4-BE49-F238E27FC236}">
                <a16:creationId xmlns:a16="http://schemas.microsoft.com/office/drawing/2014/main" id="{CCCC01BD-0C9E-B04C-94A4-A0512B989871}"/>
              </a:ext>
            </a:extLst>
          </p:cNvPr>
          <p:cNvPicPr>
            <a:picLocks noChangeAspect="1"/>
          </p:cNvPicPr>
          <p:nvPr/>
        </p:nvPicPr>
        <p:blipFill>
          <a:blip r:embed="rId5"/>
          <a:stretch>
            <a:fillRect/>
          </a:stretch>
        </p:blipFill>
        <p:spPr>
          <a:xfrm>
            <a:off x="0" y="3586348"/>
            <a:ext cx="5096032" cy="3271652"/>
          </a:xfrm>
          <a:prstGeom prst="rect">
            <a:avLst/>
          </a:prstGeom>
        </p:spPr>
      </p:pic>
      <p:sp>
        <p:nvSpPr>
          <p:cNvPr id="104" name="TextBox 103">
            <a:extLst>
              <a:ext uri="{FF2B5EF4-FFF2-40B4-BE49-F238E27FC236}">
                <a16:creationId xmlns:a16="http://schemas.microsoft.com/office/drawing/2014/main" id="{D9E4C89C-398D-D64A-A9EA-8BB0A661664E}"/>
              </a:ext>
            </a:extLst>
          </p:cNvPr>
          <p:cNvSpPr txBox="1"/>
          <p:nvPr/>
        </p:nvSpPr>
        <p:spPr>
          <a:xfrm>
            <a:off x="5998186" y="1572085"/>
            <a:ext cx="1042273" cy="430887"/>
          </a:xfrm>
          <a:prstGeom prst="rect">
            <a:avLst/>
          </a:prstGeom>
          <a:noFill/>
        </p:spPr>
        <p:txBody>
          <a:bodyPr wrap="none" rtlCol="0">
            <a:spAutoFit/>
          </a:bodyPr>
          <a:lstStyle/>
          <a:p>
            <a:r>
              <a:rPr lang="en-US" sz="2200" b="1" dirty="0">
                <a:solidFill>
                  <a:schemeClr val="accent3"/>
                </a:solidFill>
                <a:latin typeface="Tw Cen MT" panose="020B0602020104020603" pitchFamily="34" charset="77"/>
              </a:rPr>
              <a:t>Macula</a:t>
            </a:r>
          </a:p>
        </p:txBody>
      </p:sp>
      <p:grpSp>
        <p:nvGrpSpPr>
          <p:cNvPr id="102" name="Group 101">
            <a:extLst>
              <a:ext uri="{FF2B5EF4-FFF2-40B4-BE49-F238E27FC236}">
                <a16:creationId xmlns:a16="http://schemas.microsoft.com/office/drawing/2014/main" id="{B4D680F2-6119-5241-9583-8FD3A0957C33}"/>
              </a:ext>
            </a:extLst>
          </p:cNvPr>
          <p:cNvGrpSpPr/>
          <p:nvPr/>
        </p:nvGrpSpPr>
        <p:grpSpPr>
          <a:xfrm>
            <a:off x="8017707" y="2249892"/>
            <a:ext cx="3325153" cy="3410033"/>
            <a:chOff x="8017707" y="2249892"/>
            <a:chExt cx="3325153" cy="3410033"/>
          </a:xfrm>
        </p:grpSpPr>
        <p:pic>
          <p:nvPicPr>
            <p:cNvPr id="88" name="Picture 87">
              <a:extLst>
                <a:ext uri="{FF2B5EF4-FFF2-40B4-BE49-F238E27FC236}">
                  <a16:creationId xmlns:a16="http://schemas.microsoft.com/office/drawing/2014/main" id="{92293168-76FB-674B-BF7C-359E41005C7C}"/>
                </a:ext>
              </a:extLst>
            </p:cNvPr>
            <p:cNvPicPr>
              <a:picLocks noChangeAspect="1"/>
            </p:cNvPicPr>
            <p:nvPr/>
          </p:nvPicPr>
          <p:blipFill>
            <a:blip r:embed="rId6"/>
            <a:stretch>
              <a:fillRect/>
            </a:stretch>
          </p:blipFill>
          <p:spPr>
            <a:xfrm>
              <a:off x="8017707" y="2741341"/>
              <a:ext cx="3325153" cy="2918584"/>
            </a:xfrm>
            <a:prstGeom prst="rect">
              <a:avLst/>
            </a:prstGeom>
          </p:spPr>
        </p:pic>
        <p:sp>
          <p:nvSpPr>
            <p:cNvPr id="92" name="Oval 91">
              <a:extLst>
                <a:ext uri="{FF2B5EF4-FFF2-40B4-BE49-F238E27FC236}">
                  <a16:creationId xmlns:a16="http://schemas.microsoft.com/office/drawing/2014/main" id="{64FA73CF-1051-7A4C-8C1B-94DA3071355D}"/>
                </a:ext>
              </a:extLst>
            </p:cNvPr>
            <p:cNvSpPr/>
            <p:nvPr/>
          </p:nvSpPr>
          <p:spPr>
            <a:xfrm>
              <a:off x="9081333" y="4109191"/>
              <a:ext cx="674829" cy="67482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93" name="Oval 92">
              <a:extLst>
                <a:ext uri="{FF2B5EF4-FFF2-40B4-BE49-F238E27FC236}">
                  <a16:creationId xmlns:a16="http://schemas.microsoft.com/office/drawing/2014/main" id="{114C6D7B-A88F-2F40-A3AD-BD0B6B4B0B51}"/>
                </a:ext>
              </a:extLst>
            </p:cNvPr>
            <p:cNvSpPr/>
            <p:nvPr/>
          </p:nvSpPr>
          <p:spPr>
            <a:xfrm>
              <a:off x="8564824" y="4103208"/>
              <a:ext cx="518561" cy="51856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cxnSp>
          <p:nvCxnSpPr>
            <p:cNvPr id="95" name="Straight Arrow Connector 94">
              <a:extLst>
                <a:ext uri="{FF2B5EF4-FFF2-40B4-BE49-F238E27FC236}">
                  <a16:creationId xmlns:a16="http://schemas.microsoft.com/office/drawing/2014/main" id="{C7890AB5-6FF6-C04F-B8C4-664FCA88FABE}"/>
                </a:ext>
              </a:extLst>
            </p:cNvPr>
            <p:cNvCxnSpPr>
              <a:cxnSpLocks/>
            </p:cNvCxnSpPr>
            <p:nvPr/>
          </p:nvCxnSpPr>
          <p:spPr>
            <a:xfrm flipH="1">
              <a:off x="9438199" y="2249892"/>
              <a:ext cx="667536" cy="2115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2796C66-DA75-D84D-A0AC-EC4A3E1AAD2C}"/>
                </a:ext>
              </a:extLst>
            </p:cNvPr>
            <p:cNvCxnSpPr>
              <a:cxnSpLocks/>
            </p:cNvCxnSpPr>
            <p:nvPr/>
          </p:nvCxnSpPr>
          <p:spPr>
            <a:xfrm>
              <a:off x="9598927" y="2249892"/>
              <a:ext cx="923497"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itle 12">
            <a:extLst>
              <a:ext uri="{FF2B5EF4-FFF2-40B4-BE49-F238E27FC236}">
                <a16:creationId xmlns:a16="http://schemas.microsoft.com/office/drawing/2014/main" id="{987F83DA-60A3-BC42-AD6A-54F89A2F0EFB}"/>
              </a:ext>
            </a:extLst>
          </p:cNvPr>
          <p:cNvSpPr txBox="1">
            <a:spLocks/>
          </p:cNvSpPr>
          <p:nvPr/>
        </p:nvSpPr>
        <p:spPr>
          <a:xfrm>
            <a:off x="610118" y="1316528"/>
            <a:ext cx="3875797" cy="1807740"/>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3600" b="1" i="0" kern="1200">
                <a:solidFill>
                  <a:schemeClr val="tx1"/>
                </a:solidFill>
                <a:latin typeface="Acherus Grotesque" pitchFamily="2" charset="77"/>
                <a:ea typeface="+mj-ea"/>
                <a:cs typeface="+mj-cs"/>
              </a:defRPr>
            </a:lvl1pPr>
          </a:lstStyle>
          <a:p>
            <a:pPr algn="ctr"/>
            <a:r>
              <a:rPr lang="en-US" sz="2600" dirty="0">
                <a:solidFill>
                  <a:schemeClr val="bg1"/>
                </a:solidFill>
                <a:latin typeface="Tw Cen MT" panose="020B0602020104020603" pitchFamily="34" charset="77"/>
              </a:rPr>
              <a:t>Dry AMD affects the Macula, </a:t>
            </a:r>
            <a:r>
              <a:rPr lang="en-US" sz="2600" b="0" dirty="0">
                <a:solidFill>
                  <a:schemeClr val="bg1"/>
                </a:solidFill>
                <a:latin typeface="Tw Cen MT" panose="020B0602020104020603" pitchFamily="34" charset="77"/>
              </a:rPr>
              <a:t>responsible for detailed central vision</a:t>
            </a:r>
          </a:p>
        </p:txBody>
      </p:sp>
      <p:sp>
        <p:nvSpPr>
          <p:cNvPr id="68" name="TextBox 67">
            <a:extLst>
              <a:ext uri="{FF2B5EF4-FFF2-40B4-BE49-F238E27FC236}">
                <a16:creationId xmlns:a16="http://schemas.microsoft.com/office/drawing/2014/main" id="{E2FFC68D-0A7F-8743-9727-3D7A0895B259}"/>
              </a:ext>
            </a:extLst>
          </p:cNvPr>
          <p:cNvSpPr txBox="1"/>
          <p:nvPr/>
        </p:nvSpPr>
        <p:spPr>
          <a:xfrm>
            <a:off x="691758" y="1271700"/>
            <a:ext cx="742511" cy="1354217"/>
          </a:xfrm>
          <a:prstGeom prst="rect">
            <a:avLst/>
          </a:prstGeom>
          <a:noFill/>
        </p:spPr>
        <p:txBody>
          <a:bodyPr wrap="none" rtlCol="0">
            <a:spAutoFit/>
          </a:bodyPr>
          <a:lstStyle/>
          <a:p>
            <a:r>
              <a:rPr lang="en-US" sz="8200" b="1" dirty="0">
                <a:solidFill>
                  <a:schemeClr val="bg1">
                    <a:alpha val="12000"/>
                  </a:schemeClr>
                </a:solidFill>
                <a:latin typeface="Tw Cen MT" panose="020B0602020104020603" pitchFamily="34" charset="77"/>
              </a:rPr>
              <a:t>1</a:t>
            </a:r>
          </a:p>
        </p:txBody>
      </p:sp>
      <p:grpSp>
        <p:nvGrpSpPr>
          <p:cNvPr id="78" name="Group 77">
            <a:extLst>
              <a:ext uri="{FF2B5EF4-FFF2-40B4-BE49-F238E27FC236}">
                <a16:creationId xmlns:a16="http://schemas.microsoft.com/office/drawing/2014/main" id="{24FAEFCA-CB34-0049-9B3A-48911969B6FB}"/>
              </a:ext>
            </a:extLst>
          </p:cNvPr>
          <p:cNvGrpSpPr/>
          <p:nvPr/>
        </p:nvGrpSpPr>
        <p:grpSpPr>
          <a:xfrm>
            <a:off x="7671197" y="613072"/>
            <a:ext cx="3875797" cy="1924904"/>
            <a:chOff x="7684449" y="613072"/>
            <a:chExt cx="3875797" cy="1924904"/>
          </a:xfrm>
        </p:grpSpPr>
        <p:sp>
          <p:nvSpPr>
            <p:cNvPr id="67" name="Title 12">
              <a:extLst>
                <a:ext uri="{FF2B5EF4-FFF2-40B4-BE49-F238E27FC236}">
                  <a16:creationId xmlns:a16="http://schemas.microsoft.com/office/drawing/2014/main" id="{FFB0ECEB-1168-534B-A0F4-6CCE9EF99816}"/>
                </a:ext>
              </a:extLst>
            </p:cNvPr>
            <p:cNvSpPr txBox="1">
              <a:spLocks/>
            </p:cNvSpPr>
            <p:nvPr/>
          </p:nvSpPr>
          <p:spPr>
            <a:xfrm>
              <a:off x="7684449" y="730236"/>
              <a:ext cx="3875797" cy="1807740"/>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3600" b="1" i="0" kern="1200">
                  <a:solidFill>
                    <a:schemeClr val="tx1"/>
                  </a:solidFill>
                  <a:latin typeface="Acherus Grotesque" pitchFamily="2" charset="77"/>
                  <a:ea typeface="+mj-ea"/>
                  <a:cs typeface="+mj-cs"/>
                </a:defRPr>
              </a:lvl1pPr>
            </a:lstStyle>
            <a:p>
              <a:pPr algn="ctr"/>
              <a:r>
                <a:rPr lang="en-US" sz="2600" b="0" dirty="0">
                  <a:latin typeface="Tw Cen MT" panose="020B0602020104020603" pitchFamily="34" charset="77"/>
                </a:rPr>
                <a:t>Over time, </a:t>
              </a:r>
              <a:r>
                <a:rPr lang="en-US" sz="2600" dirty="0">
                  <a:latin typeface="Tw Cen MT" panose="020B0602020104020603" pitchFamily="34" charset="77"/>
                </a:rPr>
                <a:t>small fatty deposits begin to form called </a:t>
              </a:r>
              <a:r>
                <a:rPr lang="en-US" sz="2600" dirty="0" err="1">
                  <a:latin typeface="Tw Cen MT" panose="020B0602020104020603" pitchFamily="34" charset="77"/>
                </a:rPr>
                <a:t>Drusen</a:t>
              </a:r>
              <a:endParaRPr lang="en-US" sz="2600" dirty="0">
                <a:latin typeface="Tw Cen MT" panose="020B0602020104020603" pitchFamily="34" charset="77"/>
              </a:endParaRPr>
            </a:p>
          </p:txBody>
        </p:sp>
        <p:sp>
          <p:nvSpPr>
            <p:cNvPr id="69" name="TextBox 68">
              <a:extLst>
                <a:ext uri="{FF2B5EF4-FFF2-40B4-BE49-F238E27FC236}">
                  <a16:creationId xmlns:a16="http://schemas.microsoft.com/office/drawing/2014/main" id="{4C459093-D07C-3B48-882C-50A1A4B6CCBC}"/>
                </a:ext>
              </a:extLst>
            </p:cNvPr>
            <p:cNvSpPr txBox="1"/>
            <p:nvPr/>
          </p:nvSpPr>
          <p:spPr>
            <a:xfrm>
              <a:off x="7692463" y="613072"/>
              <a:ext cx="742511" cy="1354217"/>
            </a:xfrm>
            <a:prstGeom prst="rect">
              <a:avLst/>
            </a:prstGeom>
            <a:noFill/>
          </p:spPr>
          <p:txBody>
            <a:bodyPr wrap="none" rtlCol="0">
              <a:spAutoFit/>
            </a:bodyPr>
            <a:lstStyle/>
            <a:p>
              <a:pPr algn="ctr"/>
              <a:r>
                <a:rPr lang="en-US" sz="8200" b="1" dirty="0">
                  <a:solidFill>
                    <a:schemeClr val="accent2">
                      <a:alpha val="15000"/>
                    </a:schemeClr>
                  </a:solidFill>
                  <a:latin typeface="Tw Cen MT" panose="020B0602020104020603" pitchFamily="34" charset="77"/>
                </a:rPr>
                <a:t>2</a:t>
              </a:r>
            </a:p>
          </p:txBody>
        </p:sp>
      </p:grpSp>
      <p:cxnSp>
        <p:nvCxnSpPr>
          <p:cNvPr id="74" name="Straight Connector 73">
            <a:extLst>
              <a:ext uri="{FF2B5EF4-FFF2-40B4-BE49-F238E27FC236}">
                <a16:creationId xmlns:a16="http://schemas.microsoft.com/office/drawing/2014/main" id="{492FE9AB-0293-F74C-991D-E58C21A598E3}"/>
              </a:ext>
            </a:extLst>
          </p:cNvPr>
          <p:cNvCxnSpPr>
            <a:cxnSpLocks/>
          </p:cNvCxnSpPr>
          <p:nvPr/>
        </p:nvCxnSpPr>
        <p:spPr>
          <a:xfrm>
            <a:off x="2548016" y="3124268"/>
            <a:ext cx="0" cy="977832"/>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018E4225-7228-B948-8F6A-35F6DAF5ABEA}"/>
              </a:ext>
            </a:extLst>
          </p:cNvPr>
          <p:cNvPicPr>
            <a:picLocks noChangeAspect="1"/>
          </p:cNvPicPr>
          <p:nvPr/>
        </p:nvPicPr>
        <p:blipFill rotWithShape="1">
          <a:blip r:embed="rId7"/>
          <a:srcRect b="18053"/>
          <a:stretch/>
        </p:blipFill>
        <p:spPr>
          <a:xfrm>
            <a:off x="4668906" y="2333298"/>
            <a:ext cx="2687352" cy="2506095"/>
          </a:xfrm>
          <a:prstGeom prst="rect">
            <a:avLst/>
          </a:prstGeom>
          <a:effectLst>
            <a:outerShdw blurRad="1143000" dist="571500" dir="5400000" sx="85000" sy="85000" algn="ctr" rotWithShape="0">
              <a:srgbClr val="000000">
                <a:alpha val="30000"/>
              </a:srgbClr>
            </a:outerShdw>
          </a:effectLst>
        </p:spPr>
      </p:pic>
      <p:sp>
        <p:nvSpPr>
          <p:cNvPr id="13" name="Title 12">
            <a:extLst>
              <a:ext uri="{FF2B5EF4-FFF2-40B4-BE49-F238E27FC236}">
                <a16:creationId xmlns:a16="http://schemas.microsoft.com/office/drawing/2014/main" id="{8965D75C-BC95-4E48-9E46-EF34ABDE0D2F}"/>
              </a:ext>
            </a:extLst>
          </p:cNvPr>
          <p:cNvSpPr>
            <a:spLocks noGrp="1"/>
          </p:cNvSpPr>
          <p:nvPr>
            <p:ph type="title"/>
          </p:nvPr>
        </p:nvSpPr>
        <p:spPr>
          <a:xfrm>
            <a:off x="0" y="308543"/>
            <a:ext cx="5096032" cy="1325563"/>
          </a:xfrm>
        </p:spPr>
        <p:txBody>
          <a:bodyPr>
            <a:normAutofit/>
          </a:bodyPr>
          <a:lstStyle/>
          <a:p>
            <a:pPr algn="ctr"/>
            <a:r>
              <a:rPr lang="en-US" sz="3400" dirty="0">
                <a:solidFill>
                  <a:schemeClr val="bg1"/>
                </a:solidFill>
                <a:latin typeface="Tw Cen MT" panose="020B0602020104020603" pitchFamily="34" charset="77"/>
              </a:rPr>
              <a:t>What is dry AMD?</a:t>
            </a:r>
          </a:p>
        </p:txBody>
      </p:sp>
      <p:sp>
        <p:nvSpPr>
          <p:cNvPr id="77" name="Rectangle 5">
            <a:extLst>
              <a:ext uri="{FF2B5EF4-FFF2-40B4-BE49-F238E27FC236}">
                <a16:creationId xmlns:a16="http://schemas.microsoft.com/office/drawing/2014/main" id="{02423171-3A36-0F42-B912-D904DB262C1B}"/>
              </a:ext>
            </a:extLst>
          </p:cNvPr>
          <p:cNvSpPr/>
          <p:nvPr/>
        </p:nvSpPr>
        <p:spPr>
          <a:xfrm rot="-9600000" flipH="1">
            <a:off x="6383895" y="2422039"/>
            <a:ext cx="2864785" cy="2512016"/>
          </a:xfrm>
          <a:custGeom>
            <a:avLst/>
            <a:gdLst>
              <a:gd name="connsiteX0" fmla="*/ 0 w 4166886"/>
              <a:gd name="connsiteY0" fmla="*/ 0 h 1759352"/>
              <a:gd name="connsiteX1" fmla="*/ 4166886 w 4166886"/>
              <a:gd name="connsiteY1" fmla="*/ 0 h 1759352"/>
              <a:gd name="connsiteX2" fmla="*/ 4166886 w 4166886"/>
              <a:gd name="connsiteY2" fmla="*/ 1759352 h 1759352"/>
              <a:gd name="connsiteX3" fmla="*/ 0 w 4166886"/>
              <a:gd name="connsiteY3" fmla="*/ 1759352 h 1759352"/>
              <a:gd name="connsiteX4" fmla="*/ 0 w 4166886"/>
              <a:gd name="connsiteY4" fmla="*/ 0 h 1759352"/>
              <a:gd name="connsiteX0" fmla="*/ 0 w 4433103"/>
              <a:gd name="connsiteY0" fmla="*/ 0 h 1817226"/>
              <a:gd name="connsiteX1" fmla="*/ 4433103 w 4433103"/>
              <a:gd name="connsiteY1" fmla="*/ 57874 h 1817226"/>
              <a:gd name="connsiteX2" fmla="*/ 4433103 w 4433103"/>
              <a:gd name="connsiteY2" fmla="*/ 1817226 h 1817226"/>
              <a:gd name="connsiteX3" fmla="*/ 266217 w 4433103"/>
              <a:gd name="connsiteY3" fmla="*/ 1817226 h 1817226"/>
              <a:gd name="connsiteX4" fmla="*/ 0 w 4433103"/>
              <a:gd name="connsiteY4" fmla="*/ 0 h 1817226"/>
              <a:gd name="connsiteX0" fmla="*/ 0 w 4433103"/>
              <a:gd name="connsiteY0" fmla="*/ 0 h 1817226"/>
              <a:gd name="connsiteX1" fmla="*/ 4433103 w 4433103"/>
              <a:gd name="connsiteY1" fmla="*/ 57874 h 1817226"/>
              <a:gd name="connsiteX2" fmla="*/ 4433103 w 4433103"/>
              <a:gd name="connsiteY2" fmla="*/ 1817226 h 1817226"/>
              <a:gd name="connsiteX3" fmla="*/ 104171 w 4433103"/>
              <a:gd name="connsiteY3" fmla="*/ 532437 h 1817226"/>
              <a:gd name="connsiteX4" fmla="*/ 0 w 4433103"/>
              <a:gd name="connsiteY4" fmla="*/ 0 h 1817226"/>
              <a:gd name="connsiteX0" fmla="*/ 0 w 4433103"/>
              <a:gd name="connsiteY0" fmla="*/ 995422 h 2812648"/>
              <a:gd name="connsiteX1" fmla="*/ 3669174 w 4433103"/>
              <a:gd name="connsiteY1" fmla="*/ 0 h 2812648"/>
              <a:gd name="connsiteX2" fmla="*/ 4433103 w 4433103"/>
              <a:gd name="connsiteY2" fmla="*/ 2812648 h 2812648"/>
              <a:gd name="connsiteX3" fmla="*/ 104171 w 4433103"/>
              <a:gd name="connsiteY3" fmla="*/ 1527859 h 2812648"/>
              <a:gd name="connsiteX4" fmla="*/ 0 w 4433103"/>
              <a:gd name="connsiteY4" fmla="*/ 995422 h 2812648"/>
              <a:gd name="connsiteX0" fmla="*/ 0 w 3669174"/>
              <a:gd name="connsiteY0" fmla="*/ 995422 h 2766349"/>
              <a:gd name="connsiteX1" fmla="*/ 3669174 w 3669174"/>
              <a:gd name="connsiteY1" fmla="*/ 0 h 2766349"/>
              <a:gd name="connsiteX2" fmla="*/ 3020992 w 3669174"/>
              <a:gd name="connsiteY2" fmla="*/ 2766349 h 2766349"/>
              <a:gd name="connsiteX3" fmla="*/ 104171 w 3669174"/>
              <a:gd name="connsiteY3" fmla="*/ 1527859 h 2766349"/>
              <a:gd name="connsiteX4" fmla="*/ 0 w 3669174"/>
              <a:gd name="connsiteY4" fmla="*/ 995422 h 2766349"/>
              <a:gd name="connsiteX0" fmla="*/ 0 w 3020992"/>
              <a:gd name="connsiteY0" fmla="*/ 1041721 h 2812648"/>
              <a:gd name="connsiteX1" fmla="*/ 2882095 w 3020992"/>
              <a:gd name="connsiteY1" fmla="*/ 0 h 2812648"/>
              <a:gd name="connsiteX2" fmla="*/ 3020992 w 3020992"/>
              <a:gd name="connsiteY2" fmla="*/ 2812648 h 2812648"/>
              <a:gd name="connsiteX3" fmla="*/ 104171 w 3020992"/>
              <a:gd name="connsiteY3" fmla="*/ 1574158 h 2812648"/>
              <a:gd name="connsiteX4" fmla="*/ 0 w 3020992"/>
              <a:gd name="connsiteY4" fmla="*/ 1041721 h 2812648"/>
              <a:gd name="connsiteX0" fmla="*/ 0 w 3020992"/>
              <a:gd name="connsiteY0" fmla="*/ 972273 h 2743200"/>
              <a:gd name="connsiteX1" fmla="*/ 2592728 w 3020992"/>
              <a:gd name="connsiteY1" fmla="*/ 0 h 2743200"/>
              <a:gd name="connsiteX2" fmla="*/ 3020992 w 3020992"/>
              <a:gd name="connsiteY2" fmla="*/ 2743200 h 2743200"/>
              <a:gd name="connsiteX3" fmla="*/ 104171 w 3020992"/>
              <a:gd name="connsiteY3" fmla="*/ 1504710 h 2743200"/>
              <a:gd name="connsiteX4" fmla="*/ 0 w 3020992"/>
              <a:gd name="connsiteY4" fmla="*/ 972273 h 2743200"/>
              <a:gd name="connsiteX0" fmla="*/ 0 w 2592728"/>
              <a:gd name="connsiteY0" fmla="*/ 972273 h 2500132"/>
              <a:gd name="connsiteX1" fmla="*/ 2592728 w 2592728"/>
              <a:gd name="connsiteY1" fmla="*/ 0 h 2500132"/>
              <a:gd name="connsiteX2" fmla="*/ 2569579 w 2592728"/>
              <a:gd name="connsiteY2" fmla="*/ 2500132 h 2500132"/>
              <a:gd name="connsiteX3" fmla="*/ 104171 w 2592728"/>
              <a:gd name="connsiteY3" fmla="*/ 1504710 h 2500132"/>
              <a:gd name="connsiteX4" fmla="*/ 0 w 2592728"/>
              <a:gd name="connsiteY4" fmla="*/ 972273 h 2500132"/>
              <a:gd name="connsiteX0" fmla="*/ 1 w 2592729"/>
              <a:gd name="connsiteY0" fmla="*/ 972273 h 2500132"/>
              <a:gd name="connsiteX1" fmla="*/ 2592729 w 2592729"/>
              <a:gd name="connsiteY1" fmla="*/ 0 h 2500132"/>
              <a:gd name="connsiteX2" fmla="*/ 2569580 w 2592729"/>
              <a:gd name="connsiteY2" fmla="*/ 2500132 h 2500132"/>
              <a:gd name="connsiteX3" fmla="*/ 0 w 2592729"/>
              <a:gd name="connsiteY3" fmla="*/ 1365814 h 2500132"/>
              <a:gd name="connsiteX4" fmla="*/ 1 w 2592729"/>
              <a:gd name="connsiteY4" fmla="*/ 972273 h 2500132"/>
              <a:gd name="connsiteX0" fmla="*/ 1 w 2592729"/>
              <a:gd name="connsiteY0" fmla="*/ 972273 h 2500132"/>
              <a:gd name="connsiteX1" fmla="*/ 2592729 w 2592729"/>
              <a:gd name="connsiteY1" fmla="*/ 0 h 2500132"/>
              <a:gd name="connsiteX2" fmla="*/ 2569580 w 2592729"/>
              <a:gd name="connsiteY2" fmla="*/ 2500132 h 2500132"/>
              <a:gd name="connsiteX3" fmla="*/ 0 w 2592729"/>
              <a:gd name="connsiteY3" fmla="*/ 1318313 h 2500132"/>
              <a:gd name="connsiteX4" fmla="*/ 1 w 2592729"/>
              <a:gd name="connsiteY4" fmla="*/ 972273 h 2500132"/>
              <a:gd name="connsiteX0" fmla="*/ 1 w 2592729"/>
              <a:gd name="connsiteY0" fmla="*/ 972273 h 2165255"/>
              <a:gd name="connsiteX1" fmla="*/ 2592729 w 2592729"/>
              <a:gd name="connsiteY1" fmla="*/ 0 h 2165255"/>
              <a:gd name="connsiteX2" fmla="*/ 2551281 w 2592729"/>
              <a:gd name="connsiteY2" fmla="*/ 2165255 h 2165255"/>
              <a:gd name="connsiteX3" fmla="*/ 0 w 2592729"/>
              <a:gd name="connsiteY3" fmla="*/ 1318313 h 2165255"/>
              <a:gd name="connsiteX4" fmla="*/ 1 w 2592729"/>
              <a:gd name="connsiteY4" fmla="*/ 972273 h 2165255"/>
              <a:gd name="connsiteX0" fmla="*/ 1 w 2556134"/>
              <a:gd name="connsiteY0" fmla="*/ 721116 h 1914098"/>
              <a:gd name="connsiteX1" fmla="*/ 2556134 w 2556134"/>
              <a:gd name="connsiteY1" fmla="*/ 0 h 1914098"/>
              <a:gd name="connsiteX2" fmla="*/ 2551281 w 2556134"/>
              <a:gd name="connsiteY2" fmla="*/ 1914098 h 1914098"/>
              <a:gd name="connsiteX3" fmla="*/ 0 w 2556134"/>
              <a:gd name="connsiteY3" fmla="*/ 1067156 h 1914098"/>
              <a:gd name="connsiteX4" fmla="*/ 1 w 2556134"/>
              <a:gd name="connsiteY4" fmla="*/ 721116 h 1914098"/>
              <a:gd name="connsiteX0" fmla="*/ 1 w 2637837"/>
              <a:gd name="connsiteY0" fmla="*/ 721116 h 2332694"/>
              <a:gd name="connsiteX1" fmla="*/ 2556134 w 2637837"/>
              <a:gd name="connsiteY1" fmla="*/ 0 h 2332694"/>
              <a:gd name="connsiteX2" fmla="*/ 2637815 w 2637837"/>
              <a:gd name="connsiteY2" fmla="*/ 2332694 h 2332694"/>
              <a:gd name="connsiteX3" fmla="*/ 0 w 2637837"/>
              <a:gd name="connsiteY3" fmla="*/ 1067156 h 2332694"/>
              <a:gd name="connsiteX4" fmla="*/ 1 w 2637837"/>
              <a:gd name="connsiteY4" fmla="*/ 721116 h 2332694"/>
              <a:gd name="connsiteX0" fmla="*/ 1 w 2659974"/>
              <a:gd name="connsiteY0" fmla="*/ 754604 h 2366182"/>
              <a:gd name="connsiteX1" fmla="*/ 2659974 w 2659974"/>
              <a:gd name="connsiteY1" fmla="*/ 0 h 2366182"/>
              <a:gd name="connsiteX2" fmla="*/ 2637815 w 2659974"/>
              <a:gd name="connsiteY2" fmla="*/ 2366182 h 2366182"/>
              <a:gd name="connsiteX3" fmla="*/ 0 w 2659974"/>
              <a:gd name="connsiteY3" fmla="*/ 1100644 h 2366182"/>
              <a:gd name="connsiteX4" fmla="*/ 1 w 2659974"/>
              <a:gd name="connsiteY4" fmla="*/ 754604 h 2366182"/>
              <a:gd name="connsiteX0" fmla="*/ 1 w 2763815"/>
              <a:gd name="connsiteY0" fmla="*/ 821579 h 2433157"/>
              <a:gd name="connsiteX1" fmla="*/ 2763815 w 2763815"/>
              <a:gd name="connsiteY1" fmla="*/ 0 h 2433157"/>
              <a:gd name="connsiteX2" fmla="*/ 2637815 w 2763815"/>
              <a:gd name="connsiteY2" fmla="*/ 2433157 h 2433157"/>
              <a:gd name="connsiteX3" fmla="*/ 0 w 2763815"/>
              <a:gd name="connsiteY3" fmla="*/ 1167619 h 2433157"/>
              <a:gd name="connsiteX4" fmla="*/ 1 w 2763815"/>
              <a:gd name="connsiteY4" fmla="*/ 821579 h 2433157"/>
              <a:gd name="connsiteX0" fmla="*/ 1 w 3073028"/>
              <a:gd name="connsiteY0" fmla="*/ 1022504 h 2634082"/>
              <a:gd name="connsiteX1" fmla="*/ 3073028 w 3073028"/>
              <a:gd name="connsiteY1" fmla="*/ 0 h 2634082"/>
              <a:gd name="connsiteX2" fmla="*/ 2637815 w 3073028"/>
              <a:gd name="connsiteY2" fmla="*/ 2634082 h 2634082"/>
              <a:gd name="connsiteX3" fmla="*/ 0 w 3073028"/>
              <a:gd name="connsiteY3" fmla="*/ 1368544 h 2634082"/>
              <a:gd name="connsiteX4" fmla="*/ 1 w 3073028"/>
              <a:gd name="connsiteY4" fmla="*/ 1022504 h 2634082"/>
              <a:gd name="connsiteX0" fmla="*/ 1 w 3079728"/>
              <a:gd name="connsiteY0" fmla="*/ 1022504 h 2885239"/>
              <a:gd name="connsiteX1" fmla="*/ 3073028 w 3079728"/>
              <a:gd name="connsiteY1" fmla="*/ 0 h 2885239"/>
              <a:gd name="connsiteX2" fmla="*/ 3079547 w 3079728"/>
              <a:gd name="connsiteY2" fmla="*/ 2885239 h 2885239"/>
              <a:gd name="connsiteX3" fmla="*/ 0 w 3079728"/>
              <a:gd name="connsiteY3" fmla="*/ 1368544 h 2885239"/>
              <a:gd name="connsiteX4" fmla="*/ 1 w 3079728"/>
              <a:gd name="connsiteY4" fmla="*/ 1022504 h 2885239"/>
              <a:gd name="connsiteX0" fmla="*/ 1 w 3073028"/>
              <a:gd name="connsiteY0" fmla="*/ 1022504 h 2976630"/>
              <a:gd name="connsiteX1" fmla="*/ 3073028 w 3073028"/>
              <a:gd name="connsiteY1" fmla="*/ 0 h 2976630"/>
              <a:gd name="connsiteX2" fmla="*/ 2589811 w 3073028"/>
              <a:gd name="connsiteY2" fmla="*/ 2976629 h 2976630"/>
              <a:gd name="connsiteX3" fmla="*/ 0 w 3073028"/>
              <a:gd name="connsiteY3" fmla="*/ 1368544 h 2976630"/>
              <a:gd name="connsiteX4" fmla="*/ 1 w 3073028"/>
              <a:gd name="connsiteY4" fmla="*/ 1022504 h 2976630"/>
              <a:gd name="connsiteX0" fmla="*/ 1 w 2706175"/>
              <a:gd name="connsiteY0" fmla="*/ 384777 h 2338903"/>
              <a:gd name="connsiteX1" fmla="*/ 2706175 w 2706175"/>
              <a:gd name="connsiteY1" fmla="*/ 0 h 2338903"/>
              <a:gd name="connsiteX2" fmla="*/ 2589811 w 2706175"/>
              <a:gd name="connsiteY2" fmla="*/ 2338902 h 2338903"/>
              <a:gd name="connsiteX3" fmla="*/ 0 w 2706175"/>
              <a:gd name="connsiteY3" fmla="*/ 730817 h 2338903"/>
              <a:gd name="connsiteX4" fmla="*/ 1 w 2706175"/>
              <a:gd name="connsiteY4" fmla="*/ 384777 h 2338903"/>
              <a:gd name="connsiteX0" fmla="*/ 1 w 2706175"/>
              <a:gd name="connsiteY0" fmla="*/ 384777 h 2338903"/>
              <a:gd name="connsiteX1" fmla="*/ 2706175 w 2706175"/>
              <a:gd name="connsiteY1" fmla="*/ 0 h 2338903"/>
              <a:gd name="connsiteX2" fmla="*/ 2589811 w 2706175"/>
              <a:gd name="connsiteY2" fmla="*/ 2338902 h 2338903"/>
              <a:gd name="connsiteX3" fmla="*/ 0 w 2706175"/>
              <a:gd name="connsiteY3" fmla="*/ 730817 h 2338903"/>
              <a:gd name="connsiteX4" fmla="*/ 1 w 2706175"/>
              <a:gd name="connsiteY4" fmla="*/ 384777 h 2338903"/>
              <a:gd name="connsiteX0" fmla="*/ 1 w 2845303"/>
              <a:gd name="connsiteY0" fmla="*/ 411380 h 2365506"/>
              <a:gd name="connsiteX1" fmla="*/ 2845303 w 2845303"/>
              <a:gd name="connsiteY1" fmla="*/ -1 h 2365506"/>
              <a:gd name="connsiteX2" fmla="*/ 2589811 w 2845303"/>
              <a:gd name="connsiteY2" fmla="*/ 2365505 h 2365506"/>
              <a:gd name="connsiteX3" fmla="*/ 0 w 2845303"/>
              <a:gd name="connsiteY3" fmla="*/ 757420 h 2365506"/>
              <a:gd name="connsiteX4" fmla="*/ 1 w 2845303"/>
              <a:gd name="connsiteY4" fmla="*/ 411380 h 2365506"/>
              <a:gd name="connsiteX0" fmla="*/ 1 w 2890719"/>
              <a:gd name="connsiteY0" fmla="*/ 768597 h 2722723"/>
              <a:gd name="connsiteX1" fmla="*/ 2890719 w 2890719"/>
              <a:gd name="connsiteY1" fmla="*/ -1 h 2722723"/>
              <a:gd name="connsiteX2" fmla="*/ 2589811 w 2890719"/>
              <a:gd name="connsiteY2" fmla="*/ 2722722 h 2722723"/>
              <a:gd name="connsiteX3" fmla="*/ 0 w 2890719"/>
              <a:gd name="connsiteY3" fmla="*/ 1114637 h 2722723"/>
              <a:gd name="connsiteX4" fmla="*/ 1 w 2890719"/>
              <a:gd name="connsiteY4" fmla="*/ 768597 h 2722723"/>
              <a:gd name="connsiteX0" fmla="*/ 1 w 2890719"/>
              <a:gd name="connsiteY0" fmla="*/ 768597 h 2372492"/>
              <a:gd name="connsiteX1" fmla="*/ 2890719 w 2890719"/>
              <a:gd name="connsiteY1" fmla="*/ -1 h 2372492"/>
              <a:gd name="connsiteX2" fmla="*/ 2533291 w 2890719"/>
              <a:gd name="connsiteY2" fmla="*/ 2372491 h 2372492"/>
              <a:gd name="connsiteX3" fmla="*/ 0 w 2890719"/>
              <a:gd name="connsiteY3" fmla="*/ 1114637 h 2372492"/>
              <a:gd name="connsiteX4" fmla="*/ 1 w 2890719"/>
              <a:gd name="connsiteY4" fmla="*/ 768597 h 2372492"/>
              <a:gd name="connsiteX0" fmla="*/ 1 w 2890719"/>
              <a:gd name="connsiteY0" fmla="*/ 768597 h 2372492"/>
              <a:gd name="connsiteX1" fmla="*/ 2890719 w 2890719"/>
              <a:gd name="connsiteY1" fmla="*/ -1 h 2372492"/>
              <a:gd name="connsiteX2" fmla="*/ 2533291 w 2890719"/>
              <a:gd name="connsiteY2" fmla="*/ 2372491 h 2372492"/>
              <a:gd name="connsiteX3" fmla="*/ 0 w 2890719"/>
              <a:gd name="connsiteY3" fmla="*/ 1114637 h 2372492"/>
              <a:gd name="connsiteX4" fmla="*/ 1 w 2890719"/>
              <a:gd name="connsiteY4" fmla="*/ 768597 h 2372492"/>
              <a:gd name="connsiteX0" fmla="*/ 1 w 2890719"/>
              <a:gd name="connsiteY0" fmla="*/ 768597 h 2372492"/>
              <a:gd name="connsiteX1" fmla="*/ 2890719 w 2890719"/>
              <a:gd name="connsiteY1" fmla="*/ -1 h 2372492"/>
              <a:gd name="connsiteX2" fmla="*/ 2533291 w 2890719"/>
              <a:gd name="connsiteY2" fmla="*/ 2372491 h 2372492"/>
              <a:gd name="connsiteX3" fmla="*/ 0 w 2890719"/>
              <a:gd name="connsiteY3" fmla="*/ 1114637 h 2372492"/>
              <a:gd name="connsiteX4" fmla="*/ 1 w 2890719"/>
              <a:gd name="connsiteY4" fmla="*/ 768597 h 2372492"/>
              <a:gd name="connsiteX0" fmla="*/ 1 w 2941686"/>
              <a:gd name="connsiteY0" fmla="*/ 772093 h 2375988"/>
              <a:gd name="connsiteX1" fmla="*/ 2941686 w 2941686"/>
              <a:gd name="connsiteY1" fmla="*/ 1 h 2375988"/>
              <a:gd name="connsiteX2" fmla="*/ 2533291 w 2941686"/>
              <a:gd name="connsiteY2" fmla="*/ 2375987 h 2375988"/>
              <a:gd name="connsiteX3" fmla="*/ 0 w 2941686"/>
              <a:gd name="connsiteY3" fmla="*/ 1118133 h 2375988"/>
              <a:gd name="connsiteX4" fmla="*/ 1 w 2941686"/>
              <a:gd name="connsiteY4" fmla="*/ 772093 h 2375988"/>
              <a:gd name="connsiteX0" fmla="*/ 1 w 2941686"/>
              <a:gd name="connsiteY0" fmla="*/ 772093 h 2404735"/>
              <a:gd name="connsiteX1" fmla="*/ 2941686 w 2941686"/>
              <a:gd name="connsiteY1" fmla="*/ 1 h 2404735"/>
              <a:gd name="connsiteX2" fmla="*/ 2611813 w 2941686"/>
              <a:gd name="connsiteY2" fmla="*/ 2404736 h 2404735"/>
              <a:gd name="connsiteX3" fmla="*/ 0 w 2941686"/>
              <a:gd name="connsiteY3" fmla="*/ 1118133 h 2404735"/>
              <a:gd name="connsiteX4" fmla="*/ 1 w 2941686"/>
              <a:gd name="connsiteY4" fmla="*/ 772093 h 2404735"/>
              <a:gd name="connsiteX0" fmla="*/ 1 w 2941686"/>
              <a:gd name="connsiteY0" fmla="*/ 772093 h 2425798"/>
              <a:gd name="connsiteX1" fmla="*/ 2941686 w 2941686"/>
              <a:gd name="connsiteY1" fmla="*/ 1 h 2425798"/>
              <a:gd name="connsiteX2" fmla="*/ 2588751 w 2941686"/>
              <a:gd name="connsiteY2" fmla="*/ 2425799 h 2425798"/>
              <a:gd name="connsiteX3" fmla="*/ 0 w 2941686"/>
              <a:gd name="connsiteY3" fmla="*/ 1118133 h 2425798"/>
              <a:gd name="connsiteX4" fmla="*/ 1 w 2941686"/>
              <a:gd name="connsiteY4" fmla="*/ 772093 h 2425798"/>
              <a:gd name="connsiteX0" fmla="*/ 1 w 2941686"/>
              <a:gd name="connsiteY0" fmla="*/ 772093 h 2425798"/>
              <a:gd name="connsiteX1" fmla="*/ 2941686 w 2941686"/>
              <a:gd name="connsiteY1" fmla="*/ 1 h 2425798"/>
              <a:gd name="connsiteX2" fmla="*/ 2588751 w 2941686"/>
              <a:gd name="connsiteY2" fmla="*/ 2425799 h 2425798"/>
              <a:gd name="connsiteX3" fmla="*/ 0 w 2941686"/>
              <a:gd name="connsiteY3" fmla="*/ 1118133 h 2425798"/>
              <a:gd name="connsiteX4" fmla="*/ 1 w 2941686"/>
              <a:gd name="connsiteY4" fmla="*/ 772093 h 2425798"/>
              <a:gd name="connsiteX0" fmla="*/ 1 w 2941686"/>
              <a:gd name="connsiteY0" fmla="*/ 772093 h 2458551"/>
              <a:gd name="connsiteX1" fmla="*/ 2941686 w 2941686"/>
              <a:gd name="connsiteY1" fmla="*/ 1 h 2458551"/>
              <a:gd name="connsiteX2" fmla="*/ 2552889 w 2941686"/>
              <a:gd name="connsiteY2" fmla="*/ 2458551 h 2458551"/>
              <a:gd name="connsiteX3" fmla="*/ 0 w 2941686"/>
              <a:gd name="connsiteY3" fmla="*/ 1118133 h 2458551"/>
              <a:gd name="connsiteX4" fmla="*/ 1 w 2941686"/>
              <a:gd name="connsiteY4" fmla="*/ 772093 h 2458551"/>
              <a:gd name="connsiteX0" fmla="*/ 1 w 2941686"/>
              <a:gd name="connsiteY0" fmla="*/ 772093 h 2458551"/>
              <a:gd name="connsiteX1" fmla="*/ 2941686 w 2941686"/>
              <a:gd name="connsiteY1" fmla="*/ 1 h 2458551"/>
              <a:gd name="connsiteX2" fmla="*/ 2552889 w 2941686"/>
              <a:gd name="connsiteY2" fmla="*/ 2458551 h 2458551"/>
              <a:gd name="connsiteX3" fmla="*/ 0 w 2941686"/>
              <a:gd name="connsiteY3" fmla="*/ 1118133 h 2458551"/>
              <a:gd name="connsiteX4" fmla="*/ 1 w 2941686"/>
              <a:gd name="connsiteY4" fmla="*/ 772093 h 2458551"/>
              <a:gd name="connsiteX0" fmla="*/ 1 w 2941686"/>
              <a:gd name="connsiteY0" fmla="*/ 772093 h 2458551"/>
              <a:gd name="connsiteX1" fmla="*/ 2941686 w 2941686"/>
              <a:gd name="connsiteY1" fmla="*/ 1 h 2458551"/>
              <a:gd name="connsiteX2" fmla="*/ 2552889 w 2941686"/>
              <a:gd name="connsiteY2" fmla="*/ 2458551 h 2458551"/>
              <a:gd name="connsiteX3" fmla="*/ 0 w 2941686"/>
              <a:gd name="connsiteY3" fmla="*/ 1118133 h 2458551"/>
              <a:gd name="connsiteX4" fmla="*/ 1 w 2941686"/>
              <a:gd name="connsiteY4" fmla="*/ 772093 h 2458551"/>
              <a:gd name="connsiteX0" fmla="*/ 1 w 2865398"/>
              <a:gd name="connsiteY0" fmla="*/ 811142 h 2497600"/>
              <a:gd name="connsiteX1" fmla="*/ 2865398 w 2865398"/>
              <a:gd name="connsiteY1" fmla="*/ 0 h 2497600"/>
              <a:gd name="connsiteX2" fmla="*/ 2552889 w 2865398"/>
              <a:gd name="connsiteY2" fmla="*/ 2497600 h 2497600"/>
              <a:gd name="connsiteX3" fmla="*/ 0 w 2865398"/>
              <a:gd name="connsiteY3" fmla="*/ 1157182 h 2497600"/>
              <a:gd name="connsiteX4" fmla="*/ 1 w 2865398"/>
              <a:gd name="connsiteY4" fmla="*/ 811142 h 2497600"/>
              <a:gd name="connsiteX0" fmla="*/ 1 w 2865398"/>
              <a:gd name="connsiteY0" fmla="*/ 811142 h 2497600"/>
              <a:gd name="connsiteX1" fmla="*/ 2865398 w 2865398"/>
              <a:gd name="connsiteY1" fmla="*/ 0 h 2497600"/>
              <a:gd name="connsiteX2" fmla="*/ 2552889 w 2865398"/>
              <a:gd name="connsiteY2" fmla="*/ 2497600 h 2497600"/>
              <a:gd name="connsiteX3" fmla="*/ 0 w 2865398"/>
              <a:gd name="connsiteY3" fmla="*/ 1157182 h 2497600"/>
              <a:gd name="connsiteX4" fmla="*/ 1 w 2865398"/>
              <a:gd name="connsiteY4" fmla="*/ 811142 h 2497600"/>
              <a:gd name="connsiteX0" fmla="*/ 1 w 2865398"/>
              <a:gd name="connsiteY0" fmla="*/ 811142 h 2524521"/>
              <a:gd name="connsiteX1" fmla="*/ 2865398 w 2865398"/>
              <a:gd name="connsiteY1" fmla="*/ 0 h 2524521"/>
              <a:gd name="connsiteX2" fmla="*/ 2578822 w 2865398"/>
              <a:gd name="connsiteY2" fmla="*/ 2524520 h 2524521"/>
              <a:gd name="connsiteX3" fmla="*/ 0 w 2865398"/>
              <a:gd name="connsiteY3" fmla="*/ 1157182 h 2524521"/>
              <a:gd name="connsiteX4" fmla="*/ 1 w 2865398"/>
              <a:gd name="connsiteY4" fmla="*/ 811142 h 2524521"/>
              <a:gd name="connsiteX0" fmla="*/ 1 w 2865398"/>
              <a:gd name="connsiteY0" fmla="*/ 811142 h 2524521"/>
              <a:gd name="connsiteX1" fmla="*/ 2865398 w 2865398"/>
              <a:gd name="connsiteY1" fmla="*/ 0 h 2524521"/>
              <a:gd name="connsiteX2" fmla="*/ 2578822 w 2865398"/>
              <a:gd name="connsiteY2" fmla="*/ 2524520 h 2524521"/>
              <a:gd name="connsiteX3" fmla="*/ 0 w 2865398"/>
              <a:gd name="connsiteY3" fmla="*/ 1157182 h 2524521"/>
              <a:gd name="connsiteX4" fmla="*/ 1 w 2865398"/>
              <a:gd name="connsiteY4" fmla="*/ 811142 h 2524521"/>
              <a:gd name="connsiteX0" fmla="*/ 1 w 2865398"/>
              <a:gd name="connsiteY0" fmla="*/ 811142 h 2524521"/>
              <a:gd name="connsiteX1" fmla="*/ 2865398 w 2865398"/>
              <a:gd name="connsiteY1" fmla="*/ 0 h 2524521"/>
              <a:gd name="connsiteX2" fmla="*/ 2578822 w 2865398"/>
              <a:gd name="connsiteY2" fmla="*/ 2524520 h 2524521"/>
              <a:gd name="connsiteX3" fmla="*/ 0 w 2865398"/>
              <a:gd name="connsiteY3" fmla="*/ 1157182 h 2524521"/>
              <a:gd name="connsiteX4" fmla="*/ 1 w 2865398"/>
              <a:gd name="connsiteY4" fmla="*/ 811142 h 2524521"/>
              <a:gd name="connsiteX0" fmla="*/ 1 w 2865398"/>
              <a:gd name="connsiteY0" fmla="*/ 811142 h 2524521"/>
              <a:gd name="connsiteX1" fmla="*/ 2865398 w 2865398"/>
              <a:gd name="connsiteY1" fmla="*/ 0 h 2524521"/>
              <a:gd name="connsiteX2" fmla="*/ 2578822 w 2865398"/>
              <a:gd name="connsiteY2" fmla="*/ 2524520 h 2524521"/>
              <a:gd name="connsiteX3" fmla="*/ 0 w 2865398"/>
              <a:gd name="connsiteY3" fmla="*/ 1157182 h 2524521"/>
              <a:gd name="connsiteX4" fmla="*/ 1 w 2865398"/>
              <a:gd name="connsiteY4" fmla="*/ 811142 h 2524521"/>
              <a:gd name="connsiteX0" fmla="*/ 1 w 2865398"/>
              <a:gd name="connsiteY0" fmla="*/ 811142 h 3374323"/>
              <a:gd name="connsiteX1" fmla="*/ 2865398 w 2865398"/>
              <a:gd name="connsiteY1" fmla="*/ 0 h 3374323"/>
              <a:gd name="connsiteX2" fmla="*/ 1734513 w 2865398"/>
              <a:gd name="connsiteY2" fmla="*/ 3374322 h 3374323"/>
              <a:gd name="connsiteX3" fmla="*/ 0 w 2865398"/>
              <a:gd name="connsiteY3" fmla="*/ 1157182 h 3374323"/>
              <a:gd name="connsiteX4" fmla="*/ 1 w 2865398"/>
              <a:gd name="connsiteY4" fmla="*/ 811142 h 3374323"/>
              <a:gd name="connsiteX0" fmla="*/ 1 w 1736035"/>
              <a:gd name="connsiteY0" fmla="*/ 1156180 h 3719361"/>
              <a:gd name="connsiteX1" fmla="*/ 1736035 w 1736035"/>
              <a:gd name="connsiteY1" fmla="*/ -1 h 3719361"/>
              <a:gd name="connsiteX2" fmla="*/ 1734513 w 1736035"/>
              <a:gd name="connsiteY2" fmla="*/ 3719360 h 3719361"/>
              <a:gd name="connsiteX3" fmla="*/ 0 w 1736035"/>
              <a:gd name="connsiteY3" fmla="*/ 1502220 h 3719361"/>
              <a:gd name="connsiteX4" fmla="*/ 1 w 1736035"/>
              <a:gd name="connsiteY4" fmla="*/ 1156180 h 3719361"/>
              <a:gd name="connsiteX0" fmla="*/ 1 w 1736035"/>
              <a:gd name="connsiteY0" fmla="*/ 1156180 h 3719361"/>
              <a:gd name="connsiteX1" fmla="*/ 1736035 w 1736035"/>
              <a:gd name="connsiteY1" fmla="*/ -1 h 3719361"/>
              <a:gd name="connsiteX2" fmla="*/ 1734513 w 1736035"/>
              <a:gd name="connsiteY2" fmla="*/ 3719360 h 3719361"/>
              <a:gd name="connsiteX3" fmla="*/ 0 w 1736035"/>
              <a:gd name="connsiteY3" fmla="*/ 1502220 h 3719361"/>
              <a:gd name="connsiteX4" fmla="*/ 1 w 1736035"/>
              <a:gd name="connsiteY4" fmla="*/ 1156180 h 3719361"/>
              <a:gd name="connsiteX0" fmla="*/ 1 w 1736035"/>
              <a:gd name="connsiteY0" fmla="*/ 1156180 h 3719361"/>
              <a:gd name="connsiteX1" fmla="*/ 1736035 w 1736035"/>
              <a:gd name="connsiteY1" fmla="*/ -1 h 3719361"/>
              <a:gd name="connsiteX2" fmla="*/ 1734513 w 1736035"/>
              <a:gd name="connsiteY2" fmla="*/ 3719360 h 3719361"/>
              <a:gd name="connsiteX3" fmla="*/ 0 w 1736035"/>
              <a:gd name="connsiteY3" fmla="*/ 1502220 h 3719361"/>
              <a:gd name="connsiteX4" fmla="*/ 1 w 1736035"/>
              <a:gd name="connsiteY4" fmla="*/ 1156180 h 3719361"/>
              <a:gd name="connsiteX0" fmla="*/ 1 w 1736035"/>
              <a:gd name="connsiteY0" fmla="*/ 1156180 h 3719361"/>
              <a:gd name="connsiteX1" fmla="*/ 1736035 w 1736035"/>
              <a:gd name="connsiteY1" fmla="*/ -1 h 3719361"/>
              <a:gd name="connsiteX2" fmla="*/ 1734513 w 1736035"/>
              <a:gd name="connsiteY2" fmla="*/ 3719360 h 3719361"/>
              <a:gd name="connsiteX3" fmla="*/ 0 w 1736035"/>
              <a:gd name="connsiteY3" fmla="*/ 1502220 h 3719361"/>
              <a:gd name="connsiteX4" fmla="*/ 1 w 1736035"/>
              <a:gd name="connsiteY4" fmla="*/ 1156180 h 3719361"/>
              <a:gd name="connsiteX0" fmla="*/ 1 w 1734513"/>
              <a:gd name="connsiteY0" fmla="*/ 1167197 h 3730378"/>
              <a:gd name="connsiteX1" fmla="*/ 1725683 w 1734513"/>
              <a:gd name="connsiteY1" fmla="*/ -1 h 3730378"/>
              <a:gd name="connsiteX2" fmla="*/ 1734513 w 1734513"/>
              <a:gd name="connsiteY2" fmla="*/ 3730377 h 3730378"/>
              <a:gd name="connsiteX3" fmla="*/ 0 w 1734513"/>
              <a:gd name="connsiteY3" fmla="*/ 1513237 h 3730378"/>
              <a:gd name="connsiteX4" fmla="*/ 1 w 1734513"/>
              <a:gd name="connsiteY4" fmla="*/ 1167197 h 3730378"/>
              <a:gd name="connsiteX0" fmla="*/ 63062 w 1734513"/>
              <a:gd name="connsiteY0" fmla="*/ 1131469 h 3730378"/>
              <a:gd name="connsiteX1" fmla="*/ 1725683 w 1734513"/>
              <a:gd name="connsiteY1" fmla="*/ -1 h 3730378"/>
              <a:gd name="connsiteX2" fmla="*/ 1734513 w 1734513"/>
              <a:gd name="connsiteY2" fmla="*/ 3730377 h 3730378"/>
              <a:gd name="connsiteX3" fmla="*/ 0 w 1734513"/>
              <a:gd name="connsiteY3" fmla="*/ 1513237 h 3730378"/>
              <a:gd name="connsiteX4" fmla="*/ 63062 w 1734513"/>
              <a:gd name="connsiteY4" fmla="*/ 1131469 h 3730378"/>
              <a:gd name="connsiteX0" fmla="*/ 63062 w 1943920"/>
              <a:gd name="connsiteY0" fmla="*/ 1131469 h 4715967"/>
              <a:gd name="connsiteX1" fmla="*/ 1725683 w 1943920"/>
              <a:gd name="connsiteY1" fmla="*/ -1 h 4715967"/>
              <a:gd name="connsiteX2" fmla="*/ 1943920 w 1943920"/>
              <a:gd name="connsiteY2" fmla="*/ 4715967 h 4715967"/>
              <a:gd name="connsiteX3" fmla="*/ 0 w 1943920"/>
              <a:gd name="connsiteY3" fmla="*/ 1513237 h 4715967"/>
              <a:gd name="connsiteX4" fmla="*/ 63062 w 1943920"/>
              <a:gd name="connsiteY4" fmla="*/ 1131469 h 4715967"/>
              <a:gd name="connsiteX0" fmla="*/ 63062 w 1988368"/>
              <a:gd name="connsiteY0" fmla="*/ 1131469 h 4627927"/>
              <a:gd name="connsiteX1" fmla="*/ 1725683 w 1988368"/>
              <a:gd name="connsiteY1" fmla="*/ -1 h 4627927"/>
              <a:gd name="connsiteX2" fmla="*/ 1988368 w 1988368"/>
              <a:gd name="connsiteY2" fmla="*/ 4627928 h 4627927"/>
              <a:gd name="connsiteX3" fmla="*/ 0 w 1988368"/>
              <a:gd name="connsiteY3" fmla="*/ 1513237 h 4627927"/>
              <a:gd name="connsiteX4" fmla="*/ 63062 w 1988368"/>
              <a:gd name="connsiteY4" fmla="*/ 1131469 h 4627927"/>
              <a:gd name="connsiteX0" fmla="*/ 63062 w 2318991"/>
              <a:gd name="connsiteY0" fmla="*/ 2876034 h 6372492"/>
              <a:gd name="connsiteX1" fmla="*/ 2318991 w 2318991"/>
              <a:gd name="connsiteY1" fmla="*/ -1 h 6372492"/>
              <a:gd name="connsiteX2" fmla="*/ 1988368 w 2318991"/>
              <a:gd name="connsiteY2" fmla="*/ 6372493 h 6372492"/>
              <a:gd name="connsiteX3" fmla="*/ 0 w 2318991"/>
              <a:gd name="connsiteY3" fmla="*/ 3257802 h 6372492"/>
              <a:gd name="connsiteX4" fmla="*/ 63062 w 2318991"/>
              <a:gd name="connsiteY4" fmla="*/ 2876034 h 6372492"/>
              <a:gd name="connsiteX0" fmla="*/ 63062 w 2318991"/>
              <a:gd name="connsiteY0" fmla="*/ 2876034 h 6372492"/>
              <a:gd name="connsiteX1" fmla="*/ 2318991 w 2318991"/>
              <a:gd name="connsiteY1" fmla="*/ -1 h 6372492"/>
              <a:gd name="connsiteX2" fmla="*/ 1988368 w 2318991"/>
              <a:gd name="connsiteY2" fmla="*/ 6372493 h 6372492"/>
              <a:gd name="connsiteX3" fmla="*/ 0 w 2318991"/>
              <a:gd name="connsiteY3" fmla="*/ 3257802 h 6372492"/>
              <a:gd name="connsiteX4" fmla="*/ 63062 w 2318991"/>
              <a:gd name="connsiteY4" fmla="*/ 2876034 h 6372492"/>
              <a:gd name="connsiteX0" fmla="*/ 63062 w 2318991"/>
              <a:gd name="connsiteY0" fmla="*/ 2876034 h 6372492"/>
              <a:gd name="connsiteX1" fmla="*/ 2318991 w 2318991"/>
              <a:gd name="connsiteY1" fmla="*/ -1 h 6372492"/>
              <a:gd name="connsiteX2" fmla="*/ 1988368 w 2318991"/>
              <a:gd name="connsiteY2" fmla="*/ 6372493 h 6372492"/>
              <a:gd name="connsiteX3" fmla="*/ 0 w 2318991"/>
              <a:gd name="connsiteY3" fmla="*/ 3257802 h 6372492"/>
              <a:gd name="connsiteX4" fmla="*/ 63062 w 2318991"/>
              <a:gd name="connsiteY4" fmla="*/ 2876034 h 637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1" h="6372492">
                <a:moveTo>
                  <a:pt x="63062" y="2876034"/>
                </a:moveTo>
                <a:lnTo>
                  <a:pt x="2318991" y="-1"/>
                </a:lnTo>
                <a:cubicBezTo>
                  <a:pt x="1113177" y="1911642"/>
                  <a:pt x="1573683" y="5481614"/>
                  <a:pt x="1988368" y="6372493"/>
                </a:cubicBezTo>
                <a:lnTo>
                  <a:pt x="0" y="3257802"/>
                </a:lnTo>
                <a:cubicBezTo>
                  <a:pt x="0" y="3126622"/>
                  <a:pt x="63062" y="3007214"/>
                  <a:pt x="63062" y="2876034"/>
                </a:cubicBezTo>
                <a:close/>
              </a:path>
            </a:pathLst>
          </a:custGeom>
          <a:gradFill flip="none" rotWithShape="1">
            <a:gsLst>
              <a:gs pos="28000">
                <a:schemeClr val="accent3">
                  <a:alpha val="30000"/>
                </a:schemeClr>
              </a:gs>
              <a:gs pos="100000">
                <a:schemeClr val="bg1">
                  <a:alpha val="0"/>
                </a:schemeClr>
              </a:gs>
            </a:gsLst>
            <a:lin ang="10800000" scaled="1"/>
            <a:tileRect/>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31" name="Picture 30">
            <a:extLst>
              <a:ext uri="{FF2B5EF4-FFF2-40B4-BE49-F238E27FC236}">
                <a16:creationId xmlns:a16="http://schemas.microsoft.com/office/drawing/2014/main" id="{D250E684-A6D8-924D-9B48-0DC26573FEC5}"/>
              </a:ext>
            </a:extLst>
          </p:cNvPr>
          <p:cNvPicPr>
            <a:picLocks noChangeAspect="1"/>
          </p:cNvPicPr>
          <p:nvPr/>
        </p:nvPicPr>
        <p:blipFill>
          <a:blip r:embed="rId8"/>
          <a:stretch>
            <a:fillRect/>
          </a:stretch>
        </p:blipFill>
        <p:spPr>
          <a:xfrm>
            <a:off x="8113464" y="2706633"/>
            <a:ext cx="2988000" cy="2988000"/>
          </a:xfrm>
          <a:prstGeom prst="rect">
            <a:avLst/>
          </a:prstGeom>
        </p:spPr>
      </p:pic>
      <p:sp>
        <p:nvSpPr>
          <p:cNvPr id="82" name="Oval 81">
            <a:extLst>
              <a:ext uri="{FF2B5EF4-FFF2-40B4-BE49-F238E27FC236}">
                <a16:creationId xmlns:a16="http://schemas.microsoft.com/office/drawing/2014/main" id="{B480E06B-11ED-874C-BCF5-52E2D2C051F2}"/>
              </a:ext>
            </a:extLst>
          </p:cNvPr>
          <p:cNvSpPr/>
          <p:nvPr/>
        </p:nvSpPr>
        <p:spPr>
          <a:xfrm>
            <a:off x="8971675" y="3632026"/>
            <a:ext cx="933047" cy="933047"/>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sp>
        <p:nvSpPr>
          <p:cNvPr id="107" name="Freeform 106">
            <a:extLst>
              <a:ext uri="{FF2B5EF4-FFF2-40B4-BE49-F238E27FC236}">
                <a16:creationId xmlns:a16="http://schemas.microsoft.com/office/drawing/2014/main" id="{F7F6CDBB-E784-8245-9ACF-5DCAB5B518CC}"/>
              </a:ext>
            </a:extLst>
          </p:cNvPr>
          <p:cNvSpPr/>
          <p:nvPr/>
        </p:nvSpPr>
        <p:spPr>
          <a:xfrm>
            <a:off x="6538503" y="1974573"/>
            <a:ext cx="133702" cy="1149695"/>
          </a:xfrm>
          <a:custGeom>
            <a:avLst/>
            <a:gdLst>
              <a:gd name="connsiteX0" fmla="*/ 132522 w 132522"/>
              <a:gd name="connsiteY0" fmla="*/ 1232452 h 1232452"/>
              <a:gd name="connsiteX1" fmla="*/ 132522 w 132522"/>
              <a:gd name="connsiteY1" fmla="*/ 0 h 1232452"/>
              <a:gd name="connsiteX2" fmla="*/ 0 w 132522"/>
              <a:gd name="connsiteY2" fmla="*/ 0 h 1232452"/>
              <a:gd name="connsiteX0" fmla="*/ 0 w 0"/>
              <a:gd name="connsiteY0" fmla="*/ 1232452 h 1232452"/>
              <a:gd name="connsiteX1" fmla="*/ 0 w 0"/>
              <a:gd name="connsiteY1" fmla="*/ 0 h 1232452"/>
            </a:gdLst>
            <a:ahLst/>
            <a:cxnLst>
              <a:cxn ang="0">
                <a:pos x="connsiteX0" y="connsiteY0"/>
              </a:cxn>
              <a:cxn ang="0">
                <a:pos x="connsiteX1" y="connsiteY1"/>
              </a:cxn>
            </a:cxnLst>
            <a:rect l="l" t="t" r="r" b="b"/>
            <a:pathLst>
              <a:path h="1232452">
                <a:moveTo>
                  <a:pt x="0" y="1232452"/>
                </a:moveTo>
                <a:lnTo>
                  <a:pt x="0" y="0"/>
                </a:lnTo>
              </a:path>
            </a:pathLst>
          </a:custGeom>
          <a:noFill/>
          <a:ln w="38100">
            <a:solidFill>
              <a:schemeClr val="bg1"/>
            </a:solidFill>
            <a:headEnd type="oval"/>
          </a:ln>
          <a:effectLst>
            <a:outerShdw blurRad="1270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55" name="Rectangle 5">
            <a:extLst>
              <a:ext uri="{FF2B5EF4-FFF2-40B4-BE49-F238E27FC236}">
                <a16:creationId xmlns:a16="http://schemas.microsoft.com/office/drawing/2014/main" id="{BE2119FA-2B1F-1C48-B9F9-22127D2643E7}"/>
              </a:ext>
            </a:extLst>
          </p:cNvPr>
          <p:cNvSpPr/>
          <p:nvPr/>
        </p:nvSpPr>
        <p:spPr>
          <a:xfrm rot="-1200000" flipH="1">
            <a:off x="3246485" y="3453919"/>
            <a:ext cx="3303414" cy="995158"/>
          </a:xfrm>
          <a:custGeom>
            <a:avLst/>
            <a:gdLst>
              <a:gd name="connsiteX0" fmla="*/ 0 w 4166886"/>
              <a:gd name="connsiteY0" fmla="*/ 0 h 1759352"/>
              <a:gd name="connsiteX1" fmla="*/ 4166886 w 4166886"/>
              <a:gd name="connsiteY1" fmla="*/ 0 h 1759352"/>
              <a:gd name="connsiteX2" fmla="*/ 4166886 w 4166886"/>
              <a:gd name="connsiteY2" fmla="*/ 1759352 h 1759352"/>
              <a:gd name="connsiteX3" fmla="*/ 0 w 4166886"/>
              <a:gd name="connsiteY3" fmla="*/ 1759352 h 1759352"/>
              <a:gd name="connsiteX4" fmla="*/ 0 w 4166886"/>
              <a:gd name="connsiteY4" fmla="*/ 0 h 1759352"/>
              <a:gd name="connsiteX0" fmla="*/ 0 w 4433103"/>
              <a:gd name="connsiteY0" fmla="*/ 0 h 1817226"/>
              <a:gd name="connsiteX1" fmla="*/ 4433103 w 4433103"/>
              <a:gd name="connsiteY1" fmla="*/ 57874 h 1817226"/>
              <a:gd name="connsiteX2" fmla="*/ 4433103 w 4433103"/>
              <a:gd name="connsiteY2" fmla="*/ 1817226 h 1817226"/>
              <a:gd name="connsiteX3" fmla="*/ 266217 w 4433103"/>
              <a:gd name="connsiteY3" fmla="*/ 1817226 h 1817226"/>
              <a:gd name="connsiteX4" fmla="*/ 0 w 4433103"/>
              <a:gd name="connsiteY4" fmla="*/ 0 h 1817226"/>
              <a:gd name="connsiteX0" fmla="*/ 0 w 4433103"/>
              <a:gd name="connsiteY0" fmla="*/ 0 h 1817226"/>
              <a:gd name="connsiteX1" fmla="*/ 4433103 w 4433103"/>
              <a:gd name="connsiteY1" fmla="*/ 57874 h 1817226"/>
              <a:gd name="connsiteX2" fmla="*/ 4433103 w 4433103"/>
              <a:gd name="connsiteY2" fmla="*/ 1817226 h 1817226"/>
              <a:gd name="connsiteX3" fmla="*/ 104171 w 4433103"/>
              <a:gd name="connsiteY3" fmla="*/ 532437 h 1817226"/>
              <a:gd name="connsiteX4" fmla="*/ 0 w 4433103"/>
              <a:gd name="connsiteY4" fmla="*/ 0 h 1817226"/>
              <a:gd name="connsiteX0" fmla="*/ 0 w 4433103"/>
              <a:gd name="connsiteY0" fmla="*/ 995422 h 2812648"/>
              <a:gd name="connsiteX1" fmla="*/ 3669174 w 4433103"/>
              <a:gd name="connsiteY1" fmla="*/ 0 h 2812648"/>
              <a:gd name="connsiteX2" fmla="*/ 4433103 w 4433103"/>
              <a:gd name="connsiteY2" fmla="*/ 2812648 h 2812648"/>
              <a:gd name="connsiteX3" fmla="*/ 104171 w 4433103"/>
              <a:gd name="connsiteY3" fmla="*/ 1527859 h 2812648"/>
              <a:gd name="connsiteX4" fmla="*/ 0 w 4433103"/>
              <a:gd name="connsiteY4" fmla="*/ 995422 h 2812648"/>
              <a:gd name="connsiteX0" fmla="*/ 0 w 3669174"/>
              <a:gd name="connsiteY0" fmla="*/ 995422 h 2766349"/>
              <a:gd name="connsiteX1" fmla="*/ 3669174 w 3669174"/>
              <a:gd name="connsiteY1" fmla="*/ 0 h 2766349"/>
              <a:gd name="connsiteX2" fmla="*/ 3020992 w 3669174"/>
              <a:gd name="connsiteY2" fmla="*/ 2766349 h 2766349"/>
              <a:gd name="connsiteX3" fmla="*/ 104171 w 3669174"/>
              <a:gd name="connsiteY3" fmla="*/ 1527859 h 2766349"/>
              <a:gd name="connsiteX4" fmla="*/ 0 w 3669174"/>
              <a:gd name="connsiteY4" fmla="*/ 995422 h 2766349"/>
              <a:gd name="connsiteX0" fmla="*/ 0 w 3020992"/>
              <a:gd name="connsiteY0" fmla="*/ 1041721 h 2812648"/>
              <a:gd name="connsiteX1" fmla="*/ 2882095 w 3020992"/>
              <a:gd name="connsiteY1" fmla="*/ 0 h 2812648"/>
              <a:gd name="connsiteX2" fmla="*/ 3020992 w 3020992"/>
              <a:gd name="connsiteY2" fmla="*/ 2812648 h 2812648"/>
              <a:gd name="connsiteX3" fmla="*/ 104171 w 3020992"/>
              <a:gd name="connsiteY3" fmla="*/ 1574158 h 2812648"/>
              <a:gd name="connsiteX4" fmla="*/ 0 w 3020992"/>
              <a:gd name="connsiteY4" fmla="*/ 1041721 h 2812648"/>
              <a:gd name="connsiteX0" fmla="*/ 0 w 3020992"/>
              <a:gd name="connsiteY0" fmla="*/ 972273 h 2743200"/>
              <a:gd name="connsiteX1" fmla="*/ 2592728 w 3020992"/>
              <a:gd name="connsiteY1" fmla="*/ 0 h 2743200"/>
              <a:gd name="connsiteX2" fmla="*/ 3020992 w 3020992"/>
              <a:gd name="connsiteY2" fmla="*/ 2743200 h 2743200"/>
              <a:gd name="connsiteX3" fmla="*/ 104171 w 3020992"/>
              <a:gd name="connsiteY3" fmla="*/ 1504710 h 2743200"/>
              <a:gd name="connsiteX4" fmla="*/ 0 w 3020992"/>
              <a:gd name="connsiteY4" fmla="*/ 972273 h 2743200"/>
              <a:gd name="connsiteX0" fmla="*/ 0 w 2592728"/>
              <a:gd name="connsiteY0" fmla="*/ 972273 h 2500132"/>
              <a:gd name="connsiteX1" fmla="*/ 2592728 w 2592728"/>
              <a:gd name="connsiteY1" fmla="*/ 0 h 2500132"/>
              <a:gd name="connsiteX2" fmla="*/ 2569579 w 2592728"/>
              <a:gd name="connsiteY2" fmla="*/ 2500132 h 2500132"/>
              <a:gd name="connsiteX3" fmla="*/ 104171 w 2592728"/>
              <a:gd name="connsiteY3" fmla="*/ 1504710 h 2500132"/>
              <a:gd name="connsiteX4" fmla="*/ 0 w 2592728"/>
              <a:gd name="connsiteY4" fmla="*/ 972273 h 2500132"/>
              <a:gd name="connsiteX0" fmla="*/ 1 w 2592729"/>
              <a:gd name="connsiteY0" fmla="*/ 972273 h 2500132"/>
              <a:gd name="connsiteX1" fmla="*/ 2592729 w 2592729"/>
              <a:gd name="connsiteY1" fmla="*/ 0 h 2500132"/>
              <a:gd name="connsiteX2" fmla="*/ 2569580 w 2592729"/>
              <a:gd name="connsiteY2" fmla="*/ 2500132 h 2500132"/>
              <a:gd name="connsiteX3" fmla="*/ 0 w 2592729"/>
              <a:gd name="connsiteY3" fmla="*/ 1365814 h 2500132"/>
              <a:gd name="connsiteX4" fmla="*/ 1 w 2592729"/>
              <a:gd name="connsiteY4" fmla="*/ 972273 h 2500132"/>
              <a:gd name="connsiteX0" fmla="*/ 1 w 2592729"/>
              <a:gd name="connsiteY0" fmla="*/ 972273 h 2500132"/>
              <a:gd name="connsiteX1" fmla="*/ 2592729 w 2592729"/>
              <a:gd name="connsiteY1" fmla="*/ 0 h 2500132"/>
              <a:gd name="connsiteX2" fmla="*/ 2569580 w 2592729"/>
              <a:gd name="connsiteY2" fmla="*/ 2500132 h 2500132"/>
              <a:gd name="connsiteX3" fmla="*/ 0 w 2592729"/>
              <a:gd name="connsiteY3" fmla="*/ 1318313 h 2500132"/>
              <a:gd name="connsiteX4" fmla="*/ 1 w 2592729"/>
              <a:gd name="connsiteY4" fmla="*/ 972273 h 2500132"/>
              <a:gd name="connsiteX0" fmla="*/ 1 w 2592729"/>
              <a:gd name="connsiteY0" fmla="*/ 972273 h 2165255"/>
              <a:gd name="connsiteX1" fmla="*/ 2592729 w 2592729"/>
              <a:gd name="connsiteY1" fmla="*/ 0 h 2165255"/>
              <a:gd name="connsiteX2" fmla="*/ 2551281 w 2592729"/>
              <a:gd name="connsiteY2" fmla="*/ 2165255 h 2165255"/>
              <a:gd name="connsiteX3" fmla="*/ 0 w 2592729"/>
              <a:gd name="connsiteY3" fmla="*/ 1318313 h 2165255"/>
              <a:gd name="connsiteX4" fmla="*/ 1 w 2592729"/>
              <a:gd name="connsiteY4" fmla="*/ 972273 h 2165255"/>
              <a:gd name="connsiteX0" fmla="*/ 1 w 2556134"/>
              <a:gd name="connsiteY0" fmla="*/ 721116 h 1914098"/>
              <a:gd name="connsiteX1" fmla="*/ 2556134 w 2556134"/>
              <a:gd name="connsiteY1" fmla="*/ 0 h 1914098"/>
              <a:gd name="connsiteX2" fmla="*/ 2551281 w 2556134"/>
              <a:gd name="connsiteY2" fmla="*/ 1914098 h 1914098"/>
              <a:gd name="connsiteX3" fmla="*/ 0 w 2556134"/>
              <a:gd name="connsiteY3" fmla="*/ 1067156 h 1914098"/>
              <a:gd name="connsiteX4" fmla="*/ 1 w 2556134"/>
              <a:gd name="connsiteY4" fmla="*/ 721116 h 1914098"/>
              <a:gd name="connsiteX0" fmla="*/ 1 w 2637837"/>
              <a:gd name="connsiteY0" fmla="*/ 721116 h 2332694"/>
              <a:gd name="connsiteX1" fmla="*/ 2556134 w 2637837"/>
              <a:gd name="connsiteY1" fmla="*/ 0 h 2332694"/>
              <a:gd name="connsiteX2" fmla="*/ 2637815 w 2637837"/>
              <a:gd name="connsiteY2" fmla="*/ 2332694 h 2332694"/>
              <a:gd name="connsiteX3" fmla="*/ 0 w 2637837"/>
              <a:gd name="connsiteY3" fmla="*/ 1067156 h 2332694"/>
              <a:gd name="connsiteX4" fmla="*/ 1 w 2637837"/>
              <a:gd name="connsiteY4" fmla="*/ 721116 h 2332694"/>
              <a:gd name="connsiteX0" fmla="*/ 1 w 2659974"/>
              <a:gd name="connsiteY0" fmla="*/ 754604 h 2366182"/>
              <a:gd name="connsiteX1" fmla="*/ 2659974 w 2659974"/>
              <a:gd name="connsiteY1" fmla="*/ 0 h 2366182"/>
              <a:gd name="connsiteX2" fmla="*/ 2637815 w 2659974"/>
              <a:gd name="connsiteY2" fmla="*/ 2366182 h 2366182"/>
              <a:gd name="connsiteX3" fmla="*/ 0 w 2659974"/>
              <a:gd name="connsiteY3" fmla="*/ 1100644 h 2366182"/>
              <a:gd name="connsiteX4" fmla="*/ 1 w 2659974"/>
              <a:gd name="connsiteY4" fmla="*/ 754604 h 2366182"/>
              <a:gd name="connsiteX0" fmla="*/ 1 w 2763815"/>
              <a:gd name="connsiteY0" fmla="*/ 821579 h 2433157"/>
              <a:gd name="connsiteX1" fmla="*/ 2763815 w 2763815"/>
              <a:gd name="connsiteY1" fmla="*/ 0 h 2433157"/>
              <a:gd name="connsiteX2" fmla="*/ 2637815 w 2763815"/>
              <a:gd name="connsiteY2" fmla="*/ 2433157 h 2433157"/>
              <a:gd name="connsiteX3" fmla="*/ 0 w 2763815"/>
              <a:gd name="connsiteY3" fmla="*/ 1167619 h 2433157"/>
              <a:gd name="connsiteX4" fmla="*/ 1 w 2763815"/>
              <a:gd name="connsiteY4" fmla="*/ 821579 h 2433157"/>
              <a:gd name="connsiteX0" fmla="*/ 1 w 3073028"/>
              <a:gd name="connsiteY0" fmla="*/ 1022504 h 2634082"/>
              <a:gd name="connsiteX1" fmla="*/ 3073028 w 3073028"/>
              <a:gd name="connsiteY1" fmla="*/ 0 h 2634082"/>
              <a:gd name="connsiteX2" fmla="*/ 2637815 w 3073028"/>
              <a:gd name="connsiteY2" fmla="*/ 2634082 h 2634082"/>
              <a:gd name="connsiteX3" fmla="*/ 0 w 3073028"/>
              <a:gd name="connsiteY3" fmla="*/ 1368544 h 2634082"/>
              <a:gd name="connsiteX4" fmla="*/ 1 w 3073028"/>
              <a:gd name="connsiteY4" fmla="*/ 1022504 h 2634082"/>
              <a:gd name="connsiteX0" fmla="*/ 1 w 3079728"/>
              <a:gd name="connsiteY0" fmla="*/ 1022504 h 2885239"/>
              <a:gd name="connsiteX1" fmla="*/ 3073028 w 3079728"/>
              <a:gd name="connsiteY1" fmla="*/ 0 h 2885239"/>
              <a:gd name="connsiteX2" fmla="*/ 3079547 w 3079728"/>
              <a:gd name="connsiteY2" fmla="*/ 2885239 h 2885239"/>
              <a:gd name="connsiteX3" fmla="*/ 0 w 3079728"/>
              <a:gd name="connsiteY3" fmla="*/ 1368544 h 2885239"/>
              <a:gd name="connsiteX4" fmla="*/ 1 w 3079728"/>
              <a:gd name="connsiteY4" fmla="*/ 1022504 h 2885239"/>
              <a:gd name="connsiteX0" fmla="*/ 1 w 3073028"/>
              <a:gd name="connsiteY0" fmla="*/ 1022504 h 2976630"/>
              <a:gd name="connsiteX1" fmla="*/ 3073028 w 3073028"/>
              <a:gd name="connsiteY1" fmla="*/ 0 h 2976630"/>
              <a:gd name="connsiteX2" fmla="*/ 2589811 w 3073028"/>
              <a:gd name="connsiteY2" fmla="*/ 2976629 h 2976630"/>
              <a:gd name="connsiteX3" fmla="*/ 0 w 3073028"/>
              <a:gd name="connsiteY3" fmla="*/ 1368544 h 2976630"/>
              <a:gd name="connsiteX4" fmla="*/ 1 w 3073028"/>
              <a:gd name="connsiteY4" fmla="*/ 1022504 h 2976630"/>
              <a:gd name="connsiteX0" fmla="*/ 1 w 2706175"/>
              <a:gd name="connsiteY0" fmla="*/ 384777 h 2338903"/>
              <a:gd name="connsiteX1" fmla="*/ 2706175 w 2706175"/>
              <a:gd name="connsiteY1" fmla="*/ 0 h 2338903"/>
              <a:gd name="connsiteX2" fmla="*/ 2589811 w 2706175"/>
              <a:gd name="connsiteY2" fmla="*/ 2338902 h 2338903"/>
              <a:gd name="connsiteX3" fmla="*/ 0 w 2706175"/>
              <a:gd name="connsiteY3" fmla="*/ 730817 h 2338903"/>
              <a:gd name="connsiteX4" fmla="*/ 1 w 2706175"/>
              <a:gd name="connsiteY4" fmla="*/ 384777 h 2338903"/>
              <a:gd name="connsiteX0" fmla="*/ 1 w 2706175"/>
              <a:gd name="connsiteY0" fmla="*/ 384777 h 2338903"/>
              <a:gd name="connsiteX1" fmla="*/ 2706175 w 2706175"/>
              <a:gd name="connsiteY1" fmla="*/ 0 h 2338903"/>
              <a:gd name="connsiteX2" fmla="*/ 2589811 w 2706175"/>
              <a:gd name="connsiteY2" fmla="*/ 2338902 h 2338903"/>
              <a:gd name="connsiteX3" fmla="*/ 0 w 2706175"/>
              <a:gd name="connsiteY3" fmla="*/ 730817 h 2338903"/>
              <a:gd name="connsiteX4" fmla="*/ 1 w 2706175"/>
              <a:gd name="connsiteY4" fmla="*/ 384777 h 2338903"/>
              <a:gd name="connsiteX0" fmla="*/ 1 w 2845303"/>
              <a:gd name="connsiteY0" fmla="*/ 411380 h 2365506"/>
              <a:gd name="connsiteX1" fmla="*/ 2845303 w 2845303"/>
              <a:gd name="connsiteY1" fmla="*/ -1 h 2365506"/>
              <a:gd name="connsiteX2" fmla="*/ 2589811 w 2845303"/>
              <a:gd name="connsiteY2" fmla="*/ 2365505 h 2365506"/>
              <a:gd name="connsiteX3" fmla="*/ 0 w 2845303"/>
              <a:gd name="connsiteY3" fmla="*/ 757420 h 2365506"/>
              <a:gd name="connsiteX4" fmla="*/ 1 w 2845303"/>
              <a:gd name="connsiteY4" fmla="*/ 411380 h 2365506"/>
              <a:gd name="connsiteX0" fmla="*/ 1 w 2890719"/>
              <a:gd name="connsiteY0" fmla="*/ 768597 h 2722723"/>
              <a:gd name="connsiteX1" fmla="*/ 2890719 w 2890719"/>
              <a:gd name="connsiteY1" fmla="*/ -1 h 2722723"/>
              <a:gd name="connsiteX2" fmla="*/ 2589811 w 2890719"/>
              <a:gd name="connsiteY2" fmla="*/ 2722722 h 2722723"/>
              <a:gd name="connsiteX3" fmla="*/ 0 w 2890719"/>
              <a:gd name="connsiteY3" fmla="*/ 1114637 h 2722723"/>
              <a:gd name="connsiteX4" fmla="*/ 1 w 2890719"/>
              <a:gd name="connsiteY4" fmla="*/ 768597 h 2722723"/>
              <a:gd name="connsiteX0" fmla="*/ 1 w 2890719"/>
              <a:gd name="connsiteY0" fmla="*/ 768597 h 2372492"/>
              <a:gd name="connsiteX1" fmla="*/ 2890719 w 2890719"/>
              <a:gd name="connsiteY1" fmla="*/ -1 h 2372492"/>
              <a:gd name="connsiteX2" fmla="*/ 2533291 w 2890719"/>
              <a:gd name="connsiteY2" fmla="*/ 2372491 h 2372492"/>
              <a:gd name="connsiteX3" fmla="*/ 0 w 2890719"/>
              <a:gd name="connsiteY3" fmla="*/ 1114637 h 2372492"/>
              <a:gd name="connsiteX4" fmla="*/ 1 w 2890719"/>
              <a:gd name="connsiteY4" fmla="*/ 768597 h 2372492"/>
              <a:gd name="connsiteX0" fmla="*/ 1 w 2890719"/>
              <a:gd name="connsiteY0" fmla="*/ 768597 h 2372492"/>
              <a:gd name="connsiteX1" fmla="*/ 2890719 w 2890719"/>
              <a:gd name="connsiteY1" fmla="*/ -1 h 2372492"/>
              <a:gd name="connsiteX2" fmla="*/ 2533291 w 2890719"/>
              <a:gd name="connsiteY2" fmla="*/ 2372491 h 2372492"/>
              <a:gd name="connsiteX3" fmla="*/ 0 w 2890719"/>
              <a:gd name="connsiteY3" fmla="*/ 1114637 h 2372492"/>
              <a:gd name="connsiteX4" fmla="*/ 1 w 2890719"/>
              <a:gd name="connsiteY4" fmla="*/ 768597 h 2372492"/>
              <a:gd name="connsiteX0" fmla="*/ 1 w 2890719"/>
              <a:gd name="connsiteY0" fmla="*/ 768597 h 2372492"/>
              <a:gd name="connsiteX1" fmla="*/ 2890719 w 2890719"/>
              <a:gd name="connsiteY1" fmla="*/ -1 h 2372492"/>
              <a:gd name="connsiteX2" fmla="*/ 2533291 w 2890719"/>
              <a:gd name="connsiteY2" fmla="*/ 2372491 h 2372492"/>
              <a:gd name="connsiteX3" fmla="*/ 0 w 2890719"/>
              <a:gd name="connsiteY3" fmla="*/ 1114637 h 2372492"/>
              <a:gd name="connsiteX4" fmla="*/ 1 w 2890719"/>
              <a:gd name="connsiteY4" fmla="*/ 768597 h 2372492"/>
              <a:gd name="connsiteX0" fmla="*/ 1 w 2941686"/>
              <a:gd name="connsiteY0" fmla="*/ 772093 h 2375988"/>
              <a:gd name="connsiteX1" fmla="*/ 2941686 w 2941686"/>
              <a:gd name="connsiteY1" fmla="*/ 1 h 2375988"/>
              <a:gd name="connsiteX2" fmla="*/ 2533291 w 2941686"/>
              <a:gd name="connsiteY2" fmla="*/ 2375987 h 2375988"/>
              <a:gd name="connsiteX3" fmla="*/ 0 w 2941686"/>
              <a:gd name="connsiteY3" fmla="*/ 1118133 h 2375988"/>
              <a:gd name="connsiteX4" fmla="*/ 1 w 2941686"/>
              <a:gd name="connsiteY4" fmla="*/ 772093 h 2375988"/>
              <a:gd name="connsiteX0" fmla="*/ 1 w 2941686"/>
              <a:gd name="connsiteY0" fmla="*/ 772093 h 2404735"/>
              <a:gd name="connsiteX1" fmla="*/ 2941686 w 2941686"/>
              <a:gd name="connsiteY1" fmla="*/ 1 h 2404735"/>
              <a:gd name="connsiteX2" fmla="*/ 2611813 w 2941686"/>
              <a:gd name="connsiteY2" fmla="*/ 2404736 h 2404735"/>
              <a:gd name="connsiteX3" fmla="*/ 0 w 2941686"/>
              <a:gd name="connsiteY3" fmla="*/ 1118133 h 2404735"/>
              <a:gd name="connsiteX4" fmla="*/ 1 w 2941686"/>
              <a:gd name="connsiteY4" fmla="*/ 772093 h 2404735"/>
              <a:gd name="connsiteX0" fmla="*/ 1 w 2941686"/>
              <a:gd name="connsiteY0" fmla="*/ 772093 h 2425798"/>
              <a:gd name="connsiteX1" fmla="*/ 2941686 w 2941686"/>
              <a:gd name="connsiteY1" fmla="*/ 1 h 2425798"/>
              <a:gd name="connsiteX2" fmla="*/ 2588751 w 2941686"/>
              <a:gd name="connsiteY2" fmla="*/ 2425799 h 2425798"/>
              <a:gd name="connsiteX3" fmla="*/ 0 w 2941686"/>
              <a:gd name="connsiteY3" fmla="*/ 1118133 h 2425798"/>
              <a:gd name="connsiteX4" fmla="*/ 1 w 2941686"/>
              <a:gd name="connsiteY4" fmla="*/ 772093 h 2425798"/>
              <a:gd name="connsiteX0" fmla="*/ 1 w 2941686"/>
              <a:gd name="connsiteY0" fmla="*/ 772093 h 2425798"/>
              <a:gd name="connsiteX1" fmla="*/ 2941686 w 2941686"/>
              <a:gd name="connsiteY1" fmla="*/ 1 h 2425798"/>
              <a:gd name="connsiteX2" fmla="*/ 2588751 w 2941686"/>
              <a:gd name="connsiteY2" fmla="*/ 2425799 h 2425798"/>
              <a:gd name="connsiteX3" fmla="*/ 0 w 2941686"/>
              <a:gd name="connsiteY3" fmla="*/ 1118133 h 2425798"/>
              <a:gd name="connsiteX4" fmla="*/ 1 w 2941686"/>
              <a:gd name="connsiteY4" fmla="*/ 772093 h 2425798"/>
              <a:gd name="connsiteX0" fmla="*/ 1 w 2941686"/>
              <a:gd name="connsiteY0" fmla="*/ 772093 h 2458551"/>
              <a:gd name="connsiteX1" fmla="*/ 2941686 w 2941686"/>
              <a:gd name="connsiteY1" fmla="*/ 1 h 2458551"/>
              <a:gd name="connsiteX2" fmla="*/ 2552889 w 2941686"/>
              <a:gd name="connsiteY2" fmla="*/ 2458551 h 2458551"/>
              <a:gd name="connsiteX3" fmla="*/ 0 w 2941686"/>
              <a:gd name="connsiteY3" fmla="*/ 1118133 h 2458551"/>
              <a:gd name="connsiteX4" fmla="*/ 1 w 2941686"/>
              <a:gd name="connsiteY4" fmla="*/ 772093 h 2458551"/>
              <a:gd name="connsiteX0" fmla="*/ 1 w 2941686"/>
              <a:gd name="connsiteY0" fmla="*/ 772093 h 2458551"/>
              <a:gd name="connsiteX1" fmla="*/ 2941686 w 2941686"/>
              <a:gd name="connsiteY1" fmla="*/ 1 h 2458551"/>
              <a:gd name="connsiteX2" fmla="*/ 2552889 w 2941686"/>
              <a:gd name="connsiteY2" fmla="*/ 2458551 h 2458551"/>
              <a:gd name="connsiteX3" fmla="*/ 0 w 2941686"/>
              <a:gd name="connsiteY3" fmla="*/ 1118133 h 2458551"/>
              <a:gd name="connsiteX4" fmla="*/ 1 w 2941686"/>
              <a:gd name="connsiteY4" fmla="*/ 772093 h 2458551"/>
              <a:gd name="connsiteX0" fmla="*/ 1 w 2941686"/>
              <a:gd name="connsiteY0" fmla="*/ 772093 h 2458551"/>
              <a:gd name="connsiteX1" fmla="*/ 2941686 w 2941686"/>
              <a:gd name="connsiteY1" fmla="*/ 1 h 2458551"/>
              <a:gd name="connsiteX2" fmla="*/ 2552889 w 2941686"/>
              <a:gd name="connsiteY2" fmla="*/ 2458551 h 2458551"/>
              <a:gd name="connsiteX3" fmla="*/ 0 w 2941686"/>
              <a:gd name="connsiteY3" fmla="*/ 1118133 h 2458551"/>
              <a:gd name="connsiteX4" fmla="*/ 1 w 2941686"/>
              <a:gd name="connsiteY4" fmla="*/ 772093 h 2458551"/>
              <a:gd name="connsiteX0" fmla="*/ 1 w 2865398"/>
              <a:gd name="connsiteY0" fmla="*/ 811142 h 2497600"/>
              <a:gd name="connsiteX1" fmla="*/ 2865398 w 2865398"/>
              <a:gd name="connsiteY1" fmla="*/ 0 h 2497600"/>
              <a:gd name="connsiteX2" fmla="*/ 2552889 w 2865398"/>
              <a:gd name="connsiteY2" fmla="*/ 2497600 h 2497600"/>
              <a:gd name="connsiteX3" fmla="*/ 0 w 2865398"/>
              <a:gd name="connsiteY3" fmla="*/ 1157182 h 2497600"/>
              <a:gd name="connsiteX4" fmla="*/ 1 w 2865398"/>
              <a:gd name="connsiteY4" fmla="*/ 811142 h 2497600"/>
              <a:gd name="connsiteX0" fmla="*/ 1 w 2865398"/>
              <a:gd name="connsiteY0" fmla="*/ 811142 h 2497600"/>
              <a:gd name="connsiteX1" fmla="*/ 2865398 w 2865398"/>
              <a:gd name="connsiteY1" fmla="*/ 0 h 2497600"/>
              <a:gd name="connsiteX2" fmla="*/ 2552889 w 2865398"/>
              <a:gd name="connsiteY2" fmla="*/ 2497600 h 2497600"/>
              <a:gd name="connsiteX3" fmla="*/ 0 w 2865398"/>
              <a:gd name="connsiteY3" fmla="*/ 1157182 h 2497600"/>
              <a:gd name="connsiteX4" fmla="*/ 1 w 2865398"/>
              <a:gd name="connsiteY4" fmla="*/ 811142 h 2497600"/>
              <a:gd name="connsiteX0" fmla="*/ 1 w 2865398"/>
              <a:gd name="connsiteY0" fmla="*/ 811142 h 2524521"/>
              <a:gd name="connsiteX1" fmla="*/ 2865398 w 2865398"/>
              <a:gd name="connsiteY1" fmla="*/ 0 h 2524521"/>
              <a:gd name="connsiteX2" fmla="*/ 2578822 w 2865398"/>
              <a:gd name="connsiteY2" fmla="*/ 2524520 h 2524521"/>
              <a:gd name="connsiteX3" fmla="*/ 0 w 2865398"/>
              <a:gd name="connsiteY3" fmla="*/ 1157182 h 2524521"/>
              <a:gd name="connsiteX4" fmla="*/ 1 w 2865398"/>
              <a:gd name="connsiteY4" fmla="*/ 811142 h 2524521"/>
              <a:gd name="connsiteX0" fmla="*/ 1 w 2865398"/>
              <a:gd name="connsiteY0" fmla="*/ 811142 h 2524521"/>
              <a:gd name="connsiteX1" fmla="*/ 2865398 w 2865398"/>
              <a:gd name="connsiteY1" fmla="*/ 0 h 2524521"/>
              <a:gd name="connsiteX2" fmla="*/ 2578822 w 2865398"/>
              <a:gd name="connsiteY2" fmla="*/ 2524520 h 2524521"/>
              <a:gd name="connsiteX3" fmla="*/ 0 w 2865398"/>
              <a:gd name="connsiteY3" fmla="*/ 1157182 h 2524521"/>
              <a:gd name="connsiteX4" fmla="*/ 1 w 2865398"/>
              <a:gd name="connsiteY4" fmla="*/ 811142 h 2524521"/>
              <a:gd name="connsiteX0" fmla="*/ 1 w 2865398"/>
              <a:gd name="connsiteY0" fmla="*/ 811142 h 2524521"/>
              <a:gd name="connsiteX1" fmla="*/ 2865398 w 2865398"/>
              <a:gd name="connsiteY1" fmla="*/ 0 h 2524521"/>
              <a:gd name="connsiteX2" fmla="*/ 2578822 w 2865398"/>
              <a:gd name="connsiteY2" fmla="*/ 2524520 h 2524521"/>
              <a:gd name="connsiteX3" fmla="*/ 0 w 2865398"/>
              <a:gd name="connsiteY3" fmla="*/ 1157182 h 2524521"/>
              <a:gd name="connsiteX4" fmla="*/ 1 w 2865398"/>
              <a:gd name="connsiteY4" fmla="*/ 811142 h 2524521"/>
              <a:gd name="connsiteX0" fmla="*/ 1 w 2865398"/>
              <a:gd name="connsiteY0" fmla="*/ 811142 h 2524521"/>
              <a:gd name="connsiteX1" fmla="*/ 2865398 w 2865398"/>
              <a:gd name="connsiteY1" fmla="*/ 0 h 2524521"/>
              <a:gd name="connsiteX2" fmla="*/ 2578822 w 2865398"/>
              <a:gd name="connsiteY2" fmla="*/ 2524520 h 2524521"/>
              <a:gd name="connsiteX3" fmla="*/ 0 w 2865398"/>
              <a:gd name="connsiteY3" fmla="*/ 1157182 h 2524521"/>
              <a:gd name="connsiteX4" fmla="*/ 1 w 2865398"/>
              <a:gd name="connsiteY4" fmla="*/ 811142 h 252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398" h="2524521">
                <a:moveTo>
                  <a:pt x="1" y="811142"/>
                </a:moveTo>
                <a:lnTo>
                  <a:pt x="2865398" y="0"/>
                </a:lnTo>
                <a:cubicBezTo>
                  <a:pt x="2656090" y="679404"/>
                  <a:pt x="2572593" y="1565187"/>
                  <a:pt x="2578822" y="2524520"/>
                </a:cubicBezTo>
                <a:lnTo>
                  <a:pt x="0" y="1157182"/>
                </a:lnTo>
                <a:cubicBezTo>
                  <a:pt x="0" y="1026002"/>
                  <a:pt x="1" y="942322"/>
                  <a:pt x="1" y="811142"/>
                </a:cubicBezTo>
                <a:close/>
              </a:path>
            </a:pathLst>
          </a:custGeom>
          <a:gradFill flip="none" rotWithShape="1">
            <a:gsLst>
              <a:gs pos="31000">
                <a:schemeClr val="bg1"/>
              </a:gs>
              <a:gs pos="100000">
                <a:schemeClr val="bg1">
                  <a:alpha val="0"/>
                </a:schemeClr>
              </a:gs>
            </a:gsLst>
            <a:lin ang="10800000" scaled="1"/>
            <a:tileRect/>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Tree>
    <p:extLst>
      <p:ext uri="{BB962C8B-B14F-4D97-AF65-F5344CB8AC3E}">
        <p14:creationId xmlns:p14="http://schemas.microsoft.com/office/powerpoint/2010/main" val="2504078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750"/>
                                        <p:tgtEl>
                                          <p:spTgt spid="55"/>
                                        </p:tgtEl>
                                      </p:cBhvr>
                                    </p:animEffect>
                                  </p:childTnLst>
                                </p:cTn>
                              </p:par>
                            </p:childTnLst>
                          </p:cTn>
                        </p:par>
                        <p:par>
                          <p:cTn id="8" fill="hold">
                            <p:stCondLst>
                              <p:cond delay="1250"/>
                            </p:stCondLst>
                            <p:childTnLst>
                              <p:par>
                                <p:cTn id="9" presetID="10" presetClass="exit" presetSubtype="0" fill="hold" nodeType="afterEffect">
                                  <p:stCondLst>
                                    <p:cond delay="1000"/>
                                  </p:stCondLst>
                                  <p:childTnLst>
                                    <p:animEffect transition="out" filter="fade">
                                      <p:cBhvr>
                                        <p:cTn id="10" dur="500"/>
                                        <p:tgtEl>
                                          <p:spTgt spid="64"/>
                                        </p:tgtEl>
                                      </p:cBhvr>
                                    </p:animEffect>
                                    <p:set>
                                      <p:cBhvr>
                                        <p:cTn id="11" dur="1" fill="hold">
                                          <p:stCondLst>
                                            <p:cond delay="499"/>
                                          </p:stCondLst>
                                        </p:cTn>
                                        <p:tgtEl>
                                          <p:spTgt spid="64"/>
                                        </p:tgtEl>
                                        <p:attrNameLst>
                                          <p:attrName>style.visibility</p:attrName>
                                        </p:attrNameLst>
                                      </p:cBhvr>
                                      <p:to>
                                        <p:strVal val="hidden"/>
                                      </p:to>
                                    </p:set>
                                  </p:childTnLst>
                                </p:cTn>
                              </p:par>
                            </p:childTnLst>
                          </p:cTn>
                        </p:par>
                        <p:par>
                          <p:cTn id="12" fill="hold">
                            <p:stCondLst>
                              <p:cond delay="2750"/>
                            </p:stCondLst>
                            <p:childTnLst>
                              <p:par>
                                <p:cTn id="13" presetID="10" presetClass="exit" presetSubtype="0" fill="hold" nodeType="afterEffect">
                                  <p:stCondLst>
                                    <p:cond delay="2000"/>
                                  </p:stCondLst>
                                  <p:childTnLst>
                                    <p:animEffect transition="out" filter="fade">
                                      <p:cBhvr>
                                        <p:cTn id="14" dur="500"/>
                                        <p:tgtEl>
                                          <p:spTgt spid="51"/>
                                        </p:tgtEl>
                                      </p:cBhvr>
                                    </p:animEffect>
                                    <p:set>
                                      <p:cBhvr>
                                        <p:cTn id="15" dur="1" fill="hold">
                                          <p:stCondLst>
                                            <p:cond delay="499"/>
                                          </p:stCondLst>
                                        </p:cTn>
                                        <p:tgtEl>
                                          <p:spTgt spid="5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5"/>
                                        </p:tgtEl>
                                      </p:cBhvr>
                                    </p:animEffect>
                                    <p:set>
                                      <p:cBhvr>
                                        <p:cTn id="20" dur="1" fill="hold">
                                          <p:stCondLst>
                                            <p:cond delay="499"/>
                                          </p:stCondLst>
                                        </p:cTn>
                                        <p:tgtEl>
                                          <p:spTgt spid="55"/>
                                        </p:tgtEl>
                                        <p:attrNameLst>
                                          <p:attrName>style.visibility</p:attrName>
                                        </p:attrNameLst>
                                      </p:cBhvr>
                                      <p:to>
                                        <p:strVal val="hidden"/>
                                      </p:to>
                                    </p:se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right)">
                                      <p:cBhvr>
                                        <p:cTn id="24" dur="1000"/>
                                        <p:tgtEl>
                                          <p:spTgt spid="77"/>
                                        </p:tgtEl>
                                      </p:cBhvr>
                                    </p:animEffect>
                                  </p:childTnLst>
                                </p:cTn>
                              </p:par>
                              <p:par>
                                <p:cTn id="25" presetID="10"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82"/>
                                        </p:tgtEl>
                                      </p:cBhvr>
                                    </p:animEffect>
                                    <p:set>
                                      <p:cBhvr>
                                        <p:cTn id="35" dur="1" fill="hold">
                                          <p:stCondLst>
                                            <p:cond delay="499"/>
                                          </p:stCondLst>
                                        </p:cTn>
                                        <p:tgtEl>
                                          <p:spTgt spid="82"/>
                                        </p:tgtEl>
                                        <p:attrNameLst>
                                          <p:attrName>style.visibility</p:attrName>
                                        </p:attrNameLst>
                                      </p:cBhvr>
                                      <p:to>
                                        <p:strVal val="hidden"/>
                                      </p:to>
                                    </p:set>
                                  </p:childTnLst>
                                </p:cTn>
                              </p:par>
                              <p:par>
                                <p:cTn id="36" presetID="17" presetClass="exit" presetSubtype="4" fill="hold" nodeType="withEffect">
                                  <p:stCondLst>
                                    <p:cond delay="0"/>
                                  </p:stCondLst>
                                  <p:childTnLst>
                                    <p:anim calcmode="lin" valueType="num">
                                      <p:cBhvr>
                                        <p:cTn id="37" dur="750"/>
                                        <p:tgtEl>
                                          <p:spTgt spid="31"/>
                                        </p:tgtEl>
                                        <p:attrNameLst>
                                          <p:attrName>ppt_x</p:attrName>
                                        </p:attrNameLst>
                                      </p:cBhvr>
                                      <p:tavLst>
                                        <p:tav tm="0">
                                          <p:val>
                                            <p:strVal val="ppt_x"/>
                                          </p:val>
                                        </p:tav>
                                        <p:tav tm="100000">
                                          <p:val>
                                            <p:strVal val="ppt_x"/>
                                          </p:val>
                                        </p:tav>
                                      </p:tavLst>
                                    </p:anim>
                                    <p:anim calcmode="lin" valueType="num">
                                      <p:cBhvr>
                                        <p:cTn id="38" dur="750"/>
                                        <p:tgtEl>
                                          <p:spTgt spid="31"/>
                                        </p:tgtEl>
                                        <p:attrNameLst>
                                          <p:attrName>ppt_y</p:attrName>
                                        </p:attrNameLst>
                                      </p:cBhvr>
                                      <p:tavLst>
                                        <p:tav tm="0">
                                          <p:val>
                                            <p:strVal val="ppt_y"/>
                                          </p:val>
                                        </p:tav>
                                        <p:tav tm="100000">
                                          <p:val>
                                            <p:strVal val="ppt_y+ppt_h/2"/>
                                          </p:val>
                                        </p:tav>
                                      </p:tavLst>
                                    </p:anim>
                                    <p:anim calcmode="lin" valueType="num">
                                      <p:cBhvr>
                                        <p:cTn id="39" dur="750"/>
                                        <p:tgtEl>
                                          <p:spTgt spid="31"/>
                                        </p:tgtEl>
                                        <p:attrNameLst>
                                          <p:attrName>ppt_w</p:attrName>
                                        </p:attrNameLst>
                                      </p:cBhvr>
                                      <p:tavLst>
                                        <p:tav tm="0">
                                          <p:val>
                                            <p:strVal val="ppt_w"/>
                                          </p:val>
                                        </p:tav>
                                        <p:tav tm="100000">
                                          <p:val>
                                            <p:strVal val="ppt_w"/>
                                          </p:val>
                                        </p:tav>
                                      </p:tavLst>
                                    </p:anim>
                                    <p:anim calcmode="lin" valueType="num">
                                      <p:cBhvr>
                                        <p:cTn id="40" dur="750"/>
                                        <p:tgtEl>
                                          <p:spTgt spid="31"/>
                                        </p:tgtEl>
                                        <p:attrNameLst>
                                          <p:attrName>ppt_h</p:attrName>
                                        </p:attrNameLst>
                                      </p:cBhvr>
                                      <p:tavLst>
                                        <p:tav tm="0">
                                          <p:val>
                                            <p:strVal val="ppt_h"/>
                                          </p:val>
                                        </p:tav>
                                        <p:tav tm="100000">
                                          <p:val>
                                            <p:fltVal val="0"/>
                                          </p:val>
                                        </p:tav>
                                      </p:tavLst>
                                    </p:anim>
                                    <p:set>
                                      <p:cBhvr>
                                        <p:cTn id="41" dur="1" fill="hold">
                                          <p:stCondLst>
                                            <p:cond delay="749"/>
                                          </p:stCondLst>
                                        </p:cTn>
                                        <p:tgtEl>
                                          <p:spTgt spid="31"/>
                                        </p:tgtEl>
                                        <p:attrNameLst>
                                          <p:attrName>style.visibility</p:attrName>
                                        </p:attrNameLst>
                                      </p:cBhvr>
                                      <p:to>
                                        <p:strVal val="hidden"/>
                                      </p:to>
                                    </p:set>
                                  </p:childTnLst>
                                </p:cTn>
                              </p:par>
                            </p:childTnLst>
                          </p:cTn>
                        </p:par>
                        <p:par>
                          <p:cTn id="42" fill="hold">
                            <p:stCondLst>
                              <p:cond delay="750"/>
                            </p:stCondLst>
                            <p:childTnLst>
                              <p:par>
                                <p:cTn id="43" presetID="10" presetClass="entr" presetSubtype="0" fill="hold" nodeType="after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fade">
                                      <p:cBhvr>
                                        <p:cTn id="4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2" grpId="0" animBg="1"/>
      <p:bldP spid="55" grpId="0" animBg="1"/>
      <p:bldP spid="5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3D1099-B7D8-894D-8B53-979375374A8A}"/>
              </a:ext>
            </a:extLst>
          </p:cNvPr>
          <p:cNvSpPr/>
          <p:nvPr/>
        </p:nvSpPr>
        <p:spPr>
          <a:xfrm>
            <a:off x="1" y="0"/>
            <a:ext cx="12191999" cy="301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6" name="Title 5">
            <a:extLst>
              <a:ext uri="{FF2B5EF4-FFF2-40B4-BE49-F238E27FC236}">
                <a16:creationId xmlns:a16="http://schemas.microsoft.com/office/drawing/2014/main" id="{207BD527-93D1-E444-8422-14E973B8BE75}"/>
              </a:ext>
            </a:extLst>
          </p:cNvPr>
          <p:cNvSpPr>
            <a:spLocks noGrp="1"/>
          </p:cNvSpPr>
          <p:nvPr>
            <p:ph type="title"/>
          </p:nvPr>
        </p:nvSpPr>
        <p:spPr>
          <a:xfrm>
            <a:off x="5047562" y="774462"/>
            <a:ext cx="6555620" cy="1325563"/>
          </a:xfrm>
        </p:spPr>
        <p:txBody>
          <a:bodyPr>
            <a:noAutofit/>
          </a:bodyPr>
          <a:lstStyle/>
          <a:p>
            <a:r>
              <a:rPr lang="en-US" sz="3200" dirty="0">
                <a:solidFill>
                  <a:schemeClr val="bg1"/>
                </a:solidFill>
                <a:latin typeface="Tw Cen MT" panose="020B0602020104020603" pitchFamily="34" charset="77"/>
              </a:rPr>
              <a:t>As the size and number of these deposits increase, so does your risk of developing wet AMD</a:t>
            </a:r>
          </a:p>
        </p:txBody>
      </p:sp>
      <p:pic>
        <p:nvPicPr>
          <p:cNvPr id="34" name="Picture 33">
            <a:extLst>
              <a:ext uri="{FF2B5EF4-FFF2-40B4-BE49-F238E27FC236}">
                <a16:creationId xmlns:a16="http://schemas.microsoft.com/office/drawing/2014/main" id="{9E0834C2-B6C9-F346-B4BF-C9F57F9A749C}"/>
              </a:ext>
            </a:extLst>
          </p:cNvPr>
          <p:cNvPicPr>
            <a:picLocks noChangeAspect="1"/>
          </p:cNvPicPr>
          <p:nvPr/>
        </p:nvPicPr>
        <p:blipFill>
          <a:blip r:embed="rId3"/>
          <a:stretch>
            <a:fillRect/>
          </a:stretch>
        </p:blipFill>
        <p:spPr>
          <a:xfrm>
            <a:off x="813272" y="665018"/>
            <a:ext cx="3675602" cy="3675602"/>
          </a:xfrm>
          <a:prstGeom prst="rect">
            <a:avLst/>
          </a:prstGeom>
          <a:effectLst>
            <a:outerShdw blurRad="546100" dist="876300" dir="5400000" sx="86000" sy="86000" algn="t" rotWithShape="0">
              <a:prstClr val="black">
                <a:alpha val="15000"/>
              </a:prstClr>
            </a:outerShdw>
          </a:effectLst>
        </p:spPr>
      </p:pic>
      <p:sp>
        <p:nvSpPr>
          <p:cNvPr id="53" name="Oval 52">
            <a:extLst>
              <a:ext uri="{FF2B5EF4-FFF2-40B4-BE49-F238E27FC236}">
                <a16:creationId xmlns:a16="http://schemas.microsoft.com/office/drawing/2014/main" id="{BACBE01A-495F-3D42-8BED-028654A9C80A}"/>
              </a:ext>
            </a:extLst>
          </p:cNvPr>
          <p:cNvSpPr/>
          <p:nvPr/>
        </p:nvSpPr>
        <p:spPr>
          <a:xfrm>
            <a:off x="2183604" y="1711493"/>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8" name="Oval 7">
            <a:extLst>
              <a:ext uri="{FF2B5EF4-FFF2-40B4-BE49-F238E27FC236}">
                <a16:creationId xmlns:a16="http://schemas.microsoft.com/office/drawing/2014/main" id="{F490461D-94E4-CC41-9622-FAB5260C2F81}"/>
              </a:ext>
            </a:extLst>
          </p:cNvPr>
          <p:cNvSpPr/>
          <p:nvPr/>
        </p:nvSpPr>
        <p:spPr>
          <a:xfrm>
            <a:off x="2421046" y="2040768"/>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44" name="Oval 43">
            <a:extLst>
              <a:ext uri="{FF2B5EF4-FFF2-40B4-BE49-F238E27FC236}">
                <a16:creationId xmlns:a16="http://schemas.microsoft.com/office/drawing/2014/main" id="{BE90D162-A17B-E543-8737-12E21CBC5CA0}"/>
              </a:ext>
            </a:extLst>
          </p:cNvPr>
          <p:cNvSpPr/>
          <p:nvPr/>
        </p:nvSpPr>
        <p:spPr>
          <a:xfrm>
            <a:off x="1974096" y="2382964"/>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45" name="Oval 44">
            <a:extLst>
              <a:ext uri="{FF2B5EF4-FFF2-40B4-BE49-F238E27FC236}">
                <a16:creationId xmlns:a16="http://schemas.microsoft.com/office/drawing/2014/main" id="{F762F640-3DC6-9C46-8519-A351D2EB1A10}"/>
              </a:ext>
            </a:extLst>
          </p:cNvPr>
          <p:cNvSpPr/>
          <p:nvPr/>
        </p:nvSpPr>
        <p:spPr>
          <a:xfrm>
            <a:off x="2330259" y="2585488"/>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46" name="Oval 45">
            <a:extLst>
              <a:ext uri="{FF2B5EF4-FFF2-40B4-BE49-F238E27FC236}">
                <a16:creationId xmlns:a16="http://schemas.microsoft.com/office/drawing/2014/main" id="{EE04B7EC-6925-144B-A89D-22406B2E8596}"/>
              </a:ext>
            </a:extLst>
          </p:cNvPr>
          <p:cNvSpPr/>
          <p:nvPr/>
        </p:nvSpPr>
        <p:spPr>
          <a:xfrm>
            <a:off x="2372161" y="2389948"/>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47" name="Oval 46">
            <a:extLst>
              <a:ext uri="{FF2B5EF4-FFF2-40B4-BE49-F238E27FC236}">
                <a16:creationId xmlns:a16="http://schemas.microsoft.com/office/drawing/2014/main" id="{23DF0323-D758-624A-961C-1B55BB6C613A}"/>
              </a:ext>
            </a:extLst>
          </p:cNvPr>
          <p:cNvSpPr/>
          <p:nvPr/>
        </p:nvSpPr>
        <p:spPr>
          <a:xfrm>
            <a:off x="2581669" y="2571522"/>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48" name="Oval 47">
            <a:extLst>
              <a:ext uri="{FF2B5EF4-FFF2-40B4-BE49-F238E27FC236}">
                <a16:creationId xmlns:a16="http://schemas.microsoft.com/office/drawing/2014/main" id="{2C3BC295-CD05-EA45-98F0-32D34767FB8C}"/>
              </a:ext>
            </a:extLst>
          </p:cNvPr>
          <p:cNvSpPr/>
          <p:nvPr/>
        </p:nvSpPr>
        <p:spPr>
          <a:xfrm>
            <a:off x="2812127" y="1983851"/>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49" name="Oval 48">
            <a:extLst>
              <a:ext uri="{FF2B5EF4-FFF2-40B4-BE49-F238E27FC236}">
                <a16:creationId xmlns:a16="http://schemas.microsoft.com/office/drawing/2014/main" id="{5B170F46-6545-E540-A061-CDDF71A85DC5}"/>
              </a:ext>
            </a:extLst>
          </p:cNvPr>
          <p:cNvSpPr/>
          <p:nvPr/>
        </p:nvSpPr>
        <p:spPr>
          <a:xfrm>
            <a:off x="2916881" y="2353982"/>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50" name="Oval 49">
            <a:extLst>
              <a:ext uri="{FF2B5EF4-FFF2-40B4-BE49-F238E27FC236}">
                <a16:creationId xmlns:a16="http://schemas.microsoft.com/office/drawing/2014/main" id="{462C585D-F935-9E48-8625-40E41832F39B}"/>
              </a:ext>
            </a:extLst>
          </p:cNvPr>
          <p:cNvSpPr/>
          <p:nvPr/>
        </p:nvSpPr>
        <p:spPr>
          <a:xfrm>
            <a:off x="1862358" y="2745063"/>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52" name="Oval 51">
            <a:extLst>
              <a:ext uri="{FF2B5EF4-FFF2-40B4-BE49-F238E27FC236}">
                <a16:creationId xmlns:a16="http://schemas.microsoft.com/office/drawing/2014/main" id="{ED0B94E5-9BE0-204A-8823-CEFE8796C5A7}"/>
              </a:ext>
            </a:extLst>
          </p:cNvPr>
          <p:cNvSpPr/>
          <p:nvPr/>
        </p:nvSpPr>
        <p:spPr>
          <a:xfrm>
            <a:off x="2558623" y="2767064"/>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54" name="Oval 53">
            <a:extLst>
              <a:ext uri="{FF2B5EF4-FFF2-40B4-BE49-F238E27FC236}">
                <a16:creationId xmlns:a16="http://schemas.microsoft.com/office/drawing/2014/main" id="{88BBD43E-391E-FA4A-B834-B5E204E7441E}"/>
              </a:ext>
            </a:extLst>
          </p:cNvPr>
          <p:cNvSpPr/>
          <p:nvPr/>
        </p:nvSpPr>
        <p:spPr>
          <a:xfrm>
            <a:off x="2700390" y="2319064"/>
            <a:ext cx="113833" cy="113833"/>
          </a:xfrm>
          <a:prstGeom prst="ellipse">
            <a:avLst/>
          </a:prstGeom>
          <a:solidFill>
            <a:srgbClr val="FFFA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6" name="Rectangle 35">
            <a:extLst>
              <a:ext uri="{FF2B5EF4-FFF2-40B4-BE49-F238E27FC236}">
                <a16:creationId xmlns:a16="http://schemas.microsoft.com/office/drawing/2014/main" id="{0A2821B3-9B17-294E-B0E4-86908ED9D0F0}"/>
              </a:ext>
            </a:extLst>
          </p:cNvPr>
          <p:cNvSpPr/>
          <p:nvPr/>
        </p:nvSpPr>
        <p:spPr>
          <a:xfrm>
            <a:off x="738407" y="4896732"/>
            <a:ext cx="3800292" cy="1388265"/>
          </a:xfrm>
          <a:prstGeom prst="rect">
            <a:avLst/>
          </a:prstGeom>
        </p:spPr>
        <p:txBody>
          <a:bodyPr wrap="square">
            <a:spAutoFit/>
          </a:bodyPr>
          <a:lstStyle/>
          <a:p>
            <a:pPr algn="ctr">
              <a:lnSpc>
                <a:spcPct val="110000"/>
              </a:lnSpc>
            </a:pPr>
            <a:r>
              <a:rPr lang="en-US" sz="2600" b="1" dirty="0">
                <a:latin typeface="Tw Cen MT" panose="020B0602020104020603" pitchFamily="34" charset="77"/>
              </a:rPr>
              <a:t>Dry AMD can </a:t>
            </a:r>
            <a:r>
              <a:rPr lang="en-US" sz="2600" b="1" dirty="0">
                <a:solidFill>
                  <a:schemeClr val="accent3"/>
                </a:solidFill>
                <a:latin typeface="Tw Cen MT" panose="020B0602020104020603" pitchFamily="34" charset="77"/>
              </a:rPr>
              <a:t>suddenly</a:t>
            </a:r>
            <a:r>
              <a:rPr lang="en-US" sz="2600" b="1" dirty="0">
                <a:latin typeface="Tw Cen MT" panose="020B0602020104020603" pitchFamily="34" charset="77"/>
              </a:rPr>
              <a:t> change to wet AMD without advance notice </a:t>
            </a:r>
            <a:endParaRPr lang="en-US" sz="2600" dirty="0">
              <a:latin typeface="Tw Cen MT" panose="020B0602020104020603" pitchFamily="34" charset="77"/>
            </a:endParaRPr>
          </a:p>
        </p:txBody>
      </p:sp>
      <p:grpSp>
        <p:nvGrpSpPr>
          <p:cNvPr id="56" name="Group 55">
            <a:extLst>
              <a:ext uri="{FF2B5EF4-FFF2-40B4-BE49-F238E27FC236}">
                <a16:creationId xmlns:a16="http://schemas.microsoft.com/office/drawing/2014/main" id="{C97A0579-4416-464D-899B-5AB170C3AF3A}"/>
              </a:ext>
            </a:extLst>
          </p:cNvPr>
          <p:cNvGrpSpPr/>
          <p:nvPr/>
        </p:nvGrpSpPr>
        <p:grpSpPr>
          <a:xfrm>
            <a:off x="5167745" y="4727448"/>
            <a:ext cx="7024256" cy="2130552"/>
            <a:chOff x="5167745" y="4727448"/>
            <a:chExt cx="7024256" cy="2130552"/>
          </a:xfrm>
        </p:grpSpPr>
        <p:sp>
          <p:nvSpPr>
            <p:cNvPr id="37" name="Rectangle 36">
              <a:extLst>
                <a:ext uri="{FF2B5EF4-FFF2-40B4-BE49-F238E27FC236}">
                  <a16:creationId xmlns:a16="http://schemas.microsoft.com/office/drawing/2014/main" id="{5556298A-B7B2-8746-9DC5-C466A73BC18B}"/>
                </a:ext>
              </a:extLst>
            </p:cNvPr>
            <p:cNvSpPr/>
            <p:nvPr/>
          </p:nvSpPr>
          <p:spPr>
            <a:xfrm>
              <a:off x="5167745" y="4730572"/>
              <a:ext cx="7024256" cy="2127428"/>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43" name="Picture 42">
              <a:extLst>
                <a:ext uri="{FF2B5EF4-FFF2-40B4-BE49-F238E27FC236}">
                  <a16:creationId xmlns:a16="http://schemas.microsoft.com/office/drawing/2014/main" id="{8A0BA797-473E-3E4C-8DF7-E2B758A55E5A}"/>
                </a:ext>
              </a:extLst>
            </p:cNvPr>
            <p:cNvPicPr>
              <a:picLocks noChangeAspect="1"/>
            </p:cNvPicPr>
            <p:nvPr/>
          </p:nvPicPr>
          <p:blipFill>
            <a:blip r:embed="rId4">
              <a:alphaModFix amt="45000"/>
            </a:blip>
            <a:stretch>
              <a:fillRect/>
            </a:stretch>
          </p:blipFill>
          <p:spPr>
            <a:xfrm>
              <a:off x="5601565" y="5057097"/>
              <a:ext cx="815813" cy="815813"/>
            </a:xfrm>
            <a:prstGeom prst="rect">
              <a:avLst/>
            </a:prstGeom>
          </p:spPr>
        </p:pic>
        <p:sp>
          <p:nvSpPr>
            <p:cNvPr id="23" name="TextBox 22">
              <a:extLst>
                <a:ext uri="{FF2B5EF4-FFF2-40B4-BE49-F238E27FC236}">
                  <a16:creationId xmlns:a16="http://schemas.microsoft.com/office/drawing/2014/main" id="{A127CD70-4821-8E46-AEA7-005C039CCB2A}"/>
                </a:ext>
              </a:extLst>
            </p:cNvPr>
            <p:cNvSpPr txBox="1"/>
            <p:nvPr/>
          </p:nvSpPr>
          <p:spPr>
            <a:xfrm>
              <a:off x="5943599" y="5333999"/>
              <a:ext cx="5477324" cy="948145"/>
            </a:xfrm>
            <a:prstGeom prst="rect">
              <a:avLst/>
            </a:prstGeom>
            <a:noFill/>
          </p:spPr>
          <p:txBody>
            <a:bodyPr wrap="square" rtlCol="0">
              <a:spAutoFit/>
            </a:bodyPr>
            <a:lstStyle/>
            <a:p>
              <a:pPr algn="ctr">
                <a:lnSpc>
                  <a:spcPct val="110000"/>
                </a:lnSpc>
              </a:pPr>
              <a:r>
                <a:rPr lang="en-US" sz="2600" b="1" dirty="0">
                  <a:solidFill>
                    <a:schemeClr val="accent3"/>
                  </a:solidFill>
                  <a:latin typeface="Tw Cen MT" panose="020B0602020104020603" pitchFamily="34" charset="77"/>
                </a:rPr>
                <a:t>You may not notice changes until significant vision loss has occurred</a:t>
              </a:r>
            </a:p>
          </p:txBody>
        </p:sp>
        <p:sp>
          <p:nvSpPr>
            <p:cNvPr id="94" name="Rectangle 93">
              <a:extLst>
                <a:ext uri="{FF2B5EF4-FFF2-40B4-BE49-F238E27FC236}">
                  <a16:creationId xmlns:a16="http://schemas.microsoft.com/office/drawing/2014/main" id="{1D574A46-6998-7B45-B99D-EC91721D2009}"/>
                </a:ext>
              </a:extLst>
            </p:cNvPr>
            <p:cNvSpPr/>
            <p:nvPr/>
          </p:nvSpPr>
          <p:spPr>
            <a:xfrm rot="16200000" flipV="1">
              <a:off x="4139045" y="5756148"/>
              <a:ext cx="2130552"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grpSp>
      <p:pic>
        <p:nvPicPr>
          <p:cNvPr id="79" name="Picture 78">
            <a:extLst>
              <a:ext uri="{FF2B5EF4-FFF2-40B4-BE49-F238E27FC236}">
                <a16:creationId xmlns:a16="http://schemas.microsoft.com/office/drawing/2014/main" id="{B9C74431-F169-2A40-AA4D-63D283C8D8AB}"/>
              </a:ext>
            </a:extLst>
          </p:cNvPr>
          <p:cNvPicPr>
            <a:picLocks noChangeAspect="1"/>
          </p:cNvPicPr>
          <p:nvPr/>
        </p:nvPicPr>
        <p:blipFill>
          <a:blip r:embed="rId5"/>
          <a:stretch>
            <a:fillRect/>
          </a:stretch>
        </p:blipFill>
        <p:spPr>
          <a:xfrm>
            <a:off x="6292687" y="2570610"/>
            <a:ext cx="4065370" cy="2763389"/>
          </a:xfrm>
          <a:prstGeom prst="rect">
            <a:avLst/>
          </a:prstGeom>
          <a:effectLst>
            <a:outerShdw blurRad="546100" dist="508000" dir="5400000" sx="86000" sy="86000" algn="ctr" rotWithShape="0">
              <a:srgbClr val="000000">
                <a:alpha val="15000"/>
              </a:srgbClr>
            </a:outerShdw>
          </a:effectLst>
        </p:spPr>
      </p:pic>
      <p:sp>
        <p:nvSpPr>
          <p:cNvPr id="27" name="Freeform 26">
            <a:extLst>
              <a:ext uri="{FF2B5EF4-FFF2-40B4-BE49-F238E27FC236}">
                <a16:creationId xmlns:a16="http://schemas.microsoft.com/office/drawing/2014/main" id="{BD03EE21-8575-8247-BB9D-6E8B76D9D8A1}"/>
              </a:ext>
            </a:extLst>
          </p:cNvPr>
          <p:cNvSpPr/>
          <p:nvPr/>
        </p:nvSpPr>
        <p:spPr>
          <a:xfrm>
            <a:off x="2478219" y="2769832"/>
            <a:ext cx="6042326" cy="1052945"/>
          </a:xfrm>
          <a:custGeom>
            <a:avLst/>
            <a:gdLst>
              <a:gd name="connsiteX0" fmla="*/ 0 w 6151418"/>
              <a:gd name="connsiteY0" fmla="*/ 0 h 665018"/>
              <a:gd name="connsiteX1" fmla="*/ 0 w 6151418"/>
              <a:gd name="connsiteY1" fmla="*/ 665018 h 665018"/>
              <a:gd name="connsiteX2" fmla="*/ 6151418 w 6151418"/>
              <a:gd name="connsiteY2" fmla="*/ 665018 h 665018"/>
              <a:gd name="connsiteX0" fmla="*/ 14105 w 6151418"/>
              <a:gd name="connsiteY0" fmla="*/ 0 h 1052945"/>
              <a:gd name="connsiteX1" fmla="*/ 0 w 6151418"/>
              <a:gd name="connsiteY1" fmla="*/ 1052945 h 1052945"/>
              <a:gd name="connsiteX2" fmla="*/ 6151418 w 6151418"/>
              <a:gd name="connsiteY2" fmla="*/ 1052945 h 1052945"/>
            </a:gdLst>
            <a:ahLst/>
            <a:cxnLst>
              <a:cxn ang="0">
                <a:pos x="connsiteX0" y="connsiteY0"/>
              </a:cxn>
              <a:cxn ang="0">
                <a:pos x="connsiteX1" y="connsiteY1"/>
              </a:cxn>
              <a:cxn ang="0">
                <a:pos x="connsiteX2" y="connsiteY2"/>
              </a:cxn>
            </a:cxnLst>
            <a:rect l="l" t="t" r="r" b="b"/>
            <a:pathLst>
              <a:path w="6151418" h="1052945">
                <a:moveTo>
                  <a:pt x="14105" y="0"/>
                </a:moveTo>
                <a:lnTo>
                  <a:pt x="0" y="1052945"/>
                </a:lnTo>
                <a:lnTo>
                  <a:pt x="6151418" y="1052945"/>
                </a:lnTo>
              </a:path>
            </a:pathLst>
          </a:custGeom>
          <a:noFill/>
          <a:ln w="38100">
            <a:solidFill>
              <a:schemeClr val="bg1"/>
            </a:solidFill>
            <a:prstDash val="sysDot"/>
            <a:tailEnd type="triangle" w="lg" len="med"/>
          </a:ln>
          <a:effectLst>
            <a:outerShdw blurRad="1270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57" name="Picture 56">
            <a:extLst>
              <a:ext uri="{FF2B5EF4-FFF2-40B4-BE49-F238E27FC236}">
                <a16:creationId xmlns:a16="http://schemas.microsoft.com/office/drawing/2014/main" id="{0F6A9D87-F5C0-8349-A91B-E5DACA7DA20F}"/>
              </a:ext>
            </a:extLst>
          </p:cNvPr>
          <p:cNvPicPr>
            <a:picLocks noChangeAspect="1"/>
          </p:cNvPicPr>
          <p:nvPr/>
        </p:nvPicPr>
        <p:blipFill>
          <a:blip r:embed="rId6"/>
          <a:stretch>
            <a:fillRect/>
          </a:stretch>
        </p:blipFill>
        <p:spPr>
          <a:xfrm>
            <a:off x="1862358" y="1808895"/>
            <a:ext cx="1204005" cy="1204005"/>
          </a:xfrm>
          <a:prstGeom prst="rect">
            <a:avLst/>
          </a:prstGeom>
        </p:spPr>
      </p:pic>
      <p:sp>
        <p:nvSpPr>
          <p:cNvPr id="96" name="Oval 95">
            <a:extLst>
              <a:ext uri="{FF2B5EF4-FFF2-40B4-BE49-F238E27FC236}">
                <a16:creationId xmlns:a16="http://schemas.microsoft.com/office/drawing/2014/main" id="{B6CEB5F4-18CE-0647-B46D-AFD49C341107}"/>
              </a:ext>
            </a:extLst>
          </p:cNvPr>
          <p:cNvSpPr/>
          <p:nvPr/>
        </p:nvSpPr>
        <p:spPr>
          <a:xfrm>
            <a:off x="1620447" y="1506450"/>
            <a:ext cx="1687826" cy="1687826"/>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spTree>
    <p:extLst>
      <p:ext uri="{BB962C8B-B14F-4D97-AF65-F5344CB8AC3E}">
        <p14:creationId xmlns:p14="http://schemas.microsoft.com/office/powerpoint/2010/main" val="154393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6" presetClass="emph" presetSubtype="0" fill="hold" grpId="0" nodeType="afterEffect">
                                  <p:stCondLst>
                                    <p:cond delay="500"/>
                                  </p:stCondLst>
                                  <p:childTnLst>
                                    <p:animEffect transition="out" filter="fade">
                                      <p:cBhvr>
                                        <p:cTn id="10" dur="500" tmFilter="0, 0; .2, .5; .8, .5; 1, 0"/>
                                        <p:tgtEl>
                                          <p:spTgt spid="96"/>
                                        </p:tgtEl>
                                      </p:cBhvr>
                                    </p:animEffect>
                                    <p:animScale>
                                      <p:cBhvr>
                                        <p:cTn id="11" dur="250" autoRev="1" fill="hold"/>
                                        <p:tgtEl>
                                          <p:spTgt spid="96"/>
                                        </p:tgtEl>
                                      </p:cBhvr>
                                      <p:by x="105000" y="105000"/>
                                    </p:animScale>
                                  </p:childTnLst>
                                </p:cTn>
                              </p:par>
                            </p:childTnLst>
                          </p:cTn>
                        </p:par>
                        <p:par>
                          <p:cTn id="12" fill="hold">
                            <p:stCondLst>
                              <p:cond delay="1500"/>
                            </p:stCondLst>
                            <p:childTnLst>
                              <p:par>
                                <p:cTn id="13" presetID="10" presetClass="exit" presetSubtype="0" fill="hold" grpId="1" nodeType="afterEffect">
                                  <p:stCondLst>
                                    <p:cond delay="500"/>
                                  </p:stCondLst>
                                  <p:childTnLst>
                                    <p:animEffect transition="out" filter="fade">
                                      <p:cBhvr>
                                        <p:cTn id="14" dur="500"/>
                                        <p:tgtEl>
                                          <p:spTgt spid="96"/>
                                        </p:tgtEl>
                                      </p:cBhvr>
                                    </p:animEffect>
                                    <p:set>
                                      <p:cBhvr>
                                        <p:cTn id="15" dur="1" fill="hold">
                                          <p:stCondLst>
                                            <p:cond delay="499"/>
                                          </p:stCondLst>
                                        </p:cTn>
                                        <p:tgtEl>
                                          <p:spTgt spid="9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300"/>
                                        <p:tgtEl>
                                          <p:spTgt spid="8"/>
                                        </p:tgtEl>
                                      </p:cBhvr>
                                    </p:animEffect>
                                  </p:childTnLst>
                                </p:cTn>
                              </p:par>
                            </p:childTnLst>
                          </p:cTn>
                        </p:par>
                        <p:par>
                          <p:cTn id="23" fill="hold">
                            <p:stCondLst>
                              <p:cond delay="2800"/>
                            </p:stCondLst>
                            <p:childTnLst>
                              <p:par>
                                <p:cTn id="24" presetID="10" presetClass="entr" presetSubtype="0"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300"/>
                                        <p:tgtEl>
                                          <p:spTgt spid="44"/>
                                        </p:tgtEl>
                                      </p:cBhvr>
                                    </p:animEffect>
                                  </p:childTnLst>
                                </p:cTn>
                              </p:par>
                            </p:childTnLst>
                          </p:cTn>
                        </p:par>
                        <p:par>
                          <p:cTn id="27" fill="hold">
                            <p:stCondLst>
                              <p:cond delay="3100"/>
                            </p:stCondLst>
                            <p:childTnLst>
                              <p:par>
                                <p:cTn id="28" presetID="10"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300"/>
                                        <p:tgtEl>
                                          <p:spTgt spid="45"/>
                                        </p:tgtEl>
                                      </p:cBhvr>
                                    </p:animEffect>
                                  </p:childTnLst>
                                </p:cTn>
                              </p:par>
                            </p:childTnLst>
                          </p:cTn>
                        </p:par>
                        <p:par>
                          <p:cTn id="31" fill="hold">
                            <p:stCondLst>
                              <p:cond delay="3400"/>
                            </p:stCondLst>
                            <p:childTnLst>
                              <p:par>
                                <p:cTn id="32" presetID="10"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300"/>
                                        <p:tgtEl>
                                          <p:spTgt spid="46"/>
                                        </p:tgtEl>
                                      </p:cBhvr>
                                    </p:animEffect>
                                  </p:childTnLst>
                                </p:cTn>
                              </p:par>
                            </p:childTnLst>
                          </p:cTn>
                        </p:par>
                        <p:par>
                          <p:cTn id="35" fill="hold">
                            <p:stCondLst>
                              <p:cond delay="37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300"/>
                                        <p:tgtEl>
                                          <p:spTgt spid="4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300"/>
                                        <p:tgtEl>
                                          <p:spTgt spid="48"/>
                                        </p:tgtEl>
                                      </p:cBhvr>
                                    </p:animEffect>
                                  </p:childTnLst>
                                </p:cTn>
                              </p:par>
                            </p:childTnLst>
                          </p:cTn>
                        </p:par>
                        <p:par>
                          <p:cTn id="43" fill="hold">
                            <p:stCondLst>
                              <p:cond delay="4300"/>
                            </p:stCondLst>
                            <p:childTnLst>
                              <p:par>
                                <p:cTn id="44" presetID="10" presetClass="entr" presetSubtype="0"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300"/>
                                        <p:tgtEl>
                                          <p:spTgt spid="49"/>
                                        </p:tgtEl>
                                      </p:cBhvr>
                                    </p:animEffect>
                                  </p:childTnLst>
                                </p:cTn>
                              </p:par>
                            </p:childTnLst>
                          </p:cTn>
                        </p:par>
                        <p:par>
                          <p:cTn id="47" fill="hold">
                            <p:stCondLst>
                              <p:cond delay="4600"/>
                            </p:stCondLst>
                            <p:childTnLst>
                              <p:par>
                                <p:cTn id="48" presetID="10" presetClass="entr" presetSubtype="0"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300"/>
                                        <p:tgtEl>
                                          <p:spTgt spid="50"/>
                                        </p:tgtEl>
                                      </p:cBhvr>
                                    </p:animEffect>
                                  </p:childTnLst>
                                </p:cTn>
                              </p:par>
                            </p:childTnLst>
                          </p:cTn>
                        </p:par>
                        <p:par>
                          <p:cTn id="51" fill="hold">
                            <p:stCondLst>
                              <p:cond delay="4900"/>
                            </p:stCondLst>
                            <p:childTnLst>
                              <p:par>
                                <p:cTn id="52" presetID="10" presetClass="entr" presetSubtype="0"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300"/>
                                        <p:tgtEl>
                                          <p:spTgt spid="52"/>
                                        </p:tgtEl>
                                      </p:cBhvr>
                                    </p:animEffect>
                                  </p:childTnLst>
                                </p:cTn>
                              </p:par>
                            </p:childTnLst>
                          </p:cTn>
                        </p:par>
                        <p:par>
                          <p:cTn id="55" fill="hold">
                            <p:stCondLst>
                              <p:cond delay="5200"/>
                            </p:stCondLst>
                            <p:childTnLst>
                              <p:par>
                                <p:cTn id="56" presetID="10" presetClass="entr" presetSubtype="0" fill="hold" grpId="0" nodeType="after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300"/>
                                        <p:tgtEl>
                                          <p:spTgt spid="54"/>
                                        </p:tgtEl>
                                      </p:cBhvr>
                                    </p:animEffect>
                                  </p:childTnLst>
                                </p:cTn>
                              </p:par>
                            </p:childTnLst>
                          </p:cTn>
                        </p:par>
                        <p:par>
                          <p:cTn id="59" fill="hold">
                            <p:stCondLst>
                              <p:cond delay="5500"/>
                            </p:stCondLst>
                            <p:childTnLst>
                              <p:par>
                                <p:cTn id="60" presetID="6" presetClass="emph" presetSubtype="0" fill="hold" grpId="1" nodeType="afterEffect">
                                  <p:stCondLst>
                                    <p:cond delay="0"/>
                                  </p:stCondLst>
                                  <p:childTnLst>
                                    <p:animScale>
                                      <p:cBhvr>
                                        <p:cTn id="61" dur="2000" fill="hold"/>
                                        <p:tgtEl>
                                          <p:spTgt spid="54"/>
                                        </p:tgtEl>
                                      </p:cBhvr>
                                      <p:by x="220000" y="220000"/>
                                    </p:animScale>
                                  </p:childTnLst>
                                </p:cTn>
                              </p:par>
                              <p:par>
                                <p:cTn id="62" presetID="6" presetClass="emph" presetSubtype="0" fill="hold" grpId="1" nodeType="withEffect">
                                  <p:stCondLst>
                                    <p:cond delay="0"/>
                                  </p:stCondLst>
                                  <p:childTnLst>
                                    <p:animScale>
                                      <p:cBhvr>
                                        <p:cTn id="63" dur="1000" fill="hold"/>
                                        <p:tgtEl>
                                          <p:spTgt spid="44"/>
                                        </p:tgtEl>
                                      </p:cBhvr>
                                      <p:by x="200000" y="200000"/>
                                    </p:animScale>
                                  </p:childTnLst>
                                </p:cTn>
                              </p:par>
                              <p:par>
                                <p:cTn id="64" presetID="6" presetClass="emph" presetSubtype="0" fill="hold" grpId="1" nodeType="withEffect">
                                  <p:stCondLst>
                                    <p:cond delay="0"/>
                                  </p:stCondLst>
                                  <p:childTnLst>
                                    <p:animScale>
                                      <p:cBhvr>
                                        <p:cTn id="65" dur="1000" fill="hold"/>
                                        <p:tgtEl>
                                          <p:spTgt spid="8"/>
                                        </p:tgtEl>
                                      </p:cBhvr>
                                      <p:by x="200000" y="200000"/>
                                    </p:animScale>
                                  </p:childTnLst>
                                </p:cTn>
                              </p:par>
                              <p:par>
                                <p:cTn id="66" presetID="6" presetClass="emph" presetSubtype="0" fill="hold" grpId="1" nodeType="withEffect">
                                  <p:stCondLst>
                                    <p:cond delay="0"/>
                                  </p:stCondLst>
                                  <p:childTnLst>
                                    <p:animScale>
                                      <p:cBhvr>
                                        <p:cTn id="67" dur="1000" fill="hold"/>
                                        <p:tgtEl>
                                          <p:spTgt spid="47"/>
                                        </p:tgtEl>
                                      </p:cBhvr>
                                      <p:by x="200000" y="200000"/>
                                    </p:animScale>
                                  </p:childTnLst>
                                </p:cTn>
                              </p:par>
                              <p:par>
                                <p:cTn id="68" presetID="6" presetClass="entr" presetSubtype="32" fill="hold" nodeType="withEffect">
                                  <p:stCondLst>
                                    <p:cond delay="500"/>
                                  </p:stCondLst>
                                  <p:childTnLst>
                                    <p:set>
                                      <p:cBhvr>
                                        <p:cTn id="69" dur="1" fill="hold">
                                          <p:stCondLst>
                                            <p:cond delay="0"/>
                                          </p:stCondLst>
                                        </p:cTn>
                                        <p:tgtEl>
                                          <p:spTgt spid="57"/>
                                        </p:tgtEl>
                                        <p:attrNameLst>
                                          <p:attrName>style.visibility</p:attrName>
                                        </p:attrNameLst>
                                      </p:cBhvr>
                                      <p:to>
                                        <p:strVal val="visible"/>
                                      </p:to>
                                    </p:set>
                                    <p:animEffect transition="in" filter="circle(out)">
                                      <p:cBhvr>
                                        <p:cTn id="70" dur="1500"/>
                                        <p:tgtEl>
                                          <p:spTgt spid="57"/>
                                        </p:tgtEl>
                                      </p:cBhvr>
                                    </p:animEffect>
                                  </p:childTnLst>
                                </p:cTn>
                              </p:par>
                            </p:childTnLst>
                          </p:cTn>
                        </p:par>
                        <p:par>
                          <p:cTn id="71" fill="hold">
                            <p:stCondLst>
                              <p:cond delay="75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3" grpId="0" animBg="1"/>
      <p:bldP spid="8" grpId="0" animBg="1"/>
      <p:bldP spid="8" grpId="1" animBg="1"/>
      <p:bldP spid="44" grpId="0" animBg="1"/>
      <p:bldP spid="44" grpId="1" animBg="1"/>
      <p:bldP spid="45" grpId="0" animBg="1"/>
      <p:bldP spid="46" grpId="0" animBg="1"/>
      <p:bldP spid="47" grpId="0" animBg="1"/>
      <p:bldP spid="47" grpId="1" animBg="1"/>
      <p:bldP spid="48" grpId="0" animBg="1"/>
      <p:bldP spid="49" grpId="0" animBg="1"/>
      <p:bldP spid="50" grpId="0" animBg="1"/>
      <p:bldP spid="52" grpId="0" animBg="1"/>
      <p:bldP spid="54" grpId="0" animBg="1"/>
      <p:bldP spid="54" grpId="1" animBg="1"/>
      <p:bldP spid="27" grpId="0" animBg="1"/>
      <p:bldP spid="96" grpId="0" animBg="1"/>
      <p:bldP spid="9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D42DD2-B6E2-7B45-967B-AD1296C0AFBD}"/>
              </a:ext>
            </a:extLst>
          </p:cNvPr>
          <p:cNvSpPr txBox="1"/>
          <p:nvPr/>
        </p:nvSpPr>
        <p:spPr>
          <a:xfrm>
            <a:off x="4651278" y="6177869"/>
            <a:ext cx="2889444" cy="369332"/>
          </a:xfrm>
          <a:prstGeom prst="rect">
            <a:avLst/>
          </a:prstGeom>
          <a:noFill/>
        </p:spPr>
        <p:txBody>
          <a:bodyPr wrap="none" rtlCol="0">
            <a:spAutoFit/>
          </a:bodyPr>
          <a:lstStyle/>
          <a:p>
            <a:pPr algn="ctr"/>
            <a:r>
              <a:rPr lang="en-US" dirty="0">
                <a:latin typeface="Tw Cen MT" panose="020B0602020104020603" pitchFamily="34" charset="77"/>
              </a:rPr>
              <a:t>*For illustrative purposes only</a:t>
            </a:r>
          </a:p>
        </p:txBody>
      </p:sp>
      <p:sp>
        <p:nvSpPr>
          <p:cNvPr id="31" name="Rectangle 30">
            <a:extLst>
              <a:ext uri="{FF2B5EF4-FFF2-40B4-BE49-F238E27FC236}">
                <a16:creationId xmlns:a16="http://schemas.microsoft.com/office/drawing/2014/main" id="{C86FDBD4-8D44-AD46-9CD7-807B24AA26BB}"/>
              </a:ext>
            </a:extLst>
          </p:cNvPr>
          <p:cNvSpPr/>
          <p:nvPr/>
        </p:nvSpPr>
        <p:spPr>
          <a:xfrm>
            <a:off x="0" y="2242930"/>
            <a:ext cx="12192000" cy="46177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8" name="Rectangle 37">
            <a:extLst>
              <a:ext uri="{FF2B5EF4-FFF2-40B4-BE49-F238E27FC236}">
                <a16:creationId xmlns:a16="http://schemas.microsoft.com/office/drawing/2014/main" id="{5C0D0A2F-A340-D248-A124-0A8E45505D8E}"/>
              </a:ext>
            </a:extLst>
          </p:cNvPr>
          <p:cNvSpPr/>
          <p:nvPr/>
        </p:nvSpPr>
        <p:spPr>
          <a:xfrm>
            <a:off x="0" y="2240280"/>
            <a:ext cx="12192000" cy="461772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11" name="Oval 10">
            <a:extLst>
              <a:ext uri="{FF2B5EF4-FFF2-40B4-BE49-F238E27FC236}">
                <a16:creationId xmlns:a16="http://schemas.microsoft.com/office/drawing/2014/main" id="{2B8CB0FF-BB73-A347-B549-1CA44FA38A7A}"/>
              </a:ext>
            </a:extLst>
          </p:cNvPr>
          <p:cNvSpPr>
            <a:spLocks noChangeAspect="1"/>
          </p:cNvSpPr>
          <p:nvPr/>
        </p:nvSpPr>
        <p:spPr>
          <a:xfrm>
            <a:off x="-502597" y="413021"/>
            <a:ext cx="3657600" cy="365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32" name="Picture 31">
            <a:extLst>
              <a:ext uri="{FF2B5EF4-FFF2-40B4-BE49-F238E27FC236}">
                <a16:creationId xmlns:a16="http://schemas.microsoft.com/office/drawing/2014/main" id="{899D198A-F0BC-654B-930C-098499E58CC2}"/>
              </a:ext>
            </a:extLst>
          </p:cNvPr>
          <p:cNvPicPr>
            <a:picLocks noChangeAspect="1"/>
          </p:cNvPicPr>
          <p:nvPr/>
        </p:nvPicPr>
        <p:blipFill>
          <a:blip r:embed="rId5"/>
          <a:stretch>
            <a:fillRect/>
          </a:stretch>
        </p:blipFill>
        <p:spPr>
          <a:xfrm>
            <a:off x="-137230" y="773010"/>
            <a:ext cx="2926867" cy="2926867"/>
          </a:xfrm>
          <a:prstGeom prst="rect">
            <a:avLst/>
          </a:prstGeom>
          <a:effectLst>
            <a:outerShdw blurRad="546100" dist="876300" dir="5400000" sx="86000" sy="86000" algn="t" rotWithShape="0">
              <a:prstClr val="black">
                <a:alpha val="15000"/>
              </a:prstClr>
            </a:outerShdw>
          </a:effectLst>
        </p:spPr>
      </p:pic>
      <p:pic>
        <p:nvPicPr>
          <p:cNvPr id="37" name="Picture 36">
            <a:extLst>
              <a:ext uri="{FF2B5EF4-FFF2-40B4-BE49-F238E27FC236}">
                <a16:creationId xmlns:a16="http://schemas.microsoft.com/office/drawing/2014/main" id="{B504877C-3573-1541-9E7B-AA9F60C5076F}"/>
              </a:ext>
            </a:extLst>
          </p:cNvPr>
          <p:cNvPicPr>
            <a:picLocks noChangeAspect="1"/>
          </p:cNvPicPr>
          <p:nvPr/>
        </p:nvPicPr>
        <p:blipFill>
          <a:blip r:embed="rId6"/>
          <a:stretch>
            <a:fillRect/>
          </a:stretch>
        </p:blipFill>
        <p:spPr>
          <a:xfrm>
            <a:off x="698153" y="1683875"/>
            <a:ext cx="958744" cy="958744"/>
          </a:xfrm>
          <a:prstGeom prst="rect">
            <a:avLst/>
          </a:prstGeom>
        </p:spPr>
      </p:pic>
      <p:cxnSp>
        <p:nvCxnSpPr>
          <p:cNvPr id="23" name="Straight Connector 22">
            <a:extLst>
              <a:ext uri="{FF2B5EF4-FFF2-40B4-BE49-F238E27FC236}">
                <a16:creationId xmlns:a16="http://schemas.microsoft.com/office/drawing/2014/main" id="{8A4C21C0-B40D-DC44-82B6-B6D2D0E69637}"/>
              </a:ext>
            </a:extLst>
          </p:cNvPr>
          <p:cNvCxnSpPr>
            <a:cxnSpLocks/>
          </p:cNvCxnSpPr>
          <p:nvPr/>
        </p:nvCxnSpPr>
        <p:spPr>
          <a:xfrm>
            <a:off x="6623050" y="1545934"/>
            <a:ext cx="2797175"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911661-C5B2-0E41-A29A-7EC1C6C82176}"/>
              </a:ext>
            </a:extLst>
          </p:cNvPr>
          <p:cNvSpPr>
            <a:spLocks noGrp="1"/>
          </p:cNvSpPr>
          <p:nvPr>
            <p:ph type="title"/>
          </p:nvPr>
        </p:nvSpPr>
        <p:spPr>
          <a:xfrm>
            <a:off x="3108892" y="376503"/>
            <a:ext cx="7828151" cy="1325563"/>
          </a:xfrm>
        </p:spPr>
        <p:txBody>
          <a:bodyPr>
            <a:normAutofit/>
          </a:bodyPr>
          <a:lstStyle/>
          <a:p>
            <a:pPr lvl="0" algn="ctr">
              <a:spcBef>
                <a:spcPts val="0"/>
              </a:spcBef>
              <a:defRPr/>
            </a:pPr>
            <a:r>
              <a:rPr lang="en-US" sz="3200" dirty="0">
                <a:solidFill>
                  <a:schemeClr val="bg1"/>
                </a:solidFill>
                <a:latin typeface="Tw Cen MT" panose="020B0602020104020603" pitchFamily="34" charset="77"/>
              </a:rPr>
              <a:t>When wet AMD occurs, </a:t>
            </a:r>
            <a:r>
              <a:rPr lang="en-US" sz="3200" b="1" dirty="0">
                <a:solidFill>
                  <a:schemeClr val="bg1"/>
                </a:solidFill>
                <a:latin typeface="Tw Cen MT" panose="020B0602020104020603" pitchFamily="34" charset="77"/>
              </a:rPr>
              <a:t>significant vision loss can be rapid and severe</a:t>
            </a:r>
          </a:p>
        </p:txBody>
      </p:sp>
      <p:sp>
        <p:nvSpPr>
          <p:cNvPr id="55" name="Oval 54">
            <a:extLst>
              <a:ext uri="{FF2B5EF4-FFF2-40B4-BE49-F238E27FC236}">
                <a16:creationId xmlns:a16="http://schemas.microsoft.com/office/drawing/2014/main" id="{D7270EDC-F4B6-9D47-94AC-B62D3CAC095F}"/>
              </a:ext>
            </a:extLst>
          </p:cNvPr>
          <p:cNvSpPr/>
          <p:nvPr/>
        </p:nvSpPr>
        <p:spPr>
          <a:xfrm>
            <a:off x="586360" y="1553467"/>
            <a:ext cx="1239016" cy="1239016"/>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spTree>
    <p:extLst>
      <p:ext uri="{BB962C8B-B14F-4D97-AF65-F5344CB8AC3E}">
        <p14:creationId xmlns:p14="http://schemas.microsoft.com/office/powerpoint/2010/main" val="64754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55"/>
                                        </p:tgtEl>
                                      </p:cBhvr>
                                    </p:animEffect>
                                    <p:animScale>
                                      <p:cBhvr>
                                        <p:cTn id="11" dur="250" autoRev="1" fill="hold"/>
                                        <p:tgtEl>
                                          <p:spTgt spid="55"/>
                                        </p:tgtEl>
                                      </p:cBhvr>
                                      <p:by x="105000" y="105000"/>
                                    </p:animScale>
                                  </p:childTnLst>
                                </p:cTn>
                              </p:par>
                              <p:par>
                                <p:cTn id="12" presetID="6" presetClass="entr" presetSubtype="32" fill="hold" grpId="0" nodeType="withEffect">
                                  <p:stCondLst>
                                    <p:cond delay="1000"/>
                                  </p:stCondLst>
                                  <p:childTnLst>
                                    <p:set>
                                      <p:cBhvr>
                                        <p:cTn id="13" dur="1" fill="hold">
                                          <p:stCondLst>
                                            <p:cond delay="0"/>
                                          </p:stCondLst>
                                        </p:cTn>
                                        <p:tgtEl>
                                          <p:spTgt spid="38"/>
                                        </p:tgtEl>
                                        <p:attrNameLst>
                                          <p:attrName>style.visibility</p:attrName>
                                        </p:attrNameLst>
                                      </p:cBhvr>
                                      <p:to>
                                        <p:strVal val="visible"/>
                                      </p:to>
                                    </p:set>
                                    <p:animEffect transition="in" filter="circle(out)">
                                      <p:cBhvr>
                                        <p:cTn id="14" dur="4000"/>
                                        <p:tgtEl>
                                          <p:spTgt spid="38"/>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3000" fill="hold"/>
                                        <p:tgtEl>
                                          <p:spTgt spid="37"/>
                                        </p:tgtEl>
                                        <p:attrNameLst>
                                          <p:attrName>ppt_w</p:attrName>
                                        </p:attrNameLst>
                                      </p:cBhvr>
                                      <p:tavLst>
                                        <p:tav tm="0">
                                          <p:val>
                                            <p:fltVal val="0"/>
                                          </p:val>
                                        </p:tav>
                                        <p:tav tm="100000">
                                          <p:val>
                                            <p:strVal val="#ppt_w"/>
                                          </p:val>
                                        </p:tav>
                                      </p:tavLst>
                                    </p:anim>
                                    <p:anim calcmode="lin" valueType="num">
                                      <p:cBhvr>
                                        <p:cTn id="18" dur="3000" fill="hold"/>
                                        <p:tgtEl>
                                          <p:spTgt spid="37"/>
                                        </p:tgtEl>
                                        <p:attrNameLst>
                                          <p:attrName>ppt_h</p:attrName>
                                        </p:attrNameLst>
                                      </p:cBhvr>
                                      <p:tavLst>
                                        <p:tav tm="0">
                                          <p:val>
                                            <p:fltVal val="0"/>
                                          </p:val>
                                        </p:tav>
                                        <p:tav tm="100000">
                                          <p:val>
                                            <p:strVal val="#ppt_h"/>
                                          </p:val>
                                        </p:tav>
                                      </p:tavLst>
                                    </p:anim>
                                    <p:animEffect transition="in" filter="fade">
                                      <p:cBhvr>
                                        <p:cTn id="19" dur="3000"/>
                                        <p:tgtEl>
                                          <p:spTgt spid="37"/>
                                        </p:tgtEl>
                                      </p:cBhvr>
                                    </p:animEffect>
                                  </p:childTnLst>
                                </p:cTn>
                              </p:par>
                            </p:childTnLst>
                          </p:cTn>
                        </p:par>
                        <p:par>
                          <p:cTn id="20" fill="hold">
                            <p:stCondLst>
                              <p:cond delay="5500"/>
                            </p:stCondLst>
                            <p:childTnLst>
                              <p:par>
                                <p:cTn id="21" presetID="10" presetClass="entr" presetSubtype="0" fill="hold" grpId="1"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5" grpId="0" animBg="1"/>
      <p:bldP spid="5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62BD1C-EC08-7045-8D95-71D71B1DFA07}"/>
              </a:ext>
            </a:extLst>
          </p:cNvPr>
          <p:cNvSpPr/>
          <p:nvPr/>
        </p:nvSpPr>
        <p:spPr>
          <a:xfrm>
            <a:off x="0" y="2242930"/>
            <a:ext cx="4798032" cy="4617720"/>
          </a:xfrm>
          <a:prstGeom prst="rect">
            <a:avLst/>
          </a:prstGeom>
          <a:blipFill>
            <a:blip r:embed="rId3"/>
            <a:stretch>
              <a:fillRect l="-77049" r="-770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1" name="Rectangle 30">
            <a:extLst>
              <a:ext uri="{FF2B5EF4-FFF2-40B4-BE49-F238E27FC236}">
                <a16:creationId xmlns:a16="http://schemas.microsoft.com/office/drawing/2014/main" id="{C86FDBD4-8D44-AD46-9CD7-807B24AA26BB}"/>
              </a:ext>
            </a:extLst>
          </p:cNvPr>
          <p:cNvSpPr/>
          <p:nvPr/>
        </p:nvSpPr>
        <p:spPr>
          <a:xfrm>
            <a:off x="0" y="2242930"/>
            <a:ext cx="4798032" cy="4617720"/>
          </a:xfrm>
          <a:prstGeom prst="rect">
            <a:avLst/>
          </a:prstGeom>
          <a:blipFill dpi="0" rotWithShape="1">
            <a:blip r:embed="rId4">
              <a:alphaModFix amt="81000"/>
            </a:blip>
            <a:srcRect/>
            <a:stretch>
              <a:fillRect l="-77049" r="-770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12" name="TextBox 11">
            <a:extLst>
              <a:ext uri="{FF2B5EF4-FFF2-40B4-BE49-F238E27FC236}">
                <a16:creationId xmlns:a16="http://schemas.microsoft.com/office/drawing/2014/main" id="{4887167F-C1B1-784B-8F8B-0EAE9CB1EE5E}"/>
              </a:ext>
            </a:extLst>
          </p:cNvPr>
          <p:cNvSpPr txBox="1"/>
          <p:nvPr/>
        </p:nvSpPr>
        <p:spPr>
          <a:xfrm>
            <a:off x="5300629" y="2065988"/>
            <a:ext cx="6293507" cy="2692212"/>
          </a:xfrm>
          <a:prstGeom prst="rect">
            <a:avLst/>
          </a:prstGeom>
          <a:noFill/>
        </p:spPr>
        <p:txBody>
          <a:bodyPr wrap="square" rtlCol="0">
            <a:spAutoFit/>
          </a:bodyPr>
          <a:lstStyle/>
          <a:p>
            <a:pPr marL="342900" indent="-342900">
              <a:lnSpc>
                <a:spcPct val="120000"/>
              </a:lnSpc>
              <a:spcAft>
                <a:spcPts val="1600"/>
              </a:spcAft>
              <a:buClr>
                <a:schemeClr val="tx1">
                  <a:lumMod val="50000"/>
                  <a:lumOff val="50000"/>
                </a:schemeClr>
              </a:buClr>
              <a:buFont typeface="Arial" panose="020B0604020202020204" pitchFamily="34" charset="0"/>
              <a:buChar char="•"/>
            </a:pPr>
            <a:r>
              <a:rPr lang="en-US" sz="2000" b="1" dirty="0">
                <a:solidFill>
                  <a:schemeClr val="bg1"/>
                </a:solidFill>
                <a:latin typeface="Tw Cen MT" panose="020B0602020104020603" pitchFamily="34" charset="77"/>
              </a:rPr>
              <a:t>Once wet AMD starts, it will continue to advance until you receive treatment</a:t>
            </a:r>
          </a:p>
          <a:p>
            <a:pPr marL="342900" indent="-342900">
              <a:lnSpc>
                <a:spcPct val="120000"/>
              </a:lnSpc>
              <a:spcAft>
                <a:spcPts val="1600"/>
              </a:spcAft>
              <a:buClr>
                <a:schemeClr val="tx1">
                  <a:lumMod val="50000"/>
                  <a:lumOff val="50000"/>
                </a:schemeClr>
              </a:buClr>
              <a:buFont typeface="Arial" panose="020B0604020202020204" pitchFamily="34" charset="0"/>
              <a:buChar char="•"/>
            </a:pPr>
            <a:r>
              <a:rPr lang="en-US" sz="2000" b="1" dirty="0">
                <a:solidFill>
                  <a:schemeClr val="bg1"/>
                </a:solidFill>
                <a:latin typeface="Tw Cen MT" panose="020B0602020104020603" pitchFamily="34" charset="77"/>
              </a:rPr>
              <a:t>Irreversible damage can occur within days to weeks and before symptoms are noticed</a:t>
            </a:r>
          </a:p>
          <a:p>
            <a:pPr marL="342900" indent="-342900">
              <a:lnSpc>
                <a:spcPct val="120000"/>
              </a:lnSpc>
              <a:spcAft>
                <a:spcPts val="1600"/>
              </a:spcAft>
              <a:buClr>
                <a:schemeClr val="tx1">
                  <a:lumMod val="50000"/>
                  <a:lumOff val="50000"/>
                </a:schemeClr>
              </a:buClr>
              <a:buFont typeface="Arial" panose="020B0604020202020204" pitchFamily="34" charset="0"/>
              <a:buChar char="•"/>
            </a:pPr>
            <a:r>
              <a:rPr lang="en-US" sz="2000" b="1" dirty="0">
                <a:solidFill>
                  <a:schemeClr val="bg1"/>
                </a:solidFill>
                <a:latin typeface="Tw Cen MT" panose="020B0602020104020603" pitchFamily="34" charset="77"/>
              </a:rPr>
              <a:t>Once symptoms of visual impairment are noticed, vision loss may have already occurred</a:t>
            </a:r>
          </a:p>
        </p:txBody>
      </p:sp>
      <p:sp>
        <p:nvSpPr>
          <p:cNvPr id="14" name="Oval 13">
            <a:extLst>
              <a:ext uri="{FF2B5EF4-FFF2-40B4-BE49-F238E27FC236}">
                <a16:creationId xmlns:a16="http://schemas.microsoft.com/office/drawing/2014/main" id="{ABB4EF31-749A-2E4C-B97C-EB1370BACF2F}"/>
              </a:ext>
            </a:extLst>
          </p:cNvPr>
          <p:cNvSpPr>
            <a:spLocks noChangeAspect="1"/>
          </p:cNvSpPr>
          <p:nvPr/>
        </p:nvSpPr>
        <p:spPr>
          <a:xfrm>
            <a:off x="-502597" y="413021"/>
            <a:ext cx="3657600" cy="365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15" name="Picture 14">
            <a:extLst>
              <a:ext uri="{FF2B5EF4-FFF2-40B4-BE49-F238E27FC236}">
                <a16:creationId xmlns:a16="http://schemas.microsoft.com/office/drawing/2014/main" id="{D6E144E0-4BBD-844D-8CF4-881AF2369080}"/>
              </a:ext>
            </a:extLst>
          </p:cNvPr>
          <p:cNvPicPr>
            <a:picLocks noChangeAspect="1"/>
          </p:cNvPicPr>
          <p:nvPr/>
        </p:nvPicPr>
        <p:blipFill>
          <a:blip r:embed="rId5"/>
          <a:stretch>
            <a:fillRect/>
          </a:stretch>
        </p:blipFill>
        <p:spPr>
          <a:xfrm>
            <a:off x="-137230" y="773010"/>
            <a:ext cx="2926867" cy="2926867"/>
          </a:xfrm>
          <a:prstGeom prst="rect">
            <a:avLst/>
          </a:prstGeom>
          <a:effectLst>
            <a:outerShdw blurRad="546100" dist="876300" dir="5400000" sx="86000" sy="86000" algn="t" rotWithShape="0">
              <a:prstClr val="black">
                <a:alpha val="15000"/>
              </a:prstClr>
            </a:outerShdw>
          </a:effectLst>
        </p:spPr>
      </p:pic>
      <p:pic>
        <p:nvPicPr>
          <p:cNvPr id="17" name="Picture 16">
            <a:extLst>
              <a:ext uri="{FF2B5EF4-FFF2-40B4-BE49-F238E27FC236}">
                <a16:creationId xmlns:a16="http://schemas.microsoft.com/office/drawing/2014/main" id="{34280324-AF63-2A4C-9745-069FA6046E25}"/>
              </a:ext>
            </a:extLst>
          </p:cNvPr>
          <p:cNvPicPr>
            <a:picLocks noChangeAspect="1"/>
          </p:cNvPicPr>
          <p:nvPr/>
        </p:nvPicPr>
        <p:blipFill>
          <a:blip r:embed="rId6"/>
          <a:stretch>
            <a:fillRect/>
          </a:stretch>
        </p:blipFill>
        <p:spPr>
          <a:xfrm>
            <a:off x="698153" y="1683875"/>
            <a:ext cx="958744" cy="958744"/>
          </a:xfrm>
          <a:prstGeom prst="rect">
            <a:avLst/>
          </a:prstGeom>
        </p:spPr>
      </p:pic>
      <p:sp>
        <p:nvSpPr>
          <p:cNvPr id="18" name="Oval 17">
            <a:extLst>
              <a:ext uri="{FF2B5EF4-FFF2-40B4-BE49-F238E27FC236}">
                <a16:creationId xmlns:a16="http://schemas.microsoft.com/office/drawing/2014/main" id="{24A9AA11-724C-E14B-8D50-20C1B045A237}"/>
              </a:ext>
            </a:extLst>
          </p:cNvPr>
          <p:cNvSpPr/>
          <p:nvPr/>
        </p:nvSpPr>
        <p:spPr>
          <a:xfrm>
            <a:off x="586360" y="1553467"/>
            <a:ext cx="1239016" cy="1239016"/>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sp>
        <p:nvSpPr>
          <p:cNvPr id="19" name="Title 1">
            <a:extLst>
              <a:ext uri="{FF2B5EF4-FFF2-40B4-BE49-F238E27FC236}">
                <a16:creationId xmlns:a16="http://schemas.microsoft.com/office/drawing/2014/main" id="{787A9CED-836C-8A4A-9FED-80A107750D1C}"/>
              </a:ext>
            </a:extLst>
          </p:cNvPr>
          <p:cNvSpPr>
            <a:spLocks noGrp="1"/>
          </p:cNvSpPr>
          <p:nvPr>
            <p:ph type="title"/>
          </p:nvPr>
        </p:nvSpPr>
        <p:spPr>
          <a:xfrm>
            <a:off x="3118620" y="388873"/>
            <a:ext cx="8233559" cy="1325563"/>
          </a:xfrm>
        </p:spPr>
        <p:txBody>
          <a:bodyPr>
            <a:normAutofit/>
          </a:bodyPr>
          <a:lstStyle/>
          <a:p>
            <a:pPr lvl="0" algn="ctr">
              <a:spcBef>
                <a:spcPts val="0"/>
              </a:spcBef>
              <a:defRPr/>
            </a:pPr>
            <a:r>
              <a:rPr lang="en-US" sz="2800" dirty="0">
                <a:solidFill>
                  <a:schemeClr val="bg1"/>
                </a:solidFill>
                <a:latin typeface="Tw Cen MT" panose="020B0602020104020603" pitchFamily="34" charset="77"/>
              </a:rPr>
              <a:t>Early detection provides best chance of helping you maintain good vision and your independence</a:t>
            </a:r>
            <a:endParaRPr lang="en-US" sz="2800" b="1" dirty="0">
              <a:solidFill>
                <a:schemeClr val="bg1"/>
              </a:solidFill>
              <a:latin typeface="Tw Cen MT" panose="020B0602020104020603" pitchFamily="34" charset="77"/>
            </a:endParaRPr>
          </a:p>
        </p:txBody>
      </p:sp>
      <p:cxnSp>
        <p:nvCxnSpPr>
          <p:cNvPr id="20" name="Straight Connector 19">
            <a:extLst>
              <a:ext uri="{FF2B5EF4-FFF2-40B4-BE49-F238E27FC236}">
                <a16:creationId xmlns:a16="http://schemas.microsoft.com/office/drawing/2014/main" id="{AB522703-BF49-2F46-892B-242939AA6ED5}"/>
              </a:ext>
            </a:extLst>
          </p:cNvPr>
          <p:cNvCxnSpPr>
            <a:cxnSpLocks/>
          </p:cNvCxnSpPr>
          <p:nvPr/>
        </p:nvCxnSpPr>
        <p:spPr>
          <a:xfrm>
            <a:off x="3429388" y="1021744"/>
            <a:ext cx="2128122"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83C6799-BFFD-DE44-A4F3-28B4B40573A4}"/>
              </a:ext>
            </a:extLst>
          </p:cNvPr>
          <p:cNvSpPr/>
          <p:nvPr/>
        </p:nvSpPr>
        <p:spPr>
          <a:xfrm>
            <a:off x="4798032" y="5260709"/>
            <a:ext cx="7393968" cy="1597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4360" rIns="594360" bIns="73152" rtlCol="0" anchor="ctr"/>
          <a:lstStyle/>
          <a:p>
            <a:pPr algn="ctr">
              <a:lnSpc>
                <a:spcPct val="110000"/>
              </a:lnSpc>
            </a:pPr>
            <a:r>
              <a:rPr lang="en-US" sz="2400" b="1" dirty="0">
                <a:solidFill>
                  <a:schemeClr val="tx1"/>
                </a:solidFill>
                <a:latin typeface="Tw Cen MT" panose="020B0602020104020603" pitchFamily="34" charset="77"/>
              </a:rPr>
              <a:t>You can play a role in protecting your</a:t>
            </a:r>
            <a:br>
              <a:rPr lang="en-US" sz="2400" b="1" dirty="0">
                <a:solidFill>
                  <a:schemeClr val="tx1"/>
                </a:solidFill>
                <a:latin typeface="Tw Cen MT" panose="020B0602020104020603" pitchFamily="34" charset="77"/>
              </a:rPr>
            </a:br>
            <a:r>
              <a:rPr lang="en-US" sz="2400" b="1" dirty="0">
                <a:solidFill>
                  <a:schemeClr val="tx1"/>
                </a:solidFill>
                <a:latin typeface="Tw Cen MT" panose="020B0602020104020603" pitchFamily="34" charset="77"/>
              </a:rPr>
              <a:t>vision through </a:t>
            </a:r>
            <a:r>
              <a:rPr lang="en-US" sz="2400" b="1" dirty="0">
                <a:solidFill>
                  <a:schemeClr val="accent3"/>
                </a:solidFill>
                <a:latin typeface="Tw Cen MT" panose="020B0602020104020603" pitchFamily="34" charset="77"/>
              </a:rPr>
              <a:t>at-home monitoring</a:t>
            </a:r>
          </a:p>
        </p:txBody>
      </p:sp>
      <p:sp>
        <p:nvSpPr>
          <p:cNvPr id="9" name="Freeform 8">
            <a:extLst>
              <a:ext uri="{FF2B5EF4-FFF2-40B4-BE49-F238E27FC236}">
                <a16:creationId xmlns:a16="http://schemas.microsoft.com/office/drawing/2014/main" id="{B1778A38-9185-BB49-AACC-8935A18A0542}"/>
              </a:ext>
            </a:extLst>
          </p:cNvPr>
          <p:cNvSpPr/>
          <p:nvPr/>
        </p:nvSpPr>
        <p:spPr>
          <a:xfrm>
            <a:off x="1191802" y="1036039"/>
            <a:ext cx="1829537" cy="1057027"/>
          </a:xfrm>
          <a:custGeom>
            <a:avLst/>
            <a:gdLst>
              <a:gd name="connsiteX0" fmla="*/ 1561672 w 1561672"/>
              <a:gd name="connsiteY0" fmla="*/ 0 h 1294544"/>
              <a:gd name="connsiteX1" fmla="*/ 0 w 1561672"/>
              <a:gd name="connsiteY1" fmla="*/ 0 h 1294544"/>
              <a:gd name="connsiteX2" fmla="*/ 0 w 1561672"/>
              <a:gd name="connsiteY2" fmla="*/ 236305 h 1294544"/>
              <a:gd name="connsiteX3" fmla="*/ 0 w 1561672"/>
              <a:gd name="connsiteY3" fmla="*/ 1294544 h 1294544"/>
              <a:gd name="connsiteX4" fmla="*/ 174661 w 1561672"/>
              <a:gd name="connsiteY4" fmla="*/ 1294544 h 1294544"/>
              <a:gd name="connsiteX0" fmla="*/ 1561672 w 1561672"/>
              <a:gd name="connsiteY0" fmla="*/ 0 h 1294544"/>
              <a:gd name="connsiteX1" fmla="*/ 0 w 1561672"/>
              <a:gd name="connsiteY1" fmla="*/ 0 h 1294544"/>
              <a:gd name="connsiteX2" fmla="*/ 0 w 1561672"/>
              <a:gd name="connsiteY2" fmla="*/ 236305 h 1294544"/>
              <a:gd name="connsiteX3" fmla="*/ 0 w 1561672"/>
              <a:gd name="connsiteY3" fmla="*/ 1294544 h 1294544"/>
            </a:gdLst>
            <a:ahLst/>
            <a:cxnLst>
              <a:cxn ang="0">
                <a:pos x="connsiteX0" y="connsiteY0"/>
              </a:cxn>
              <a:cxn ang="0">
                <a:pos x="connsiteX1" y="connsiteY1"/>
              </a:cxn>
              <a:cxn ang="0">
                <a:pos x="connsiteX2" y="connsiteY2"/>
              </a:cxn>
              <a:cxn ang="0">
                <a:pos x="connsiteX3" y="connsiteY3"/>
              </a:cxn>
            </a:cxnLst>
            <a:rect l="l" t="t" r="r" b="b"/>
            <a:pathLst>
              <a:path w="1561672" h="1294544">
                <a:moveTo>
                  <a:pt x="1561672" y="0"/>
                </a:moveTo>
                <a:lnTo>
                  <a:pt x="0" y="0"/>
                </a:lnTo>
                <a:lnTo>
                  <a:pt x="0" y="236305"/>
                </a:lnTo>
                <a:lnTo>
                  <a:pt x="0" y="1294544"/>
                </a:lnTo>
              </a:path>
            </a:pathLst>
          </a:custGeom>
          <a:noFill/>
          <a:ln w="38100">
            <a:solidFill>
              <a:schemeClr val="bg1"/>
            </a:solidFill>
            <a:prstDash val="sysDot"/>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Tree>
    <p:extLst>
      <p:ext uri="{BB962C8B-B14F-4D97-AF65-F5344CB8AC3E}">
        <p14:creationId xmlns:p14="http://schemas.microsoft.com/office/powerpoint/2010/main" val="369072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1000"/>
                                        <p:tgtEl>
                                          <p:spTgt spid="9"/>
                                        </p:tgtEl>
                                      </p:cBhvr>
                                    </p:animEffect>
                                  </p:childTnLst>
                                </p:cTn>
                              </p:par>
                              <p:par>
                                <p:cTn id="12" presetID="6" presetClass="emph" presetSubtype="0" fill="hold" nodeType="withEffect">
                                  <p:stCondLst>
                                    <p:cond delay="2000"/>
                                  </p:stCondLst>
                                  <p:childTnLst>
                                    <p:animScale>
                                      <p:cBhvr>
                                        <p:cTn id="13" dur="3000" fill="hold"/>
                                        <p:tgtEl>
                                          <p:spTgt spid="17"/>
                                        </p:tgtEl>
                                      </p:cBhvr>
                                      <p:by x="10000" y="10000"/>
                                    </p:animScale>
                                  </p:childTnLst>
                                </p:cTn>
                              </p:par>
                              <p:par>
                                <p:cTn id="14" presetID="6" presetClass="emph" presetSubtype="0" fill="hold" grpId="0" nodeType="withEffect">
                                  <p:stCondLst>
                                    <p:cond delay="2000"/>
                                  </p:stCondLst>
                                  <p:childTnLst>
                                    <p:animScale>
                                      <p:cBhvr>
                                        <p:cTn id="15" dur="2000" fill="hold"/>
                                        <p:tgtEl>
                                          <p:spTgt spid="18"/>
                                        </p:tgtEl>
                                      </p:cBhvr>
                                      <p:by x="65000" y="65000"/>
                                    </p:animScale>
                                  </p:childTnLst>
                                </p:cTn>
                              </p:par>
                              <p:par>
                                <p:cTn id="16" presetID="10" presetClass="exit" presetSubtype="0" fill="hold" grpId="0" nodeType="withEffect">
                                  <p:stCondLst>
                                    <p:cond delay="1500"/>
                                  </p:stCondLst>
                                  <p:childTnLst>
                                    <p:animEffect transition="out" filter="fade">
                                      <p:cBhvr>
                                        <p:cTn id="17" dur="3000"/>
                                        <p:tgtEl>
                                          <p:spTgt spid="31"/>
                                        </p:tgtEl>
                                      </p:cBhvr>
                                    </p:animEffect>
                                    <p:set>
                                      <p:cBhvr>
                                        <p:cTn id="18" dur="1" fill="hold">
                                          <p:stCondLst>
                                            <p:cond delay="2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4FCE4B5-4643-8F44-A258-5E0B7B451BEC}"/>
              </a:ext>
            </a:extLst>
          </p:cNvPr>
          <p:cNvSpPr/>
          <p:nvPr/>
        </p:nvSpPr>
        <p:spPr>
          <a:xfrm>
            <a:off x="8719632" y="0"/>
            <a:ext cx="3472368" cy="541843"/>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19" name="Rectangle 18">
            <a:extLst>
              <a:ext uri="{FF2B5EF4-FFF2-40B4-BE49-F238E27FC236}">
                <a16:creationId xmlns:a16="http://schemas.microsoft.com/office/drawing/2014/main" id="{21580FFC-8195-E147-A628-B2CDA472E125}"/>
              </a:ext>
            </a:extLst>
          </p:cNvPr>
          <p:cNvSpPr/>
          <p:nvPr/>
        </p:nvSpPr>
        <p:spPr>
          <a:xfrm>
            <a:off x="6096000" y="2813539"/>
            <a:ext cx="6096000" cy="4044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55" name="Rectangle 54">
            <a:extLst>
              <a:ext uri="{FF2B5EF4-FFF2-40B4-BE49-F238E27FC236}">
                <a16:creationId xmlns:a16="http://schemas.microsoft.com/office/drawing/2014/main" id="{AD248960-CE76-B843-B533-32075C94E0CC}"/>
              </a:ext>
            </a:extLst>
          </p:cNvPr>
          <p:cNvSpPr/>
          <p:nvPr/>
        </p:nvSpPr>
        <p:spPr>
          <a:xfrm>
            <a:off x="6096000" y="5715000"/>
            <a:ext cx="5665236" cy="1142999"/>
          </a:xfrm>
          <a:prstGeom prst="rect">
            <a:avLst/>
          </a:prstGeom>
          <a:solidFill>
            <a:schemeClr val="accent1">
              <a:lumMod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7" name="Rectangle 6">
            <a:extLst>
              <a:ext uri="{FF2B5EF4-FFF2-40B4-BE49-F238E27FC236}">
                <a16:creationId xmlns:a16="http://schemas.microsoft.com/office/drawing/2014/main" id="{E81EA5FD-2E44-4D45-9856-BD10834929E5}"/>
              </a:ext>
            </a:extLst>
          </p:cNvPr>
          <p:cNvSpPr/>
          <p:nvPr/>
        </p:nvSpPr>
        <p:spPr>
          <a:xfrm>
            <a:off x="0" y="2813540"/>
            <a:ext cx="6099048" cy="404446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20" name="Rectangle 19">
            <a:extLst>
              <a:ext uri="{FF2B5EF4-FFF2-40B4-BE49-F238E27FC236}">
                <a16:creationId xmlns:a16="http://schemas.microsoft.com/office/drawing/2014/main" id="{C3A6938C-B8E5-1441-891A-A49139E9E05A}"/>
              </a:ext>
            </a:extLst>
          </p:cNvPr>
          <p:cNvSpPr/>
          <p:nvPr/>
        </p:nvSpPr>
        <p:spPr>
          <a:xfrm>
            <a:off x="1811215" y="3443142"/>
            <a:ext cx="3659688" cy="1633781"/>
          </a:xfrm>
          <a:prstGeom prst="rect">
            <a:avLst/>
          </a:prstGeom>
        </p:spPr>
        <p:txBody>
          <a:bodyPr wrap="square">
            <a:spAutoFit/>
          </a:bodyPr>
          <a:lstStyle/>
          <a:p>
            <a:pPr algn="r">
              <a:spcAft>
                <a:spcPts val="500"/>
              </a:spcAft>
            </a:pPr>
            <a:r>
              <a:rPr lang="en-US" sz="2600" b="1" dirty="0">
                <a:latin typeface="Tw Cen MT" panose="020B0602020104020603" pitchFamily="34" charset="77"/>
              </a:rPr>
              <a:t>       </a:t>
            </a:r>
            <a:r>
              <a:rPr lang="en-US" sz="3000" b="1" dirty="0">
                <a:latin typeface="Tw Cen MT" panose="020B0602020104020603" pitchFamily="34" charset="77"/>
              </a:rPr>
              <a:t>Standard of Care</a:t>
            </a:r>
          </a:p>
          <a:p>
            <a:pPr algn="r"/>
            <a:r>
              <a:rPr lang="en-US" sz="2200" dirty="0">
                <a:latin typeface="Tw Cen MT" panose="020B0602020104020603" pitchFamily="34" charset="77"/>
              </a:rPr>
              <a:t>Distortions you see could </a:t>
            </a:r>
            <a:br>
              <a:rPr lang="en-US" sz="2200" dirty="0">
                <a:latin typeface="Tw Cen MT" panose="020B0602020104020603" pitchFamily="34" charset="77"/>
              </a:rPr>
            </a:br>
            <a:r>
              <a:rPr lang="en-US" sz="2200" dirty="0">
                <a:latin typeface="Tw Cen MT" panose="020B0602020104020603" pitchFamily="34" charset="77"/>
              </a:rPr>
              <a:t>mean that vision loss has already occurred</a:t>
            </a:r>
          </a:p>
        </p:txBody>
      </p:sp>
      <p:sp>
        <p:nvSpPr>
          <p:cNvPr id="53" name="Rectangle 52">
            <a:extLst>
              <a:ext uri="{FF2B5EF4-FFF2-40B4-BE49-F238E27FC236}">
                <a16:creationId xmlns:a16="http://schemas.microsoft.com/office/drawing/2014/main" id="{655F1D52-F6C6-C143-B5B1-F20AE45B9C7E}"/>
              </a:ext>
            </a:extLst>
          </p:cNvPr>
          <p:cNvSpPr/>
          <p:nvPr/>
        </p:nvSpPr>
        <p:spPr>
          <a:xfrm>
            <a:off x="0" y="5715000"/>
            <a:ext cx="3508131" cy="1142999"/>
          </a:xfrm>
          <a:prstGeom prst="rect">
            <a:avLst/>
          </a:prstGeom>
          <a:solidFill>
            <a:schemeClr val="tx1">
              <a:lumMod val="25000"/>
              <a:lumOff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22" name="Picture 21">
            <a:extLst>
              <a:ext uri="{FF2B5EF4-FFF2-40B4-BE49-F238E27FC236}">
                <a16:creationId xmlns:a16="http://schemas.microsoft.com/office/drawing/2014/main" id="{1581D06A-0734-F943-9971-B5D21DB4A6A1}"/>
              </a:ext>
            </a:extLst>
          </p:cNvPr>
          <p:cNvPicPr>
            <a:picLocks noChangeAspect="1"/>
          </p:cNvPicPr>
          <p:nvPr/>
        </p:nvPicPr>
        <p:blipFill rotWithShape="1">
          <a:blip r:embed="rId3"/>
          <a:srcRect r="8761"/>
          <a:stretch/>
        </p:blipFill>
        <p:spPr>
          <a:xfrm>
            <a:off x="10095194" y="867075"/>
            <a:ext cx="2096806" cy="3589244"/>
          </a:xfrm>
          <a:prstGeom prst="rect">
            <a:avLst/>
          </a:prstGeom>
        </p:spPr>
      </p:pic>
      <p:grpSp>
        <p:nvGrpSpPr>
          <p:cNvPr id="39" name="Group 38">
            <a:extLst>
              <a:ext uri="{FF2B5EF4-FFF2-40B4-BE49-F238E27FC236}">
                <a16:creationId xmlns:a16="http://schemas.microsoft.com/office/drawing/2014/main" id="{D45CC190-914D-B94D-B3B5-3F97E2F7D788}"/>
              </a:ext>
            </a:extLst>
          </p:cNvPr>
          <p:cNvGrpSpPr/>
          <p:nvPr/>
        </p:nvGrpSpPr>
        <p:grpSpPr>
          <a:xfrm>
            <a:off x="6966771" y="1981200"/>
            <a:ext cx="2385050" cy="1353014"/>
            <a:chOff x="5862234" y="2055374"/>
            <a:chExt cx="2385050" cy="1353014"/>
          </a:xfrm>
        </p:grpSpPr>
        <p:sp>
          <p:nvSpPr>
            <p:cNvPr id="29" name="Rectangle 28">
              <a:extLst>
                <a:ext uri="{FF2B5EF4-FFF2-40B4-BE49-F238E27FC236}">
                  <a16:creationId xmlns:a16="http://schemas.microsoft.com/office/drawing/2014/main" id="{1B0BB8F7-03A2-5648-B8E5-CFF20D4F9AEB}"/>
                </a:ext>
              </a:extLst>
            </p:cNvPr>
            <p:cNvSpPr/>
            <p:nvPr/>
          </p:nvSpPr>
          <p:spPr>
            <a:xfrm>
              <a:off x="7466300" y="2055374"/>
              <a:ext cx="780984" cy="430887"/>
            </a:xfrm>
            <a:prstGeom prst="rect">
              <a:avLst/>
            </a:prstGeom>
          </p:spPr>
          <p:txBody>
            <a:bodyPr wrap="none">
              <a:spAutoFit/>
            </a:bodyPr>
            <a:lstStyle/>
            <a:p>
              <a:pPr algn="ctr"/>
              <a:r>
                <a:rPr lang="en-US" sz="2200" b="1" cap="all" dirty="0">
                  <a:latin typeface="Tw Cen MT" panose="020B0602020104020603" pitchFamily="34" charset="77"/>
                </a:rPr>
                <a:t>2019</a:t>
              </a:r>
            </a:p>
          </p:txBody>
        </p:sp>
        <p:pic>
          <p:nvPicPr>
            <p:cNvPr id="33" name="Picture 32">
              <a:extLst>
                <a:ext uri="{FF2B5EF4-FFF2-40B4-BE49-F238E27FC236}">
                  <a16:creationId xmlns:a16="http://schemas.microsoft.com/office/drawing/2014/main" id="{FDBFB878-D556-4E40-9C0F-F9195903E3B1}"/>
                </a:ext>
              </a:extLst>
            </p:cNvPr>
            <p:cNvPicPr>
              <a:picLocks noChangeAspect="1"/>
            </p:cNvPicPr>
            <p:nvPr/>
          </p:nvPicPr>
          <p:blipFill>
            <a:blip r:embed="rId4"/>
            <a:stretch>
              <a:fillRect/>
            </a:stretch>
          </p:blipFill>
          <p:spPr>
            <a:xfrm>
              <a:off x="5862234" y="2247278"/>
              <a:ext cx="2061141" cy="1161110"/>
            </a:xfrm>
            <a:prstGeom prst="rect">
              <a:avLst/>
            </a:prstGeom>
            <a:ln>
              <a:noFill/>
            </a:ln>
          </p:spPr>
        </p:pic>
      </p:grpSp>
      <p:grpSp>
        <p:nvGrpSpPr>
          <p:cNvPr id="38" name="Group 37">
            <a:extLst>
              <a:ext uri="{FF2B5EF4-FFF2-40B4-BE49-F238E27FC236}">
                <a16:creationId xmlns:a16="http://schemas.microsoft.com/office/drawing/2014/main" id="{B4861D2D-F70C-F147-8A38-65741D6EA685}"/>
              </a:ext>
            </a:extLst>
          </p:cNvPr>
          <p:cNvGrpSpPr/>
          <p:nvPr/>
        </p:nvGrpSpPr>
        <p:grpSpPr>
          <a:xfrm>
            <a:off x="3177256" y="1990909"/>
            <a:ext cx="1971330" cy="1191755"/>
            <a:chOff x="3794271" y="2055374"/>
            <a:chExt cx="1971330" cy="1191755"/>
          </a:xfrm>
        </p:grpSpPr>
        <p:sp>
          <p:nvSpPr>
            <p:cNvPr id="27" name="Rectangle 26">
              <a:extLst>
                <a:ext uri="{FF2B5EF4-FFF2-40B4-BE49-F238E27FC236}">
                  <a16:creationId xmlns:a16="http://schemas.microsoft.com/office/drawing/2014/main" id="{6BB02BF3-6B9D-5F48-921B-B874B8B09A7D}"/>
                </a:ext>
              </a:extLst>
            </p:cNvPr>
            <p:cNvSpPr/>
            <p:nvPr/>
          </p:nvSpPr>
          <p:spPr>
            <a:xfrm>
              <a:off x="3794271" y="2055374"/>
              <a:ext cx="780984" cy="430887"/>
            </a:xfrm>
            <a:prstGeom prst="rect">
              <a:avLst/>
            </a:prstGeom>
          </p:spPr>
          <p:txBody>
            <a:bodyPr wrap="none">
              <a:spAutoFit/>
            </a:bodyPr>
            <a:lstStyle/>
            <a:p>
              <a:pPr algn="ctr"/>
              <a:r>
                <a:rPr lang="en-US" sz="2200" b="1" cap="all" dirty="0">
                  <a:latin typeface="Tw Cen MT" panose="020B0602020104020603" pitchFamily="34" charset="77"/>
                </a:rPr>
                <a:t>1945</a:t>
              </a:r>
            </a:p>
          </p:txBody>
        </p:sp>
        <p:pic>
          <p:nvPicPr>
            <p:cNvPr id="24" name="Picture 23">
              <a:extLst>
                <a:ext uri="{FF2B5EF4-FFF2-40B4-BE49-F238E27FC236}">
                  <a16:creationId xmlns:a16="http://schemas.microsoft.com/office/drawing/2014/main" id="{0BF3AD3F-25F1-404A-904F-B006C8182442}"/>
                </a:ext>
              </a:extLst>
            </p:cNvPr>
            <p:cNvPicPr>
              <a:picLocks noChangeAspect="1"/>
            </p:cNvPicPr>
            <p:nvPr/>
          </p:nvPicPr>
          <p:blipFill>
            <a:blip r:embed="rId5"/>
            <a:stretch>
              <a:fillRect/>
            </a:stretch>
          </p:blipFill>
          <p:spPr>
            <a:xfrm>
              <a:off x="4241828" y="2235249"/>
              <a:ext cx="1523773" cy="1011880"/>
            </a:xfrm>
            <a:prstGeom prst="rect">
              <a:avLst/>
            </a:prstGeom>
          </p:spPr>
        </p:pic>
      </p:grpSp>
      <p:sp>
        <p:nvSpPr>
          <p:cNvPr id="2" name="Title 1">
            <a:extLst>
              <a:ext uri="{FF2B5EF4-FFF2-40B4-BE49-F238E27FC236}">
                <a16:creationId xmlns:a16="http://schemas.microsoft.com/office/drawing/2014/main" id="{6F9CA572-A273-EF45-B854-E5A782720D1B}"/>
              </a:ext>
            </a:extLst>
          </p:cNvPr>
          <p:cNvSpPr>
            <a:spLocks noGrp="1"/>
          </p:cNvSpPr>
          <p:nvPr>
            <p:ph type="title"/>
          </p:nvPr>
        </p:nvSpPr>
        <p:spPr>
          <a:xfrm>
            <a:off x="3333018" y="636272"/>
            <a:ext cx="5525965" cy="1325563"/>
          </a:xfrm>
        </p:spPr>
        <p:txBody>
          <a:bodyPr>
            <a:noAutofit/>
          </a:bodyPr>
          <a:lstStyle/>
          <a:p>
            <a:pPr algn="ctr">
              <a:lnSpc>
                <a:spcPct val="100000"/>
              </a:lnSpc>
            </a:pPr>
            <a:r>
              <a:rPr lang="en-US" sz="3800" dirty="0">
                <a:latin typeface="Tw Cen MT" panose="020B0602020104020603" pitchFamily="34" charset="77"/>
              </a:rPr>
              <a:t>At-home monitoring</a:t>
            </a:r>
            <a:br>
              <a:rPr lang="en-US" sz="3800" dirty="0">
                <a:latin typeface="Tw Cen MT" panose="020B0602020104020603" pitchFamily="34" charset="77"/>
              </a:rPr>
            </a:br>
            <a:r>
              <a:rPr lang="en-US" sz="3800" dirty="0">
                <a:latin typeface="Tw Cen MT" panose="020B0602020104020603" pitchFamily="34" charset="77"/>
              </a:rPr>
              <a:t>of wet AMD</a:t>
            </a:r>
          </a:p>
        </p:txBody>
      </p:sp>
      <p:sp>
        <p:nvSpPr>
          <p:cNvPr id="35" name="Rectangle 34">
            <a:extLst>
              <a:ext uri="{FF2B5EF4-FFF2-40B4-BE49-F238E27FC236}">
                <a16:creationId xmlns:a16="http://schemas.microsoft.com/office/drawing/2014/main" id="{6B5102E8-E75B-BD45-BA16-A90FC24AD124}"/>
              </a:ext>
            </a:extLst>
          </p:cNvPr>
          <p:cNvSpPr/>
          <p:nvPr/>
        </p:nvSpPr>
        <p:spPr>
          <a:xfrm>
            <a:off x="6716315" y="3443142"/>
            <a:ext cx="4845804" cy="1756891"/>
          </a:xfrm>
          <a:prstGeom prst="rect">
            <a:avLst/>
          </a:prstGeom>
        </p:spPr>
        <p:txBody>
          <a:bodyPr wrap="square">
            <a:spAutoFit/>
          </a:bodyPr>
          <a:lstStyle/>
          <a:p>
            <a:pPr>
              <a:spcAft>
                <a:spcPts val="500"/>
              </a:spcAft>
            </a:pPr>
            <a:r>
              <a:rPr lang="en-US" sz="3000" b="1" dirty="0">
                <a:solidFill>
                  <a:schemeClr val="bg1"/>
                </a:solidFill>
                <a:latin typeface="Tw Cen MT" panose="020B0602020104020603" pitchFamily="34" charset="77"/>
              </a:rPr>
              <a:t>ForeseeHome</a:t>
            </a:r>
            <a:r>
              <a:rPr lang="en-US" sz="3000" b="1" baseline="30000" dirty="0">
                <a:solidFill>
                  <a:schemeClr val="bg1"/>
                </a:solidFill>
                <a:latin typeface="Tw Cen MT" panose="020B0602020104020603" pitchFamily="34" charset="77"/>
              </a:rPr>
              <a:t>® </a:t>
            </a:r>
            <a:r>
              <a:rPr lang="en-US" sz="3000" b="1" dirty="0">
                <a:solidFill>
                  <a:schemeClr val="bg1"/>
                </a:solidFill>
                <a:latin typeface="Tw Cen MT" panose="020B0602020104020603" pitchFamily="34" charset="77"/>
              </a:rPr>
              <a:t>AMD Monitoring Program</a:t>
            </a:r>
          </a:p>
          <a:p>
            <a:r>
              <a:rPr lang="en-US" sz="2200" dirty="0">
                <a:solidFill>
                  <a:schemeClr val="bg1"/>
                </a:solidFill>
                <a:latin typeface="Tw Cen MT" panose="020B0602020104020603" pitchFamily="34" charset="77"/>
              </a:rPr>
              <a:t>Easy-to-use home monitoring, which</a:t>
            </a:r>
            <a:br>
              <a:rPr lang="en-US" sz="2200" dirty="0">
                <a:solidFill>
                  <a:schemeClr val="bg1"/>
                </a:solidFill>
                <a:latin typeface="Tw Cen MT" panose="020B0602020104020603" pitchFamily="34" charset="77"/>
              </a:rPr>
            </a:br>
            <a:r>
              <a:rPr lang="en-US" sz="2200" dirty="0">
                <a:solidFill>
                  <a:schemeClr val="bg1"/>
                </a:solidFill>
                <a:latin typeface="Tw Cen MT" panose="020B0602020104020603" pitchFamily="34" charset="77"/>
              </a:rPr>
              <a:t>can be sensitive to small distortions</a:t>
            </a:r>
          </a:p>
        </p:txBody>
      </p:sp>
      <p:grpSp>
        <p:nvGrpSpPr>
          <p:cNvPr id="49" name="Group 48">
            <a:extLst>
              <a:ext uri="{FF2B5EF4-FFF2-40B4-BE49-F238E27FC236}">
                <a16:creationId xmlns:a16="http://schemas.microsoft.com/office/drawing/2014/main" id="{352DDEFA-E21B-2641-8126-47DC9A4A2AB9}"/>
              </a:ext>
            </a:extLst>
          </p:cNvPr>
          <p:cNvGrpSpPr/>
          <p:nvPr/>
        </p:nvGrpSpPr>
        <p:grpSpPr>
          <a:xfrm>
            <a:off x="5758654" y="2477857"/>
            <a:ext cx="692276" cy="692276"/>
            <a:chOff x="5758654" y="2495441"/>
            <a:chExt cx="692276" cy="692276"/>
          </a:xfrm>
          <a:solidFill>
            <a:schemeClr val="accent1"/>
          </a:solidFill>
        </p:grpSpPr>
        <p:sp>
          <p:nvSpPr>
            <p:cNvPr id="45" name="Oval 44">
              <a:extLst>
                <a:ext uri="{FF2B5EF4-FFF2-40B4-BE49-F238E27FC236}">
                  <a16:creationId xmlns:a16="http://schemas.microsoft.com/office/drawing/2014/main" id="{7DDD2C34-1726-B843-9462-4160CFB1828A}"/>
                </a:ext>
              </a:extLst>
            </p:cNvPr>
            <p:cNvSpPr/>
            <p:nvPr/>
          </p:nvSpPr>
          <p:spPr>
            <a:xfrm>
              <a:off x="5758654" y="2495441"/>
              <a:ext cx="692276" cy="692276"/>
            </a:xfrm>
            <a:prstGeom prst="ellipse">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2" name="TextBox 31">
              <a:extLst>
                <a:ext uri="{FF2B5EF4-FFF2-40B4-BE49-F238E27FC236}">
                  <a16:creationId xmlns:a16="http://schemas.microsoft.com/office/drawing/2014/main" id="{1DAFD615-69F3-F74C-A339-AD4B7707DEEA}"/>
                </a:ext>
              </a:extLst>
            </p:cNvPr>
            <p:cNvSpPr txBox="1"/>
            <p:nvPr/>
          </p:nvSpPr>
          <p:spPr>
            <a:xfrm>
              <a:off x="5905810" y="2652512"/>
              <a:ext cx="433131" cy="400110"/>
            </a:xfrm>
            <a:prstGeom prst="rect">
              <a:avLst/>
            </a:prstGeom>
            <a:noFill/>
          </p:spPr>
          <p:txBody>
            <a:bodyPr wrap="none" rtlCol="0">
              <a:spAutoFit/>
            </a:bodyPr>
            <a:lstStyle/>
            <a:p>
              <a:pPr algn="ctr"/>
              <a:r>
                <a:rPr lang="en-US" sz="2000" spc="200" dirty="0">
                  <a:solidFill>
                    <a:schemeClr val="bg1"/>
                  </a:solidFill>
                  <a:latin typeface="Tw Cen MT" panose="020B0602020104020603" pitchFamily="34" charset="77"/>
                </a:rPr>
                <a:t>vs</a:t>
              </a:r>
            </a:p>
          </p:txBody>
        </p:sp>
      </p:grpSp>
      <p:pic>
        <p:nvPicPr>
          <p:cNvPr id="14" name="Picture 13">
            <a:extLst>
              <a:ext uri="{FF2B5EF4-FFF2-40B4-BE49-F238E27FC236}">
                <a16:creationId xmlns:a16="http://schemas.microsoft.com/office/drawing/2014/main" id="{5D261172-2248-E24A-A862-6BE8FE6526CD}"/>
              </a:ext>
            </a:extLst>
          </p:cNvPr>
          <p:cNvPicPr>
            <a:picLocks noChangeAspect="1"/>
          </p:cNvPicPr>
          <p:nvPr/>
        </p:nvPicPr>
        <p:blipFill rotWithShape="1">
          <a:blip r:embed="rId6"/>
          <a:srcRect l="33419"/>
          <a:stretch/>
        </p:blipFill>
        <p:spPr>
          <a:xfrm>
            <a:off x="0" y="638156"/>
            <a:ext cx="2698610" cy="5252797"/>
          </a:xfrm>
          <a:prstGeom prst="rect">
            <a:avLst/>
          </a:prstGeom>
          <a:effectLst>
            <a:outerShdw blurRad="647700" dist="114300" dir="2700000" sx="103000" sy="103000" algn="tl" rotWithShape="0">
              <a:prstClr val="black">
                <a:alpha val="14000"/>
              </a:prstClr>
            </a:outerShdw>
          </a:effectLst>
        </p:spPr>
      </p:pic>
      <p:pic>
        <p:nvPicPr>
          <p:cNvPr id="44" name="Picture 43">
            <a:extLst>
              <a:ext uri="{FF2B5EF4-FFF2-40B4-BE49-F238E27FC236}">
                <a16:creationId xmlns:a16="http://schemas.microsoft.com/office/drawing/2014/main" id="{A921681B-FF4F-1445-9424-7E70982519E9}"/>
              </a:ext>
            </a:extLst>
          </p:cNvPr>
          <p:cNvPicPr>
            <a:picLocks noChangeAspect="1"/>
          </p:cNvPicPr>
          <p:nvPr/>
        </p:nvPicPr>
        <p:blipFill rotWithShape="1">
          <a:blip r:embed="rId7"/>
          <a:srcRect l="33597"/>
          <a:stretch/>
        </p:blipFill>
        <p:spPr>
          <a:xfrm>
            <a:off x="0" y="638156"/>
            <a:ext cx="2698610" cy="5266944"/>
          </a:xfrm>
          <a:prstGeom prst="rect">
            <a:avLst/>
          </a:prstGeom>
        </p:spPr>
      </p:pic>
      <p:grpSp>
        <p:nvGrpSpPr>
          <p:cNvPr id="56" name="Group 55">
            <a:extLst>
              <a:ext uri="{FF2B5EF4-FFF2-40B4-BE49-F238E27FC236}">
                <a16:creationId xmlns:a16="http://schemas.microsoft.com/office/drawing/2014/main" id="{34E45883-2FDC-7645-BC73-82FA562AAE22}"/>
              </a:ext>
            </a:extLst>
          </p:cNvPr>
          <p:cNvGrpSpPr/>
          <p:nvPr/>
        </p:nvGrpSpPr>
        <p:grpSpPr>
          <a:xfrm>
            <a:off x="1140306" y="5403143"/>
            <a:ext cx="2853597" cy="1191181"/>
            <a:chOff x="1228255" y="5594912"/>
            <a:chExt cx="2853597" cy="1191181"/>
          </a:xfrm>
        </p:grpSpPr>
        <p:sp>
          <p:nvSpPr>
            <p:cNvPr id="46" name="TextBox 45">
              <a:extLst>
                <a:ext uri="{FF2B5EF4-FFF2-40B4-BE49-F238E27FC236}">
                  <a16:creationId xmlns:a16="http://schemas.microsoft.com/office/drawing/2014/main" id="{7F510014-B685-9141-9EE9-3A92AB336CEA}"/>
                </a:ext>
              </a:extLst>
            </p:cNvPr>
            <p:cNvSpPr txBox="1"/>
            <p:nvPr/>
          </p:nvSpPr>
          <p:spPr>
            <a:xfrm>
              <a:off x="2677301" y="5594912"/>
              <a:ext cx="1404551" cy="861774"/>
            </a:xfrm>
            <a:prstGeom prst="rect">
              <a:avLst/>
            </a:prstGeom>
            <a:noFill/>
          </p:spPr>
          <p:txBody>
            <a:bodyPr wrap="none" rtlCol="0">
              <a:spAutoFit/>
            </a:bodyPr>
            <a:lstStyle/>
            <a:p>
              <a:pPr algn="r"/>
              <a:r>
                <a:rPr lang="en-US" sz="5000" b="1" dirty="0">
                  <a:latin typeface="Tw Cen MT" panose="020B0602020104020603" pitchFamily="34" charset="77"/>
                </a:rPr>
                <a:t>62</a:t>
              </a:r>
              <a:r>
                <a:rPr lang="en-US" sz="4400" b="1" dirty="0">
                  <a:latin typeface="Tw Cen MT" panose="020B0602020104020603" pitchFamily="34" charset="77"/>
                </a:rPr>
                <a:t>%</a:t>
              </a:r>
              <a:endParaRPr lang="en-US" sz="5000" b="1" dirty="0">
                <a:latin typeface="Tw Cen MT" panose="020B0602020104020603" pitchFamily="34" charset="77"/>
              </a:endParaRPr>
            </a:p>
          </p:txBody>
        </p:sp>
        <p:sp>
          <p:nvSpPr>
            <p:cNvPr id="50" name="TextBox 49">
              <a:extLst>
                <a:ext uri="{FF2B5EF4-FFF2-40B4-BE49-F238E27FC236}">
                  <a16:creationId xmlns:a16="http://schemas.microsoft.com/office/drawing/2014/main" id="{29955FAB-9405-B04F-B6B4-A9A4F8AEF038}"/>
                </a:ext>
              </a:extLst>
            </p:cNvPr>
            <p:cNvSpPr txBox="1"/>
            <p:nvPr/>
          </p:nvSpPr>
          <p:spPr>
            <a:xfrm>
              <a:off x="1228255" y="6293650"/>
              <a:ext cx="2841198" cy="492443"/>
            </a:xfrm>
            <a:prstGeom prst="rect">
              <a:avLst/>
            </a:prstGeom>
            <a:noFill/>
          </p:spPr>
          <p:txBody>
            <a:bodyPr wrap="square" rtlCol="0">
              <a:spAutoFit/>
            </a:bodyPr>
            <a:lstStyle/>
            <a:p>
              <a:pPr algn="r"/>
              <a:r>
                <a:rPr lang="en-US" sz="1300" dirty="0">
                  <a:latin typeface="Tw Cen MT" panose="020B0602020104020603" pitchFamily="34" charset="77"/>
                </a:rPr>
                <a:t>including regular eye exams and using the </a:t>
              </a:r>
              <a:r>
                <a:rPr lang="en-US" sz="1300" dirty="0" err="1">
                  <a:latin typeface="Tw Cen MT" panose="020B0602020104020603" pitchFamily="34" charset="77"/>
                </a:rPr>
                <a:t>Amsler</a:t>
              </a:r>
              <a:r>
                <a:rPr lang="en-US" sz="1300" dirty="0">
                  <a:latin typeface="Tw Cen MT" panose="020B0602020104020603" pitchFamily="34" charset="77"/>
                </a:rPr>
                <a:t> grid at home </a:t>
              </a:r>
              <a:endParaRPr lang="en-US" sz="1300" b="1" dirty="0">
                <a:latin typeface="Tw Cen MT" panose="020B0602020104020603" pitchFamily="34" charset="77"/>
              </a:endParaRPr>
            </a:p>
          </p:txBody>
        </p:sp>
      </p:grpSp>
      <p:grpSp>
        <p:nvGrpSpPr>
          <p:cNvPr id="57" name="Group 56">
            <a:extLst>
              <a:ext uri="{FF2B5EF4-FFF2-40B4-BE49-F238E27FC236}">
                <a16:creationId xmlns:a16="http://schemas.microsoft.com/office/drawing/2014/main" id="{F304ACC6-7071-A148-B85F-19F78A22E737}"/>
              </a:ext>
            </a:extLst>
          </p:cNvPr>
          <p:cNvGrpSpPr/>
          <p:nvPr/>
        </p:nvGrpSpPr>
        <p:grpSpPr>
          <a:xfrm>
            <a:off x="8198097" y="5403142"/>
            <a:ext cx="3073641" cy="1191181"/>
            <a:chOff x="8198097" y="5403142"/>
            <a:chExt cx="3073641" cy="1191181"/>
          </a:xfrm>
        </p:grpSpPr>
        <p:sp>
          <p:nvSpPr>
            <p:cNvPr id="47" name="TextBox 46">
              <a:extLst>
                <a:ext uri="{FF2B5EF4-FFF2-40B4-BE49-F238E27FC236}">
                  <a16:creationId xmlns:a16="http://schemas.microsoft.com/office/drawing/2014/main" id="{01AC4A1D-7DF9-154B-9488-C70393EA2605}"/>
                </a:ext>
              </a:extLst>
            </p:cNvPr>
            <p:cNvSpPr txBox="1"/>
            <p:nvPr/>
          </p:nvSpPr>
          <p:spPr>
            <a:xfrm>
              <a:off x="8242179" y="5403142"/>
              <a:ext cx="1404551" cy="861774"/>
            </a:xfrm>
            <a:prstGeom prst="rect">
              <a:avLst/>
            </a:prstGeom>
            <a:noFill/>
          </p:spPr>
          <p:txBody>
            <a:bodyPr wrap="none" rtlCol="0">
              <a:spAutoFit/>
            </a:bodyPr>
            <a:lstStyle/>
            <a:p>
              <a:pPr algn="ctr"/>
              <a:r>
                <a:rPr lang="en-US" sz="5000" b="1" dirty="0">
                  <a:solidFill>
                    <a:schemeClr val="bg1"/>
                  </a:solidFill>
                  <a:latin typeface="Tw Cen MT" panose="020B0602020104020603" pitchFamily="34" charset="77"/>
                </a:rPr>
                <a:t>94</a:t>
              </a:r>
              <a:r>
                <a:rPr lang="en-US" sz="4400" b="1" dirty="0">
                  <a:solidFill>
                    <a:schemeClr val="bg1"/>
                  </a:solidFill>
                  <a:latin typeface="Tw Cen MT" panose="020B0602020104020603" pitchFamily="34" charset="77"/>
                </a:rPr>
                <a:t>%</a:t>
              </a:r>
              <a:endParaRPr lang="en-US" sz="5000" b="1" dirty="0">
                <a:solidFill>
                  <a:schemeClr val="bg1"/>
                </a:solidFill>
                <a:latin typeface="Tw Cen MT" panose="020B0602020104020603" pitchFamily="34" charset="77"/>
              </a:endParaRPr>
            </a:p>
          </p:txBody>
        </p:sp>
        <p:sp>
          <p:nvSpPr>
            <p:cNvPr id="51" name="TextBox 50">
              <a:extLst>
                <a:ext uri="{FF2B5EF4-FFF2-40B4-BE49-F238E27FC236}">
                  <a16:creationId xmlns:a16="http://schemas.microsoft.com/office/drawing/2014/main" id="{0050CF84-D852-924A-AAA0-94413CCCE7CA}"/>
                </a:ext>
              </a:extLst>
            </p:cNvPr>
            <p:cNvSpPr txBox="1"/>
            <p:nvPr/>
          </p:nvSpPr>
          <p:spPr>
            <a:xfrm>
              <a:off x="8198097" y="6101880"/>
              <a:ext cx="3073641" cy="492443"/>
            </a:xfrm>
            <a:prstGeom prst="rect">
              <a:avLst/>
            </a:prstGeom>
            <a:noFill/>
          </p:spPr>
          <p:txBody>
            <a:bodyPr wrap="square" rtlCol="0">
              <a:spAutoFit/>
            </a:bodyPr>
            <a:lstStyle/>
            <a:p>
              <a:r>
                <a:rPr lang="en-US" sz="1300" dirty="0">
                  <a:solidFill>
                    <a:schemeClr val="bg1"/>
                  </a:solidFill>
                  <a:latin typeface="Tw Cen MT" panose="020B0602020104020603" pitchFamily="34" charset="77"/>
                </a:rPr>
                <a:t>when ForeseeHome was added to regular eye exams and </a:t>
              </a:r>
              <a:r>
                <a:rPr lang="en-US" sz="1300" dirty="0" err="1">
                  <a:solidFill>
                    <a:schemeClr val="bg1"/>
                  </a:solidFill>
                  <a:latin typeface="Tw Cen MT" panose="020B0602020104020603" pitchFamily="34" charset="77"/>
                </a:rPr>
                <a:t>Amsler</a:t>
              </a:r>
              <a:r>
                <a:rPr lang="en-US" sz="1300" dirty="0">
                  <a:solidFill>
                    <a:schemeClr val="bg1"/>
                  </a:solidFill>
                  <a:latin typeface="Tw Cen MT" panose="020B0602020104020603" pitchFamily="34" charset="77"/>
                </a:rPr>
                <a:t> grid</a:t>
              </a:r>
              <a:endParaRPr lang="en-US" sz="1300" b="1" dirty="0">
                <a:solidFill>
                  <a:schemeClr val="bg1"/>
                </a:solidFill>
                <a:latin typeface="Tw Cen MT" panose="020B0602020104020603" pitchFamily="34" charset="77"/>
              </a:endParaRPr>
            </a:p>
          </p:txBody>
        </p:sp>
      </p:grpSp>
      <p:grpSp>
        <p:nvGrpSpPr>
          <p:cNvPr id="70" name="Group 69">
            <a:extLst>
              <a:ext uri="{FF2B5EF4-FFF2-40B4-BE49-F238E27FC236}">
                <a16:creationId xmlns:a16="http://schemas.microsoft.com/office/drawing/2014/main" id="{E7A7F629-4373-F34A-8413-F0F0E2ABD804}"/>
              </a:ext>
            </a:extLst>
          </p:cNvPr>
          <p:cNvGrpSpPr/>
          <p:nvPr/>
        </p:nvGrpSpPr>
        <p:grpSpPr>
          <a:xfrm>
            <a:off x="4384762" y="5499566"/>
            <a:ext cx="3422476" cy="1358433"/>
            <a:chOff x="4384762" y="5499566"/>
            <a:chExt cx="3422476" cy="1358433"/>
          </a:xfrm>
        </p:grpSpPr>
        <p:sp>
          <p:nvSpPr>
            <p:cNvPr id="61" name="Rectangle 60">
              <a:extLst>
                <a:ext uri="{FF2B5EF4-FFF2-40B4-BE49-F238E27FC236}">
                  <a16:creationId xmlns:a16="http://schemas.microsoft.com/office/drawing/2014/main" id="{F30FE69C-EE5C-C849-A87B-0D4E134CB767}"/>
                </a:ext>
              </a:extLst>
            </p:cNvPr>
            <p:cNvSpPr/>
            <p:nvPr/>
          </p:nvSpPr>
          <p:spPr>
            <a:xfrm>
              <a:off x="4384762" y="5499566"/>
              <a:ext cx="3422476" cy="1358433"/>
            </a:xfrm>
            <a:prstGeom prst="rect">
              <a:avLst/>
            </a:prstGeom>
            <a:solidFill>
              <a:schemeClr val="accent2">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60" name="TextBox 59">
              <a:extLst>
                <a:ext uri="{FF2B5EF4-FFF2-40B4-BE49-F238E27FC236}">
                  <a16:creationId xmlns:a16="http://schemas.microsoft.com/office/drawing/2014/main" id="{9C2C2D66-E3D7-EE4C-B41D-8A7DE0F1CC15}"/>
                </a:ext>
              </a:extLst>
            </p:cNvPr>
            <p:cNvSpPr txBox="1"/>
            <p:nvPr/>
          </p:nvSpPr>
          <p:spPr>
            <a:xfrm>
              <a:off x="4532062" y="5714999"/>
              <a:ext cx="3156707" cy="974626"/>
            </a:xfrm>
            <a:prstGeom prst="rect">
              <a:avLst/>
            </a:prstGeom>
            <a:noFill/>
          </p:spPr>
          <p:txBody>
            <a:bodyPr wrap="square" rtlCol="0">
              <a:spAutoFit/>
            </a:bodyPr>
            <a:lstStyle/>
            <a:p>
              <a:pPr algn="ctr"/>
              <a:r>
                <a:rPr lang="en-US" b="1" dirty="0">
                  <a:solidFill>
                    <a:schemeClr val="bg1"/>
                  </a:solidFill>
                  <a:latin typeface="Tw Cen MT" panose="020B0602020104020603" pitchFamily="34" charset="77"/>
                </a:rPr>
                <a:t>Maintained driving vision</a:t>
              </a:r>
            </a:p>
            <a:p>
              <a:pPr algn="ctr">
                <a:spcAft>
                  <a:spcPts val="400"/>
                </a:spcAft>
              </a:pPr>
              <a:r>
                <a:rPr lang="en-US" b="1" dirty="0">
                  <a:solidFill>
                    <a:schemeClr val="bg1"/>
                  </a:solidFill>
                  <a:latin typeface="Tw Cen MT" panose="020B0602020104020603" pitchFamily="34" charset="77"/>
                </a:rPr>
                <a:t>at time of diagnosis</a:t>
              </a:r>
            </a:p>
            <a:p>
              <a:pPr algn="ctr">
                <a:spcAft>
                  <a:spcPts val="400"/>
                </a:spcAft>
              </a:pPr>
              <a:r>
                <a:rPr lang="en-US" dirty="0">
                  <a:solidFill>
                    <a:schemeClr val="bg1"/>
                  </a:solidFill>
                  <a:latin typeface="Tw Cen MT" panose="020B0602020104020603" pitchFamily="34" charset="77"/>
                </a:rPr>
                <a:t>(20/40 or better)</a:t>
              </a:r>
              <a:r>
                <a:rPr lang="en-US" baseline="30000" dirty="0">
                  <a:solidFill>
                    <a:schemeClr val="bg1"/>
                  </a:solidFill>
                  <a:latin typeface="Tw Cen MT" panose="020B0602020104020603" pitchFamily="34" charset="77"/>
                </a:rPr>
                <a:t>1</a:t>
              </a:r>
            </a:p>
          </p:txBody>
        </p:sp>
      </p:grpSp>
      <p:sp>
        <p:nvSpPr>
          <p:cNvPr id="71" name="TextBox 70">
            <a:extLst>
              <a:ext uri="{FF2B5EF4-FFF2-40B4-BE49-F238E27FC236}">
                <a16:creationId xmlns:a16="http://schemas.microsoft.com/office/drawing/2014/main" id="{142D734B-7BEB-A44F-AD45-7DF1684C900A}"/>
              </a:ext>
            </a:extLst>
          </p:cNvPr>
          <p:cNvSpPr txBox="1"/>
          <p:nvPr/>
        </p:nvSpPr>
        <p:spPr>
          <a:xfrm>
            <a:off x="8839252" y="101761"/>
            <a:ext cx="3233129" cy="338554"/>
          </a:xfrm>
          <a:prstGeom prst="rect">
            <a:avLst/>
          </a:prstGeom>
          <a:noFill/>
        </p:spPr>
        <p:txBody>
          <a:bodyPr wrap="none" rtlCol="0">
            <a:spAutoFit/>
          </a:bodyPr>
          <a:lstStyle/>
          <a:p>
            <a:pPr algn="ctr"/>
            <a:r>
              <a:rPr lang="en-US" sz="1600" b="1" dirty="0">
                <a:latin typeface="Tw Cen MT" panose="020B0602020104020603" pitchFamily="34" charset="77"/>
              </a:rPr>
              <a:t>FDA Cleared   </a:t>
            </a:r>
            <a:r>
              <a:rPr lang="en-US" sz="1600" b="1" dirty="0">
                <a:solidFill>
                  <a:schemeClr val="accent5">
                    <a:lumMod val="85000"/>
                  </a:schemeClr>
                </a:solidFill>
                <a:latin typeface="Tw Cen MT" panose="020B0602020104020603" pitchFamily="34" charset="77"/>
              </a:rPr>
              <a:t>|</a:t>
            </a:r>
            <a:r>
              <a:rPr lang="en-US" sz="1600" b="1" dirty="0">
                <a:latin typeface="Tw Cen MT" panose="020B0602020104020603" pitchFamily="34" charset="77"/>
              </a:rPr>
              <a:t>   Medicare Covered</a:t>
            </a:r>
          </a:p>
        </p:txBody>
      </p:sp>
    </p:spTree>
    <p:extLst>
      <p:ext uri="{BB962C8B-B14F-4D97-AF65-F5344CB8AC3E}">
        <p14:creationId xmlns:p14="http://schemas.microsoft.com/office/powerpoint/2010/main" val="260052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BDE6D6AB-9088-D94B-B2F9-7D31341FB0AC}"/>
              </a:ext>
            </a:extLst>
          </p:cNvPr>
          <p:cNvSpPr/>
          <p:nvPr/>
        </p:nvSpPr>
        <p:spPr>
          <a:xfrm>
            <a:off x="3354402" y="1"/>
            <a:ext cx="8837597" cy="1978268"/>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42" name="Rectangle 41">
            <a:extLst>
              <a:ext uri="{FF2B5EF4-FFF2-40B4-BE49-F238E27FC236}">
                <a16:creationId xmlns:a16="http://schemas.microsoft.com/office/drawing/2014/main" id="{DE0FA6DE-FD6E-C74A-8C64-130790A7EC41}"/>
              </a:ext>
            </a:extLst>
          </p:cNvPr>
          <p:cNvSpPr/>
          <p:nvPr/>
        </p:nvSpPr>
        <p:spPr>
          <a:xfrm>
            <a:off x="0" y="0"/>
            <a:ext cx="3354403"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pic>
        <p:nvPicPr>
          <p:cNvPr id="8" name="Picture 7">
            <a:extLst>
              <a:ext uri="{FF2B5EF4-FFF2-40B4-BE49-F238E27FC236}">
                <a16:creationId xmlns:a16="http://schemas.microsoft.com/office/drawing/2014/main" id="{D5B67ECB-4D5A-7D49-899E-25EA220E96C2}"/>
              </a:ext>
            </a:extLst>
          </p:cNvPr>
          <p:cNvPicPr>
            <a:picLocks noChangeAspect="1"/>
          </p:cNvPicPr>
          <p:nvPr/>
        </p:nvPicPr>
        <p:blipFill>
          <a:blip r:embed="rId3">
            <a:alphaModFix amt="7000"/>
          </a:blip>
          <a:stretch>
            <a:fillRect/>
          </a:stretch>
        </p:blipFill>
        <p:spPr>
          <a:xfrm>
            <a:off x="-606670" y="3429000"/>
            <a:ext cx="3727153" cy="3821777"/>
          </a:xfrm>
          <a:prstGeom prst="rect">
            <a:avLst/>
          </a:prstGeom>
        </p:spPr>
      </p:pic>
      <p:sp>
        <p:nvSpPr>
          <p:cNvPr id="2" name="Title 1">
            <a:extLst>
              <a:ext uri="{FF2B5EF4-FFF2-40B4-BE49-F238E27FC236}">
                <a16:creationId xmlns:a16="http://schemas.microsoft.com/office/drawing/2014/main" id="{330406A9-73B7-A648-B3F5-5F1E584AFCF5}"/>
              </a:ext>
            </a:extLst>
          </p:cNvPr>
          <p:cNvSpPr>
            <a:spLocks noGrp="1"/>
          </p:cNvSpPr>
          <p:nvPr>
            <p:ph type="title"/>
          </p:nvPr>
        </p:nvSpPr>
        <p:spPr>
          <a:xfrm>
            <a:off x="4143334" y="635855"/>
            <a:ext cx="7570177" cy="688976"/>
          </a:xfrm>
        </p:spPr>
        <p:txBody>
          <a:bodyPr>
            <a:noAutofit/>
          </a:bodyPr>
          <a:lstStyle/>
          <a:p>
            <a:r>
              <a:rPr lang="en-US" sz="3000" dirty="0">
                <a:latin typeface="Tw Cen MT" panose="020B0602020104020603" pitchFamily="34" charset="77"/>
              </a:rPr>
              <a:t>ForeseeHome AMD Monitoring Program</a:t>
            </a:r>
            <a:br>
              <a:rPr lang="en-US" sz="2800" dirty="0">
                <a:latin typeface="Tw Cen MT" panose="020B0602020104020603" pitchFamily="34" charset="77"/>
              </a:rPr>
            </a:br>
            <a:r>
              <a:rPr lang="en-US" sz="2800" b="0" dirty="0">
                <a:solidFill>
                  <a:schemeClr val="tx1">
                    <a:lumMod val="50000"/>
                    <a:lumOff val="50000"/>
                  </a:schemeClr>
                </a:solidFill>
                <a:latin typeface="Tw Cen MT" panose="020B0602020104020603" pitchFamily="34" charset="77"/>
              </a:rPr>
              <a:t>An early warning system for eyes </a:t>
            </a:r>
          </a:p>
        </p:txBody>
      </p:sp>
      <p:sp>
        <p:nvSpPr>
          <p:cNvPr id="9" name="Content Placeholder 8">
            <a:extLst>
              <a:ext uri="{FF2B5EF4-FFF2-40B4-BE49-F238E27FC236}">
                <a16:creationId xmlns:a16="http://schemas.microsoft.com/office/drawing/2014/main" id="{495ED982-8A7F-DC45-B59C-DD4AD41A3F75}"/>
              </a:ext>
            </a:extLst>
          </p:cNvPr>
          <p:cNvSpPr>
            <a:spLocks noGrp="1"/>
          </p:cNvSpPr>
          <p:nvPr>
            <p:ph idx="1"/>
          </p:nvPr>
        </p:nvSpPr>
        <p:spPr>
          <a:xfrm>
            <a:off x="4143333" y="2480680"/>
            <a:ext cx="7443829" cy="3713449"/>
          </a:xfrm>
        </p:spPr>
        <p:txBody>
          <a:bodyPr>
            <a:noAutofit/>
          </a:bodyPr>
          <a:lstStyle/>
          <a:p>
            <a:pPr marL="0" indent="0">
              <a:lnSpc>
                <a:spcPct val="120000"/>
              </a:lnSpc>
              <a:spcAft>
                <a:spcPts val="2200"/>
              </a:spcAft>
              <a:buNone/>
            </a:pPr>
            <a:r>
              <a:rPr lang="en-US" sz="2200" dirty="0">
                <a:latin typeface="Tw Cen MT" panose="020B0602020104020603" pitchFamily="34" charset="77"/>
              </a:rPr>
              <a:t>You take </a:t>
            </a:r>
            <a:r>
              <a:rPr lang="en-US" sz="2200" dirty="0"/>
              <a:t>an easy</a:t>
            </a:r>
            <a:r>
              <a:rPr lang="en-US" sz="2200" dirty="0">
                <a:latin typeface="Tw Cen MT" panose="020B0602020104020603" pitchFamily="34" charset="77"/>
              </a:rPr>
              <a:t>, daily test that checks for tiny distortions in</a:t>
            </a:r>
            <a:br>
              <a:rPr lang="en-US" sz="2200" dirty="0">
                <a:latin typeface="Tw Cen MT" panose="020B0602020104020603" pitchFamily="34" charset="77"/>
              </a:rPr>
            </a:br>
            <a:r>
              <a:rPr lang="en-US" sz="2200" dirty="0">
                <a:latin typeface="Tw Cen MT" panose="020B0602020104020603" pitchFamily="34" charset="77"/>
              </a:rPr>
              <a:t>your vision. </a:t>
            </a:r>
            <a:r>
              <a:rPr lang="en-US" sz="2200" b="1" dirty="0">
                <a:latin typeface="Tw Cen MT" panose="020B0602020104020603" pitchFamily="34" charset="77"/>
              </a:rPr>
              <a:t>Just a few minutes per day</a:t>
            </a:r>
          </a:p>
          <a:p>
            <a:pPr marL="0" indent="0">
              <a:lnSpc>
                <a:spcPct val="120000"/>
              </a:lnSpc>
              <a:spcAft>
                <a:spcPts val="2200"/>
              </a:spcAft>
              <a:buNone/>
            </a:pPr>
            <a:r>
              <a:rPr lang="en-US" sz="2200" b="1" dirty="0"/>
              <a:t>Data from each test are sent </a:t>
            </a:r>
            <a:r>
              <a:rPr lang="en-US" sz="2200" dirty="0"/>
              <a:t>to </a:t>
            </a:r>
            <a:r>
              <a:rPr lang="en-US" sz="2200" dirty="0" err="1"/>
              <a:t>Notal</a:t>
            </a:r>
            <a:r>
              <a:rPr lang="en-US" sz="2200" dirty="0"/>
              <a:t> Vision </a:t>
            </a:r>
            <a:r>
              <a:rPr lang="en-US" sz="1800" dirty="0"/>
              <a:t>(the maker of ForeseeHome)</a:t>
            </a:r>
            <a:r>
              <a:rPr lang="en-US" sz="2200" dirty="0"/>
              <a:t> for evaluation and then provided to your eye doctor</a:t>
            </a:r>
          </a:p>
          <a:p>
            <a:pPr marL="0" indent="0">
              <a:lnSpc>
                <a:spcPct val="120000"/>
              </a:lnSpc>
              <a:spcAft>
                <a:spcPts val="2200"/>
              </a:spcAft>
              <a:buNone/>
            </a:pPr>
            <a:r>
              <a:rPr lang="en-US" sz="2200" b="1" dirty="0"/>
              <a:t>If </a:t>
            </a:r>
            <a:r>
              <a:rPr lang="en-US" sz="2200" b="1" dirty="0">
                <a:latin typeface="Tw Cen MT" panose="020B0602020104020603" pitchFamily="34" charset="77"/>
              </a:rPr>
              <a:t>a change in test scores is detected, </a:t>
            </a:r>
            <a:r>
              <a:rPr lang="en-US" sz="2200" b="1" dirty="0" err="1">
                <a:latin typeface="Tw Cen MT" panose="020B0602020104020603" pitchFamily="34" charset="77"/>
              </a:rPr>
              <a:t>Notal</a:t>
            </a:r>
            <a:r>
              <a:rPr lang="en-US" sz="2200" b="1" dirty="0">
                <a:latin typeface="Tw Cen MT" panose="020B0602020104020603" pitchFamily="34" charset="77"/>
              </a:rPr>
              <a:t> Vision alerts </a:t>
            </a:r>
            <a:br>
              <a:rPr lang="en-US" sz="2200" b="1" dirty="0">
                <a:latin typeface="Tw Cen MT" panose="020B0602020104020603" pitchFamily="34" charset="77"/>
              </a:rPr>
            </a:br>
            <a:r>
              <a:rPr lang="en-US" sz="2200" b="1" dirty="0">
                <a:latin typeface="Tw Cen MT" panose="020B0602020104020603" pitchFamily="34" charset="77"/>
              </a:rPr>
              <a:t>your doctor. </a:t>
            </a:r>
            <a:r>
              <a:rPr lang="en-US" sz="2200" dirty="0">
                <a:latin typeface="Tw Cen MT" panose="020B0602020104020603" pitchFamily="34" charset="77"/>
              </a:rPr>
              <a:t>Your doctor’s office will then contact you directly </a:t>
            </a:r>
            <a:br>
              <a:rPr lang="en-US" sz="2200" dirty="0">
                <a:latin typeface="Tw Cen MT" panose="020B0602020104020603" pitchFamily="34" charset="77"/>
              </a:rPr>
            </a:br>
            <a:r>
              <a:rPr lang="en-US" sz="2200" dirty="0">
                <a:latin typeface="Tw Cen MT" panose="020B0602020104020603" pitchFamily="34" charset="77"/>
              </a:rPr>
              <a:t>to schedule a follow up visit</a:t>
            </a:r>
          </a:p>
        </p:txBody>
      </p:sp>
      <p:pic>
        <p:nvPicPr>
          <p:cNvPr id="15" name="Picture 14">
            <a:extLst>
              <a:ext uri="{FF2B5EF4-FFF2-40B4-BE49-F238E27FC236}">
                <a16:creationId xmlns:a16="http://schemas.microsoft.com/office/drawing/2014/main" id="{0C4D5870-E6BC-F94B-B413-D0B452453C8A}"/>
              </a:ext>
            </a:extLst>
          </p:cNvPr>
          <p:cNvPicPr>
            <a:picLocks noChangeAspect="1"/>
          </p:cNvPicPr>
          <p:nvPr/>
        </p:nvPicPr>
        <p:blipFill>
          <a:blip r:embed="rId4"/>
          <a:stretch>
            <a:fillRect/>
          </a:stretch>
        </p:blipFill>
        <p:spPr>
          <a:xfrm>
            <a:off x="-222625" y="2462899"/>
            <a:ext cx="2453837" cy="3832394"/>
          </a:xfrm>
          <a:prstGeom prst="rect">
            <a:avLst/>
          </a:prstGeom>
        </p:spPr>
      </p:pic>
      <p:grpSp>
        <p:nvGrpSpPr>
          <p:cNvPr id="46" name="Group 45">
            <a:extLst>
              <a:ext uri="{FF2B5EF4-FFF2-40B4-BE49-F238E27FC236}">
                <a16:creationId xmlns:a16="http://schemas.microsoft.com/office/drawing/2014/main" id="{8B729813-BFCF-854B-B0B7-27CAE326E7E2}"/>
              </a:ext>
            </a:extLst>
          </p:cNvPr>
          <p:cNvGrpSpPr/>
          <p:nvPr/>
        </p:nvGrpSpPr>
        <p:grpSpPr>
          <a:xfrm>
            <a:off x="2964650" y="2531539"/>
            <a:ext cx="782988" cy="782458"/>
            <a:chOff x="2638937" y="2611961"/>
            <a:chExt cx="876480" cy="875887"/>
          </a:xfrm>
        </p:grpSpPr>
        <p:sp>
          <p:nvSpPr>
            <p:cNvPr id="28" name="Oval 27">
              <a:extLst>
                <a:ext uri="{FF2B5EF4-FFF2-40B4-BE49-F238E27FC236}">
                  <a16:creationId xmlns:a16="http://schemas.microsoft.com/office/drawing/2014/main" id="{382AD110-F5D1-9843-9C4E-B32314C69D5B}"/>
                </a:ext>
              </a:extLst>
            </p:cNvPr>
            <p:cNvSpPr/>
            <p:nvPr/>
          </p:nvSpPr>
          <p:spPr>
            <a:xfrm>
              <a:off x="2638937" y="2617409"/>
              <a:ext cx="870439" cy="870439"/>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pic>
          <p:nvPicPr>
            <p:cNvPr id="11" name="Picture 10">
              <a:extLst>
                <a:ext uri="{FF2B5EF4-FFF2-40B4-BE49-F238E27FC236}">
                  <a16:creationId xmlns:a16="http://schemas.microsoft.com/office/drawing/2014/main" id="{679834AF-A148-3D4F-BCF9-2DCA75AD2BE2}"/>
                </a:ext>
              </a:extLst>
            </p:cNvPr>
            <p:cNvPicPr>
              <a:picLocks noChangeAspect="1"/>
            </p:cNvPicPr>
            <p:nvPr/>
          </p:nvPicPr>
          <p:blipFill>
            <a:blip r:embed="rId5"/>
            <a:stretch>
              <a:fillRect/>
            </a:stretch>
          </p:blipFill>
          <p:spPr>
            <a:xfrm>
              <a:off x="2646737" y="2611961"/>
              <a:ext cx="868680" cy="868680"/>
            </a:xfrm>
            <a:prstGeom prst="rect">
              <a:avLst/>
            </a:prstGeom>
          </p:spPr>
        </p:pic>
      </p:grpSp>
      <p:grpSp>
        <p:nvGrpSpPr>
          <p:cNvPr id="47" name="Group 46">
            <a:extLst>
              <a:ext uri="{FF2B5EF4-FFF2-40B4-BE49-F238E27FC236}">
                <a16:creationId xmlns:a16="http://schemas.microsoft.com/office/drawing/2014/main" id="{563E93EB-A5BE-5A45-9A8A-532BF59977F5}"/>
              </a:ext>
            </a:extLst>
          </p:cNvPr>
          <p:cNvGrpSpPr/>
          <p:nvPr/>
        </p:nvGrpSpPr>
        <p:grpSpPr>
          <a:xfrm>
            <a:off x="2963200" y="3783061"/>
            <a:ext cx="778978" cy="778446"/>
            <a:chOff x="2637259" y="3883898"/>
            <a:chExt cx="872058" cy="871463"/>
          </a:xfrm>
        </p:grpSpPr>
        <p:sp>
          <p:nvSpPr>
            <p:cNvPr id="33" name="Oval 32">
              <a:extLst>
                <a:ext uri="{FF2B5EF4-FFF2-40B4-BE49-F238E27FC236}">
                  <a16:creationId xmlns:a16="http://schemas.microsoft.com/office/drawing/2014/main" id="{551DEDA8-A8E6-C44B-BB86-ECC87C9FEBDB}"/>
                </a:ext>
              </a:extLst>
            </p:cNvPr>
            <p:cNvSpPr/>
            <p:nvPr/>
          </p:nvSpPr>
          <p:spPr>
            <a:xfrm>
              <a:off x="2638878" y="3883898"/>
              <a:ext cx="870439" cy="870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pic>
          <p:nvPicPr>
            <p:cNvPr id="39" name="Picture 38">
              <a:extLst>
                <a:ext uri="{FF2B5EF4-FFF2-40B4-BE49-F238E27FC236}">
                  <a16:creationId xmlns:a16="http://schemas.microsoft.com/office/drawing/2014/main" id="{1CC6E92F-4432-B345-B71F-A60B69406B5C}"/>
                </a:ext>
              </a:extLst>
            </p:cNvPr>
            <p:cNvPicPr>
              <a:picLocks noChangeAspect="1"/>
            </p:cNvPicPr>
            <p:nvPr/>
          </p:nvPicPr>
          <p:blipFill>
            <a:blip r:embed="rId6"/>
            <a:stretch>
              <a:fillRect/>
            </a:stretch>
          </p:blipFill>
          <p:spPr>
            <a:xfrm>
              <a:off x="2637259" y="3885248"/>
              <a:ext cx="870113" cy="870113"/>
            </a:xfrm>
            <a:prstGeom prst="rect">
              <a:avLst/>
            </a:prstGeom>
          </p:spPr>
        </p:pic>
      </p:grpSp>
      <p:grpSp>
        <p:nvGrpSpPr>
          <p:cNvPr id="13" name="Group 12">
            <a:extLst>
              <a:ext uri="{FF2B5EF4-FFF2-40B4-BE49-F238E27FC236}">
                <a16:creationId xmlns:a16="http://schemas.microsoft.com/office/drawing/2014/main" id="{444994AB-464C-8A4C-90C6-2CB1B3F8EAB8}"/>
              </a:ext>
            </a:extLst>
          </p:cNvPr>
          <p:cNvGrpSpPr/>
          <p:nvPr/>
        </p:nvGrpSpPr>
        <p:grpSpPr>
          <a:xfrm>
            <a:off x="2969364" y="5029135"/>
            <a:ext cx="778272" cy="777240"/>
            <a:chOff x="2834286" y="4982142"/>
            <a:chExt cx="874351" cy="873191"/>
          </a:xfrm>
        </p:grpSpPr>
        <p:sp>
          <p:nvSpPr>
            <p:cNvPr id="36" name="Oval 35">
              <a:extLst>
                <a:ext uri="{FF2B5EF4-FFF2-40B4-BE49-F238E27FC236}">
                  <a16:creationId xmlns:a16="http://schemas.microsoft.com/office/drawing/2014/main" id="{2BAC7429-2BA2-C74C-8582-AA1DAF71DF7C}"/>
                </a:ext>
              </a:extLst>
            </p:cNvPr>
            <p:cNvSpPr/>
            <p:nvPr/>
          </p:nvSpPr>
          <p:spPr>
            <a:xfrm>
              <a:off x="2834286" y="4982143"/>
              <a:ext cx="870439" cy="8704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w Cen MT" panose="020B0602020104020603" pitchFamily="34" charset="77"/>
                </a:rPr>
                <a:t> </a:t>
              </a:r>
            </a:p>
          </p:txBody>
        </p:sp>
        <p:pic>
          <p:nvPicPr>
            <p:cNvPr id="40" name="Picture 39">
              <a:extLst>
                <a:ext uri="{FF2B5EF4-FFF2-40B4-BE49-F238E27FC236}">
                  <a16:creationId xmlns:a16="http://schemas.microsoft.com/office/drawing/2014/main" id="{FB428DFF-BC95-8145-AB29-180A1D8A0636}"/>
                </a:ext>
              </a:extLst>
            </p:cNvPr>
            <p:cNvPicPr>
              <a:picLocks noChangeAspect="1"/>
            </p:cNvPicPr>
            <p:nvPr/>
          </p:nvPicPr>
          <p:blipFill>
            <a:blip r:embed="rId7"/>
            <a:stretch>
              <a:fillRect/>
            </a:stretch>
          </p:blipFill>
          <p:spPr>
            <a:xfrm>
              <a:off x="2835446" y="4982142"/>
              <a:ext cx="873191" cy="873191"/>
            </a:xfrm>
            <a:prstGeom prst="rect">
              <a:avLst/>
            </a:prstGeom>
          </p:spPr>
        </p:pic>
      </p:grpSp>
      <p:pic>
        <p:nvPicPr>
          <p:cNvPr id="50" name="Picture 49">
            <a:extLst>
              <a:ext uri="{FF2B5EF4-FFF2-40B4-BE49-F238E27FC236}">
                <a16:creationId xmlns:a16="http://schemas.microsoft.com/office/drawing/2014/main" id="{916519FC-0EF8-6B48-B2F7-54B702299168}"/>
              </a:ext>
            </a:extLst>
          </p:cNvPr>
          <p:cNvPicPr>
            <a:picLocks noChangeAspect="1"/>
          </p:cNvPicPr>
          <p:nvPr/>
        </p:nvPicPr>
        <p:blipFill>
          <a:blip r:embed="rId8"/>
          <a:stretch>
            <a:fillRect/>
          </a:stretch>
        </p:blipFill>
        <p:spPr>
          <a:xfrm>
            <a:off x="530781" y="779337"/>
            <a:ext cx="2345592" cy="455044"/>
          </a:xfrm>
          <a:prstGeom prst="rect">
            <a:avLst/>
          </a:prstGeom>
        </p:spPr>
      </p:pic>
      <p:sp>
        <p:nvSpPr>
          <p:cNvPr id="3" name="TextBox 2">
            <a:extLst>
              <a:ext uri="{FF2B5EF4-FFF2-40B4-BE49-F238E27FC236}">
                <a16:creationId xmlns:a16="http://schemas.microsoft.com/office/drawing/2014/main" id="{2A1B5062-AEC1-3B42-83A1-302A6E1A29E7}"/>
              </a:ext>
            </a:extLst>
          </p:cNvPr>
          <p:cNvSpPr txBox="1"/>
          <p:nvPr/>
        </p:nvSpPr>
        <p:spPr>
          <a:xfrm>
            <a:off x="4214813" y="395049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6419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ForeseeHome">
      <a:dk1>
        <a:srgbClr val="273038"/>
      </a:dk1>
      <a:lt1>
        <a:srgbClr val="FFFFFF"/>
      </a:lt1>
      <a:dk2>
        <a:srgbClr val="7F8389"/>
      </a:dk2>
      <a:lt2>
        <a:srgbClr val="E7E6E6"/>
      </a:lt2>
      <a:accent1>
        <a:srgbClr val="61A744"/>
      </a:accent1>
      <a:accent2>
        <a:srgbClr val="006991"/>
      </a:accent2>
      <a:accent3>
        <a:srgbClr val="F37020"/>
      </a:accent3>
      <a:accent4>
        <a:srgbClr val="FFFFFF"/>
      </a:accent4>
      <a:accent5>
        <a:srgbClr val="FFFFFF"/>
      </a:accent5>
      <a:accent6>
        <a:srgbClr val="FFFFFF"/>
      </a:accent6>
      <a:hlink>
        <a:srgbClr val="F37020"/>
      </a:hlink>
      <a:folHlink>
        <a:srgbClr val="F370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8083</TotalTime>
  <Words>1465</Words>
  <Application>Microsoft Macintosh PowerPoint</Application>
  <PresentationFormat>Widescreen</PresentationFormat>
  <Paragraphs>172</Paragraphs>
  <Slides>16</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Arial</vt:lpstr>
      <vt:lpstr>Tw Cen MT</vt:lpstr>
      <vt:lpstr>Office Theme</vt:lpstr>
      <vt:lpstr>Understanding Age-related Macular Degeneration (AMD) And how you can play a role in protecting your vision</vt:lpstr>
      <vt:lpstr>PowerPoint Presentation</vt:lpstr>
      <vt:lpstr>Two types of AMD: dry and wet</vt:lpstr>
      <vt:lpstr>What is dry AMD?</vt:lpstr>
      <vt:lpstr>As the size and number of these deposits increase, so does your risk of developing wet AMD</vt:lpstr>
      <vt:lpstr>When wet AMD occurs, significant vision loss can be rapid and severe</vt:lpstr>
      <vt:lpstr>Early detection provides best chance of helping you maintain good vision and your independence</vt:lpstr>
      <vt:lpstr>At-home monitoring of wet AMD</vt:lpstr>
      <vt:lpstr>ForeseeHome AMD Monitoring Program An early warning system for eyes </vt:lpstr>
      <vt:lpstr>Testing with ForeseeHome is easy</vt:lpstr>
      <vt:lpstr>PowerPoint Presentation</vt:lpstr>
      <vt:lpstr>PowerPoint Presentation</vt:lpstr>
      <vt:lpstr>PowerPoint Presentation</vt:lpstr>
      <vt:lpstr>Life isn’t always about preserving your vision… but vision is paramount to keeping your independence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Candice Traskos</cp:lastModifiedBy>
  <cp:revision>968</cp:revision>
  <dcterms:created xsi:type="dcterms:W3CDTF">2018-09-03T10:29:56Z</dcterms:created>
  <dcterms:modified xsi:type="dcterms:W3CDTF">2019-02-21T17:26:49Z</dcterms:modified>
</cp:coreProperties>
</file>