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63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orge Sanborn" initials="GS" lastIdx="1" clrIdx="0">
    <p:extLst>
      <p:ext uri="{19B8F6BF-5375-455C-9EA6-DF929625EA0E}">
        <p15:presenceInfo xmlns:p15="http://schemas.microsoft.com/office/powerpoint/2012/main" userId="S::Georges@notalvision.com::1f98b52d-ff5c-4b26-95a3-9cb6216b73d1" providerId="AD"/>
      </p:ext>
    </p:extLst>
  </p:cmAuthor>
  <p:cmAuthor id="2" name="Scott Jones" initials="SJ" lastIdx="1" clrIdx="1">
    <p:extLst>
      <p:ext uri="{19B8F6BF-5375-455C-9EA6-DF929625EA0E}">
        <p15:presenceInfo xmlns:p15="http://schemas.microsoft.com/office/powerpoint/2012/main" userId="S::scott@notalvision.com::66c5badf-c20b-41f7-98de-294383e2c2bf" providerId="AD"/>
      </p:ext>
    </p:extLst>
  </p:cmAuthor>
  <p:cmAuthor id="3" name="Dr. Jennifer Jacobs, MD" initials="DJJM" lastIdx="1" clrIdx="2">
    <p:extLst>
      <p:ext uri="{19B8F6BF-5375-455C-9EA6-DF929625EA0E}">
        <p15:presenceInfo xmlns:p15="http://schemas.microsoft.com/office/powerpoint/2012/main" userId="S::jjacobs@notalvision.com::9c012a88-a806-4fa2-b5f5-32c00bf62b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C9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89"/>
    <p:restoredTop sz="73903"/>
  </p:normalViewPr>
  <p:slideViewPr>
    <p:cSldViewPr snapToGrid="0" snapToObjects="1">
      <p:cViewPr varScale="1">
        <p:scale>
          <a:sx n="82" d="100"/>
          <a:sy n="82" d="100"/>
        </p:scale>
        <p:origin x="62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5DBAC6-5012-B94A-B24D-F6F9F7C1AE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BCF86-5EE4-994E-B612-A429E04D85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EB4BA-C104-FD41-85B3-A6D8BB60B84B}" type="datetimeFigureOut">
              <a:rPr lang="en-US" smtClean="0"/>
              <a:t>3/12/19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622C03-92BC-5F46-BF17-BB7BB4F3BB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210F6C-5A00-EB4D-8379-81EF999FB1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CE25D5-A250-FD4E-80F8-25C9676FF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07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81E0E-8CC8-B74D-B1A0-2FCC81E08B94}" type="datetimeFigureOut">
              <a:rPr lang="en-US" smtClean="0"/>
              <a:t>3/12/19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55460-BAB5-054A-9A08-D756C92A2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03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Message: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Notal Vision is redefining eyecare with precision medicine.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Challenger Sales Talk Track: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Warmer: Breakthroughs in therapeutics and diagnostics can dramatically affect patient outcome but they can also be very challenging to incorporate clinically if not managed properly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Reframe: Remember anti-VEGFs? Many saw the value of adjusting and adopting early while others took a “wait and see approach” and had to play catch up later. 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Rationale Drowning: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 that were proactive went to the referral community, to the patients, saying they are offering the best, most advanced treatment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 that waited to see what happens were left at a competitive disadvantage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Emotional Impact: Adopting Breakthroughs are complicated, involve risk, but can be the source of competitive advantage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New Way: Predictive Medicine leveraging Artificial Intelligence (AI) and home diagnostics is the next breakthrough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supporting facts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Solution: In Ophthalmology, ForeseeHome is the breakthrough…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Starts with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ForeseeHome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but more products will be coming from our pipeline and other companies</a:t>
            </a:r>
          </a:p>
          <a:p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FSH, you have the opportunity to take the lead in the community. Offer your referral base and patients the latest technology to improve outcomes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&lt;Discuss Highlights from Elevating the Clinical Benefit&gt;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 up next steps….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55460-BAB5-054A-9A08-D756C92A2B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99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D5992-F254-0544-AD67-B466424FE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5E81C8-8EF8-7949-B984-C5682AD7E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14" y="365125"/>
            <a:ext cx="10948686" cy="1037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7200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E3ABEA-E6EB-A543-BA49-205B263CE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14" y="365125"/>
            <a:ext cx="10948686" cy="1037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0843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B78CDFF-298C-BF46-A093-8D9EEDDE6F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29000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Subtitle</a:t>
            </a:r>
            <a:endParaRPr lang="en-US" dirty="0">
              <a:latin typeface="Acherus Grotesque" panose="02000505000000020004" pitchFamily="2" charset="77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6957D6-A696-4D45-A499-18A02E4D2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427162"/>
            <a:ext cx="9144000" cy="1828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589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468D7-6447-8C4C-9F8A-F71D46FD8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114" y="1825625"/>
            <a:ext cx="10948686" cy="3988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AE6AF3-16A7-814B-A588-A1BBD8CE8B37}"/>
              </a:ext>
            </a:extLst>
          </p:cNvPr>
          <p:cNvSpPr/>
          <p:nvPr userDrawn="1"/>
        </p:nvSpPr>
        <p:spPr>
          <a:xfrm>
            <a:off x="1" y="6236973"/>
            <a:ext cx="12192000" cy="6210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5C8786-54FE-C04D-8435-1F38171FB7D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972680" y="6353698"/>
            <a:ext cx="1981260" cy="416065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19B03D1E-D320-A14C-B95E-B0FB42121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14" y="365126"/>
            <a:ext cx="10948686" cy="10371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13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4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Tw Cen MT" panose="020B06020201040206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B4259987-C2C3-9F48-8C3D-7452132675B8}"/>
              </a:ext>
            </a:extLst>
          </p:cNvPr>
          <p:cNvSpPr txBox="1">
            <a:spLocks/>
          </p:cNvSpPr>
          <p:nvPr/>
        </p:nvSpPr>
        <p:spPr>
          <a:xfrm>
            <a:off x="229948" y="6362487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492CAE-4DAE-884B-8E47-BA6E738FB41B}" type="slidenum">
              <a:rPr lang="en-US" sz="1200" b="1" cap="all" smtClean="0">
                <a:solidFill>
                  <a:schemeClr val="accent2"/>
                </a:solidFill>
                <a:latin typeface="Tw Cen MT" panose="020B0602020104020603" pitchFamily="34" charset="77"/>
              </a:rPr>
              <a:pPr/>
              <a:t>1</a:t>
            </a:fld>
            <a:r>
              <a:rPr lang="en-US" sz="1200" cap="all" dirty="0">
                <a:latin typeface="Tw Cen MT" panose="020B0602020104020603" pitchFamily="34" charset="77"/>
              </a:rPr>
              <a:t>    </a:t>
            </a:r>
            <a:r>
              <a:rPr lang="en-US" sz="1200" b="1" cap="all" dirty="0">
                <a:solidFill>
                  <a:schemeClr val="accent3"/>
                </a:solidFill>
                <a:latin typeface="Tw Cen MT" panose="020B0602020104020603" pitchFamily="34" charset="77"/>
              </a:rPr>
              <a:t>|</a:t>
            </a:r>
            <a:r>
              <a:rPr lang="en-US" sz="1200" cap="all" dirty="0">
                <a:solidFill>
                  <a:schemeClr val="accent1"/>
                </a:solidFill>
                <a:latin typeface="Tw Cen MT" panose="020B0602020104020603" pitchFamily="34" charset="77"/>
              </a:rPr>
              <a:t>    </a:t>
            </a:r>
            <a:r>
              <a:rPr lang="en-US" sz="1200" cap="all" spc="40" dirty="0">
                <a:solidFill>
                  <a:schemeClr val="accent2"/>
                </a:solidFill>
                <a:latin typeface="Tw Cen MT" panose="020B0602020104020603" pitchFamily="34" charset="77"/>
              </a:rPr>
              <a:t>The Evolution of Home Diagnostics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9575A7-901A-4442-85F8-2762F515AFC4}"/>
              </a:ext>
            </a:extLst>
          </p:cNvPr>
          <p:cNvSpPr/>
          <p:nvPr/>
        </p:nvSpPr>
        <p:spPr>
          <a:xfrm>
            <a:off x="11663142" y="6650051"/>
            <a:ext cx="522596" cy="200055"/>
          </a:xfrm>
          <a:prstGeom prst="rect">
            <a:avLst/>
          </a:prstGeom>
        </p:spPr>
        <p:txBody>
          <a:bodyPr wrap="square" lIns="54864" rIns="54864">
            <a:spAutoFit/>
          </a:bodyPr>
          <a:lstStyle/>
          <a:p>
            <a:pPr algn="r"/>
            <a:r>
              <a:rPr lang="en-US" sz="700" dirty="0">
                <a:solidFill>
                  <a:schemeClr val="tx1">
                    <a:lumMod val="50000"/>
                    <a:lumOff val="50000"/>
                    <a:alpha val="65000"/>
                  </a:schemeClr>
                </a:solidFill>
                <a:latin typeface="Tw Cen MT" panose="020B0602020104020603" pitchFamily="34" charset="77"/>
              </a:rPr>
              <a:t>SM-014.02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FA29F-0115-6340-964A-C8A9CDDED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79" y="1929006"/>
            <a:ext cx="2832806" cy="2670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885FF1-E8AD-174F-B969-4E120CFD4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444" y="3190295"/>
            <a:ext cx="3562775" cy="30418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9D8B58-7CEC-904C-9300-9B4F5E428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1293" y="1719562"/>
            <a:ext cx="3732463" cy="2958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995047-ABB9-564D-B743-23AECF14EE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1656" y="1133765"/>
            <a:ext cx="3656372" cy="48355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2FE1A1-72C5-9E4F-9A65-CD9D0ECCEE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4200" y="4281782"/>
            <a:ext cx="2950929" cy="149036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BA58BF2-7B1F-564A-A877-BB69BBBCF702}"/>
              </a:ext>
            </a:extLst>
          </p:cNvPr>
          <p:cNvSpPr txBox="1">
            <a:spLocks/>
          </p:cNvSpPr>
          <p:nvPr/>
        </p:nvSpPr>
        <p:spPr>
          <a:xfrm>
            <a:off x="749097" y="158986"/>
            <a:ext cx="106938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cherus Grotesque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2600" b="0" dirty="0">
                <a:latin typeface="Tw Cen MT" panose="020B0602020104020603" pitchFamily="34" charset="77"/>
              </a:rPr>
              <a:t>Notal Vision is </a:t>
            </a:r>
            <a:r>
              <a:rPr lang="en-US" sz="2600" dirty="0">
                <a:latin typeface="Tw Cen MT" panose="020B0602020104020603" pitchFamily="34" charset="77"/>
              </a:rPr>
              <a:t>redefining eyecare </a:t>
            </a:r>
            <a:r>
              <a:rPr lang="en-US" sz="2600" b="0" dirty="0">
                <a:latin typeface="Tw Cen MT" panose="020B0602020104020603" pitchFamily="34" charset="77"/>
              </a:rPr>
              <a:t>with precision medicine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anose="020B0602020104020603" pitchFamily="34" charset="77"/>
              </a:rPr>
              <a:t>High-frequency, home diagnostic testing to improve vision outcomes and reduce healthcare costs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7631AD7-E23E-9C40-A7E0-CFB1EFB4F403}"/>
              </a:ext>
            </a:extLst>
          </p:cNvPr>
          <p:cNvSpPr txBox="1">
            <a:spLocks/>
          </p:cNvSpPr>
          <p:nvPr/>
        </p:nvSpPr>
        <p:spPr>
          <a:xfrm>
            <a:off x="2356290" y="1688214"/>
            <a:ext cx="2651645" cy="1361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cherus Grotesque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en-US" sz="1800" spc="30" dirty="0">
                <a:solidFill>
                  <a:schemeClr val="accent2"/>
                </a:solidFill>
                <a:latin typeface="Tw Cen MT" panose="020B0602020104020603" pitchFamily="34" charset="77"/>
              </a:rPr>
              <a:t>Symptom-Driven</a:t>
            </a:r>
            <a:r>
              <a:rPr lang="en-US" sz="1800" b="0" spc="30" dirty="0">
                <a:latin typeface="Tw Cen MT" panose="020B0602020104020603" pitchFamily="34" charset="77"/>
              </a:rPr>
              <a:t> Care</a:t>
            </a:r>
          </a:p>
          <a:p>
            <a:pPr indent="-19431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latin typeface="Tw Cen MT" panose="020B0602020104020603" pitchFamily="34" charset="77"/>
              </a:rPr>
              <a:t>Symptom Dependent</a:t>
            </a:r>
          </a:p>
          <a:p>
            <a:pPr indent="-19431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latin typeface="Tw Cen MT" panose="020B0602020104020603" pitchFamily="34" charset="77"/>
              </a:rPr>
              <a:t>Disconnected Patient</a:t>
            </a:r>
          </a:p>
          <a:p>
            <a:pPr indent="-19431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latin typeface="Tw Cen MT" panose="020B0602020104020603" pitchFamily="34" charset="77"/>
              </a:rPr>
              <a:t>Delayed Diagnosis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D392F01-D531-C341-A62F-5F46CEA6199C}"/>
              </a:ext>
            </a:extLst>
          </p:cNvPr>
          <p:cNvSpPr txBox="1">
            <a:spLocks/>
          </p:cNvSpPr>
          <p:nvPr/>
        </p:nvSpPr>
        <p:spPr>
          <a:xfrm>
            <a:off x="5290877" y="4601534"/>
            <a:ext cx="2651645" cy="10483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cherus Grotesque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en-US" sz="1800" spc="30" dirty="0">
                <a:solidFill>
                  <a:schemeClr val="accent1"/>
                </a:solidFill>
                <a:latin typeface="Tw Cen MT" panose="020B0602020104020603" pitchFamily="34" charset="77"/>
              </a:rPr>
              <a:t>Digital</a:t>
            </a:r>
            <a:r>
              <a:rPr lang="en-US" sz="1800" b="0" spc="30" dirty="0">
                <a:latin typeface="Tw Cen MT" panose="020B0602020104020603" pitchFamily="34" charset="77"/>
              </a:rPr>
              <a:t> Diagnostics</a:t>
            </a:r>
          </a:p>
          <a:p>
            <a:pPr indent="-19431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latin typeface="Tw Cen MT" panose="020B0602020104020603" pitchFamily="34" charset="77"/>
              </a:rPr>
              <a:t>Extended Reach</a:t>
            </a:r>
          </a:p>
          <a:p>
            <a:pPr indent="-19431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latin typeface="Tw Cen MT" panose="020B0602020104020603" pitchFamily="34" charset="77"/>
              </a:rPr>
              <a:t>Still Symptom Dependent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BB1BF97-B5D8-6F41-B5C2-16637C4E691D}"/>
              </a:ext>
            </a:extLst>
          </p:cNvPr>
          <p:cNvSpPr txBox="1">
            <a:spLocks/>
          </p:cNvSpPr>
          <p:nvPr/>
        </p:nvSpPr>
        <p:spPr>
          <a:xfrm>
            <a:off x="8448747" y="4622799"/>
            <a:ext cx="3302219" cy="10271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cherus Grotesque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en-US" sz="1800" spc="30" dirty="0">
                <a:solidFill>
                  <a:schemeClr val="accent3"/>
                </a:solidFill>
                <a:latin typeface="Tw Cen MT" panose="020B0602020104020603" pitchFamily="34" charset="77"/>
              </a:rPr>
              <a:t>Precision</a:t>
            </a:r>
            <a:r>
              <a:rPr lang="en-US" sz="1800" b="0" spc="30" dirty="0">
                <a:latin typeface="Tw Cen MT" panose="020B0602020104020603" pitchFamily="34" charset="77"/>
              </a:rPr>
              <a:t> Medicine</a:t>
            </a:r>
          </a:p>
          <a:p>
            <a:pPr>
              <a:spcAft>
                <a:spcPts val="500"/>
              </a:spcAft>
            </a:pPr>
            <a:r>
              <a:rPr lang="en-US" sz="1400" b="0" dirty="0">
                <a:latin typeface="Tw Cen MT" panose="020B0602020104020603" pitchFamily="34" charset="77"/>
              </a:rPr>
              <a:t>Producing better outcomes through connected and personalized care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0385388-FCC6-7744-89CB-1E2B961EAB4C}"/>
              </a:ext>
            </a:extLst>
          </p:cNvPr>
          <p:cNvSpPr txBox="1">
            <a:spLocks/>
          </p:cNvSpPr>
          <p:nvPr/>
        </p:nvSpPr>
        <p:spPr>
          <a:xfrm>
            <a:off x="8456288" y="1631446"/>
            <a:ext cx="2159301" cy="11783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cherus Grotesque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en-US" sz="1400" dirty="0">
                <a:latin typeface="Tw Cen MT" panose="020B0602020104020603" pitchFamily="34" charset="77"/>
              </a:rPr>
              <a:t>AI enables </a:t>
            </a:r>
            <a:r>
              <a:rPr lang="en-US" sz="1400" b="0" dirty="0">
                <a:latin typeface="Tw Cen MT" panose="020B0602020104020603" pitchFamily="34" charset="77"/>
              </a:rPr>
              <a:t>high-frequency home monitoring and personalized care, extending disease management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73F2EFD-4832-9F48-8BF1-316FE2E00FFF}"/>
              </a:ext>
            </a:extLst>
          </p:cNvPr>
          <p:cNvSpPr txBox="1">
            <a:spLocks/>
          </p:cNvSpPr>
          <p:nvPr/>
        </p:nvSpPr>
        <p:spPr>
          <a:xfrm>
            <a:off x="2103196" y="1611636"/>
            <a:ext cx="271629" cy="457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cherus Grotesque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solidFill>
                  <a:schemeClr val="bg2"/>
                </a:solidFill>
                <a:latin typeface="Tw Cen MT" panose="020B0602020104020603" pitchFamily="34" charset="77"/>
              </a:rPr>
              <a:t>1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BEED0E1-6E8C-4146-8B18-A8D9A9AB7D82}"/>
              </a:ext>
            </a:extLst>
          </p:cNvPr>
          <p:cNvSpPr txBox="1">
            <a:spLocks/>
          </p:cNvSpPr>
          <p:nvPr/>
        </p:nvSpPr>
        <p:spPr>
          <a:xfrm>
            <a:off x="4995251" y="4535589"/>
            <a:ext cx="271629" cy="457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cherus Grotesque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solidFill>
                  <a:schemeClr val="bg2"/>
                </a:solidFill>
                <a:latin typeface="Tw Cen MT" panose="020B0602020104020603" pitchFamily="34" charset="77"/>
              </a:rPr>
              <a:t>2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0040B49-4421-0E46-8547-7E7D8DFA5CFF}"/>
              </a:ext>
            </a:extLst>
          </p:cNvPr>
          <p:cNvSpPr txBox="1">
            <a:spLocks/>
          </p:cNvSpPr>
          <p:nvPr/>
        </p:nvSpPr>
        <p:spPr>
          <a:xfrm>
            <a:off x="8174386" y="4535589"/>
            <a:ext cx="271629" cy="457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cherus Grotesque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solidFill>
                  <a:schemeClr val="bg2"/>
                </a:solidFill>
                <a:latin typeface="Tw Cen MT" panose="020B0602020104020603" pitchFamily="34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43560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SH Brand Colors">
      <a:dk1>
        <a:srgbClr val="273038"/>
      </a:dk1>
      <a:lt1>
        <a:srgbClr val="FFFFFF"/>
      </a:lt1>
      <a:dk2>
        <a:srgbClr val="7F8389"/>
      </a:dk2>
      <a:lt2>
        <a:srgbClr val="E7E6E6"/>
      </a:lt2>
      <a:accent1>
        <a:srgbClr val="61A744"/>
      </a:accent1>
      <a:accent2>
        <a:srgbClr val="006991"/>
      </a:accent2>
      <a:accent3>
        <a:srgbClr val="F37020"/>
      </a:accent3>
      <a:accent4>
        <a:srgbClr val="FFFFFF"/>
      </a:accent4>
      <a:accent5>
        <a:srgbClr val="FFFFFF"/>
      </a:accent5>
      <a:accent6>
        <a:srgbClr val="FFFFFF"/>
      </a:accent6>
      <a:hlink>
        <a:srgbClr val="F37020"/>
      </a:hlink>
      <a:folHlink>
        <a:srgbClr val="F37020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SH Mini-Modules Template" id="{D3D53E8E-D242-5E43-8A7A-936A74E0BDA0}" vid="{645DDF2E-0594-1541-8E3B-4002D79A72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</TotalTime>
  <Words>94</Words>
  <Application>Microsoft Macintosh PowerPoint</Application>
  <PresentationFormat>Widescreen</PresentationFormat>
  <Paragraphs>39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Acherus Grotesque</vt:lpstr>
      <vt:lpstr>Arial</vt:lpstr>
      <vt:lpstr>Calibri</vt:lpstr>
      <vt:lpstr>Tw Cen MT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Steadfast Design Firm</dc:creator>
  <cp:lastModifiedBy>Candice Traskos</cp:lastModifiedBy>
  <cp:revision>127</cp:revision>
  <dcterms:created xsi:type="dcterms:W3CDTF">2019-01-22T12:54:21Z</dcterms:created>
  <dcterms:modified xsi:type="dcterms:W3CDTF">2019-03-12T18:39:01Z</dcterms:modified>
</cp:coreProperties>
</file>