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62" r:id="rId2"/>
    <p:sldId id="265" r:id="rId3"/>
    <p:sldId id="263" r:id="rId4"/>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Sanborn" initials="GS" lastIdx="2" clrIdx="0">
    <p:extLst>
      <p:ext uri="{19B8F6BF-5375-455C-9EA6-DF929625EA0E}">
        <p15:presenceInfo xmlns:p15="http://schemas.microsoft.com/office/powerpoint/2012/main" userId="S::Georges@notalvision.com::1f98b52d-ff5c-4b26-95a3-9cb6216b73d1" providerId="AD"/>
      </p:ext>
    </p:extLst>
  </p:cmAuthor>
  <p:cmAuthor id="2" name="Dr. Jennifer Jacobs, MD" initials="DJJM" lastIdx="4" clrIdx="1">
    <p:extLst>
      <p:ext uri="{19B8F6BF-5375-455C-9EA6-DF929625EA0E}">
        <p15:presenceInfo xmlns:p15="http://schemas.microsoft.com/office/powerpoint/2012/main" userId="S::jjacobs@notalvision.com::9c012a88-a806-4fa2-b5f5-32c00bf62b61" providerId="AD"/>
      </p:ext>
    </p:extLst>
  </p:cmAuthor>
  <p:cmAuthor id="3" name="Scott Jones" initials="SJ" lastIdx="3" clrIdx="2">
    <p:extLst>
      <p:ext uri="{19B8F6BF-5375-455C-9EA6-DF929625EA0E}">
        <p15:presenceInfo xmlns:p15="http://schemas.microsoft.com/office/powerpoint/2012/main" userId="S::scott@notalvision.com::66c5badf-c20b-41f7-98de-294383e2c2bf" providerId="AD"/>
      </p:ext>
    </p:extLst>
  </p:cmAuthor>
  <p:cmAuthor id="4" name="Courtney Goodwin" initials="CG" lastIdx="10" clrIdx="3">
    <p:extLst>
      <p:ext uri="{19B8F6BF-5375-455C-9EA6-DF929625EA0E}">
        <p15:presenceInfo xmlns:p15="http://schemas.microsoft.com/office/powerpoint/2012/main" userId="S::cgoodwin@notalvision.com::7d19a722-78b0-4a18-99a9-adc7396b069b" providerId="AD"/>
      </p:ext>
    </p:extLst>
  </p:cmAuthor>
  <p:cmAuthor id="5" name="Candice Traskos" initials="CT" lastIdx="5" clrIdx="4">
    <p:extLst>
      <p:ext uri="{19B8F6BF-5375-455C-9EA6-DF929625EA0E}">
        <p15:presenceInfo xmlns:p15="http://schemas.microsoft.com/office/powerpoint/2012/main" userId="S::candicet@notalvision.com::7bea5fa1-1983-41e6-9e33-51acce4172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8C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3"/>
    <p:restoredTop sz="91301" autoAdjust="0"/>
  </p:normalViewPr>
  <p:slideViewPr>
    <p:cSldViewPr snapToGrid="0" snapToObjects="1">
      <p:cViewPr varScale="1">
        <p:scale>
          <a:sx n="104" d="100"/>
          <a:sy n="104" d="100"/>
        </p:scale>
        <p:origin x="1192"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5DBAC6-5012-B94A-B24D-F6F9F7C1AE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FBCF86-5EE4-994E-B612-A429E04D85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EB4BA-C104-FD41-85B3-A6D8BB60B84B}" type="datetimeFigureOut">
              <a:rPr lang="en-US" smtClean="0"/>
              <a:t>3/5/19</a:t>
            </a:fld>
            <a:endParaRPr lang="en-US"/>
          </a:p>
        </p:txBody>
      </p:sp>
      <p:sp>
        <p:nvSpPr>
          <p:cNvPr id="4" name="Footer Placeholder 3">
            <a:extLst>
              <a:ext uri="{FF2B5EF4-FFF2-40B4-BE49-F238E27FC236}">
                <a16:creationId xmlns:a16="http://schemas.microsoft.com/office/drawing/2014/main" id="{01622C03-92BC-5F46-BF17-BB7BB4F3BB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210F6C-5A00-EB4D-8379-81EF999FB1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E25D5-A250-FD4E-80F8-25C9676FFA85}" type="slidenum">
              <a:rPr lang="en-US" smtClean="0"/>
              <a:t>‹#›</a:t>
            </a:fld>
            <a:endParaRPr lang="en-US"/>
          </a:p>
        </p:txBody>
      </p:sp>
    </p:spTree>
    <p:extLst>
      <p:ext uri="{BB962C8B-B14F-4D97-AF65-F5344CB8AC3E}">
        <p14:creationId xmlns:p14="http://schemas.microsoft.com/office/powerpoint/2010/main" val="1551707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81E0E-8CC8-B74D-B1A0-2FCC81E08B94}" type="datetimeFigureOut">
              <a:rPr lang="en-US" smtClean="0"/>
              <a:t>3/5/19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55460-BAB5-054A-9A08-D756C92A2B9B}" type="slidenum">
              <a:rPr lang="en-US" smtClean="0"/>
              <a:t>‹#›</a:t>
            </a:fld>
            <a:endParaRPr lang="en-US"/>
          </a:p>
        </p:txBody>
      </p:sp>
    </p:spTree>
    <p:extLst>
      <p:ext uri="{BB962C8B-B14F-4D97-AF65-F5344CB8AC3E}">
        <p14:creationId xmlns:p14="http://schemas.microsoft.com/office/powerpoint/2010/main" val="182610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Key Message:</a:t>
            </a:r>
            <a:r>
              <a:rPr lang="en-US" sz="1200" kern="1200" dirty="0">
                <a:solidFill>
                  <a:schemeClr val="tx1"/>
                </a:solidFill>
                <a:effectLst/>
                <a:latin typeface="+mn-lt"/>
                <a:ea typeface="+mn-ea"/>
                <a:cs typeface="+mn-cs"/>
              </a:rPr>
              <a:t> Early detection is critical to maintaining your AMD patients’ functional vision, &gt;= 20/40</a:t>
            </a:r>
          </a:p>
        </p:txBody>
      </p:sp>
      <p:sp>
        <p:nvSpPr>
          <p:cNvPr id="4" name="Slide Number Placeholder 3"/>
          <p:cNvSpPr>
            <a:spLocks noGrp="1"/>
          </p:cNvSpPr>
          <p:nvPr>
            <p:ph type="sldNum" sz="quarter" idx="5"/>
          </p:nvPr>
        </p:nvSpPr>
        <p:spPr/>
        <p:txBody>
          <a:bodyPr/>
          <a:lstStyle/>
          <a:p>
            <a:fld id="{EAC55460-BAB5-054A-9A08-D756C92A2B9B}" type="slidenum">
              <a:rPr lang="en-US" smtClean="0"/>
              <a:t>1</a:t>
            </a:fld>
            <a:endParaRPr lang="en-US"/>
          </a:p>
        </p:txBody>
      </p:sp>
    </p:spTree>
    <p:extLst>
      <p:ext uri="{BB962C8B-B14F-4D97-AF65-F5344CB8AC3E}">
        <p14:creationId xmlns:p14="http://schemas.microsoft.com/office/powerpoint/2010/main" val="3660531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C55460-BAB5-054A-9A08-D756C92A2B9B}" type="slidenum">
              <a:rPr lang="en-US" smtClean="0"/>
              <a:t>2</a:t>
            </a:fld>
            <a:endParaRPr lang="en-US"/>
          </a:p>
        </p:txBody>
      </p:sp>
    </p:spTree>
    <p:extLst>
      <p:ext uri="{BB962C8B-B14F-4D97-AF65-F5344CB8AC3E}">
        <p14:creationId xmlns:p14="http://schemas.microsoft.com/office/powerpoint/2010/main" val="386401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C55460-BAB5-054A-9A08-D756C92A2B9B}" type="slidenum">
              <a:rPr lang="en-US" smtClean="0"/>
              <a:t>3</a:t>
            </a:fld>
            <a:endParaRPr lang="en-US"/>
          </a:p>
        </p:txBody>
      </p:sp>
    </p:spTree>
    <p:extLst>
      <p:ext uri="{BB962C8B-B14F-4D97-AF65-F5344CB8AC3E}">
        <p14:creationId xmlns:p14="http://schemas.microsoft.com/office/powerpoint/2010/main" val="338650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C55460-BAB5-054A-9A08-D756C92A2B9B}" type="slidenum">
              <a:rPr lang="en-US" smtClean="0"/>
              <a:t>4</a:t>
            </a:fld>
            <a:endParaRPr lang="en-US"/>
          </a:p>
        </p:txBody>
      </p:sp>
    </p:spTree>
    <p:extLst>
      <p:ext uri="{BB962C8B-B14F-4D97-AF65-F5344CB8AC3E}">
        <p14:creationId xmlns:p14="http://schemas.microsoft.com/office/powerpoint/2010/main" val="162136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D5992-F254-0544-AD67-B466424FEB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BE5E81C8-8EF8-7949-B984-C5682AD7EF27}"/>
              </a:ext>
            </a:extLst>
          </p:cNvPr>
          <p:cNvSpPr>
            <a:spLocks noGrp="1"/>
          </p:cNvSpPr>
          <p:nvPr>
            <p:ph type="title"/>
          </p:nvPr>
        </p:nvSpPr>
        <p:spPr>
          <a:xfrm>
            <a:off x="405114" y="365125"/>
            <a:ext cx="10948686" cy="10371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3720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E3ABEA-E6EB-A543-BA49-205B263CE8FD}"/>
              </a:ext>
            </a:extLst>
          </p:cNvPr>
          <p:cNvSpPr>
            <a:spLocks noGrp="1"/>
          </p:cNvSpPr>
          <p:nvPr>
            <p:ph type="title"/>
          </p:nvPr>
        </p:nvSpPr>
        <p:spPr>
          <a:xfrm>
            <a:off x="405114" y="365125"/>
            <a:ext cx="10948686" cy="103718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0084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78CDFF-298C-BF46-A093-8D9EEDDE6F32}"/>
              </a:ext>
            </a:extLst>
          </p:cNvPr>
          <p:cNvSpPr>
            <a:spLocks noGrp="1"/>
          </p:cNvSpPr>
          <p:nvPr>
            <p:ph type="subTitle" idx="1" hasCustomPrompt="1"/>
          </p:nvPr>
        </p:nvSpPr>
        <p:spPr>
          <a:xfrm>
            <a:off x="1524000" y="3429000"/>
            <a:ext cx="9144000" cy="1655762"/>
          </a:xfrm>
        </p:spPr>
        <p:txBody>
          <a:bodyPr/>
          <a:lstStyle>
            <a:lvl1pPr marL="0" indent="0" algn="ctr">
              <a:buNone/>
              <a:defRPr sz="2400" b="0" i="0">
                <a:latin typeface="Tw Cen MT" panose="020B06020201040206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solidFill>
                  <a:schemeClr val="tx1">
                    <a:lumMod val="50000"/>
                    <a:lumOff val="50000"/>
                  </a:schemeClr>
                </a:solidFill>
              </a:rPr>
              <a:t>Subtitle</a:t>
            </a:r>
            <a:endParaRPr lang="en-US" dirty="0">
              <a:latin typeface="Acherus Grotesque" panose="02000505000000020004" pitchFamily="2" charset="77"/>
            </a:endParaRPr>
          </a:p>
        </p:txBody>
      </p:sp>
      <p:sp>
        <p:nvSpPr>
          <p:cNvPr id="4" name="Title 3">
            <a:extLst>
              <a:ext uri="{FF2B5EF4-FFF2-40B4-BE49-F238E27FC236}">
                <a16:creationId xmlns:a16="http://schemas.microsoft.com/office/drawing/2014/main" id="{C96957D6-A696-4D45-A499-18A02E4D2A64}"/>
              </a:ext>
            </a:extLst>
          </p:cNvPr>
          <p:cNvSpPr>
            <a:spLocks noGrp="1"/>
          </p:cNvSpPr>
          <p:nvPr>
            <p:ph type="title"/>
          </p:nvPr>
        </p:nvSpPr>
        <p:spPr>
          <a:xfrm>
            <a:off x="1524000" y="1427162"/>
            <a:ext cx="9144000" cy="1828800"/>
          </a:xfrm>
          <a:prstGeom prst="rect">
            <a:avLst/>
          </a:prstGeom>
        </p:spPr>
        <p:txBody>
          <a:bodyPr anchor="b" anchorCtr="0">
            <a:normAutofit/>
          </a:bodyPr>
          <a:lstStyle>
            <a:lvl1pPr algn="ctr">
              <a:defRPr sz="5000"/>
            </a:lvl1pPr>
          </a:lstStyle>
          <a:p>
            <a:r>
              <a:rPr lang="en-US"/>
              <a:t>Click to edit Master title style</a:t>
            </a:r>
          </a:p>
        </p:txBody>
      </p:sp>
    </p:spTree>
    <p:extLst>
      <p:ext uri="{BB962C8B-B14F-4D97-AF65-F5344CB8AC3E}">
        <p14:creationId xmlns:p14="http://schemas.microsoft.com/office/powerpoint/2010/main" val="3465891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468D7-6447-8C4C-9F8A-F71D46FD8BF4}"/>
              </a:ext>
            </a:extLst>
          </p:cNvPr>
          <p:cNvSpPr>
            <a:spLocks noGrp="1"/>
          </p:cNvSpPr>
          <p:nvPr>
            <p:ph type="body" idx="1"/>
          </p:nvPr>
        </p:nvSpPr>
        <p:spPr>
          <a:xfrm>
            <a:off x="405114" y="1825625"/>
            <a:ext cx="10948686" cy="39880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BAE6AF3-16A7-814B-A588-A1BBD8CE8B37}"/>
              </a:ext>
            </a:extLst>
          </p:cNvPr>
          <p:cNvSpPr/>
          <p:nvPr userDrawn="1"/>
        </p:nvSpPr>
        <p:spPr>
          <a:xfrm>
            <a:off x="1" y="6236973"/>
            <a:ext cx="12192000" cy="6210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75C8786-54FE-C04D-8435-1F38171FB7DE}"/>
              </a:ext>
            </a:extLst>
          </p:cNvPr>
          <p:cNvPicPr>
            <a:picLocks noChangeAspect="1"/>
          </p:cNvPicPr>
          <p:nvPr userDrawn="1"/>
        </p:nvPicPr>
        <p:blipFill>
          <a:blip r:embed="rId6"/>
          <a:stretch>
            <a:fillRect/>
          </a:stretch>
        </p:blipFill>
        <p:spPr>
          <a:xfrm>
            <a:off x="9972680" y="6353698"/>
            <a:ext cx="1981260" cy="416065"/>
          </a:xfrm>
          <a:prstGeom prst="rect">
            <a:avLst/>
          </a:prstGeom>
        </p:spPr>
      </p:pic>
      <p:sp>
        <p:nvSpPr>
          <p:cNvPr id="9" name="Title Placeholder 8">
            <a:extLst>
              <a:ext uri="{FF2B5EF4-FFF2-40B4-BE49-F238E27FC236}">
                <a16:creationId xmlns:a16="http://schemas.microsoft.com/office/drawing/2014/main" id="{19B03D1E-D320-A14C-B95E-B0FB42121238}"/>
              </a:ext>
            </a:extLst>
          </p:cNvPr>
          <p:cNvSpPr>
            <a:spLocks noGrp="1"/>
          </p:cNvSpPr>
          <p:nvPr>
            <p:ph type="title"/>
          </p:nvPr>
        </p:nvSpPr>
        <p:spPr>
          <a:xfrm>
            <a:off x="405114" y="365126"/>
            <a:ext cx="10948686" cy="1037186"/>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292134714"/>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49" r:id="rId3"/>
  </p:sldLayoutIdLst>
  <p:txStyles>
    <p:titleStyle>
      <a:lvl1pPr algn="l" defTabSz="914400" rtl="0" eaLnBrk="1" latinLnBrk="0" hangingPunct="1">
        <a:lnSpc>
          <a:spcPct val="90000"/>
        </a:lnSpc>
        <a:spcBef>
          <a:spcPct val="0"/>
        </a:spcBef>
        <a:buNone/>
        <a:defRPr sz="4400" b="0" i="0" kern="1200">
          <a:solidFill>
            <a:schemeClr val="tx1"/>
          </a:solidFill>
          <a:latin typeface="Tw Cen MT" panose="020B06020201040206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E0C3D886-60EA-1A47-8758-524816753929}"/>
              </a:ext>
            </a:extLst>
          </p:cNvPr>
          <p:cNvPicPr>
            <a:picLocks noChangeAspect="1"/>
          </p:cNvPicPr>
          <p:nvPr/>
        </p:nvPicPr>
        <p:blipFill rotWithShape="1">
          <a:blip r:embed="rId3"/>
          <a:srcRect l="6140"/>
          <a:stretch/>
        </p:blipFill>
        <p:spPr>
          <a:xfrm>
            <a:off x="0" y="2304103"/>
            <a:ext cx="3464372" cy="3935710"/>
          </a:xfrm>
          <a:prstGeom prst="rect">
            <a:avLst/>
          </a:prstGeom>
        </p:spPr>
      </p:pic>
      <p:sp>
        <p:nvSpPr>
          <p:cNvPr id="30" name="Rectangle 29">
            <a:extLst>
              <a:ext uri="{FF2B5EF4-FFF2-40B4-BE49-F238E27FC236}">
                <a16:creationId xmlns:a16="http://schemas.microsoft.com/office/drawing/2014/main" id="{501B5A6F-F34B-9B49-9789-7FF9BF4A1D07}"/>
              </a:ext>
            </a:extLst>
          </p:cNvPr>
          <p:cNvSpPr/>
          <p:nvPr/>
        </p:nvSpPr>
        <p:spPr>
          <a:xfrm>
            <a:off x="11630343" y="6650051"/>
            <a:ext cx="555395" cy="200055"/>
          </a:xfrm>
          <a:prstGeom prst="rect">
            <a:avLst/>
          </a:prstGeom>
        </p:spPr>
        <p:txBody>
          <a:bodyPr wrap="square" lIns="54864" rIns="54864">
            <a:spAutoFit/>
          </a:bodyPr>
          <a:lstStyle/>
          <a:p>
            <a:pPr algn="r"/>
            <a:r>
              <a:rPr lang="en-US" sz="700" dirty="0">
                <a:solidFill>
                  <a:schemeClr val="tx1">
                    <a:lumMod val="50000"/>
                    <a:lumOff val="50000"/>
                    <a:alpha val="65000"/>
                  </a:schemeClr>
                </a:solidFill>
                <a:latin typeface="Tw Cen MT" panose="020B0602020104020603" pitchFamily="34" charset="77"/>
              </a:rPr>
              <a:t>SM-015.02</a:t>
            </a:r>
          </a:p>
        </p:txBody>
      </p:sp>
      <p:sp>
        <p:nvSpPr>
          <p:cNvPr id="31" name="Footer Placeholder 7">
            <a:extLst>
              <a:ext uri="{FF2B5EF4-FFF2-40B4-BE49-F238E27FC236}">
                <a16:creationId xmlns:a16="http://schemas.microsoft.com/office/drawing/2014/main" id="{922F2F4C-3D70-814B-8872-0A7BB50E8D66}"/>
              </a:ext>
            </a:extLst>
          </p:cNvPr>
          <p:cNvSpPr txBox="1">
            <a:spLocks/>
          </p:cNvSpPr>
          <p:nvPr/>
        </p:nvSpPr>
        <p:spPr>
          <a:xfrm>
            <a:off x="229948" y="6362487"/>
            <a:ext cx="4114800"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492CAE-4DAE-884B-8E47-BA6E738FB41B}" type="slidenum">
              <a:rPr lang="en-US" sz="1200" b="1" cap="all" smtClean="0">
                <a:solidFill>
                  <a:schemeClr val="accent2"/>
                </a:solidFill>
                <a:latin typeface="Tw Cen MT" panose="020B0602020104020603" pitchFamily="34" charset="77"/>
              </a:rPr>
              <a:pPr/>
              <a:t>1</a:t>
            </a:fld>
            <a:r>
              <a:rPr lang="en-US" sz="1200" cap="all">
                <a:latin typeface="Tw Cen MT" panose="020B0602020104020603" pitchFamily="34" charset="77"/>
              </a:rPr>
              <a:t>    </a:t>
            </a:r>
            <a:r>
              <a:rPr lang="en-US" sz="1200" b="1" cap="all">
                <a:solidFill>
                  <a:schemeClr val="accent3"/>
                </a:solidFill>
                <a:latin typeface="Tw Cen MT" panose="020B0602020104020603" pitchFamily="34" charset="77"/>
              </a:rPr>
              <a:t>|</a:t>
            </a:r>
            <a:r>
              <a:rPr lang="en-US" sz="1200" cap="all">
                <a:solidFill>
                  <a:schemeClr val="accent1"/>
                </a:solidFill>
                <a:latin typeface="Tw Cen MT" panose="020B0602020104020603" pitchFamily="34" charset="77"/>
              </a:rPr>
              <a:t>    </a:t>
            </a:r>
            <a:r>
              <a:rPr lang="en-US" sz="1200" cap="all" spc="40">
                <a:solidFill>
                  <a:schemeClr val="accent2"/>
                </a:solidFill>
                <a:latin typeface="Tw Cen MT" panose="020B0602020104020603" pitchFamily="34" charset="77"/>
              </a:rPr>
              <a:t>Elevating the Clinical Benefit</a:t>
            </a:r>
          </a:p>
        </p:txBody>
      </p:sp>
      <p:sp>
        <p:nvSpPr>
          <p:cNvPr id="40" name="Title 1">
            <a:extLst>
              <a:ext uri="{FF2B5EF4-FFF2-40B4-BE49-F238E27FC236}">
                <a16:creationId xmlns:a16="http://schemas.microsoft.com/office/drawing/2014/main" id="{82CE83C2-FC76-2A4A-B68F-76BCCB429B25}"/>
              </a:ext>
            </a:extLst>
          </p:cNvPr>
          <p:cNvSpPr>
            <a:spLocks noGrp="1"/>
          </p:cNvSpPr>
          <p:nvPr>
            <p:ph type="title"/>
          </p:nvPr>
        </p:nvSpPr>
        <p:spPr>
          <a:xfrm>
            <a:off x="786337" y="568711"/>
            <a:ext cx="6280581" cy="1325563"/>
          </a:xfrm>
        </p:spPr>
        <p:txBody>
          <a:bodyPr anchor="t">
            <a:noAutofit/>
          </a:bodyPr>
          <a:lstStyle/>
          <a:p>
            <a:r>
              <a:rPr lang="en-US" sz="3400" dirty="0">
                <a:solidFill>
                  <a:schemeClr val="accent2"/>
                </a:solidFill>
              </a:rPr>
              <a:t>Early detection is critical to preserving functional vision, </a:t>
            </a:r>
            <a:br>
              <a:rPr lang="en-US" sz="3400" dirty="0">
                <a:solidFill>
                  <a:schemeClr val="accent2"/>
                </a:solidFill>
              </a:rPr>
            </a:br>
            <a:r>
              <a:rPr lang="en-US" sz="3400" dirty="0">
                <a:solidFill>
                  <a:schemeClr val="accent2"/>
                </a:solidFill>
              </a:rPr>
              <a:t>≥ 20/40</a:t>
            </a:r>
          </a:p>
        </p:txBody>
      </p:sp>
      <p:grpSp>
        <p:nvGrpSpPr>
          <p:cNvPr id="44" name="Group 43">
            <a:extLst>
              <a:ext uri="{FF2B5EF4-FFF2-40B4-BE49-F238E27FC236}">
                <a16:creationId xmlns:a16="http://schemas.microsoft.com/office/drawing/2014/main" id="{17A257F7-F769-CC4A-AEA4-9305D845211F}"/>
              </a:ext>
            </a:extLst>
          </p:cNvPr>
          <p:cNvGrpSpPr/>
          <p:nvPr/>
        </p:nvGrpSpPr>
        <p:grpSpPr>
          <a:xfrm>
            <a:off x="6743854" y="516360"/>
            <a:ext cx="5080000" cy="5080000"/>
            <a:chOff x="4242046" y="547443"/>
            <a:chExt cx="5080000" cy="5080000"/>
          </a:xfrm>
        </p:grpSpPr>
        <p:grpSp>
          <p:nvGrpSpPr>
            <p:cNvPr id="45" name="Group 44">
              <a:extLst>
                <a:ext uri="{FF2B5EF4-FFF2-40B4-BE49-F238E27FC236}">
                  <a16:creationId xmlns:a16="http://schemas.microsoft.com/office/drawing/2014/main" id="{B2838993-C34C-6249-90DB-EE3C13611682}"/>
                </a:ext>
              </a:extLst>
            </p:cNvPr>
            <p:cNvGrpSpPr/>
            <p:nvPr/>
          </p:nvGrpSpPr>
          <p:grpSpPr>
            <a:xfrm>
              <a:off x="4242046" y="547443"/>
              <a:ext cx="5080000" cy="5080000"/>
              <a:chOff x="4188701" y="609600"/>
              <a:chExt cx="5080000" cy="5080000"/>
            </a:xfrm>
          </p:grpSpPr>
          <p:pic>
            <p:nvPicPr>
              <p:cNvPr id="47" name="Picture 46">
                <a:extLst>
                  <a:ext uri="{FF2B5EF4-FFF2-40B4-BE49-F238E27FC236}">
                    <a16:creationId xmlns:a16="http://schemas.microsoft.com/office/drawing/2014/main" id="{79D54A6F-42D4-BB43-BAD4-DDBF96A976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8701" y="609600"/>
                <a:ext cx="5080000" cy="5080000"/>
              </a:xfrm>
              <a:prstGeom prst="rect">
                <a:avLst/>
              </a:prstGeom>
            </p:spPr>
          </p:pic>
          <p:sp>
            <p:nvSpPr>
              <p:cNvPr id="48" name="TextBox 47">
                <a:extLst>
                  <a:ext uri="{FF2B5EF4-FFF2-40B4-BE49-F238E27FC236}">
                    <a16:creationId xmlns:a16="http://schemas.microsoft.com/office/drawing/2014/main" id="{831DE0C6-629A-9D4C-B23E-FBE58605B4A1}"/>
                  </a:ext>
                </a:extLst>
              </p:cNvPr>
              <p:cNvSpPr txBox="1"/>
              <p:nvPr/>
            </p:nvSpPr>
            <p:spPr>
              <a:xfrm rot="16200000">
                <a:off x="4008664" y="3347939"/>
                <a:ext cx="1914386" cy="400110"/>
              </a:xfrm>
              <a:prstGeom prst="rect">
                <a:avLst/>
              </a:prstGeom>
              <a:noFill/>
            </p:spPr>
            <p:txBody>
              <a:bodyPr wrap="square" rtlCol="0">
                <a:spAutoFit/>
              </a:bodyPr>
              <a:lstStyle/>
              <a:p>
                <a:pPr algn="ctr"/>
                <a:r>
                  <a:rPr lang="en-US" sz="1000">
                    <a:latin typeface="+mj-lt"/>
                  </a:rPr>
                  <a:t>Percentage of eyes maintaining 20/40 vision or better </a:t>
                </a:r>
              </a:p>
            </p:txBody>
          </p:sp>
          <p:sp>
            <p:nvSpPr>
              <p:cNvPr id="49" name="TextBox 48">
                <a:extLst>
                  <a:ext uri="{FF2B5EF4-FFF2-40B4-BE49-F238E27FC236}">
                    <a16:creationId xmlns:a16="http://schemas.microsoft.com/office/drawing/2014/main" id="{FB6F5CA1-E726-F142-8AD7-BC0082874C01}"/>
                  </a:ext>
                </a:extLst>
              </p:cNvPr>
              <p:cNvSpPr txBox="1"/>
              <p:nvPr/>
            </p:nvSpPr>
            <p:spPr>
              <a:xfrm>
                <a:off x="5398421" y="4581386"/>
                <a:ext cx="1445501" cy="707886"/>
              </a:xfrm>
              <a:prstGeom prst="rect">
                <a:avLst/>
              </a:prstGeom>
              <a:noFill/>
            </p:spPr>
            <p:txBody>
              <a:bodyPr wrap="square" rtlCol="0">
                <a:spAutoFit/>
              </a:bodyPr>
              <a:lstStyle/>
              <a:p>
                <a:pPr algn="ctr"/>
                <a:r>
                  <a:rPr lang="en-US" sz="1000">
                    <a:latin typeface="+mj-lt"/>
                  </a:rPr>
                  <a:t>Standard care </a:t>
                </a:r>
                <a:br>
                  <a:rPr lang="en-US" sz="1000">
                    <a:latin typeface="+mj-lt"/>
                  </a:rPr>
                </a:br>
                <a:r>
                  <a:rPr lang="en-US" sz="1000">
                    <a:latin typeface="+mj-lt"/>
                  </a:rPr>
                  <a:t>(routine visits + patient-</a:t>
                </a:r>
                <a:br>
                  <a:rPr lang="en-US" sz="1000">
                    <a:latin typeface="+mj-lt"/>
                  </a:rPr>
                </a:br>
                <a:r>
                  <a:rPr lang="en-US" sz="1000">
                    <a:latin typeface="+mj-lt"/>
                  </a:rPr>
                  <a:t>reported changes)</a:t>
                </a:r>
              </a:p>
              <a:p>
                <a:pPr algn="ctr"/>
                <a:r>
                  <a:rPr lang="en-US" sz="1000">
                    <a:latin typeface="+mj-lt"/>
                  </a:rPr>
                  <a:t>(n=18)</a:t>
                </a:r>
              </a:p>
            </p:txBody>
          </p:sp>
          <p:sp>
            <p:nvSpPr>
              <p:cNvPr id="50" name="TextBox 49">
                <a:extLst>
                  <a:ext uri="{FF2B5EF4-FFF2-40B4-BE49-F238E27FC236}">
                    <a16:creationId xmlns:a16="http://schemas.microsoft.com/office/drawing/2014/main" id="{DBB3A505-924E-DF47-B839-C44B3305835B}"/>
                  </a:ext>
                </a:extLst>
              </p:cNvPr>
              <p:cNvSpPr txBox="1"/>
              <p:nvPr/>
            </p:nvSpPr>
            <p:spPr>
              <a:xfrm>
                <a:off x="6746976" y="4581386"/>
                <a:ext cx="1177824" cy="707886"/>
              </a:xfrm>
              <a:prstGeom prst="rect">
                <a:avLst/>
              </a:prstGeom>
              <a:noFill/>
            </p:spPr>
            <p:txBody>
              <a:bodyPr wrap="square" rtlCol="0">
                <a:spAutoFit/>
              </a:bodyPr>
              <a:lstStyle/>
              <a:p>
                <a:pPr algn="ctr"/>
                <a:r>
                  <a:rPr lang="en-US" sz="1000" err="1">
                    <a:latin typeface="+mj-lt"/>
                  </a:rPr>
                  <a:t>ForeseeHome</a:t>
                </a:r>
                <a:r>
                  <a:rPr lang="en-US" sz="1000">
                    <a:latin typeface="+mj-lt"/>
                  </a:rPr>
                  <a:t> </a:t>
                </a:r>
                <a:br>
                  <a:rPr lang="en-US" sz="1000">
                    <a:latin typeface="+mj-lt"/>
                  </a:rPr>
                </a:br>
                <a:r>
                  <a:rPr lang="en-US" sz="1000">
                    <a:latin typeface="+mj-lt"/>
                  </a:rPr>
                  <a:t>+ standard care </a:t>
                </a:r>
                <a:br>
                  <a:rPr lang="en-US" sz="1000">
                    <a:latin typeface="+mj-lt"/>
                  </a:rPr>
                </a:br>
                <a:r>
                  <a:rPr lang="en-US" sz="1000">
                    <a:latin typeface="+mj-lt"/>
                  </a:rPr>
                  <a:t>(PP2) </a:t>
                </a:r>
                <a:br>
                  <a:rPr lang="en-US" sz="1000">
                    <a:latin typeface="+mj-lt"/>
                  </a:rPr>
                </a:br>
                <a:r>
                  <a:rPr lang="en-US" sz="1000">
                    <a:latin typeface="+mj-lt"/>
                  </a:rPr>
                  <a:t>(n=29)</a:t>
                </a:r>
              </a:p>
            </p:txBody>
          </p:sp>
          <p:sp>
            <p:nvSpPr>
              <p:cNvPr id="51" name="Title 1">
                <a:extLst>
                  <a:ext uri="{FF2B5EF4-FFF2-40B4-BE49-F238E27FC236}">
                    <a16:creationId xmlns:a16="http://schemas.microsoft.com/office/drawing/2014/main" id="{67CCB451-843B-C941-B7B0-D4064D44ADE0}"/>
                  </a:ext>
                </a:extLst>
              </p:cNvPr>
              <p:cNvSpPr txBox="1">
                <a:spLocks/>
              </p:cNvSpPr>
              <p:nvPr/>
            </p:nvSpPr>
            <p:spPr>
              <a:xfrm>
                <a:off x="5504847" y="2784489"/>
                <a:ext cx="1182307" cy="4921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chemeClr val="bg1"/>
                    </a:solidFill>
                  </a:rPr>
                  <a:t>62%</a:t>
                </a:r>
              </a:p>
            </p:txBody>
          </p:sp>
          <p:sp>
            <p:nvSpPr>
              <p:cNvPr id="52" name="Title 1">
                <a:extLst>
                  <a:ext uri="{FF2B5EF4-FFF2-40B4-BE49-F238E27FC236}">
                    <a16:creationId xmlns:a16="http://schemas.microsoft.com/office/drawing/2014/main" id="{7DBC7336-3504-AC4F-93A7-B7DE097953A8}"/>
                  </a:ext>
                </a:extLst>
              </p:cNvPr>
              <p:cNvSpPr txBox="1">
                <a:spLocks/>
              </p:cNvSpPr>
              <p:nvPr/>
            </p:nvSpPr>
            <p:spPr>
              <a:xfrm>
                <a:off x="6758700" y="1793889"/>
                <a:ext cx="1154377" cy="4921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chemeClr val="bg1"/>
                    </a:solidFill>
                  </a:rPr>
                  <a:t>94%</a:t>
                </a:r>
              </a:p>
            </p:txBody>
          </p:sp>
          <p:sp>
            <p:nvSpPr>
              <p:cNvPr id="53" name="TextBox 52">
                <a:extLst>
                  <a:ext uri="{FF2B5EF4-FFF2-40B4-BE49-F238E27FC236}">
                    <a16:creationId xmlns:a16="http://schemas.microsoft.com/office/drawing/2014/main" id="{1AE7916B-9A05-8742-A37F-6BC6F883CBEF}"/>
                  </a:ext>
                </a:extLst>
              </p:cNvPr>
              <p:cNvSpPr txBox="1"/>
              <p:nvPr/>
            </p:nvSpPr>
            <p:spPr>
              <a:xfrm>
                <a:off x="5718825" y="2156822"/>
                <a:ext cx="754350" cy="307777"/>
              </a:xfrm>
              <a:prstGeom prst="rect">
                <a:avLst/>
              </a:prstGeom>
              <a:noFill/>
            </p:spPr>
            <p:txBody>
              <a:bodyPr wrap="square" rtlCol="0">
                <a:spAutoFit/>
              </a:bodyPr>
              <a:lstStyle/>
              <a:p>
                <a:pPr algn="ctr"/>
                <a:r>
                  <a:rPr lang="en-US" sz="1400" i="1">
                    <a:latin typeface="+mj-lt"/>
                  </a:rPr>
                  <a:t>P</a:t>
                </a:r>
                <a:r>
                  <a:rPr lang="en-US" sz="1400">
                    <a:latin typeface="+mj-lt"/>
                  </a:rPr>
                  <a:t>=.003</a:t>
                </a:r>
              </a:p>
            </p:txBody>
          </p:sp>
        </p:grpSp>
        <p:sp>
          <p:nvSpPr>
            <p:cNvPr id="46" name="TextBox 45">
              <a:extLst>
                <a:ext uri="{FF2B5EF4-FFF2-40B4-BE49-F238E27FC236}">
                  <a16:creationId xmlns:a16="http://schemas.microsoft.com/office/drawing/2014/main" id="{D892FE3E-D88F-AB4A-9594-1DF71BFCA3E0}"/>
                </a:ext>
              </a:extLst>
            </p:cNvPr>
            <p:cNvSpPr txBox="1"/>
            <p:nvPr/>
          </p:nvSpPr>
          <p:spPr>
            <a:xfrm>
              <a:off x="4859145" y="710771"/>
              <a:ext cx="3578610" cy="523220"/>
            </a:xfrm>
            <a:prstGeom prst="rect">
              <a:avLst/>
            </a:prstGeom>
            <a:noFill/>
          </p:spPr>
          <p:txBody>
            <a:bodyPr wrap="square" rtlCol="0">
              <a:spAutoFit/>
            </a:bodyPr>
            <a:lstStyle/>
            <a:p>
              <a:pPr algn="ctr"/>
              <a:r>
                <a:rPr lang="en-US" sz="1400" dirty="0">
                  <a:latin typeface="+mj-lt"/>
                </a:rPr>
                <a:t>Maintenance of functional </a:t>
              </a:r>
              <a:r>
                <a:rPr lang="en-US" sz="1400" b="1" dirty="0">
                  <a:latin typeface="+mj-lt"/>
                </a:rPr>
                <a:t>(≥20/40) </a:t>
              </a:r>
              <a:r>
                <a:rPr lang="en-US" sz="1400" dirty="0">
                  <a:latin typeface="+mj-lt"/>
                </a:rPr>
                <a:t>vision with</a:t>
              </a:r>
              <a:br>
                <a:rPr lang="en-US" sz="1400" dirty="0">
                  <a:latin typeface="+mj-lt"/>
                </a:rPr>
              </a:br>
              <a:r>
                <a:rPr lang="en-US" sz="1400" dirty="0">
                  <a:latin typeface="+mj-lt"/>
                </a:rPr>
                <a:t>ForeseeHome at time of wet AMD diagnosis</a:t>
              </a:r>
              <a:r>
                <a:rPr lang="en-US" sz="1400" baseline="30000" dirty="0">
                  <a:latin typeface="+mj-lt"/>
                </a:rPr>
                <a:t>1</a:t>
              </a:r>
            </a:p>
          </p:txBody>
        </p:sp>
      </p:grpSp>
      <p:sp>
        <p:nvSpPr>
          <p:cNvPr id="43" name="TextBox 42">
            <a:extLst>
              <a:ext uri="{FF2B5EF4-FFF2-40B4-BE49-F238E27FC236}">
                <a16:creationId xmlns:a16="http://schemas.microsoft.com/office/drawing/2014/main" id="{BC47CCD7-94FF-4048-8100-F9F771F3E15A}"/>
              </a:ext>
            </a:extLst>
          </p:cNvPr>
          <p:cNvSpPr txBox="1"/>
          <p:nvPr/>
        </p:nvSpPr>
        <p:spPr>
          <a:xfrm>
            <a:off x="2535081" y="2271892"/>
            <a:ext cx="4102789" cy="2246769"/>
          </a:xfrm>
          <a:prstGeom prst="rect">
            <a:avLst/>
          </a:prstGeom>
          <a:noFill/>
        </p:spPr>
        <p:txBody>
          <a:bodyPr wrap="square" rtlCol="0">
            <a:spAutoFit/>
          </a:bodyPr>
          <a:lstStyle/>
          <a:p>
            <a:r>
              <a:rPr lang="en-US" sz="2000" b="1" dirty="0">
                <a:solidFill>
                  <a:srgbClr val="64A70B"/>
                </a:solidFill>
                <a:latin typeface="+mj-lt"/>
              </a:rPr>
              <a:t>With </a:t>
            </a:r>
            <a:r>
              <a:rPr lang="en-US" sz="2000" b="1" dirty="0" err="1">
                <a:solidFill>
                  <a:srgbClr val="64A70B"/>
                </a:solidFill>
                <a:latin typeface="+mj-lt"/>
              </a:rPr>
              <a:t>ForeseeHome</a:t>
            </a:r>
            <a:r>
              <a:rPr lang="en-US" sz="2000" b="1" dirty="0">
                <a:solidFill>
                  <a:srgbClr val="64A70B"/>
                </a:solidFill>
                <a:latin typeface="+mj-lt"/>
              </a:rPr>
              <a:t>®, 94% of patients who progressed to wet AMD maintained functional vision (≥20/40) vs only 62% of patients using standard detection methods alone</a:t>
            </a:r>
            <a:r>
              <a:rPr lang="en-US" sz="2000" b="1" baseline="30000" dirty="0">
                <a:solidFill>
                  <a:srgbClr val="64A70B"/>
                </a:solidFill>
                <a:latin typeface="+mj-lt"/>
              </a:rPr>
              <a:t>1</a:t>
            </a:r>
            <a:endParaRPr lang="en-US" sz="2000" b="1" dirty="0">
              <a:solidFill>
                <a:srgbClr val="64A70B"/>
              </a:solidFill>
              <a:latin typeface="+mj-lt"/>
            </a:endParaRPr>
          </a:p>
          <a:p>
            <a:endParaRPr lang="en-US" sz="2000" dirty="0">
              <a:latin typeface="+mj-lt"/>
            </a:endParaRPr>
          </a:p>
        </p:txBody>
      </p:sp>
      <p:sp>
        <p:nvSpPr>
          <p:cNvPr id="41" name="TextBox 40">
            <a:extLst>
              <a:ext uri="{FF2B5EF4-FFF2-40B4-BE49-F238E27FC236}">
                <a16:creationId xmlns:a16="http://schemas.microsoft.com/office/drawing/2014/main" id="{4C8BDE69-5DC6-2F4C-95C3-504E05E6A084}"/>
              </a:ext>
            </a:extLst>
          </p:cNvPr>
          <p:cNvSpPr txBox="1"/>
          <p:nvPr/>
        </p:nvSpPr>
        <p:spPr>
          <a:xfrm>
            <a:off x="3330648" y="5289349"/>
            <a:ext cx="8299695" cy="784830"/>
          </a:xfrm>
          <a:prstGeom prst="rect">
            <a:avLst/>
          </a:prstGeom>
          <a:noFill/>
        </p:spPr>
        <p:txBody>
          <a:bodyPr wrap="square" rtlCol="0">
            <a:spAutoFit/>
          </a:bodyPr>
          <a:lstStyle/>
          <a:p>
            <a:r>
              <a:rPr lang="en-US" sz="900" b="1" dirty="0">
                <a:solidFill>
                  <a:schemeClr val="bg1">
                    <a:lumMod val="50000"/>
                  </a:schemeClr>
                </a:solidFill>
                <a:latin typeface="+mj-lt"/>
              </a:rPr>
              <a:t>As few as 17.5% of patients have a baseline VA of ≥20/40 (Snellen equivalent) at treatment initiation based on real-world data.</a:t>
            </a:r>
            <a:r>
              <a:rPr lang="en-US" sz="900" b="1" baseline="30000" dirty="0">
                <a:solidFill>
                  <a:schemeClr val="bg1">
                    <a:lumMod val="50000"/>
                  </a:schemeClr>
                </a:solidFill>
                <a:latin typeface="+mj-lt"/>
              </a:rPr>
              <a:t>2</a:t>
            </a:r>
            <a:endParaRPr lang="en-US" sz="900" dirty="0">
              <a:solidFill>
                <a:schemeClr val="bg1">
                  <a:lumMod val="50000"/>
                </a:schemeClr>
              </a:solidFill>
              <a:latin typeface="+mj-lt"/>
            </a:endParaRPr>
          </a:p>
          <a:p>
            <a:r>
              <a:rPr lang="en-US" sz="900" dirty="0">
                <a:solidFill>
                  <a:schemeClr val="bg1">
                    <a:lumMod val="50000"/>
                  </a:schemeClr>
                </a:solidFill>
                <a:latin typeface="+mj-lt"/>
              </a:rPr>
              <a:t>The HOME Study used the ETDRS chart to measure the number of letters for visual acuity. The Snellen equivalent for visual acuity is presented here.</a:t>
            </a:r>
          </a:p>
          <a:p>
            <a:r>
              <a:rPr lang="en-US" sz="900" b="1" dirty="0">
                <a:solidFill>
                  <a:schemeClr val="bg1">
                    <a:lumMod val="50000"/>
                  </a:schemeClr>
                </a:solidFill>
                <a:latin typeface="+mj-lt"/>
              </a:rPr>
              <a:t>Study design:</a:t>
            </a:r>
            <a:r>
              <a:rPr lang="en-US" sz="900" dirty="0">
                <a:solidFill>
                  <a:schemeClr val="bg1">
                    <a:lumMod val="50000"/>
                  </a:schemeClr>
                </a:solidFill>
                <a:latin typeface="+mj-lt"/>
              </a:rPr>
              <a:t> An unmasked, controlled, randomized clinical trial of 1520 participants 53 to 90 years of age with intermediate AMD at high risk of CNV. The study compared home monitoring  with ForeseeHome plus standard care vs standard care alone to determine if the addition of the home monitoring device improved visual acuity at the time of CNV detection.</a:t>
            </a:r>
            <a:r>
              <a:rPr lang="en-US" sz="900" baseline="30000" dirty="0">
                <a:solidFill>
                  <a:schemeClr val="bg1">
                    <a:lumMod val="50000"/>
                  </a:schemeClr>
                </a:solidFill>
                <a:latin typeface="+mj-lt"/>
              </a:rPr>
              <a:t>1 </a:t>
            </a:r>
            <a:r>
              <a:rPr lang="en-US" sz="900" dirty="0">
                <a:solidFill>
                  <a:schemeClr val="bg1">
                    <a:lumMod val="50000"/>
                  </a:schemeClr>
                </a:solidFill>
                <a:latin typeface="+mj-lt"/>
              </a:rPr>
              <a:t>CNV=choroidal neovascularization; ETDRS=Early Treatment Diabetic Retinopathy Study; PP2=per protocol 2 cohort; VA=visual acuity.</a:t>
            </a:r>
          </a:p>
        </p:txBody>
      </p:sp>
      <p:sp>
        <p:nvSpPr>
          <p:cNvPr id="2" name="Rectangle 1">
            <a:extLst>
              <a:ext uri="{FF2B5EF4-FFF2-40B4-BE49-F238E27FC236}">
                <a16:creationId xmlns:a16="http://schemas.microsoft.com/office/drawing/2014/main" id="{EE510C04-6F66-F34E-BAC9-EF21B7959179}"/>
              </a:ext>
            </a:extLst>
          </p:cNvPr>
          <p:cNvSpPr/>
          <p:nvPr/>
        </p:nvSpPr>
        <p:spPr>
          <a:xfrm>
            <a:off x="3330648" y="6270889"/>
            <a:ext cx="6358784" cy="584775"/>
          </a:xfrm>
          <a:prstGeom prst="rect">
            <a:avLst/>
          </a:prstGeom>
        </p:spPr>
        <p:txBody>
          <a:bodyPr wrap="square">
            <a:spAutoFit/>
          </a:bodyPr>
          <a:lstStyle/>
          <a:p>
            <a:pPr marL="127000" indent="-127000">
              <a:buAutoNum type="arabicPeriod"/>
            </a:pPr>
            <a:r>
              <a:rPr lang="en-US" sz="800" dirty="0">
                <a:solidFill>
                  <a:schemeClr val="tx2"/>
                </a:solidFill>
              </a:rPr>
              <a:t>Chew EY, Clemons TE, Bressler SB, et al; AREDS2-HOME Study Research Group. Randomized trial of a home monitoring system for early detection of choroidal neovascularization home monitoring of the Eye (HOME) study. Ophthalmology. 2014;121(2):535-544.</a:t>
            </a:r>
          </a:p>
          <a:p>
            <a:pPr marL="127000" indent="-127000">
              <a:buAutoNum type="arabicPeriod"/>
            </a:pPr>
            <a:r>
              <a:rPr lang="en-US" sz="800" dirty="0" err="1">
                <a:solidFill>
                  <a:schemeClr val="tx2"/>
                </a:solidFill>
              </a:rPr>
              <a:t>DeCroos</a:t>
            </a:r>
            <a:r>
              <a:rPr lang="en-US" sz="800" dirty="0">
                <a:solidFill>
                  <a:schemeClr val="tx2"/>
                </a:solidFill>
              </a:rPr>
              <a:t> FC, Reed D, Adam MK, et al. Treat and extend therapy using aflibercept for neovascular age-related macular degeneration: a prospective clinical trial, American Journal of Ophthalmology (2017), </a:t>
            </a:r>
            <a:r>
              <a:rPr lang="en-US" sz="800" dirty="0" err="1">
                <a:solidFill>
                  <a:schemeClr val="tx2"/>
                </a:solidFill>
              </a:rPr>
              <a:t>doi</a:t>
            </a:r>
            <a:r>
              <a:rPr lang="en-US" sz="800" dirty="0">
                <a:solidFill>
                  <a:schemeClr val="tx2"/>
                </a:solidFill>
              </a:rPr>
              <a:t>: 10.1016/j.ajo.2017.06.002.  </a:t>
            </a:r>
          </a:p>
        </p:txBody>
      </p:sp>
    </p:spTree>
    <p:extLst>
      <p:ext uri="{BB962C8B-B14F-4D97-AF65-F5344CB8AC3E}">
        <p14:creationId xmlns:p14="http://schemas.microsoft.com/office/powerpoint/2010/main" val="128522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7">
            <a:extLst>
              <a:ext uri="{FF2B5EF4-FFF2-40B4-BE49-F238E27FC236}">
                <a16:creationId xmlns:a16="http://schemas.microsoft.com/office/drawing/2014/main" id="{922F2F4C-3D70-814B-8872-0A7BB50E8D66}"/>
              </a:ext>
            </a:extLst>
          </p:cNvPr>
          <p:cNvSpPr txBox="1">
            <a:spLocks/>
          </p:cNvSpPr>
          <p:nvPr/>
        </p:nvSpPr>
        <p:spPr>
          <a:xfrm>
            <a:off x="229948" y="6362487"/>
            <a:ext cx="4114800"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492CAE-4DAE-884B-8E47-BA6E738FB41B}" type="slidenum">
              <a:rPr lang="en-US" sz="1200" b="1" cap="all" smtClean="0">
                <a:solidFill>
                  <a:schemeClr val="accent2"/>
                </a:solidFill>
                <a:latin typeface="Tw Cen MT" panose="020B0602020104020603" pitchFamily="34" charset="77"/>
              </a:rPr>
              <a:pPr/>
              <a:t>2</a:t>
            </a:fld>
            <a:r>
              <a:rPr lang="en-US" sz="1200" cap="all" dirty="0">
                <a:latin typeface="Tw Cen MT" panose="020B0602020104020603" pitchFamily="34" charset="77"/>
              </a:rPr>
              <a:t>    </a:t>
            </a:r>
            <a:r>
              <a:rPr lang="en-US" sz="1200" b="1" cap="all" dirty="0">
                <a:solidFill>
                  <a:schemeClr val="accent3"/>
                </a:solidFill>
                <a:latin typeface="Tw Cen MT" panose="020B0602020104020603" pitchFamily="34" charset="77"/>
              </a:rPr>
              <a:t>|</a:t>
            </a:r>
            <a:r>
              <a:rPr lang="en-US" sz="1200" cap="all" dirty="0">
                <a:solidFill>
                  <a:schemeClr val="accent1"/>
                </a:solidFill>
                <a:latin typeface="Tw Cen MT" panose="020B0602020104020603" pitchFamily="34" charset="77"/>
              </a:rPr>
              <a:t>    </a:t>
            </a:r>
            <a:r>
              <a:rPr lang="en-US" sz="1200" cap="all" spc="40" dirty="0">
                <a:solidFill>
                  <a:schemeClr val="accent2"/>
                </a:solidFill>
                <a:latin typeface="Tw Cen MT" panose="020B0602020104020603" pitchFamily="34" charset="77"/>
              </a:rPr>
              <a:t>Elevating the Clinical Benefit</a:t>
            </a:r>
          </a:p>
        </p:txBody>
      </p:sp>
      <p:grpSp>
        <p:nvGrpSpPr>
          <p:cNvPr id="12" name="Group 11">
            <a:extLst>
              <a:ext uri="{FF2B5EF4-FFF2-40B4-BE49-F238E27FC236}">
                <a16:creationId xmlns:a16="http://schemas.microsoft.com/office/drawing/2014/main" id="{8AE52C91-61B0-FB40-A00F-75DB8779712A}"/>
              </a:ext>
            </a:extLst>
          </p:cNvPr>
          <p:cNvGrpSpPr/>
          <p:nvPr/>
        </p:nvGrpSpPr>
        <p:grpSpPr>
          <a:xfrm>
            <a:off x="180349" y="200162"/>
            <a:ext cx="11291156" cy="1569660"/>
            <a:chOff x="813293" y="200162"/>
            <a:chExt cx="11291156" cy="1569660"/>
          </a:xfrm>
        </p:grpSpPr>
        <p:sp>
          <p:nvSpPr>
            <p:cNvPr id="20" name="Title 1">
              <a:extLst>
                <a:ext uri="{FF2B5EF4-FFF2-40B4-BE49-F238E27FC236}">
                  <a16:creationId xmlns:a16="http://schemas.microsoft.com/office/drawing/2014/main" id="{EA9151F9-7025-4A4F-B940-1B0C7F50A7DD}"/>
                </a:ext>
              </a:extLst>
            </p:cNvPr>
            <p:cNvSpPr txBox="1">
              <a:spLocks/>
            </p:cNvSpPr>
            <p:nvPr/>
          </p:nvSpPr>
          <p:spPr>
            <a:xfrm>
              <a:off x="2995304" y="478253"/>
              <a:ext cx="9109145" cy="101347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b="0" i="0" kern="1200">
                  <a:solidFill>
                    <a:schemeClr val="tx1"/>
                  </a:solidFill>
                  <a:latin typeface="Tw Cen MT" panose="020B0602020104020603" pitchFamily="34" charset="77"/>
                  <a:ea typeface="+mj-ea"/>
                  <a:cs typeface="+mj-cs"/>
                </a:defRPr>
              </a:lvl1pPr>
            </a:lstStyle>
            <a:p>
              <a:r>
                <a:rPr lang="en-US" sz="3200" dirty="0">
                  <a:solidFill>
                    <a:schemeClr val="accent2"/>
                  </a:solidFill>
                </a:rPr>
                <a:t>IRIS Registry confirms baseline VA will predict visual outcomes at year 1</a:t>
              </a:r>
            </a:p>
          </p:txBody>
        </p:sp>
        <p:sp>
          <p:nvSpPr>
            <p:cNvPr id="6" name="TextBox 5">
              <a:extLst>
                <a:ext uri="{FF2B5EF4-FFF2-40B4-BE49-F238E27FC236}">
                  <a16:creationId xmlns:a16="http://schemas.microsoft.com/office/drawing/2014/main" id="{F9399CD5-DBA1-5149-9026-154820A0B6E1}"/>
                </a:ext>
              </a:extLst>
            </p:cNvPr>
            <p:cNvSpPr txBox="1"/>
            <p:nvPr/>
          </p:nvSpPr>
          <p:spPr>
            <a:xfrm>
              <a:off x="813293" y="200162"/>
              <a:ext cx="1795043" cy="1569660"/>
            </a:xfrm>
            <a:prstGeom prst="rect">
              <a:avLst/>
            </a:prstGeom>
            <a:noFill/>
          </p:spPr>
          <p:txBody>
            <a:bodyPr wrap="none" rtlCol="0">
              <a:spAutoFit/>
            </a:bodyPr>
            <a:lstStyle/>
            <a:p>
              <a:pPr algn="ctr"/>
              <a:r>
                <a:rPr lang="en-US" sz="200" b="1" spc="400" dirty="0"/>
                <a:t>  </a:t>
              </a:r>
              <a:r>
                <a:rPr lang="en-US" sz="2400" b="1" spc="400" dirty="0"/>
                <a:t>IRIS</a:t>
              </a:r>
            </a:p>
            <a:p>
              <a:pPr algn="ctr"/>
              <a:r>
                <a:rPr lang="en-US" sz="2400" dirty="0"/>
                <a:t>Registry</a:t>
              </a:r>
            </a:p>
            <a:p>
              <a:pPr algn="ctr"/>
              <a:r>
                <a:rPr lang="en-US" sz="2400" dirty="0"/>
                <a:t>Retrospective</a:t>
              </a:r>
            </a:p>
            <a:p>
              <a:pPr algn="ctr"/>
              <a:r>
                <a:rPr lang="en-US" sz="2400" dirty="0"/>
                <a:t>Analysis</a:t>
              </a:r>
            </a:p>
          </p:txBody>
        </p:sp>
        <p:cxnSp>
          <p:nvCxnSpPr>
            <p:cNvPr id="8" name="Straight Connector 7">
              <a:extLst>
                <a:ext uri="{FF2B5EF4-FFF2-40B4-BE49-F238E27FC236}">
                  <a16:creationId xmlns:a16="http://schemas.microsoft.com/office/drawing/2014/main" id="{460489D8-008E-294A-B2E0-B0A26B769CF8}"/>
                </a:ext>
              </a:extLst>
            </p:cNvPr>
            <p:cNvCxnSpPr>
              <a:cxnSpLocks/>
            </p:cNvCxnSpPr>
            <p:nvPr/>
          </p:nvCxnSpPr>
          <p:spPr>
            <a:xfrm>
              <a:off x="2610549" y="630994"/>
              <a:ext cx="0" cy="707996"/>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377BB4A2-8BDD-DB4A-9848-ACED836A7EB9}"/>
              </a:ext>
            </a:extLst>
          </p:cNvPr>
          <p:cNvSpPr/>
          <p:nvPr/>
        </p:nvSpPr>
        <p:spPr>
          <a:xfrm>
            <a:off x="11630343" y="6650051"/>
            <a:ext cx="555395" cy="200055"/>
          </a:xfrm>
          <a:prstGeom prst="rect">
            <a:avLst/>
          </a:prstGeom>
        </p:spPr>
        <p:txBody>
          <a:bodyPr wrap="square" lIns="54864" rIns="54864">
            <a:spAutoFit/>
          </a:bodyPr>
          <a:lstStyle/>
          <a:p>
            <a:pPr algn="r"/>
            <a:r>
              <a:rPr lang="en-US" sz="700" dirty="0">
                <a:solidFill>
                  <a:schemeClr val="tx1">
                    <a:lumMod val="50000"/>
                    <a:lumOff val="50000"/>
                    <a:alpha val="65000"/>
                  </a:schemeClr>
                </a:solidFill>
                <a:latin typeface="Tw Cen MT" panose="020B0602020104020603" pitchFamily="34" charset="77"/>
              </a:rPr>
              <a:t>SM-015.02</a:t>
            </a:r>
          </a:p>
        </p:txBody>
      </p:sp>
      <p:pic>
        <p:nvPicPr>
          <p:cNvPr id="153" name="Picture 152">
            <a:extLst>
              <a:ext uri="{FF2B5EF4-FFF2-40B4-BE49-F238E27FC236}">
                <a16:creationId xmlns:a16="http://schemas.microsoft.com/office/drawing/2014/main" id="{82AD7CD2-1E97-FC49-A9D3-43995A8E8B9D}"/>
              </a:ext>
            </a:extLst>
          </p:cNvPr>
          <p:cNvPicPr>
            <a:picLocks/>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p:blipFill>
        <p:spPr>
          <a:xfrm flipH="1">
            <a:off x="0" y="5161512"/>
            <a:ext cx="12185738" cy="1085721"/>
          </a:xfrm>
          <a:prstGeom prst="rect">
            <a:avLst/>
          </a:prstGeom>
          <a:solidFill>
            <a:schemeClr val="accent1"/>
          </a:solidFill>
        </p:spPr>
      </p:pic>
      <p:pic>
        <p:nvPicPr>
          <p:cNvPr id="155" name="Picture 154">
            <a:extLst>
              <a:ext uri="{FF2B5EF4-FFF2-40B4-BE49-F238E27FC236}">
                <a16:creationId xmlns:a16="http://schemas.microsoft.com/office/drawing/2014/main" id="{4D4F82F4-1AA7-8C44-81CD-E1C89E73E59C}"/>
              </a:ext>
            </a:extLst>
          </p:cNvPr>
          <p:cNvPicPr>
            <a:picLocks noChangeAspect="1"/>
          </p:cNvPicPr>
          <p:nvPr/>
        </p:nvPicPr>
        <p:blipFill rotWithShape="1">
          <a:blip r:embed="rId5"/>
          <a:srcRect l="6140"/>
          <a:stretch/>
        </p:blipFill>
        <p:spPr>
          <a:xfrm>
            <a:off x="0" y="2311802"/>
            <a:ext cx="3464372" cy="3935710"/>
          </a:xfrm>
          <a:prstGeom prst="rect">
            <a:avLst/>
          </a:prstGeom>
        </p:spPr>
      </p:pic>
      <p:sp>
        <p:nvSpPr>
          <p:cNvPr id="49" name="Rectangle 48">
            <a:extLst>
              <a:ext uri="{FF2B5EF4-FFF2-40B4-BE49-F238E27FC236}">
                <a16:creationId xmlns:a16="http://schemas.microsoft.com/office/drawing/2014/main" id="{0F8A11CC-CED0-4068-ADDC-4C08845F2683}"/>
              </a:ext>
            </a:extLst>
          </p:cNvPr>
          <p:cNvSpPr/>
          <p:nvPr/>
        </p:nvSpPr>
        <p:spPr>
          <a:xfrm>
            <a:off x="556048" y="1684589"/>
            <a:ext cx="11299015" cy="461665"/>
          </a:xfrm>
          <a:prstGeom prst="rect">
            <a:avLst/>
          </a:prstGeom>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Visual Acuity at Baseline and Year 1: IRIS Registry</a:t>
            </a:r>
          </a:p>
        </p:txBody>
      </p:sp>
      <p:graphicFrame>
        <p:nvGraphicFramePr>
          <p:cNvPr id="50" name="Table 49">
            <a:extLst>
              <a:ext uri="{FF2B5EF4-FFF2-40B4-BE49-F238E27FC236}">
                <a16:creationId xmlns:a16="http://schemas.microsoft.com/office/drawing/2014/main" id="{CAABF287-0EEC-44E9-A435-B84DD551D003}"/>
              </a:ext>
            </a:extLst>
          </p:cNvPr>
          <p:cNvGraphicFramePr>
            <a:graphicFrameLocks noGrp="1"/>
          </p:cNvGraphicFramePr>
          <p:nvPr>
            <p:extLst>
              <p:ext uri="{D42A27DB-BD31-4B8C-83A1-F6EECF244321}">
                <p14:modId xmlns:p14="http://schemas.microsoft.com/office/powerpoint/2010/main" val="1830371155"/>
              </p:ext>
            </p:extLst>
          </p:nvPr>
        </p:nvGraphicFramePr>
        <p:xfrm>
          <a:off x="3680227" y="2275041"/>
          <a:ext cx="2415773" cy="2595880"/>
        </p:xfrm>
        <a:graphic>
          <a:graphicData uri="http://schemas.openxmlformats.org/drawingml/2006/table">
            <a:tbl>
              <a:tblPr firstRow="1" bandRow="1">
                <a:effectLst/>
                <a:tableStyleId>{5C22544A-7EE6-4342-B048-85BDC9FD1C3A}</a:tableStyleId>
              </a:tblPr>
              <a:tblGrid>
                <a:gridCol w="2415773">
                  <a:extLst>
                    <a:ext uri="{9D8B030D-6E8A-4147-A177-3AD203B41FA5}">
                      <a16:colId xmlns:a16="http://schemas.microsoft.com/office/drawing/2014/main" val="654153245"/>
                    </a:ext>
                  </a:extLst>
                </a:gridCol>
              </a:tblGrid>
              <a:tr h="370840">
                <a:tc>
                  <a:txBody>
                    <a:bodyPr/>
                    <a:lstStyle/>
                    <a:p>
                      <a:r>
                        <a:rPr lang="en-US" dirty="0"/>
                        <a:t>Baseline VA </a:t>
                      </a:r>
                    </a:p>
                  </a:txBody>
                  <a:tcPr/>
                </a:tc>
                <a:extLst>
                  <a:ext uri="{0D108BD9-81ED-4DB2-BD59-A6C34878D82A}">
                    <a16:rowId xmlns:a16="http://schemas.microsoft.com/office/drawing/2014/main" val="2527682808"/>
                  </a:ext>
                </a:extLst>
              </a:tr>
              <a:tr h="370840">
                <a:tc>
                  <a:txBody>
                    <a:bodyPr/>
                    <a:lstStyle/>
                    <a:p>
                      <a:r>
                        <a:rPr lang="en-US" dirty="0"/>
                        <a:t>&gt;20/25</a:t>
                      </a:r>
                    </a:p>
                  </a:txBody>
                  <a:tcPr/>
                </a:tc>
                <a:extLst>
                  <a:ext uri="{0D108BD9-81ED-4DB2-BD59-A6C34878D82A}">
                    <a16:rowId xmlns:a16="http://schemas.microsoft.com/office/drawing/2014/main" val="3320283336"/>
                  </a:ext>
                </a:extLst>
              </a:tr>
              <a:tr h="370840">
                <a:tc>
                  <a:txBody>
                    <a:bodyPr/>
                    <a:lstStyle/>
                    <a:p>
                      <a:r>
                        <a:rPr lang="en-US" dirty="0"/>
                        <a:t>20/25-20/40</a:t>
                      </a:r>
                    </a:p>
                  </a:txBody>
                  <a:tcPr/>
                </a:tc>
                <a:extLst>
                  <a:ext uri="{0D108BD9-81ED-4DB2-BD59-A6C34878D82A}">
                    <a16:rowId xmlns:a16="http://schemas.microsoft.com/office/drawing/2014/main" val="2409518603"/>
                  </a:ext>
                </a:extLst>
              </a:tr>
              <a:tr h="370840">
                <a:tc>
                  <a:txBody>
                    <a:bodyPr/>
                    <a:lstStyle/>
                    <a:p>
                      <a:r>
                        <a:rPr lang="en-US" dirty="0"/>
                        <a:t>20/50-20/80</a:t>
                      </a:r>
                    </a:p>
                  </a:txBody>
                  <a:tcPr>
                    <a:solidFill>
                      <a:srgbClr val="FFFF99"/>
                    </a:solidFill>
                  </a:tcPr>
                </a:tc>
                <a:extLst>
                  <a:ext uri="{0D108BD9-81ED-4DB2-BD59-A6C34878D82A}">
                    <a16:rowId xmlns:a16="http://schemas.microsoft.com/office/drawing/2014/main" val="1887683997"/>
                  </a:ext>
                </a:extLst>
              </a:tr>
              <a:tr h="370840">
                <a:tc>
                  <a:txBody>
                    <a:bodyPr/>
                    <a:lstStyle/>
                    <a:p>
                      <a:r>
                        <a:rPr lang="en-US" dirty="0"/>
                        <a:t>20/100-20/160</a:t>
                      </a:r>
                    </a:p>
                  </a:txBody>
                  <a:tcPr>
                    <a:solidFill>
                      <a:srgbClr val="FD9B9B"/>
                    </a:solidFill>
                  </a:tcPr>
                </a:tc>
                <a:extLst>
                  <a:ext uri="{0D108BD9-81ED-4DB2-BD59-A6C34878D82A}">
                    <a16:rowId xmlns:a16="http://schemas.microsoft.com/office/drawing/2014/main" val="3563384641"/>
                  </a:ext>
                </a:extLst>
              </a:tr>
              <a:tr h="370840">
                <a:tc>
                  <a:txBody>
                    <a:bodyPr/>
                    <a:lstStyle/>
                    <a:p>
                      <a:r>
                        <a:rPr lang="en-US" dirty="0"/>
                        <a:t>20/200-20/320</a:t>
                      </a:r>
                    </a:p>
                  </a:txBody>
                  <a:tcPr>
                    <a:solidFill>
                      <a:srgbClr val="FD9B9B"/>
                    </a:solidFill>
                  </a:tcPr>
                </a:tc>
                <a:extLst>
                  <a:ext uri="{0D108BD9-81ED-4DB2-BD59-A6C34878D82A}">
                    <a16:rowId xmlns:a16="http://schemas.microsoft.com/office/drawing/2014/main" val="1474538815"/>
                  </a:ext>
                </a:extLst>
              </a:tr>
              <a:tr h="370840">
                <a:tc>
                  <a:txBody>
                    <a:bodyPr/>
                    <a:lstStyle/>
                    <a:p>
                      <a:r>
                        <a:rPr lang="en-US" dirty="0"/>
                        <a:t>&lt;20/320</a:t>
                      </a:r>
                    </a:p>
                  </a:txBody>
                  <a:tcPr>
                    <a:solidFill>
                      <a:srgbClr val="FD9B9B"/>
                    </a:solidFill>
                  </a:tcPr>
                </a:tc>
                <a:extLst>
                  <a:ext uri="{0D108BD9-81ED-4DB2-BD59-A6C34878D82A}">
                    <a16:rowId xmlns:a16="http://schemas.microsoft.com/office/drawing/2014/main" val="2220357638"/>
                  </a:ext>
                </a:extLst>
              </a:tr>
            </a:tbl>
          </a:graphicData>
        </a:graphic>
      </p:graphicFrame>
      <p:graphicFrame>
        <p:nvGraphicFramePr>
          <p:cNvPr id="51" name="Table 50">
            <a:extLst>
              <a:ext uri="{FF2B5EF4-FFF2-40B4-BE49-F238E27FC236}">
                <a16:creationId xmlns:a16="http://schemas.microsoft.com/office/drawing/2014/main" id="{7C86EDF3-1062-4C5C-AF60-A6F55A3794C9}"/>
              </a:ext>
            </a:extLst>
          </p:cNvPr>
          <p:cNvGraphicFramePr>
            <a:graphicFrameLocks noGrp="1"/>
          </p:cNvGraphicFramePr>
          <p:nvPr>
            <p:extLst>
              <p:ext uri="{D42A27DB-BD31-4B8C-83A1-F6EECF244321}">
                <p14:modId xmlns:p14="http://schemas.microsoft.com/office/powerpoint/2010/main" val="3842881811"/>
              </p:ext>
            </p:extLst>
          </p:nvPr>
        </p:nvGraphicFramePr>
        <p:xfrm>
          <a:off x="6096000" y="2275041"/>
          <a:ext cx="2400874" cy="2595880"/>
        </p:xfrm>
        <a:graphic>
          <a:graphicData uri="http://schemas.openxmlformats.org/drawingml/2006/table">
            <a:tbl>
              <a:tblPr firstRow="1" bandRow="1">
                <a:effectLst/>
                <a:tableStyleId>{5C22544A-7EE6-4342-B048-85BDC9FD1C3A}</a:tableStyleId>
              </a:tblPr>
              <a:tblGrid>
                <a:gridCol w="2400874">
                  <a:extLst>
                    <a:ext uri="{9D8B030D-6E8A-4147-A177-3AD203B41FA5}">
                      <a16:colId xmlns:a16="http://schemas.microsoft.com/office/drawing/2014/main" val="4003397011"/>
                    </a:ext>
                  </a:extLst>
                </a:gridCol>
              </a:tblGrid>
              <a:tr h="370840">
                <a:tc>
                  <a:txBody>
                    <a:bodyPr/>
                    <a:lstStyle/>
                    <a:p>
                      <a:r>
                        <a:rPr lang="en-US" dirty="0"/>
                        <a:t>VA at Year 1</a:t>
                      </a:r>
                    </a:p>
                  </a:txBody>
                  <a:tcPr/>
                </a:tc>
                <a:extLst>
                  <a:ext uri="{0D108BD9-81ED-4DB2-BD59-A6C34878D82A}">
                    <a16:rowId xmlns:a16="http://schemas.microsoft.com/office/drawing/2014/main" val="2527682808"/>
                  </a:ext>
                </a:extLst>
              </a:tr>
              <a:tr h="370840">
                <a:tc>
                  <a:txBody>
                    <a:bodyPr/>
                    <a:lstStyle/>
                    <a:p>
                      <a:r>
                        <a:rPr lang="en-US" dirty="0"/>
                        <a:t>20/30</a:t>
                      </a:r>
                    </a:p>
                  </a:txBody>
                  <a:tcPr/>
                </a:tc>
                <a:extLst>
                  <a:ext uri="{0D108BD9-81ED-4DB2-BD59-A6C34878D82A}">
                    <a16:rowId xmlns:a16="http://schemas.microsoft.com/office/drawing/2014/main" val="3320283336"/>
                  </a:ext>
                </a:extLst>
              </a:tr>
              <a:tr h="370840">
                <a:tc>
                  <a:txBody>
                    <a:bodyPr/>
                    <a:lstStyle/>
                    <a:p>
                      <a:r>
                        <a:rPr lang="en-US" dirty="0"/>
                        <a:t>20/32</a:t>
                      </a:r>
                    </a:p>
                  </a:txBody>
                  <a:tcPr/>
                </a:tc>
                <a:extLst>
                  <a:ext uri="{0D108BD9-81ED-4DB2-BD59-A6C34878D82A}">
                    <a16:rowId xmlns:a16="http://schemas.microsoft.com/office/drawing/2014/main" val="2409518603"/>
                  </a:ext>
                </a:extLst>
              </a:tr>
              <a:tr h="370840">
                <a:tc>
                  <a:txBody>
                    <a:bodyPr/>
                    <a:lstStyle/>
                    <a:p>
                      <a:r>
                        <a:rPr lang="en-US" sz="1800" kern="1200" dirty="0">
                          <a:solidFill>
                            <a:schemeClr val="dk1"/>
                          </a:solidFill>
                          <a:latin typeface="+mn-lt"/>
                          <a:ea typeface="+mn-ea"/>
                          <a:cs typeface="+mn-cs"/>
                        </a:rPr>
                        <a:t>20/50</a:t>
                      </a:r>
                    </a:p>
                  </a:txBody>
                  <a:tcPr>
                    <a:solidFill>
                      <a:srgbClr val="FFFF99"/>
                    </a:solidFill>
                  </a:tcPr>
                </a:tc>
                <a:extLst>
                  <a:ext uri="{0D108BD9-81ED-4DB2-BD59-A6C34878D82A}">
                    <a16:rowId xmlns:a16="http://schemas.microsoft.com/office/drawing/2014/main" val="1887683997"/>
                  </a:ext>
                </a:extLst>
              </a:tr>
              <a:tr h="370840">
                <a:tc>
                  <a:txBody>
                    <a:bodyPr/>
                    <a:lstStyle/>
                    <a:p>
                      <a:r>
                        <a:rPr lang="en-US" dirty="0"/>
                        <a:t>20/90</a:t>
                      </a:r>
                    </a:p>
                  </a:txBody>
                  <a:tcPr>
                    <a:solidFill>
                      <a:srgbClr val="FD9B9B"/>
                    </a:solidFill>
                  </a:tcPr>
                </a:tc>
                <a:extLst>
                  <a:ext uri="{0D108BD9-81ED-4DB2-BD59-A6C34878D82A}">
                    <a16:rowId xmlns:a16="http://schemas.microsoft.com/office/drawing/2014/main" val="3563384641"/>
                  </a:ext>
                </a:extLst>
              </a:tr>
              <a:tr h="370840">
                <a:tc>
                  <a:txBody>
                    <a:bodyPr/>
                    <a:lstStyle/>
                    <a:p>
                      <a:r>
                        <a:rPr lang="en-US" dirty="0"/>
                        <a:t>20/126</a:t>
                      </a:r>
                    </a:p>
                  </a:txBody>
                  <a:tcPr>
                    <a:solidFill>
                      <a:srgbClr val="FD9B9B"/>
                    </a:solidFill>
                  </a:tcPr>
                </a:tc>
                <a:extLst>
                  <a:ext uri="{0D108BD9-81ED-4DB2-BD59-A6C34878D82A}">
                    <a16:rowId xmlns:a16="http://schemas.microsoft.com/office/drawing/2014/main" val="1474538815"/>
                  </a:ext>
                </a:extLst>
              </a:tr>
              <a:tr h="370840">
                <a:tc>
                  <a:txBody>
                    <a:bodyPr/>
                    <a:lstStyle/>
                    <a:p>
                      <a:r>
                        <a:rPr lang="en-US" dirty="0"/>
                        <a:t>20/300</a:t>
                      </a:r>
                    </a:p>
                  </a:txBody>
                  <a:tcPr>
                    <a:solidFill>
                      <a:srgbClr val="FD9B9B"/>
                    </a:solidFill>
                  </a:tcPr>
                </a:tc>
                <a:extLst>
                  <a:ext uri="{0D108BD9-81ED-4DB2-BD59-A6C34878D82A}">
                    <a16:rowId xmlns:a16="http://schemas.microsoft.com/office/drawing/2014/main" val="2220357638"/>
                  </a:ext>
                </a:extLst>
              </a:tr>
            </a:tbl>
          </a:graphicData>
        </a:graphic>
      </p:graphicFrame>
      <p:sp>
        <p:nvSpPr>
          <p:cNvPr id="52" name="TextBox 51">
            <a:extLst>
              <a:ext uri="{FF2B5EF4-FFF2-40B4-BE49-F238E27FC236}">
                <a16:creationId xmlns:a16="http://schemas.microsoft.com/office/drawing/2014/main" id="{88350582-2DBF-4857-891B-B8455466AC87}"/>
              </a:ext>
            </a:extLst>
          </p:cNvPr>
          <p:cNvSpPr txBox="1"/>
          <p:nvPr/>
        </p:nvSpPr>
        <p:spPr>
          <a:xfrm>
            <a:off x="3680227" y="5381206"/>
            <a:ext cx="8097643" cy="646331"/>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dirty="0">
                <a:solidFill>
                  <a:schemeClr val="bg1"/>
                </a:solidFill>
                <a:latin typeface="Tw Cen MT Regular"/>
              </a:rPr>
              <a:t>At year 1, patients who start anti-VEGF therapy with good VA have better absolute vision than those who start with poor vision.  </a:t>
            </a:r>
          </a:p>
        </p:txBody>
      </p:sp>
      <p:sp>
        <p:nvSpPr>
          <p:cNvPr id="2" name="Rectangle 1">
            <a:extLst>
              <a:ext uri="{FF2B5EF4-FFF2-40B4-BE49-F238E27FC236}">
                <a16:creationId xmlns:a16="http://schemas.microsoft.com/office/drawing/2014/main" id="{1D0F20BE-92AE-4FCC-8234-D2EFB0BFBFF2}"/>
              </a:ext>
            </a:extLst>
          </p:cNvPr>
          <p:cNvSpPr/>
          <p:nvPr/>
        </p:nvSpPr>
        <p:spPr>
          <a:xfrm>
            <a:off x="3797231" y="4877785"/>
            <a:ext cx="4816647" cy="297197"/>
          </a:xfrm>
          <a:prstGeom prst="rect">
            <a:avLst/>
          </a:prstGeom>
        </p:spPr>
        <p:txBody>
          <a:bodyPr wrap="square">
            <a:spAutoFit/>
          </a:bodyPr>
          <a:lstStyle/>
          <a:p>
            <a:pPr lvl="0">
              <a:lnSpc>
                <a:spcPct val="95000"/>
              </a:lnSpc>
              <a:defRPr/>
            </a:pPr>
            <a:r>
              <a:rPr lang="en-US" sz="700" dirty="0">
                <a:solidFill>
                  <a:schemeClr val="tx2"/>
                </a:solidFill>
                <a:latin typeface="Calibri" panose="020F0502020204030204"/>
              </a:rPr>
              <a:t>1. April 2018</a:t>
            </a:r>
            <a:r>
              <a:rPr lang="en-US" sz="700" dirty="0">
                <a:solidFill>
                  <a:schemeClr val="tx2"/>
                </a:solidFill>
                <a:latin typeface="Avenir Roman" charset="0"/>
                <a:ea typeface="Avenir Roman" charset="0"/>
                <a:cs typeface="Avenir Roman" charset="0"/>
              </a:rPr>
              <a:t>1. Ho, Allen. </a:t>
            </a:r>
            <a:r>
              <a:rPr lang="en-US" sz="700" dirty="0">
                <a:solidFill>
                  <a:schemeClr val="tx2"/>
                </a:solidFill>
                <a:latin typeface="Calibri" panose="020F0502020204030204"/>
              </a:rPr>
              <a:t>Retrospective Analysis of Real-World Disease Detection and Visual Acuity Outcomes in Patients with Dry AMD Converting to Wet AMD Using the AAO IRIS Registry Database. Presented at ASCRS Annual Meeting</a:t>
            </a:r>
            <a:endParaRPr lang="en-US" sz="700" dirty="0">
              <a:solidFill>
                <a:schemeClr val="tx2"/>
              </a:solidFill>
              <a:latin typeface="Avenir Roman" charset="0"/>
              <a:ea typeface="Avenir Roman" charset="0"/>
              <a:cs typeface="Avenir Roman" charset="0"/>
            </a:endParaRPr>
          </a:p>
        </p:txBody>
      </p:sp>
    </p:spTree>
    <p:extLst>
      <p:ext uri="{BB962C8B-B14F-4D97-AF65-F5344CB8AC3E}">
        <p14:creationId xmlns:p14="http://schemas.microsoft.com/office/powerpoint/2010/main" val="349044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7">
            <a:extLst>
              <a:ext uri="{FF2B5EF4-FFF2-40B4-BE49-F238E27FC236}">
                <a16:creationId xmlns:a16="http://schemas.microsoft.com/office/drawing/2014/main" id="{922F2F4C-3D70-814B-8872-0A7BB50E8D66}"/>
              </a:ext>
            </a:extLst>
          </p:cNvPr>
          <p:cNvSpPr txBox="1">
            <a:spLocks/>
          </p:cNvSpPr>
          <p:nvPr/>
        </p:nvSpPr>
        <p:spPr>
          <a:xfrm>
            <a:off x="229948" y="6362487"/>
            <a:ext cx="4114800"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492CAE-4DAE-884B-8E47-BA6E738FB41B}" type="slidenum">
              <a:rPr lang="en-US" sz="1200" b="1" cap="all" smtClean="0">
                <a:solidFill>
                  <a:schemeClr val="accent2"/>
                </a:solidFill>
                <a:latin typeface="Tw Cen MT" panose="020B0602020104020603" pitchFamily="34" charset="77"/>
              </a:rPr>
              <a:pPr/>
              <a:t>3</a:t>
            </a:fld>
            <a:r>
              <a:rPr lang="en-US" sz="1200" cap="all" dirty="0">
                <a:latin typeface="Tw Cen MT" panose="020B0602020104020603" pitchFamily="34" charset="77"/>
              </a:rPr>
              <a:t>    </a:t>
            </a:r>
            <a:r>
              <a:rPr lang="en-US" sz="1200" b="1" cap="all" dirty="0">
                <a:solidFill>
                  <a:schemeClr val="accent3"/>
                </a:solidFill>
                <a:latin typeface="Tw Cen MT" panose="020B0602020104020603" pitchFamily="34" charset="77"/>
              </a:rPr>
              <a:t>|</a:t>
            </a:r>
            <a:r>
              <a:rPr lang="en-US" sz="1200" cap="all" dirty="0">
                <a:solidFill>
                  <a:schemeClr val="accent1"/>
                </a:solidFill>
                <a:latin typeface="Tw Cen MT" panose="020B0602020104020603" pitchFamily="34" charset="77"/>
              </a:rPr>
              <a:t>    </a:t>
            </a:r>
            <a:r>
              <a:rPr lang="en-US" sz="1200" cap="all" spc="40" dirty="0">
                <a:solidFill>
                  <a:schemeClr val="accent2"/>
                </a:solidFill>
                <a:latin typeface="Tw Cen MT" panose="020B0602020104020603" pitchFamily="34" charset="77"/>
              </a:rPr>
              <a:t>Elevating the Clinical Benefit</a:t>
            </a:r>
          </a:p>
        </p:txBody>
      </p:sp>
      <p:grpSp>
        <p:nvGrpSpPr>
          <p:cNvPr id="21" name="Group 20">
            <a:extLst>
              <a:ext uri="{FF2B5EF4-FFF2-40B4-BE49-F238E27FC236}">
                <a16:creationId xmlns:a16="http://schemas.microsoft.com/office/drawing/2014/main" id="{53A799E5-7F9A-E145-A86F-237D610E863B}"/>
              </a:ext>
            </a:extLst>
          </p:cNvPr>
          <p:cNvGrpSpPr/>
          <p:nvPr/>
        </p:nvGrpSpPr>
        <p:grpSpPr>
          <a:xfrm>
            <a:off x="0" y="5153813"/>
            <a:ext cx="12185738" cy="1085721"/>
            <a:chOff x="-2032000" y="5819951"/>
            <a:chExt cx="16247651" cy="1300538"/>
          </a:xfrm>
        </p:grpSpPr>
        <p:pic>
          <p:nvPicPr>
            <p:cNvPr id="22" name="Picture 21">
              <a:extLst>
                <a:ext uri="{FF2B5EF4-FFF2-40B4-BE49-F238E27FC236}">
                  <a16:creationId xmlns:a16="http://schemas.microsoft.com/office/drawing/2014/main" id="{E3753A50-BA4F-0B41-B9C8-AC8ADFEC4AD7}"/>
                </a:ext>
              </a:extLst>
            </p:cNvPr>
            <p:cNvPicPr>
              <a:picLocks/>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p:blipFill>
          <p:spPr>
            <a:xfrm flipH="1">
              <a:off x="-2032000" y="5819951"/>
              <a:ext cx="16247651" cy="1300538"/>
            </a:xfrm>
            <a:prstGeom prst="rect">
              <a:avLst/>
            </a:prstGeom>
            <a:solidFill>
              <a:schemeClr val="accent1"/>
            </a:solidFill>
          </p:spPr>
        </p:pic>
        <p:sp>
          <p:nvSpPr>
            <p:cNvPr id="23" name="TextBox 22">
              <a:extLst>
                <a:ext uri="{FF2B5EF4-FFF2-40B4-BE49-F238E27FC236}">
                  <a16:creationId xmlns:a16="http://schemas.microsoft.com/office/drawing/2014/main" id="{B29CFA51-A9D3-654E-8ABA-EA910C9EAC33}"/>
                </a:ext>
              </a:extLst>
            </p:cNvPr>
            <p:cNvSpPr txBox="1"/>
            <p:nvPr/>
          </p:nvSpPr>
          <p:spPr>
            <a:xfrm>
              <a:off x="3967111" y="6083113"/>
              <a:ext cx="8098395" cy="774212"/>
            </a:xfrm>
            <a:prstGeom prst="rect">
              <a:avLst/>
            </a:prstGeom>
            <a:noFill/>
          </p:spPr>
          <p:txBody>
            <a:bodyPr wrap="square" rtlCol="0">
              <a:spAutoFit/>
            </a:bodyPr>
            <a:lstStyle/>
            <a:p>
              <a:pPr algn="ctr">
                <a:defRPr/>
              </a:pPr>
              <a:r>
                <a:rPr lang="en-US" dirty="0">
                  <a:solidFill>
                    <a:schemeClr val="bg1"/>
                  </a:solidFill>
                  <a:latin typeface="Tw Cen MT Regular"/>
                </a:rPr>
                <a:t>Unilateral wet AMD patients can benefit from accurate, sensitive, specific at-home monitoring in the fellow eye.</a:t>
              </a:r>
            </a:p>
          </p:txBody>
        </p:sp>
      </p:grpSp>
      <p:grpSp>
        <p:nvGrpSpPr>
          <p:cNvPr id="11" name="Group 10">
            <a:extLst>
              <a:ext uri="{FF2B5EF4-FFF2-40B4-BE49-F238E27FC236}">
                <a16:creationId xmlns:a16="http://schemas.microsoft.com/office/drawing/2014/main" id="{83CEA5D6-E7C6-F64A-B930-1DFD66465A19}"/>
              </a:ext>
            </a:extLst>
          </p:cNvPr>
          <p:cNvGrpSpPr/>
          <p:nvPr/>
        </p:nvGrpSpPr>
        <p:grpSpPr>
          <a:xfrm>
            <a:off x="3547823" y="4487224"/>
            <a:ext cx="5469009" cy="507752"/>
            <a:chOff x="3547823" y="4592896"/>
            <a:chExt cx="5469009" cy="507752"/>
          </a:xfrm>
        </p:grpSpPr>
        <p:sp>
          <p:nvSpPr>
            <p:cNvPr id="24" name="TextBox 23">
              <a:extLst>
                <a:ext uri="{FF2B5EF4-FFF2-40B4-BE49-F238E27FC236}">
                  <a16:creationId xmlns:a16="http://schemas.microsoft.com/office/drawing/2014/main" id="{D968BDD6-E1EE-DD40-9272-96E957097D4D}"/>
                </a:ext>
              </a:extLst>
            </p:cNvPr>
            <p:cNvSpPr txBox="1"/>
            <p:nvPr/>
          </p:nvSpPr>
          <p:spPr>
            <a:xfrm>
              <a:off x="3548655" y="4762094"/>
              <a:ext cx="5468177" cy="338554"/>
            </a:xfrm>
            <a:prstGeom prst="rect">
              <a:avLst/>
            </a:prstGeom>
            <a:noFill/>
          </p:spPr>
          <p:txBody>
            <a:bodyPr wrap="square" rtlCol="0">
              <a:spAutoFit/>
            </a:bodyPr>
            <a:lstStyle/>
            <a:p>
              <a:pPr>
                <a:defRPr/>
              </a:pPr>
              <a:r>
                <a:rPr lang="en-US" sz="800" dirty="0">
                  <a:solidFill>
                    <a:schemeClr val="bg1">
                      <a:lumMod val="50000"/>
                    </a:schemeClr>
                  </a:solidFill>
                  <a:latin typeface="Tw Cen MT Regular"/>
                </a:rPr>
                <a:t>1. Ho, Allen. Retrospective Analysis of Real-World Disease Detection and Visual Acuity Outcomes in Patients with Dry AMD Converting to Wet AMD Using the AAO IRIS Registry Database. Presented at ASCRS Annual Meeting. April 2018.</a:t>
              </a:r>
            </a:p>
          </p:txBody>
        </p:sp>
        <p:sp>
          <p:nvSpPr>
            <p:cNvPr id="25" name="TextBox 24">
              <a:extLst>
                <a:ext uri="{FF2B5EF4-FFF2-40B4-BE49-F238E27FC236}">
                  <a16:creationId xmlns:a16="http://schemas.microsoft.com/office/drawing/2014/main" id="{A7F392F8-FC00-7A4E-8B85-8BA7B6B96D3B}"/>
                </a:ext>
              </a:extLst>
            </p:cNvPr>
            <p:cNvSpPr txBox="1"/>
            <p:nvPr/>
          </p:nvSpPr>
          <p:spPr>
            <a:xfrm>
              <a:off x="3547823" y="4592896"/>
              <a:ext cx="5308129" cy="215444"/>
            </a:xfrm>
            <a:prstGeom prst="rect">
              <a:avLst/>
            </a:prstGeom>
            <a:noFill/>
          </p:spPr>
          <p:txBody>
            <a:bodyPr wrap="square" rtlCol="0">
              <a:spAutoFit/>
            </a:bodyPr>
            <a:lstStyle/>
            <a:p>
              <a:pPr>
                <a:defRPr/>
              </a:pPr>
              <a:r>
                <a:rPr lang="en-US" sz="800" dirty="0">
                  <a:solidFill>
                    <a:schemeClr val="bg1">
                      <a:lumMod val="50000"/>
                    </a:schemeClr>
                  </a:solidFill>
                  <a:latin typeface="Tw Cen MT Regular"/>
                </a:rPr>
                <a:t>*Primary and secondary analyses were run on the subset of patients that had both a pre-conversion VA and a conversion VA. </a:t>
              </a:r>
            </a:p>
          </p:txBody>
        </p:sp>
      </p:grpSp>
      <p:pic>
        <p:nvPicPr>
          <p:cNvPr id="27" name="Picture 26">
            <a:extLst>
              <a:ext uri="{FF2B5EF4-FFF2-40B4-BE49-F238E27FC236}">
                <a16:creationId xmlns:a16="http://schemas.microsoft.com/office/drawing/2014/main" id="{F0D1B82A-DFD7-4944-BB76-83404DC2D887}"/>
              </a:ext>
            </a:extLst>
          </p:cNvPr>
          <p:cNvPicPr>
            <a:picLocks noChangeAspect="1"/>
          </p:cNvPicPr>
          <p:nvPr/>
        </p:nvPicPr>
        <p:blipFill rotWithShape="1">
          <a:blip r:embed="rId5"/>
          <a:srcRect l="6140"/>
          <a:stretch/>
        </p:blipFill>
        <p:spPr>
          <a:xfrm>
            <a:off x="0" y="2304103"/>
            <a:ext cx="3464372" cy="3935710"/>
          </a:xfrm>
          <a:prstGeom prst="rect">
            <a:avLst/>
          </a:prstGeom>
        </p:spPr>
      </p:pic>
      <p:graphicFrame>
        <p:nvGraphicFramePr>
          <p:cNvPr id="26" name="Table 25">
            <a:extLst>
              <a:ext uri="{FF2B5EF4-FFF2-40B4-BE49-F238E27FC236}">
                <a16:creationId xmlns:a16="http://schemas.microsoft.com/office/drawing/2014/main" id="{60717B8F-6290-E348-B049-6AC7C66B4283}"/>
              </a:ext>
            </a:extLst>
          </p:cNvPr>
          <p:cNvGraphicFramePr>
            <a:graphicFrameLocks noGrp="1"/>
          </p:cNvGraphicFramePr>
          <p:nvPr>
            <p:extLst>
              <p:ext uri="{D42A27DB-BD31-4B8C-83A1-F6EECF244321}">
                <p14:modId xmlns:p14="http://schemas.microsoft.com/office/powerpoint/2010/main" val="2662787784"/>
              </p:ext>
            </p:extLst>
          </p:nvPr>
        </p:nvGraphicFramePr>
        <p:xfrm>
          <a:off x="2671257" y="1828371"/>
          <a:ext cx="6849486" cy="2315136"/>
        </p:xfrm>
        <a:graphic>
          <a:graphicData uri="http://schemas.openxmlformats.org/drawingml/2006/table">
            <a:tbl>
              <a:tblPr firstRow="1" firstCol="1" bandRow="1"/>
              <a:tblGrid>
                <a:gridCol w="1966590">
                  <a:extLst>
                    <a:ext uri="{9D8B030D-6E8A-4147-A177-3AD203B41FA5}">
                      <a16:colId xmlns:a16="http://schemas.microsoft.com/office/drawing/2014/main" val="4083413163"/>
                    </a:ext>
                  </a:extLst>
                </a:gridCol>
                <a:gridCol w="2441448">
                  <a:extLst>
                    <a:ext uri="{9D8B030D-6E8A-4147-A177-3AD203B41FA5}">
                      <a16:colId xmlns:a16="http://schemas.microsoft.com/office/drawing/2014/main" val="3405020846"/>
                    </a:ext>
                  </a:extLst>
                </a:gridCol>
                <a:gridCol w="2441448">
                  <a:extLst>
                    <a:ext uri="{9D8B030D-6E8A-4147-A177-3AD203B41FA5}">
                      <a16:colId xmlns:a16="http://schemas.microsoft.com/office/drawing/2014/main" val="172410508"/>
                    </a:ext>
                  </a:extLst>
                </a:gridCol>
              </a:tblGrid>
              <a:tr h="115756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b="0" i="0" dirty="0">
                          <a:solidFill>
                            <a:schemeClr val="bg1"/>
                          </a:solidFill>
                          <a:effectLst/>
                          <a:latin typeface="Tw Cen MT Regular"/>
                          <a:ea typeface="Century Gothic Regular" charset="0"/>
                          <a:cs typeface="Century Gothic Regular" charset="0"/>
                        </a:rPr>
                        <a:t> </a:t>
                      </a:r>
                      <a:r>
                        <a:rPr lang="en-US" sz="1600" b="0" i="0" kern="1200" dirty="0">
                          <a:solidFill>
                            <a:schemeClr val="tx1"/>
                          </a:solidFill>
                          <a:effectLst/>
                          <a:latin typeface="Tw Cen MT Regular"/>
                          <a:ea typeface="Century Gothic Regular" charset="0"/>
                          <a:cs typeface="Century Gothic Regular" charset="0"/>
                        </a:rPr>
                        <a:t>Patients</a:t>
                      </a:r>
                    </a:p>
                  </a:txBody>
                  <a:tcPr marL="68580" marR="6858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br>
                        <a:rPr lang="en-US" sz="1600" b="0" i="0" dirty="0">
                          <a:solidFill>
                            <a:schemeClr val="bg1"/>
                          </a:solidFill>
                          <a:effectLst/>
                          <a:latin typeface="Tw Cen MT Regular"/>
                          <a:ea typeface="Century Gothic Regular" charset="0"/>
                          <a:cs typeface="Century Gothic Regular" charset="0"/>
                        </a:rPr>
                      </a:br>
                      <a:r>
                        <a:rPr lang="en-US" sz="1600" b="0" i="0" dirty="0">
                          <a:solidFill>
                            <a:schemeClr val="bg1"/>
                          </a:solidFill>
                          <a:effectLst/>
                          <a:latin typeface="Tw Cen MT Regular"/>
                          <a:ea typeface="Century Gothic Regular" charset="0"/>
                          <a:cs typeface="Century Gothic Regular" charset="0"/>
                        </a:rPr>
                        <a:t>PRIMARY: </a:t>
                      </a:r>
                      <a:br>
                        <a:rPr lang="en-US" sz="1600" b="0" i="0" dirty="0">
                          <a:solidFill>
                            <a:schemeClr val="bg1"/>
                          </a:solidFill>
                          <a:effectLst/>
                          <a:latin typeface="Tw Cen MT Regular"/>
                          <a:ea typeface="Century Gothic Regular" charset="0"/>
                          <a:cs typeface="Century Gothic Regular" charset="0"/>
                        </a:rPr>
                      </a:br>
                      <a:r>
                        <a:rPr lang="en-US" sz="1600" b="0" i="0" dirty="0">
                          <a:solidFill>
                            <a:schemeClr val="bg1"/>
                          </a:solidFill>
                          <a:effectLst/>
                          <a:latin typeface="Tw Cen MT Regular"/>
                          <a:ea typeface="Century Gothic Regular" charset="0"/>
                          <a:cs typeface="Century Gothic Regular" charset="0"/>
                        </a:rPr>
                        <a:t>baseline VA </a:t>
                      </a:r>
                      <a:r>
                        <a:rPr lang="en-US" sz="1600" b="0" i="0" u="sng" dirty="0">
                          <a:solidFill>
                            <a:schemeClr val="bg1"/>
                          </a:solidFill>
                          <a:effectLst/>
                          <a:latin typeface="Tw Cen MT Regular"/>
                          <a:ea typeface="Century Gothic Regular" charset="0"/>
                          <a:cs typeface="Century Gothic Regular" charset="0"/>
                        </a:rPr>
                        <a:t>&gt;</a:t>
                      </a:r>
                      <a:r>
                        <a:rPr lang="en-US" sz="1600" b="0" i="0" dirty="0">
                          <a:solidFill>
                            <a:schemeClr val="bg1"/>
                          </a:solidFill>
                          <a:effectLst/>
                          <a:latin typeface="Tw Cen MT Regular"/>
                          <a:ea typeface="Century Gothic Regular" charset="0"/>
                          <a:cs typeface="Century Gothic Regular" charset="0"/>
                        </a:rPr>
                        <a:t>20/40</a:t>
                      </a:r>
                    </a:p>
                  </a:txBody>
                  <a:tcPr marL="68580" marR="6858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a:stretch>
                    </a:blipFill>
                  </a:tcPr>
                </a:tc>
                <a:tc>
                  <a:txBody>
                    <a:bodyPr/>
                    <a:lstStyle/>
                    <a:p>
                      <a:pPr marL="0" marR="0" algn="ctr">
                        <a:lnSpc>
                          <a:spcPct val="107000"/>
                        </a:lnSpc>
                        <a:spcBef>
                          <a:spcPts val="0"/>
                        </a:spcBef>
                        <a:spcAft>
                          <a:spcPts val="0"/>
                        </a:spcAft>
                      </a:pPr>
                      <a:br>
                        <a:rPr lang="en-US" sz="1600" b="0" i="0" dirty="0">
                          <a:solidFill>
                            <a:schemeClr val="bg1"/>
                          </a:solidFill>
                          <a:effectLst/>
                          <a:latin typeface="Tw Cen MT Regular"/>
                          <a:ea typeface="Century Gothic Regular" charset="0"/>
                          <a:cs typeface="Century Gothic Regular" charset="0"/>
                        </a:rPr>
                      </a:br>
                      <a:r>
                        <a:rPr lang="en-US" sz="1600" b="0" i="0" dirty="0">
                          <a:solidFill>
                            <a:schemeClr val="bg1"/>
                          </a:solidFill>
                          <a:effectLst/>
                          <a:latin typeface="Tw Cen MT Regular"/>
                          <a:ea typeface="Century Gothic Regular" charset="0"/>
                          <a:cs typeface="Century Gothic Regular" charset="0"/>
                        </a:rPr>
                        <a:t>Mean VA </a:t>
                      </a:r>
                      <a:br>
                        <a:rPr lang="en-US" sz="1600" b="0" i="0" dirty="0">
                          <a:solidFill>
                            <a:schemeClr val="bg1"/>
                          </a:solidFill>
                          <a:effectLst/>
                          <a:latin typeface="Tw Cen MT Regular"/>
                          <a:ea typeface="Century Gothic Regular" charset="0"/>
                          <a:cs typeface="Century Gothic Regular" charset="0"/>
                        </a:rPr>
                      </a:br>
                      <a:r>
                        <a:rPr lang="en-US" sz="1600" b="0" i="0" dirty="0">
                          <a:solidFill>
                            <a:schemeClr val="bg1"/>
                          </a:solidFill>
                          <a:effectLst/>
                          <a:latin typeface="Tw Cen MT Regular"/>
                          <a:ea typeface="Century Gothic Regular" charset="0"/>
                          <a:cs typeface="Century Gothic Regular" charset="0"/>
                        </a:rPr>
                        <a:t>at diagnosis </a:t>
                      </a:r>
                    </a:p>
                  </a:txBody>
                  <a:tcPr marL="68580" marR="6858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a:stretch>
                    </a:blipFill>
                  </a:tcPr>
                </a:tc>
                <a:extLst>
                  <a:ext uri="{0D108BD9-81ED-4DB2-BD59-A6C34878D82A}">
                    <a16:rowId xmlns:a16="http://schemas.microsoft.com/office/drawing/2014/main" val="1064327833"/>
                  </a:ext>
                </a:extLst>
              </a:tr>
              <a:tr h="385856">
                <a:tc>
                  <a:txBody>
                    <a:bodyPr/>
                    <a:lstStyle/>
                    <a:p>
                      <a:pPr marL="0" marR="0" algn="ctr">
                        <a:lnSpc>
                          <a:spcPct val="107000"/>
                        </a:lnSpc>
                        <a:spcBef>
                          <a:spcPts val="0"/>
                        </a:spcBef>
                        <a:spcAft>
                          <a:spcPts val="0"/>
                        </a:spcAft>
                      </a:pPr>
                      <a:r>
                        <a:rPr lang="en-US" sz="1600" b="0" i="0" dirty="0">
                          <a:solidFill>
                            <a:schemeClr val="bg1"/>
                          </a:solidFill>
                          <a:effectLst/>
                          <a:latin typeface="Tw Cen MT Regular"/>
                          <a:ea typeface="Century Gothic Regular" charset="0"/>
                          <a:cs typeface="Century Gothic Regular" charset="0"/>
                        </a:rPr>
                        <a:t>Eyes</a:t>
                      </a: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a:blip r:embed="rId7"/>
                      <a:stretch>
                        <a:fillRect/>
                      </a:stretch>
                    </a:blipFill>
                  </a:tcPr>
                </a:tc>
                <a:tc>
                  <a:txBody>
                    <a:bodyPr/>
                    <a:lstStyle/>
                    <a:p>
                      <a:pPr marL="0" marR="0" algn="ctr">
                        <a:lnSpc>
                          <a:spcPct val="107000"/>
                        </a:lnSpc>
                        <a:spcBef>
                          <a:spcPts val="0"/>
                        </a:spcBef>
                        <a:spcAft>
                          <a:spcPts val="0"/>
                        </a:spcAft>
                      </a:pPr>
                      <a:r>
                        <a:rPr lang="en-US" sz="1600" b="0" i="0" dirty="0">
                          <a:effectLst/>
                          <a:latin typeface="Tw Cen MT Regular"/>
                          <a:ea typeface="Century Gothic Regular" charset="0"/>
                          <a:cs typeface="Century Gothic Regular" charset="0"/>
                        </a:rPr>
                        <a:t>55,930</a:t>
                      </a: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i="0" dirty="0">
                          <a:effectLst/>
                          <a:latin typeface="Tw Cen MT Regular"/>
                          <a:ea typeface="Century Gothic Regular" charset="0"/>
                          <a:cs typeface="Century Gothic Regular" charset="0"/>
                        </a:rPr>
                        <a:t>20/83</a:t>
                      </a: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8503103"/>
                  </a:ext>
                </a:extLst>
              </a:tr>
              <a:tr h="385856">
                <a:tc>
                  <a:txBody>
                    <a:bodyPr/>
                    <a:lstStyle/>
                    <a:p>
                      <a:pPr marL="0" marR="0" algn="ctr">
                        <a:lnSpc>
                          <a:spcPct val="107000"/>
                        </a:lnSpc>
                        <a:spcBef>
                          <a:spcPts val="0"/>
                        </a:spcBef>
                        <a:spcAft>
                          <a:spcPts val="0"/>
                        </a:spcAft>
                      </a:pPr>
                      <a:r>
                        <a:rPr lang="en-US" sz="1600" b="0" i="0" dirty="0">
                          <a:solidFill>
                            <a:schemeClr val="bg1"/>
                          </a:solidFill>
                          <a:effectLst/>
                          <a:latin typeface="Tw Cen MT Regular"/>
                          <a:ea typeface="Century Gothic Regular" charset="0"/>
                          <a:cs typeface="Century Gothic Regular" charset="0"/>
                        </a:rPr>
                        <a:t>First eyes</a:t>
                      </a: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blipFill>
                      <a:blip r:embed="rId8"/>
                      <a:stretch>
                        <a:fillRect/>
                      </a:stretch>
                    </a:blipFill>
                  </a:tcPr>
                </a:tc>
                <a:tc>
                  <a:txBody>
                    <a:bodyPr/>
                    <a:lstStyle/>
                    <a:p>
                      <a:pPr marL="0" marR="0" algn="ctr">
                        <a:lnSpc>
                          <a:spcPct val="107000"/>
                        </a:lnSpc>
                        <a:spcBef>
                          <a:spcPts val="0"/>
                        </a:spcBef>
                        <a:spcAft>
                          <a:spcPts val="0"/>
                        </a:spcAft>
                      </a:pPr>
                      <a:r>
                        <a:rPr lang="en-US" sz="1600" b="0" i="0" dirty="0">
                          <a:effectLst/>
                          <a:latin typeface="Tw Cen MT Regular"/>
                          <a:ea typeface="Century Gothic Regular" charset="0"/>
                          <a:cs typeface="Century Gothic Regular" charset="0"/>
                        </a:rPr>
                        <a:t>34,092</a:t>
                      </a: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i="0" dirty="0">
                          <a:effectLst/>
                          <a:latin typeface="Tw Cen MT Regular"/>
                          <a:ea typeface="Century Gothic Regular" charset="0"/>
                          <a:cs typeface="Century Gothic Regular" charset="0"/>
                        </a:rPr>
                        <a:t>20/85</a:t>
                      </a: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7581100"/>
                  </a:ext>
                </a:extLst>
              </a:tr>
              <a:tr h="385856">
                <a:tc>
                  <a:txBody>
                    <a:bodyPr/>
                    <a:lstStyle/>
                    <a:p>
                      <a:pPr marL="0" marR="0" algn="ctr">
                        <a:lnSpc>
                          <a:spcPct val="107000"/>
                        </a:lnSpc>
                        <a:spcBef>
                          <a:spcPts val="0"/>
                        </a:spcBef>
                        <a:spcAft>
                          <a:spcPts val="0"/>
                        </a:spcAft>
                      </a:pPr>
                      <a:r>
                        <a:rPr lang="en-US" sz="1600" b="0" i="0" dirty="0">
                          <a:solidFill>
                            <a:schemeClr val="bg1"/>
                          </a:solidFill>
                          <a:effectLst/>
                          <a:latin typeface="Tw Cen MT Regular"/>
                          <a:ea typeface="Century Gothic Regular" charset="0"/>
                          <a:cs typeface="Century Gothic Regular" charset="0"/>
                        </a:rPr>
                        <a:t>Second eyes</a:t>
                      </a: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blipFill>
                      <a:blip r:embed="rId9"/>
                      <a:stretch>
                        <a:fillRect/>
                      </a:stretch>
                    </a:blipFill>
                  </a:tcPr>
                </a:tc>
                <a:tc>
                  <a:txBody>
                    <a:bodyPr/>
                    <a:lstStyle/>
                    <a:p>
                      <a:pPr marL="0" marR="0" algn="ctr">
                        <a:lnSpc>
                          <a:spcPct val="107000"/>
                        </a:lnSpc>
                        <a:spcBef>
                          <a:spcPts val="0"/>
                        </a:spcBef>
                        <a:spcAft>
                          <a:spcPts val="0"/>
                        </a:spcAft>
                      </a:pPr>
                      <a:r>
                        <a:rPr lang="en-US" sz="1600" b="0" i="0" dirty="0">
                          <a:effectLst/>
                          <a:latin typeface="Tw Cen MT Regular"/>
                          <a:ea typeface="Century Gothic Regular" charset="0"/>
                          <a:cs typeface="Century Gothic Regular" charset="0"/>
                        </a:rPr>
                        <a:t>21,838</a:t>
                      </a: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i="0" dirty="0">
                          <a:solidFill>
                            <a:schemeClr val="bg1"/>
                          </a:solidFill>
                          <a:effectLst/>
                          <a:latin typeface="Tw Cen MT Regular"/>
                          <a:ea typeface="Century Gothic Regular" charset="0"/>
                          <a:cs typeface="Century Gothic Regular" charset="0"/>
                        </a:rPr>
                        <a:t>20/79</a:t>
                      </a: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26733864"/>
                  </a:ext>
                </a:extLst>
              </a:tr>
            </a:tbl>
          </a:graphicData>
        </a:graphic>
      </p:graphicFrame>
      <p:grpSp>
        <p:nvGrpSpPr>
          <p:cNvPr id="12" name="Group 11">
            <a:extLst>
              <a:ext uri="{FF2B5EF4-FFF2-40B4-BE49-F238E27FC236}">
                <a16:creationId xmlns:a16="http://schemas.microsoft.com/office/drawing/2014/main" id="{8AE52C91-61B0-FB40-A00F-75DB8779712A}"/>
              </a:ext>
            </a:extLst>
          </p:cNvPr>
          <p:cNvGrpSpPr/>
          <p:nvPr/>
        </p:nvGrpSpPr>
        <p:grpSpPr>
          <a:xfrm>
            <a:off x="180349" y="187355"/>
            <a:ext cx="11291156" cy="1569660"/>
            <a:chOff x="813293" y="187355"/>
            <a:chExt cx="11291156" cy="1569660"/>
          </a:xfrm>
        </p:grpSpPr>
        <p:sp>
          <p:nvSpPr>
            <p:cNvPr id="20" name="Title 1">
              <a:extLst>
                <a:ext uri="{FF2B5EF4-FFF2-40B4-BE49-F238E27FC236}">
                  <a16:creationId xmlns:a16="http://schemas.microsoft.com/office/drawing/2014/main" id="{EA9151F9-7025-4A4F-B940-1B0C7F50A7DD}"/>
                </a:ext>
              </a:extLst>
            </p:cNvPr>
            <p:cNvSpPr txBox="1">
              <a:spLocks/>
            </p:cNvSpPr>
            <p:nvPr/>
          </p:nvSpPr>
          <p:spPr>
            <a:xfrm>
              <a:off x="2995304" y="478253"/>
              <a:ext cx="9109145" cy="101347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b="0" i="0" kern="1200">
                  <a:solidFill>
                    <a:schemeClr val="tx1"/>
                  </a:solidFill>
                  <a:latin typeface="Tw Cen MT" panose="020B0602020104020603" pitchFamily="34" charset="77"/>
                  <a:ea typeface="+mj-ea"/>
                  <a:cs typeface="+mj-cs"/>
                </a:defRPr>
              </a:lvl1pPr>
            </a:lstStyle>
            <a:p>
              <a:r>
                <a:rPr lang="en-US" sz="3200" dirty="0">
                  <a:solidFill>
                    <a:schemeClr val="accent2"/>
                  </a:solidFill>
                </a:rPr>
                <a:t>Real world data shows that VA in second eye is only slightly better, even when the first eye is being treated </a:t>
              </a:r>
            </a:p>
          </p:txBody>
        </p:sp>
        <p:sp>
          <p:nvSpPr>
            <p:cNvPr id="6" name="TextBox 5">
              <a:extLst>
                <a:ext uri="{FF2B5EF4-FFF2-40B4-BE49-F238E27FC236}">
                  <a16:creationId xmlns:a16="http://schemas.microsoft.com/office/drawing/2014/main" id="{F9399CD5-DBA1-5149-9026-154820A0B6E1}"/>
                </a:ext>
              </a:extLst>
            </p:cNvPr>
            <p:cNvSpPr txBox="1"/>
            <p:nvPr/>
          </p:nvSpPr>
          <p:spPr>
            <a:xfrm>
              <a:off x="813293" y="187355"/>
              <a:ext cx="1795043" cy="1569660"/>
            </a:xfrm>
            <a:prstGeom prst="rect">
              <a:avLst/>
            </a:prstGeom>
            <a:noFill/>
          </p:spPr>
          <p:txBody>
            <a:bodyPr wrap="none" rtlCol="0">
              <a:spAutoFit/>
            </a:bodyPr>
            <a:lstStyle/>
            <a:p>
              <a:pPr algn="ctr"/>
              <a:r>
                <a:rPr lang="en-US" sz="200" b="1" spc="400" dirty="0"/>
                <a:t> </a:t>
              </a:r>
              <a:r>
                <a:rPr lang="en-US" sz="2400" b="1" spc="400" dirty="0"/>
                <a:t>IRIS</a:t>
              </a:r>
            </a:p>
            <a:p>
              <a:pPr algn="ctr"/>
              <a:r>
                <a:rPr lang="en-US" sz="2400" dirty="0"/>
                <a:t>Registry</a:t>
              </a:r>
            </a:p>
            <a:p>
              <a:pPr algn="ctr"/>
              <a:r>
                <a:rPr lang="en-US" sz="2400" dirty="0"/>
                <a:t>Retrospective</a:t>
              </a:r>
            </a:p>
            <a:p>
              <a:pPr algn="ctr"/>
              <a:r>
                <a:rPr lang="en-US" sz="2400" dirty="0"/>
                <a:t>Analysis</a:t>
              </a:r>
            </a:p>
          </p:txBody>
        </p:sp>
        <p:cxnSp>
          <p:nvCxnSpPr>
            <p:cNvPr id="8" name="Straight Connector 7">
              <a:extLst>
                <a:ext uri="{FF2B5EF4-FFF2-40B4-BE49-F238E27FC236}">
                  <a16:creationId xmlns:a16="http://schemas.microsoft.com/office/drawing/2014/main" id="{460489D8-008E-294A-B2E0-B0A26B769CF8}"/>
                </a:ext>
              </a:extLst>
            </p:cNvPr>
            <p:cNvCxnSpPr>
              <a:cxnSpLocks/>
            </p:cNvCxnSpPr>
            <p:nvPr/>
          </p:nvCxnSpPr>
          <p:spPr>
            <a:xfrm>
              <a:off x="2784799" y="618187"/>
              <a:ext cx="0" cy="707996"/>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377BB4A2-8BDD-DB4A-9848-ACED836A7EB9}"/>
              </a:ext>
            </a:extLst>
          </p:cNvPr>
          <p:cNvSpPr/>
          <p:nvPr/>
        </p:nvSpPr>
        <p:spPr>
          <a:xfrm>
            <a:off x="11630343" y="6650051"/>
            <a:ext cx="555395" cy="200055"/>
          </a:xfrm>
          <a:prstGeom prst="rect">
            <a:avLst/>
          </a:prstGeom>
        </p:spPr>
        <p:txBody>
          <a:bodyPr wrap="square" lIns="54864" rIns="54864">
            <a:spAutoFit/>
          </a:bodyPr>
          <a:lstStyle/>
          <a:p>
            <a:pPr algn="r"/>
            <a:r>
              <a:rPr lang="en-US" sz="700" dirty="0">
                <a:solidFill>
                  <a:schemeClr val="tx1">
                    <a:lumMod val="50000"/>
                    <a:lumOff val="50000"/>
                    <a:alpha val="65000"/>
                  </a:schemeClr>
                </a:solidFill>
                <a:latin typeface="Tw Cen MT" panose="020B0602020104020603" pitchFamily="34" charset="77"/>
              </a:rPr>
              <a:t>SM-015.02</a:t>
            </a:r>
          </a:p>
        </p:txBody>
      </p:sp>
    </p:spTree>
    <p:extLst>
      <p:ext uri="{BB962C8B-B14F-4D97-AF65-F5344CB8AC3E}">
        <p14:creationId xmlns:p14="http://schemas.microsoft.com/office/powerpoint/2010/main" val="48625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7">
            <a:extLst>
              <a:ext uri="{FF2B5EF4-FFF2-40B4-BE49-F238E27FC236}">
                <a16:creationId xmlns:a16="http://schemas.microsoft.com/office/drawing/2014/main" id="{922F2F4C-3D70-814B-8872-0A7BB50E8D66}"/>
              </a:ext>
            </a:extLst>
          </p:cNvPr>
          <p:cNvSpPr txBox="1">
            <a:spLocks/>
          </p:cNvSpPr>
          <p:nvPr/>
        </p:nvSpPr>
        <p:spPr>
          <a:xfrm>
            <a:off x="229948" y="6362487"/>
            <a:ext cx="4114800" cy="365125"/>
          </a:xfrm>
          <a:prstGeom prst="rect">
            <a:avLst/>
          </a:prstGeom>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492CAE-4DAE-884B-8E47-BA6E738FB41B}" type="slidenum">
              <a:rPr lang="en-US" sz="1200" b="1" cap="all" smtClean="0">
                <a:solidFill>
                  <a:schemeClr val="accent2"/>
                </a:solidFill>
                <a:latin typeface="Tw Cen MT" panose="020B0602020104020603" pitchFamily="34" charset="77"/>
              </a:rPr>
              <a:pPr/>
              <a:t>4</a:t>
            </a:fld>
            <a:r>
              <a:rPr lang="en-US" sz="1200" cap="all" dirty="0">
                <a:latin typeface="Tw Cen MT" panose="020B0602020104020603" pitchFamily="34" charset="77"/>
              </a:rPr>
              <a:t>    </a:t>
            </a:r>
            <a:r>
              <a:rPr lang="en-US" sz="1200" b="1" cap="all" dirty="0">
                <a:solidFill>
                  <a:schemeClr val="accent3"/>
                </a:solidFill>
                <a:latin typeface="Tw Cen MT" panose="020B0602020104020603" pitchFamily="34" charset="77"/>
              </a:rPr>
              <a:t>|</a:t>
            </a:r>
            <a:r>
              <a:rPr lang="en-US" sz="1200" cap="all" dirty="0">
                <a:solidFill>
                  <a:schemeClr val="accent1"/>
                </a:solidFill>
                <a:latin typeface="Tw Cen MT" panose="020B0602020104020603" pitchFamily="34" charset="77"/>
              </a:rPr>
              <a:t>    </a:t>
            </a:r>
            <a:r>
              <a:rPr lang="en-US" sz="1200" cap="all" spc="40" dirty="0">
                <a:solidFill>
                  <a:schemeClr val="accent2"/>
                </a:solidFill>
                <a:latin typeface="Tw Cen MT" panose="020B0602020104020603" pitchFamily="34" charset="77"/>
              </a:rPr>
              <a:t>Elevating the Clinical Benefit</a:t>
            </a:r>
          </a:p>
        </p:txBody>
      </p:sp>
      <p:sp>
        <p:nvSpPr>
          <p:cNvPr id="20" name="Title 1">
            <a:extLst>
              <a:ext uri="{FF2B5EF4-FFF2-40B4-BE49-F238E27FC236}">
                <a16:creationId xmlns:a16="http://schemas.microsoft.com/office/drawing/2014/main" id="{EA9151F9-7025-4A4F-B940-1B0C7F50A7DD}"/>
              </a:ext>
            </a:extLst>
          </p:cNvPr>
          <p:cNvSpPr txBox="1">
            <a:spLocks/>
          </p:cNvSpPr>
          <p:nvPr/>
        </p:nvSpPr>
        <p:spPr>
          <a:xfrm>
            <a:off x="542286" y="593908"/>
            <a:ext cx="7776020" cy="46154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b="0" i="0" kern="1200">
                <a:solidFill>
                  <a:schemeClr val="tx1"/>
                </a:solidFill>
                <a:latin typeface="Tw Cen MT" panose="020B0602020104020603" pitchFamily="34" charset="77"/>
                <a:ea typeface="+mj-ea"/>
                <a:cs typeface="+mj-cs"/>
              </a:defRPr>
            </a:lvl1pPr>
          </a:lstStyle>
          <a:p>
            <a:r>
              <a:rPr lang="en-US" sz="3400" dirty="0">
                <a:solidFill>
                  <a:srgbClr val="007096"/>
                </a:solidFill>
              </a:rPr>
              <a:t>Patient Case Study</a:t>
            </a:r>
          </a:p>
        </p:txBody>
      </p:sp>
      <p:grpSp>
        <p:nvGrpSpPr>
          <p:cNvPr id="90" name="Group 89">
            <a:extLst>
              <a:ext uri="{FF2B5EF4-FFF2-40B4-BE49-F238E27FC236}">
                <a16:creationId xmlns:a16="http://schemas.microsoft.com/office/drawing/2014/main" id="{18104816-A6E0-564D-9FE5-9AB045D4DDCB}"/>
              </a:ext>
            </a:extLst>
          </p:cNvPr>
          <p:cNvGrpSpPr/>
          <p:nvPr/>
        </p:nvGrpSpPr>
        <p:grpSpPr>
          <a:xfrm>
            <a:off x="4445557" y="1773240"/>
            <a:ext cx="7524831" cy="2974464"/>
            <a:chOff x="2936805" y="2056760"/>
            <a:chExt cx="8582192" cy="3392426"/>
          </a:xfrm>
        </p:grpSpPr>
        <p:sp>
          <p:nvSpPr>
            <p:cNvPr id="56" name="Rectangle 55">
              <a:extLst>
                <a:ext uri="{FF2B5EF4-FFF2-40B4-BE49-F238E27FC236}">
                  <a16:creationId xmlns:a16="http://schemas.microsoft.com/office/drawing/2014/main" id="{CDCE4B04-30E5-6B4E-9EF1-50947034DB5E}"/>
                </a:ext>
              </a:extLst>
            </p:cNvPr>
            <p:cNvSpPr/>
            <p:nvPr/>
          </p:nvSpPr>
          <p:spPr>
            <a:xfrm>
              <a:off x="6273921" y="2434504"/>
              <a:ext cx="4404170" cy="1846590"/>
            </a:xfrm>
            <a:prstGeom prst="rect">
              <a:avLst/>
            </a:prstGeom>
            <a:gradFill>
              <a:gsLst>
                <a:gs pos="0">
                  <a:srgbClr val="C00000">
                    <a:alpha val="12000"/>
                  </a:srgbClr>
                </a:gs>
                <a:gs pos="15000">
                  <a:srgbClr val="F37021">
                    <a:alpha val="15000"/>
                  </a:srgbClr>
                </a:gs>
                <a:gs pos="30000">
                  <a:srgbClr val="64A70B">
                    <a:alpha val="1500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6E6E6">
                    <a:lumMod val="90000"/>
                  </a:srgbClr>
                </a:solidFill>
                <a:effectLst/>
                <a:uLnTx/>
                <a:uFillTx/>
                <a:latin typeface="Century Gothic" panose="020F0302020204030204"/>
                <a:ea typeface="+mn-ea"/>
                <a:cs typeface="+mn-cs"/>
              </a:endParaRPr>
            </a:p>
          </p:txBody>
        </p:sp>
        <p:cxnSp>
          <p:nvCxnSpPr>
            <p:cNvPr id="57" name="Straight Connector 56">
              <a:extLst>
                <a:ext uri="{FF2B5EF4-FFF2-40B4-BE49-F238E27FC236}">
                  <a16:creationId xmlns:a16="http://schemas.microsoft.com/office/drawing/2014/main" id="{D9C97AC8-D6D5-4A4A-93A6-BEF6E4AD9ACE}"/>
                </a:ext>
              </a:extLst>
            </p:cNvPr>
            <p:cNvCxnSpPr>
              <a:cxnSpLocks/>
            </p:cNvCxnSpPr>
            <p:nvPr/>
          </p:nvCxnSpPr>
          <p:spPr>
            <a:xfrm>
              <a:off x="10678091" y="4287716"/>
              <a:ext cx="0" cy="164956"/>
            </a:xfrm>
            <a:prstGeom prst="line">
              <a:avLst/>
            </a:prstGeom>
            <a:noFill/>
            <a:ln w="22225" cap="flat" cmpd="sng" algn="ctr">
              <a:solidFill>
                <a:srgbClr val="BCC0C0">
                  <a:lumMod val="60000"/>
                  <a:lumOff val="40000"/>
                </a:srgbClr>
              </a:solidFill>
              <a:prstDash val="solid"/>
              <a:miter lim="800000"/>
            </a:ln>
            <a:effectLst/>
          </p:spPr>
        </p:cxnSp>
        <p:cxnSp>
          <p:nvCxnSpPr>
            <p:cNvPr id="58" name="Straight Connector 57">
              <a:extLst>
                <a:ext uri="{FF2B5EF4-FFF2-40B4-BE49-F238E27FC236}">
                  <a16:creationId xmlns:a16="http://schemas.microsoft.com/office/drawing/2014/main" id="{E4A1A245-3987-E94E-9888-D1A4375EBDEC}"/>
                </a:ext>
              </a:extLst>
            </p:cNvPr>
            <p:cNvCxnSpPr>
              <a:cxnSpLocks/>
            </p:cNvCxnSpPr>
            <p:nvPr/>
          </p:nvCxnSpPr>
          <p:spPr>
            <a:xfrm>
              <a:off x="6273921" y="4304571"/>
              <a:ext cx="0" cy="164956"/>
            </a:xfrm>
            <a:prstGeom prst="line">
              <a:avLst/>
            </a:prstGeom>
            <a:noFill/>
            <a:ln w="22225" cap="flat" cmpd="sng" algn="ctr">
              <a:solidFill>
                <a:srgbClr val="BCC0C0">
                  <a:lumMod val="60000"/>
                  <a:lumOff val="40000"/>
                </a:srgbClr>
              </a:solidFill>
              <a:prstDash val="solid"/>
              <a:miter lim="800000"/>
            </a:ln>
            <a:effectLst/>
          </p:spPr>
        </p:cxnSp>
        <p:cxnSp>
          <p:nvCxnSpPr>
            <p:cNvPr id="59" name="Straight Connector 58">
              <a:extLst>
                <a:ext uri="{FF2B5EF4-FFF2-40B4-BE49-F238E27FC236}">
                  <a16:creationId xmlns:a16="http://schemas.microsoft.com/office/drawing/2014/main" id="{7F3D06BF-7B51-194C-9FC4-0A611C82718C}"/>
                </a:ext>
              </a:extLst>
            </p:cNvPr>
            <p:cNvCxnSpPr>
              <a:cxnSpLocks/>
            </p:cNvCxnSpPr>
            <p:nvPr/>
          </p:nvCxnSpPr>
          <p:spPr>
            <a:xfrm>
              <a:off x="3821346" y="4287716"/>
              <a:ext cx="0" cy="164956"/>
            </a:xfrm>
            <a:prstGeom prst="line">
              <a:avLst/>
            </a:prstGeom>
            <a:noFill/>
            <a:ln w="22225" cap="flat" cmpd="sng" algn="ctr">
              <a:solidFill>
                <a:srgbClr val="BCC0C0">
                  <a:lumMod val="60000"/>
                  <a:lumOff val="40000"/>
                </a:srgbClr>
              </a:solidFill>
              <a:prstDash val="solid"/>
              <a:miter lim="800000"/>
            </a:ln>
            <a:effectLst/>
          </p:spPr>
        </p:cxnSp>
        <p:cxnSp>
          <p:nvCxnSpPr>
            <p:cNvPr id="60" name="Straight Connector 59">
              <a:extLst>
                <a:ext uri="{FF2B5EF4-FFF2-40B4-BE49-F238E27FC236}">
                  <a16:creationId xmlns:a16="http://schemas.microsoft.com/office/drawing/2014/main" id="{1B5112CA-97B2-8E42-AD06-1C4C478F293A}"/>
                </a:ext>
              </a:extLst>
            </p:cNvPr>
            <p:cNvCxnSpPr>
              <a:cxnSpLocks/>
            </p:cNvCxnSpPr>
            <p:nvPr/>
          </p:nvCxnSpPr>
          <p:spPr>
            <a:xfrm>
              <a:off x="3821346" y="2435697"/>
              <a:ext cx="6856745" cy="0"/>
            </a:xfrm>
            <a:prstGeom prst="line">
              <a:avLst/>
            </a:prstGeom>
            <a:noFill/>
            <a:ln w="12700" cap="flat" cmpd="sng" algn="ctr">
              <a:solidFill>
                <a:srgbClr val="BCC0C0">
                  <a:lumMod val="60000"/>
                  <a:lumOff val="40000"/>
                </a:srgbClr>
              </a:solidFill>
              <a:prstDash val="solid"/>
              <a:miter lim="800000"/>
            </a:ln>
            <a:effectLst/>
          </p:spPr>
        </p:cxnSp>
        <p:sp>
          <p:nvSpPr>
            <p:cNvPr id="61" name="Rectangle 60">
              <a:extLst>
                <a:ext uri="{FF2B5EF4-FFF2-40B4-BE49-F238E27FC236}">
                  <a16:creationId xmlns:a16="http://schemas.microsoft.com/office/drawing/2014/main" id="{31409D1B-82CC-724E-8A94-73CD2019A1E5}"/>
                </a:ext>
              </a:extLst>
            </p:cNvPr>
            <p:cNvSpPr/>
            <p:nvPr/>
          </p:nvSpPr>
          <p:spPr>
            <a:xfrm>
              <a:off x="2948346" y="2269198"/>
              <a:ext cx="671979" cy="298371"/>
            </a:xfrm>
            <a:prstGeom prst="rect">
              <a:avLst/>
            </a:prstGeom>
          </p:spPr>
          <p:txBody>
            <a:bodyPr wrap="square">
              <a:spAutoFit/>
            </a:bodyPr>
            <a:lstStyle/>
            <a:p>
              <a:r>
                <a:rPr lang="en-US" sz="1100" b="1" dirty="0">
                  <a:solidFill>
                    <a:srgbClr val="000000"/>
                  </a:solidFill>
                  <a:latin typeface="Century Gothic" panose="020F0302020204030204"/>
                </a:rPr>
                <a:t>20/20</a:t>
              </a:r>
              <a:endParaRPr lang="en-US" sz="1100" dirty="0">
                <a:solidFill>
                  <a:srgbClr val="000000"/>
                </a:solidFill>
                <a:latin typeface="Century Gothic" panose="020F0302020204030204"/>
              </a:endParaRPr>
            </a:p>
          </p:txBody>
        </p:sp>
        <p:sp>
          <p:nvSpPr>
            <p:cNvPr id="62" name="Rectangle 61">
              <a:extLst>
                <a:ext uri="{FF2B5EF4-FFF2-40B4-BE49-F238E27FC236}">
                  <a16:creationId xmlns:a16="http://schemas.microsoft.com/office/drawing/2014/main" id="{076E7DEB-B7C8-DC40-84AB-F00C4609DC2E}"/>
                </a:ext>
              </a:extLst>
            </p:cNvPr>
            <p:cNvSpPr/>
            <p:nvPr/>
          </p:nvSpPr>
          <p:spPr>
            <a:xfrm>
              <a:off x="4684230" y="4487873"/>
              <a:ext cx="3179382" cy="810281"/>
            </a:xfrm>
            <a:prstGeom prst="rect">
              <a:avLst/>
            </a:prstGeom>
          </p:spPr>
          <p:txBody>
            <a:bodyPr wrap="square">
              <a:spAutoFit/>
            </a:bodyPr>
            <a:lstStyle/>
            <a:p>
              <a:pPr algn="ctr">
                <a:lnSpc>
                  <a:spcPts val="2400"/>
                </a:lnSpc>
                <a:spcAft>
                  <a:spcPts val="500"/>
                </a:spcAft>
              </a:pPr>
              <a:r>
                <a:rPr lang="en-US" sz="1100" b="1" cap="all" spc="200" dirty="0">
                  <a:solidFill>
                    <a:srgbClr val="000000"/>
                  </a:solidFill>
                  <a:latin typeface="Century Gothic" panose="020F0302020204030204"/>
                </a:rPr>
                <a:t>5/7/17</a:t>
              </a:r>
            </a:p>
            <a:p>
              <a:pPr algn="ctr"/>
              <a:r>
                <a:rPr lang="en-US" sz="1600" b="1" cap="all" spc="200" dirty="0">
                  <a:solidFill>
                    <a:srgbClr val="C00000"/>
                  </a:solidFill>
                  <a:latin typeface="Century Gothic" panose="020F0302020204030204"/>
                </a:rPr>
                <a:t>Alerted at 20/20</a:t>
              </a:r>
              <a:endParaRPr lang="en-US" sz="1600" b="1" dirty="0">
                <a:solidFill>
                  <a:srgbClr val="C00000"/>
                </a:solidFill>
                <a:latin typeface="Century Gothic" panose="020F0302020204030204"/>
              </a:endParaRPr>
            </a:p>
          </p:txBody>
        </p:sp>
        <p:cxnSp>
          <p:nvCxnSpPr>
            <p:cNvPr id="63" name="Straight Connector 62">
              <a:extLst>
                <a:ext uri="{FF2B5EF4-FFF2-40B4-BE49-F238E27FC236}">
                  <a16:creationId xmlns:a16="http://schemas.microsoft.com/office/drawing/2014/main" id="{B97E70F8-6216-6E48-8F89-3280A5805CE6}"/>
                </a:ext>
              </a:extLst>
            </p:cNvPr>
            <p:cNvCxnSpPr>
              <a:cxnSpLocks/>
            </p:cNvCxnSpPr>
            <p:nvPr/>
          </p:nvCxnSpPr>
          <p:spPr>
            <a:xfrm>
              <a:off x="3821346" y="2901790"/>
              <a:ext cx="6856745" cy="0"/>
            </a:xfrm>
            <a:prstGeom prst="line">
              <a:avLst/>
            </a:prstGeom>
            <a:noFill/>
            <a:ln w="12700" cap="flat" cmpd="sng" algn="ctr">
              <a:solidFill>
                <a:srgbClr val="BCC0C0">
                  <a:lumMod val="60000"/>
                  <a:lumOff val="40000"/>
                </a:srgbClr>
              </a:solidFill>
              <a:prstDash val="solid"/>
              <a:miter lim="800000"/>
            </a:ln>
            <a:effectLst/>
          </p:spPr>
        </p:cxnSp>
        <p:sp>
          <p:nvSpPr>
            <p:cNvPr id="64" name="Rectangle 63">
              <a:extLst>
                <a:ext uri="{FF2B5EF4-FFF2-40B4-BE49-F238E27FC236}">
                  <a16:creationId xmlns:a16="http://schemas.microsoft.com/office/drawing/2014/main" id="{497AB617-63BC-E04A-88F9-377A0953E938}"/>
                </a:ext>
              </a:extLst>
            </p:cNvPr>
            <p:cNvSpPr/>
            <p:nvPr/>
          </p:nvSpPr>
          <p:spPr>
            <a:xfrm>
              <a:off x="2948346" y="2735289"/>
              <a:ext cx="671979" cy="298371"/>
            </a:xfrm>
            <a:prstGeom prst="rect">
              <a:avLst/>
            </a:prstGeom>
          </p:spPr>
          <p:txBody>
            <a:bodyPr wrap="square">
              <a:spAutoFit/>
            </a:bodyPr>
            <a:lstStyle/>
            <a:p>
              <a:r>
                <a:rPr lang="en-US" sz="1100" b="1" dirty="0">
                  <a:solidFill>
                    <a:srgbClr val="000000"/>
                  </a:solidFill>
                  <a:latin typeface="Century Gothic" panose="020F0302020204030204"/>
                </a:rPr>
                <a:t>20/40</a:t>
              </a:r>
              <a:endParaRPr lang="en-US" sz="1100" dirty="0">
                <a:solidFill>
                  <a:srgbClr val="000000"/>
                </a:solidFill>
                <a:latin typeface="Century Gothic" panose="020F0302020204030204"/>
              </a:endParaRPr>
            </a:p>
          </p:txBody>
        </p:sp>
        <p:cxnSp>
          <p:nvCxnSpPr>
            <p:cNvPr id="65" name="Straight Connector 64">
              <a:extLst>
                <a:ext uri="{FF2B5EF4-FFF2-40B4-BE49-F238E27FC236}">
                  <a16:creationId xmlns:a16="http://schemas.microsoft.com/office/drawing/2014/main" id="{8265CBA6-61E0-2A40-A819-1685E309A943}"/>
                </a:ext>
              </a:extLst>
            </p:cNvPr>
            <p:cNvCxnSpPr>
              <a:cxnSpLocks/>
            </p:cNvCxnSpPr>
            <p:nvPr/>
          </p:nvCxnSpPr>
          <p:spPr>
            <a:xfrm>
              <a:off x="3821346" y="3367883"/>
              <a:ext cx="6856745" cy="0"/>
            </a:xfrm>
            <a:prstGeom prst="line">
              <a:avLst/>
            </a:prstGeom>
            <a:noFill/>
            <a:ln w="12700" cap="flat" cmpd="sng" algn="ctr">
              <a:solidFill>
                <a:srgbClr val="BCC0C0">
                  <a:lumMod val="60000"/>
                  <a:lumOff val="40000"/>
                </a:srgbClr>
              </a:solidFill>
              <a:prstDash val="solid"/>
              <a:miter lim="800000"/>
            </a:ln>
            <a:effectLst/>
          </p:spPr>
        </p:cxnSp>
        <p:sp>
          <p:nvSpPr>
            <p:cNvPr id="66" name="Rectangle 65">
              <a:extLst>
                <a:ext uri="{FF2B5EF4-FFF2-40B4-BE49-F238E27FC236}">
                  <a16:creationId xmlns:a16="http://schemas.microsoft.com/office/drawing/2014/main" id="{4FAD3CE0-5C65-F142-83EE-A2B47474514F}"/>
                </a:ext>
              </a:extLst>
            </p:cNvPr>
            <p:cNvSpPr/>
            <p:nvPr/>
          </p:nvSpPr>
          <p:spPr>
            <a:xfrm>
              <a:off x="2948346" y="3201384"/>
              <a:ext cx="671979" cy="298371"/>
            </a:xfrm>
            <a:prstGeom prst="rect">
              <a:avLst/>
            </a:prstGeom>
          </p:spPr>
          <p:txBody>
            <a:bodyPr wrap="square">
              <a:spAutoFit/>
            </a:bodyPr>
            <a:lstStyle/>
            <a:p>
              <a:r>
                <a:rPr lang="en-US" sz="1100" b="1" dirty="0">
                  <a:solidFill>
                    <a:srgbClr val="000000"/>
                  </a:solidFill>
                  <a:latin typeface="Century Gothic" panose="020F0302020204030204"/>
                </a:rPr>
                <a:t>20/60</a:t>
              </a:r>
              <a:endParaRPr lang="en-US" sz="1100" dirty="0">
                <a:solidFill>
                  <a:srgbClr val="000000"/>
                </a:solidFill>
                <a:latin typeface="Century Gothic" panose="020F0302020204030204"/>
              </a:endParaRPr>
            </a:p>
          </p:txBody>
        </p:sp>
        <p:cxnSp>
          <p:nvCxnSpPr>
            <p:cNvPr id="67" name="Straight Connector 66">
              <a:extLst>
                <a:ext uri="{FF2B5EF4-FFF2-40B4-BE49-F238E27FC236}">
                  <a16:creationId xmlns:a16="http://schemas.microsoft.com/office/drawing/2014/main" id="{AC5B50DF-7729-1743-ABD3-0AF30FCEEE72}"/>
                </a:ext>
              </a:extLst>
            </p:cNvPr>
            <p:cNvCxnSpPr>
              <a:cxnSpLocks/>
            </p:cNvCxnSpPr>
            <p:nvPr/>
          </p:nvCxnSpPr>
          <p:spPr>
            <a:xfrm>
              <a:off x="3821346" y="3833976"/>
              <a:ext cx="6856745" cy="0"/>
            </a:xfrm>
            <a:prstGeom prst="line">
              <a:avLst/>
            </a:prstGeom>
            <a:noFill/>
            <a:ln w="12700" cap="flat" cmpd="sng" algn="ctr">
              <a:solidFill>
                <a:srgbClr val="BCC0C0">
                  <a:lumMod val="60000"/>
                  <a:lumOff val="40000"/>
                </a:srgbClr>
              </a:solidFill>
              <a:prstDash val="solid"/>
              <a:miter lim="800000"/>
            </a:ln>
            <a:effectLst/>
          </p:spPr>
        </p:cxnSp>
        <p:sp>
          <p:nvSpPr>
            <p:cNvPr id="68" name="Rectangle 67">
              <a:extLst>
                <a:ext uri="{FF2B5EF4-FFF2-40B4-BE49-F238E27FC236}">
                  <a16:creationId xmlns:a16="http://schemas.microsoft.com/office/drawing/2014/main" id="{A99F22DF-A55D-7943-B789-B7B0D1DD4F11}"/>
                </a:ext>
              </a:extLst>
            </p:cNvPr>
            <p:cNvSpPr/>
            <p:nvPr/>
          </p:nvSpPr>
          <p:spPr>
            <a:xfrm>
              <a:off x="2948346" y="3667477"/>
              <a:ext cx="671979" cy="298371"/>
            </a:xfrm>
            <a:prstGeom prst="rect">
              <a:avLst/>
            </a:prstGeom>
          </p:spPr>
          <p:txBody>
            <a:bodyPr wrap="square">
              <a:spAutoFit/>
            </a:bodyPr>
            <a:lstStyle/>
            <a:p>
              <a:r>
                <a:rPr lang="en-US" sz="1100" b="1" dirty="0">
                  <a:solidFill>
                    <a:srgbClr val="000000"/>
                  </a:solidFill>
                  <a:latin typeface="Century Gothic" panose="020F0302020204030204"/>
                </a:rPr>
                <a:t>20/80</a:t>
              </a:r>
              <a:endParaRPr lang="en-US" sz="1100" dirty="0">
                <a:solidFill>
                  <a:srgbClr val="000000"/>
                </a:solidFill>
                <a:latin typeface="Century Gothic" panose="020F0302020204030204"/>
              </a:endParaRPr>
            </a:p>
          </p:txBody>
        </p:sp>
        <p:cxnSp>
          <p:nvCxnSpPr>
            <p:cNvPr id="69" name="Straight Connector 68">
              <a:extLst>
                <a:ext uri="{FF2B5EF4-FFF2-40B4-BE49-F238E27FC236}">
                  <a16:creationId xmlns:a16="http://schemas.microsoft.com/office/drawing/2014/main" id="{2B3218D8-89C6-2C46-9768-2DDEE1E18494}"/>
                </a:ext>
              </a:extLst>
            </p:cNvPr>
            <p:cNvCxnSpPr>
              <a:cxnSpLocks/>
            </p:cNvCxnSpPr>
            <p:nvPr/>
          </p:nvCxnSpPr>
          <p:spPr>
            <a:xfrm>
              <a:off x="3821346" y="4292832"/>
              <a:ext cx="6856745" cy="0"/>
            </a:xfrm>
            <a:prstGeom prst="line">
              <a:avLst/>
            </a:prstGeom>
            <a:noFill/>
            <a:ln w="22225" cap="flat" cmpd="sng" algn="ctr">
              <a:solidFill>
                <a:srgbClr val="7F8489"/>
              </a:solidFill>
              <a:prstDash val="solid"/>
              <a:miter lim="800000"/>
            </a:ln>
            <a:effectLst/>
          </p:spPr>
        </p:cxnSp>
        <p:sp>
          <p:nvSpPr>
            <p:cNvPr id="70" name="Rectangle 69">
              <a:extLst>
                <a:ext uri="{FF2B5EF4-FFF2-40B4-BE49-F238E27FC236}">
                  <a16:creationId xmlns:a16="http://schemas.microsoft.com/office/drawing/2014/main" id="{F9044D8C-1D28-8740-98DF-0C8785F94ACD}"/>
                </a:ext>
              </a:extLst>
            </p:cNvPr>
            <p:cNvSpPr/>
            <p:nvPr/>
          </p:nvSpPr>
          <p:spPr>
            <a:xfrm>
              <a:off x="2948346" y="4133571"/>
              <a:ext cx="772969" cy="298371"/>
            </a:xfrm>
            <a:prstGeom prst="rect">
              <a:avLst/>
            </a:prstGeom>
          </p:spPr>
          <p:txBody>
            <a:bodyPr wrap="square">
              <a:spAutoFit/>
            </a:bodyPr>
            <a:lstStyle/>
            <a:p>
              <a:r>
                <a:rPr lang="en-US" sz="1100" b="1" dirty="0">
                  <a:solidFill>
                    <a:srgbClr val="000000"/>
                  </a:solidFill>
                  <a:latin typeface="Century Gothic" panose="020F0302020204030204"/>
                </a:rPr>
                <a:t>20/100</a:t>
              </a:r>
              <a:endParaRPr lang="en-US" sz="1100" dirty="0">
                <a:solidFill>
                  <a:srgbClr val="000000"/>
                </a:solidFill>
                <a:latin typeface="Century Gothic" panose="020F0302020204030204"/>
              </a:endParaRPr>
            </a:p>
          </p:txBody>
        </p:sp>
        <p:cxnSp>
          <p:nvCxnSpPr>
            <p:cNvPr id="72" name="Straight Connector 71">
              <a:extLst>
                <a:ext uri="{FF2B5EF4-FFF2-40B4-BE49-F238E27FC236}">
                  <a16:creationId xmlns:a16="http://schemas.microsoft.com/office/drawing/2014/main" id="{C5228456-E560-644B-8E17-DE592D92E302}"/>
                </a:ext>
              </a:extLst>
            </p:cNvPr>
            <p:cNvCxnSpPr>
              <a:cxnSpLocks/>
            </p:cNvCxnSpPr>
            <p:nvPr/>
          </p:nvCxnSpPr>
          <p:spPr>
            <a:xfrm flipV="1">
              <a:off x="3821346" y="2425345"/>
              <a:ext cx="0" cy="1879226"/>
            </a:xfrm>
            <a:prstGeom prst="line">
              <a:avLst/>
            </a:prstGeom>
            <a:noFill/>
            <a:ln w="22225" cap="flat" cmpd="sng" algn="ctr">
              <a:solidFill>
                <a:srgbClr val="7F8489"/>
              </a:solidFill>
              <a:prstDash val="solid"/>
              <a:miter lim="800000"/>
            </a:ln>
            <a:effectLst/>
          </p:spPr>
        </p:cxnSp>
        <p:cxnSp>
          <p:nvCxnSpPr>
            <p:cNvPr id="73" name="Straight Connector 72">
              <a:extLst>
                <a:ext uri="{FF2B5EF4-FFF2-40B4-BE49-F238E27FC236}">
                  <a16:creationId xmlns:a16="http://schemas.microsoft.com/office/drawing/2014/main" id="{46E61876-2EC7-8840-9D58-698CC91BD427}"/>
                </a:ext>
              </a:extLst>
            </p:cNvPr>
            <p:cNvCxnSpPr>
              <a:cxnSpLocks/>
            </p:cNvCxnSpPr>
            <p:nvPr/>
          </p:nvCxnSpPr>
          <p:spPr>
            <a:xfrm flipH="1" flipV="1">
              <a:off x="6273921" y="2425345"/>
              <a:ext cx="1" cy="1862371"/>
            </a:xfrm>
            <a:prstGeom prst="line">
              <a:avLst/>
            </a:prstGeom>
            <a:noFill/>
            <a:ln w="22225" cap="flat" cmpd="sng" algn="ctr">
              <a:solidFill>
                <a:srgbClr val="C00000"/>
              </a:solidFill>
              <a:prstDash val="sysDash"/>
              <a:miter lim="800000"/>
            </a:ln>
            <a:effectLst/>
          </p:spPr>
        </p:cxnSp>
        <p:cxnSp>
          <p:nvCxnSpPr>
            <p:cNvPr id="74" name="Straight Connector 73">
              <a:extLst>
                <a:ext uri="{FF2B5EF4-FFF2-40B4-BE49-F238E27FC236}">
                  <a16:creationId xmlns:a16="http://schemas.microsoft.com/office/drawing/2014/main" id="{FFF6BAF0-25BB-4648-BDBD-E51F5657FD21}"/>
                </a:ext>
              </a:extLst>
            </p:cNvPr>
            <p:cNvCxnSpPr>
              <a:cxnSpLocks/>
            </p:cNvCxnSpPr>
            <p:nvPr/>
          </p:nvCxnSpPr>
          <p:spPr>
            <a:xfrm>
              <a:off x="3821346" y="2435697"/>
              <a:ext cx="6856745" cy="0"/>
            </a:xfrm>
            <a:prstGeom prst="line">
              <a:avLst/>
            </a:prstGeom>
            <a:noFill/>
            <a:ln w="31750" cap="flat" cmpd="sng" algn="ctr">
              <a:solidFill>
                <a:srgbClr val="000000"/>
              </a:solidFill>
              <a:prstDash val="solid"/>
              <a:miter lim="800000"/>
            </a:ln>
            <a:effectLst/>
          </p:spPr>
        </p:cxnSp>
        <p:grpSp>
          <p:nvGrpSpPr>
            <p:cNvPr id="75" name="Group 74">
              <a:extLst>
                <a:ext uri="{FF2B5EF4-FFF2-40B4-BE49-F238E27FC236}">
                  <a16:creationId xmlns:a16="http://schemas.microsoft.com/office/drawing/2014/main" id="{D54038B5-A48D-FA48-BA70-9EFB6E6D82CB}"/>
                </a:ext>
              </a:extLst>
            </p:cNvPr>
            <p:cNvGrpSpPr/>
            <p:nvPr/>
          </p:nvGrpSpPr>
          <p:grpSpPr>
            <a:xfrm>
              <a:off x="5904740" y="2056760"/>
              <a:ext cx="743750" cy="743750"/>
              <a:chOff x="9503822" y="1773629"/>
              <a:chExt cx="1150908" cy="1150908"/>
            </a:xfrm>
          </p:grpSpPr>
          <p:sp>
            <p:nvSpPr>
              <p:cNvPr id="76" name="Oval 75">
                <a:extLst>
                  <a:ext uri="{FF2B5EF4-FFF2-40B4-BE49-F238E27FC236}">
                    <a16:creationId xmlns:a16="http://schemas.microsoft.com/office/drawing/2014/main" id="{BD05B472-5886-1B4D-BD3A-83A2C728E27D}"/>
                  </a:ext>
                </a:extLst>
              </p:cNvPr>
              <p:cNvSpPr/>
              <p:nvPr/>
            </p:nvSpPr>
            <p:spPr>
              <a:xfrm>
                <a:off x="9967636" y="2237438"/>
                <a:ext cx="223289" cy="223289"/>
              </a:xfrm>
              <a:prstGeom prst="ellipse">
                <a:avLst/>
              </a:prstGeom>
              <a:solidFill>
                <a:srgbClr val="C00000"/>
              </a:solidFill>
              <a:ln w="38100" cap="flat" cmpd="sng" algn="ctr">
                <a:gradFill>
                  <a:gsLst>
                    <a:gs pos="0">
                      <a:srgbClr val="FFFFFF"/>
                    </a:gs>
                    <a:gs pos="100000">
                      <a:srgbClr val="FFFFFF">
                        <a:lumMod val="85000"/>
                      </a:srgbClr>
                    </a:gs>
                  </a:gsLst>
                  <a:lin ang="2700000" scaled="0"/>
                </a:gradFill>
                <a:prstDash val="solid"/>
                <a:miter lim="800000"/>
              </a:ln>
              <a:effectLst>
                <a:outerShdw blurRad="190500" dist="38100" dir="2700000" algn="tl"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nvGrpSpPr>
              <p:cNvPr id="77" name="Group 76">
                <a:extLst>
                  <a:ext uri="{FF2B5EF4-FFF2-40B4-BE49-F238E27FC236}">
                    <a16:creationId xmlns:a16="http://schemas.microsoft.com/office/drawing/2014/main" id="{78C06258-35E3-8342-AE45-F3AB8438A41D}"/>
                  </a:ext>
                </a:extLst>
              </p:cNvPr>
              <p:cNvGrpSpPr/>
              <p:nvPr/>
            </p:nvGrpSpPr>
            <p:grpSpPr>
              <a:xfrm>
                <a:off x="9503822" y="1773629"/>
                <a:ext cx="1150908" cy="1150908"/>
                <a:chOff x="9669119" y="2116195"/>
                <a:chExt cx="821197" cy="821197"/>
              </a:xfrm>
            </p:grpSpPr>
            <p:sp>
              <p:nvSpPr>
                <p:cNvPr id="78" name="Oval 77">
                  <a:extLst>
                    <a:ext uri="{FF2B5EF4-FFF2-40B4-BE49-F238E27FC236}">
                      <a16:creationId xmlns:a16="http://schemas.microsoft.com/office/drawing/2014/main" id="{52359ABA-9700-9743-913A-9ABFD9025C82}"/>
                    </a:ext>
                  </a:extLst>
                </p:cNvPr>
                <p:cNvSpPr/>
                <p:nvPr/>
              </p:nvSpPr>
              <p:spPr>
                <a:xfrm>
                  <a:off x="9845886" y="2292962"/>
                  <a:ext cx="467664" cy="467664"/>
                </a:xfrm>
                <a:prstGeom prst="ellipse">
                  <a:avLst/>
                </a:prstGeom>
                <a:noFill/>
                <a:ln w="19050" cap="flat" cmpd="sng" algn="ctr">
                  <a:solidFill>
                    <a:srgbClr val="C00000">
                      <a:alpha val="30000"/>
                    </a:srgbClr>
                  </a:solidFill>
                  <a:prstDash val="solid"/>
                  <a:miter lim="800000"/>
                </a:ln>
                <a:effectLst>
                  <a:outerShdw blurRad="190500" dist="38100" dir="2700000" algn="tl"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sp>
              <p:nvSpPr>
                <p:cNvPr id="79" name="Oval 78">
                  <a:extLst>
                    <a:ext uri="{FF2B5EF4-FFF2-40B4-BE49-F238E27FC236}">
                      <a16:creationId xmlns:a16="http://schemas.microsoft.com/office/drawing/2014/main" id="{3EC6403A-1949-484F-B9D9-08D4BE901C18}"/>
                    </a:ext>
                  </a:extLst>
                </p:cNvPr>
                <p:cNvSpPr/>
                <p:nvPr/>
              </p:nvSpPr>
              <p:spPr>
                <a:xfrm>
                  <a:off x="9669119" y="2116195"/>
                  <a:ext cx="821197" cy="821197"/>
                </a:xfrm>
                <a:prstGeom prst="ellipse">
                  <a:avLst/>
                </a:prstGeom>
                <a:noFill/>
                <a:ln w="19050" cap="flat" cmpd="sng" algn="ctr">
                  <a:solidFill>
                    <a:srgbClr val="C00000">
                      <a:alpha val="15000"/>
                    </a:srgbClr>
                  </a:solidFill>
                  <a:prstDash val="solid"/>
                  <a:miter lim="800000"/>
                </a:ln>
                <a:effectLst>
                  <a:outerShdw blurRad="190500" dist="38100" dir="2700000" algn="tl"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grpSp>
        <p:cxnSp>
          <p:nvCxnSpPr>
            <p:cNvPr id="81" name="Straight Connector 80">
              <a:extLst>
                <a:ext uri="{FF2B5EF4-FFF2-40B4-BE49-F238E27FC236}">
                  <a16:creationId xmlns:a16="http://schemas.microsoft.com/office/drawing/2014/main" id="{EBA2B1CD-0E78-384A-8B27-77B3090BBE8D}"/>
                </a:ext>
              </a:extLst>
            </p:cNvPr>
            <p:cNvCxnSpPr>
              <a:cxnSpLocks/>
            </p:cNvCxnSpPr>
            <p:nvPr/>
          </p:nvCxnSpPr>
          <p:spPr>
            <a:xfrm flipH="1" flipV="1">
              <a:off x="10678089" y="2425345"/>
              <a:ext cx="1" cy="1862371"/>
            </a:xfrm>
            <a:prstGeom prst="line">
              <a:avLst/>
            </a:prstGeom>
            <a:noFill/>
            <a:ln w="22225" cap="flat" cmpd="sng" algn="ctr">
              <a:solidFill>
                <a:srgbClr val="64A70B"/>
              </a:solidFill>
              <a:prstDash val="sysDash"/>
              <a:miter lim="800000"/>
            </a:ln>
            <a:effectLst/>
          </p:spPr>
        </p:cxnSp>
        <p:sp>
          <p:nvSpPr>
            <p:cNvPr id="82" name="Oval 81">
              <a:extLst>
                <a:ext uri="{FF2B5EF4-FFF2-40B4-BE49-F238E27FC236}">
                  <a16:creationId xmlns:a16="http://schemas.microsoft.com/office/drawing/2014/main" id="{DA98E00E-9AD5-4B45-B298-F3ADE7B7563E}"/>
                </a:ext>
              </a:extLst>
            </p:cNvPr>
            <p:cNvSpPr/>
            <p:nvPr/>
          </p:nvSpPr>
          <p:spPr>
            <a:xfrm>
              <a:off x="10599500" y="2348081"/>
              <a:ext cx="144296" cy="144296"/>
            </a:xfrm>
            <a:prstGeom prst="ellipse">
              <a:avLst/>
            </a:prstGeom>
            <a:solidFill>
              <a:srgbClr val="64A70B"/>
            </a:solidFill>
            <a:ln w="38100" cap="flat" cmpd="sng" algn="ctr">
              <a:gradFill>
                <a:gsLst>
                  <a:gs pos="0">
                    <a:srgbClr val="FFFFFF"/>
                  </a:gs>
                  <a:gs pos="100000">
                    <a:srgbClr val="FFFFFF">
                      <a:lumMod val="85000"/>
                    </a:srgbClr>
                  </a:gs>
                </a:gsLst>
                <a:lin ang="2700000" scaled="0"/>
              </a:gradFill>
              <a:prstDash val="solid"/>
              <a:miter lim="800000"/>
            </a:ln>
            <a:effectLst>
              <a:outerShdw blurRad="190500" dist="38100" dir="2700000" algn="tl"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sp>
          <p:nvSpPr>
            <p:cNvPr id="83" name="Rectangle 82">
              <a:extLst>
                <a:ext uri="{FF2B5EF4-FFF2-40B4-BE49-F238E27FC236}">
                  <a16:creationId xmlns:a16="http://schemas.microsoft.com/office/drawing/2014/main" id="{07836FD5-1BCA-B54F-A2EE-AA1613F23FC1}"/>
                </a:ext>
              </a:extLst>
            </p:cNvPr>
            <p:cNvSpPr/>
            <p:nvPr/>
          </p:nvSpPr>
          <p:spPr>
            <a:xfrm>
              <a:off x="9824302" y="4497611"/>
              <a:ext cx="1694695" cy="950691"/>
            </a:xfrm>
            <a:prstGeom prst="rect">
              <a:avLst/>
            </a:prstGeom>
          </p:spPr>
          <p:txBody>
            <a:bodyPr wrap="square">
              <a:spAutoFit/>
            </a:bodyPr>
            <a:lstStyle/>
            <a:p>
              <a:pPr algn="ctr">
                <a:lnSpc>
                  <a:spcPts val="2400"/>
                </a:lnSpc>
                <a:spcAft>
                  <a:spcPts val="500"/>
                </a:spcAft>
              </a:pPr>
              <a:r>
                <a:rPr lang="en-US" sz="1100" b="1" cap="all" spc="200" dirty="0">
                  <a:solidFill>
                    <a:srgbClr val="000000"/>
                  </a:solidFill>
                  <a:latin typeface="Century Gothic" panose="020F0302020204030204"/>
                </a:rPr>
                <a:t>3/12/18</a:t>
              </a:r>
            </a:p>
            <a:p>
              <a:pPr algn="ctr"/>
              <a:r>
                <a:rPr lang="en-US" sz="1200" b="1" cap="all" spc="200" dirty="0">
                  <a:solidFill>
                    <a:srgbClr val="64A70B"/>
                  </a:solidFill>
                  <a:latin typeface="Century Gothic" panose="020F0302020204030204"/>
                </a:rPr>
                <a:t>Continues</a:t>
              </a:r>
            </a:p>
            <a:p>
              <a:pPr algn="ctr"/>
              <a:r>
                <a:rPr lang="en-US" sz="1200" b="1" cap="all" spc="200" dirty="0">
                  <a:solidFill>
                    <a:srgbClr val="64A70B"/>
                  </a:solidFill>
                  <a:latin typeface="Century Gothic" panose="020F0302020204030204"/>
                </a:rPr>
                <a:t>at 20/20 OD</a:t>
              </a:r>
              <a:endParaRPr lang="en-US" sz="1200" b="1" dirty="0">
                <a:solidFill>
                  <a:srgbClr val="64A70B"/>
                </a:solidFill>
                <a:latin typeface="Century Gothic" panose="020F0302020204030204"/>
              </a:endParaRPr>
            </a:p>
          </p:txBody>
        </p:sp>
        <p:sp>
          <p:nvSpPr>
            <p:cNvPr id="84" name="Rectangle 83">
              <a:extLst>
                <a:ext uri="{FF2B5EF4-FFF2-40B4-BE49-F238E27FC236}">
                  <a16:creationId xmlns:a16="http://schemas.microsoft.com/office/drawing/2014/main" id="{5BA47E12-524C-5F48-9F63-F068B913BB6A}"/>
                </a:ext>
              </a:extLst>
            </p:cNvPr>
            <p:cNvSpPr/>
            <p:nvPr/>
          </p:nvSpPr>
          <p:spPr>
            <a:xfrm>
              <a:off x="2936805" y="4498495"/>
              <a:ext cx="1713931" cy="950691"/>
            </a:xfrm>
            <a:prstGeom prst="rect">
              <a:avLst/>
            </a:prstGeom>
          </p:spPr>
          <p:txBody>
            <a:bodyPr wrap="square">
              <a:spAutoFit/>
            </a:bodyPr>
            <a:lstStyle/>
            <a:p>
              <a:pPr algn="ctr">
                <a:lnSpc>
                  <a:spcPts val="2400"/>
                </a:lnSpc>
                <a:spcAft>
                  <a:spcPts val="500"/>
                </a:spcAft>
              </a:pPr>
              <a:r>
                <a:rPr lang="en-US" sz="1100" b="1" cap="all" spc="200" dirty="0">
                  <a:solidFill>
                    <a:srgbClr val="000000"/>
                  </a:solidFill>
                  <a:latin typeface="Century Gothic" panose="020F0302020204030204"/>
                </a:rPr>
                <a:t>12/19/16</a:t>
              </a:r>
            </a:p>
            <a:p>
              <a:pPr algn="ctr"/>
              <a:r>
                <a:rPr lang="en-US" sz="1200" b="1" cap="all" spc="200" dirty="0">
                  <a:solidFill>
                    <a:srgbClr val="7F8489"/>
                  </a:solidFill>
                  <a:latin typeface="Century Gothic" panose="020F0302020204030204"/>
                </a:rPr>
                <a:t>Baseline VA</a:t>
              </a:r>
            </a:p>
            <a:p>
              <a:pPr algn="ctr"/>
              <a:r>
                <a:rPr lang="en-US" sz="1200" b="1" cap="all" spc="200" dirty="0">
                  <a:solidFill>
                    <a:srgbClr val="7F8489"/>
                  </a:solidFill>
                  <a:latin typeface="Century Gothic" panose="020F0302020204030204"/>
                </a:rPr>
                <a:t>20/20 OD</a:t>
              </a:r>
              <a:endParaRPr lang="en-US" sz="1200" b="1" dirty="0">
                <a:solidFill>
                  <a:srgbClr val="7F8489"/>
                </a:solidFill>
                <a:latin typeface="Century Gothic" panose="020F0302020204030204"/>
              </a:endParaRPr>
            </a:p>
          </p:txBody>
        </p:sp>
        <p:sp>
          <p:nvSpPr>
            <p:cNvPr id="85" name="Oval 84">
              <a:extLst>
                <a:ext uri="{FF2B5EF4-FFF2-40B4-BE49-F238E27FC236}">
                  <a16:creationId xmlns:a16="http://schemas.microsoft.com/office/drawing/2014/main" id="{BC2A482E-7DE3-5D4D-BDA6-F1A1CF094271}"/>
                </a:ext>
              </a:extLst>
            </p:cNvPr>
            <p:cNvSpPr/>
            <p:nvPr/>
          </p:nvSpPr>
          <p:spPr>
            <a:xfrm>
              <a:off x="3748126" y="2348081"/>
              <a:ext cx="144296" cy="144296"/>
            </a:xfrm>
            <a:prstGeom prst="ellipse">
              <a:avLst/>
            </a:prstGeom>
            <a:solidFill>
              <a:srgbClr val="64A70B"/>
            </a:solidFill>
            <a:ln w="38100" cap="flat" cmpd="sng" algn="ctr">
              <a:gradFill>
                <a:gsLst>
                  <a:gs pos="0">
                    <a:srgbClr val="FFFFFF"/>
                  </a:gs>
                  <a:gs pos="100000">
                    <a:srgbClr val="FFFFFF">
                      <a:lumMod val="85000"/>
                    </a:srgbClr>
                  </a:gs>
                </a:gsLst>
                <a:lin ang="2700000" scaled="0"/>
              </a:gradFill>
              <a:prstDash val="solid"/>
              <a:miter lim="800000"/>
            </a:ln>
            <a:effectLst>
              <a:outerShdw blurRad="190500" dist="38100" dir="2700000" algn="tl" rotWithShape="0">
                <a:prstClr val="black">
                  <a:alpha val="2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pic>
        <p:nvPicPr>
          <p:cNvPr id="91" name="Picture 90">
            <a:extLst>
              <a:ext uri="{FF2B5EF4-FFF2-40B4-BE49-F238E27FC236}">
                <a16:creationId xmlns:a16="http://schemas.microsoft.com/office/drawing/2014/main" id="{60DC6A39-93F3-364F-A2AB-0737715B9FD6}"/>
              </a:ext>
            </a:extLst>
          </p:cNvPr>
          <p:cNvPicPr>
            <a:picLocks noChangeAspect="1"/>
          </p:cNvPicPr>
          <p:nvPr/>
        </p:nvPicPr>
        <p:blipFill>
          <a:blip r:embed="rId3"/>
          <a:stretch>
            <a:fillRect/>
          </a:stretch>
        </p:blipFill>
        <p:spPr>
          <a:xfrm>
            <a:off x="4145690" y="5048127"/>
            <a:ext cx="1661165" cy="830462"/>
          </a:xfrm>
          <a:prstGeom prst="rect">
            <a:avLst/>
          </a:prstGeom>
        </p:spPr>
      </p:pic>
      <p:grpSp>
        <p:nvGrpSpPr>
          <p:cNvPr id="100" name="Group 99">
            <a:extLst>
              <a:ext uri="{FF2B5EF4-FFF2-40B4-BE49-F238E27FC236}">
                <a16:creationId xmlns:a16="http://schemas.microsoft.com/office/drawing/2014/main" id="{3F66D405-80C3-264C-8252-9C305E20572C}"/>
              </a:ext>
            </a:extLst>
          </p:cNvPr>
          <p:cNvGrpSpPr/>
          <p:nvPr/>
        </p:nvGrpSpPr>
        <p:grpSpPr>
          <a:xfrm>
            <a:off x="6403570" y="4838863"/>
            <a:ext cx="3213018" cy="1170705"/>
            <a:chOff x="8167826" y="5332646"/>
            <a:chExt cx="3588705" cy="1307592"/>
          </a:xfrm>
        </p:grpSpPr>
        <p:pic>
          <p:nvPicPr>
            <p:cNvPr id="97" name="Picture 96">
              <a:extLst>
                <a:ext uri="{FF2B5EF4-FFF2-40B4-BE49-F238E27FC236}">
                  <a16:creationId xmlns:a16="http://schemas.microsoft.com/office/drawing/2014/main" id="{211849DB-4831-C849-BD03-257BF03C5449}"/>
                </a:ext>
              </a:extLst>
            </p:cNvPr>
            <p:cNvPicPr>
              <a:picLocks noChangeAspect="1"/>
            </p:cNvPicPr>
            <p:nvPr/>
          </p:nvPicPr>
          <p:blipFill>
            <a:blip r:embed="rId4"/>
            <a:stretch>
              <a:fillRect/>
            </a:stretch>
          </p:blipFill>
          <p:spPr>
            <a:xfrm>
              <a:off x="8167826" y="5332646"/>
              <a:ext cx="1384059" cy="1307592"/>
            </a:xfrm>
            <a:prstGeom prst="rect">
              <a:avLst/>
            </a:prstGeom>
          </p:spPr>
        </p:pic>
        <p:sp>
          <p:nvSpPr>
            <p:cNvPr id="98" name="Oval 97">
              <a:extLst>
                <a:ext uri="{FF2B5EF4-FFF2-40B4-BE49-F238E27FC236}">
                  <a16:creationId xmlns:a16="http://schemas.microsoft.com/office/drawing/2014/main" id="{62C31BAC-6B29-2641-9DCD-81114A302411}"/>
                </a:ext>
              </a:extLst>
            </p:cNvPr>
            <p:cNvSpPr/>
            <p:nvPr/>
          </p:nvSpPr>
          <p:spPr>
            <a:xfrm>
              <a:off x="8690252" y="5679585"/>
              <a:ext cx="785703" cy="785703"/>
            </a:xfrm>
            <a:prstGeom prst="ellipse">
              <a:avLst/>
            </a:prstGeom>
            <a:noFill/>
            <a:ln w="22225">
              <a:solidFill>
                <a:srgbClr val="C00000"/>
              </a:solidFill>
            </a:ln>
            <a:effectLst>
              <a:outerShdw blurRad="190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98">
              <a:extLst>
                <a:ext uri="{FF2B5EF4-FFF2-40B4-BE49-F238E27FC236}">
                  <a16:creationId xmlns:a16="http://schemas.microsoft.com/office/drawing/2014/main" id="{03447C73-1A90-8644-9F31-64FDB258DDA1}"/>
                </a:ext>
              </a:extLst>
            </p:cNvPr>
            <p:cNvPicPr>
              <a:picLocks noChangeAspect="1"/>
            </p:cNvPicPr>
            <p:nvPr/>
          </p:nvPicPr>
          <p:blipFill>
            <a:blip r:embed="rId5"/>
            <a:stretch>
              <a:fillRect/>
            </a:stretch>
          </p:blipFill>
          <p:spPr>
            <a:xfrm>
              <a:off x="9849867" y="5332646"/>
              <a:ext cx="1906664" cy="1307592"/>
            </a:xfrm>
            <a:prstGeom prst="rect">
              <a:avLst/>
            </a:prstGeom>
          </p:spPr>
        </p:pic>
      </p:grpSp>
      <p:sp>
        <p:nvSpPr>
          <p:cNvPr id="102" name="Content Placeholder 13">
            <a:extLst>
              <a:ext uri="{FF2B5EF4-FFF2-40B4-BE49-F238E27FC236}">
                <a16:creationId xmlns:a16="http://schemas.microsoft.com/office/drawing/2014/main" id="{3554E848-F8B9-EC42-AFE1-322E1A0A5C5B}"/>
              </a:ext>
            </a:extLst>
          </p:cNvPr>
          <p:cNvSpPr>
            <a:spLocks noGrp="1"/>
          </p:cNvSpPr>
          <p:nvPr>
            <p:ph idx="1"/>
          </p:nvPr>
        </p:nvSpPr>
        <p:spPr>
          <a:xfrm>
            <a:off x="582573" y="1913612"/>
            <a:ext cx="3361843" cy="2392679"/>
          </a:xfrm>
        </p:spPr>
        <p:txBody>
          <a:bodyPr>
            <a:noAutofit/>
          </a:bodyPr>
          <a:lstStyle/>
          <a:p>
            <a:pPr>
              <a:lnSpc>
                <a:spcPct val="110000"/>
              </a:lnSpc>
              <a:spcBef>
                <a:spcPts val="500"/>
              </a:spcBef>
            </a:pPr>
            <a:r>
              <a:rPr lang="en-US" sz="1800" dirty="0"/>
              <a:t>20/20 at diagnosis, with no change in VA</a:t>
            </a:r>
          </a:p>
          <a:p>
            <a:pPr>
              <a:lnSpc>
                <a:spcPct val="110000"/>
              </a:lnSpc>
              <a:spcBef>
                <a:spcPts val="500"/>
              </a:spcBef>
            </a:pPr>
            <a:r>
              <a:rPr lang="en-US" sz="1800" dirty="0"/>
              <a:t>Patient immediately received </a:t>
            </a:r>
            <a:br>
              <a:rPr lang="en-US" sz="1800" dirty="0"/>
            </a:br>
            <a:r>
              <a:rPr lang="en-US" sz="1800" dirty="0"/>
              <a:t>anti-VEGF therapy</a:t>
            </a:r>
          </a:p>
          <a:p>
            <a:pPr>
              <a:lnSpc>
                <a:spcPct val="110000"/>
              </a:lnSpc>
              <a:spcBef>
                <a:spcPts val="500"/>
              </a:spcBef>
            </a:pPr>
            <a:r>
              <a:rPr lang="en-US" sz="1800" dirty="0"/>
              <a:t>As of 3/12/18, Patient is 20/20 OD</a:t>
            </a:r>
          </a:p>
        </p:txBody>
      </p:sp>
      <p:sp>
        <p:nvSpPr>
          <p:cNvPr id="105" name="Rectangle 104">
            <a:extLst>
              <a:ext uri="{FF2B5EF4-FFF2-40B4-BE49-F238E27FC236}">
                <a16:creationId xmlns:a16="http://schemas.microsoft.com/office/drawing/2014/main" id="{B67F6D60-8D23-854B-80C0-B847445694EA}"/>
              </a:ext>
            </a:extLst>
          </p:cNvPr>
          <p:cNvSpPr/>
          <p:nvPr/>
        </p:nvSpPr>
        <p:spPr>
          <a:xfrm>
            <a:off x="-2" y="0"/>
            <a:ext cx="12192001" cy="1303990"/>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6" name="Rectangle 105">
            <a:extLst>
              <a:ext uri="{FF2B5EF4-FFF2-40B4-BE49-F238E27FC236}">
                <a16:creationId xmlns:a16="http://schemas.microsoft.com/office/drawing/2014/main" id="{B210CABC-2867-EC4B-8BD3-3D5A33ACB0E3}"/>
              </a:ext>
            </a:extLst>
          </p:cNvPr>
          <p:cNvSpPr/>
          <p:nvPr/>
        </p:nvSpPr>
        <p:spPr>
          <a:xfrm>
            <a:off x="-3" y="0"/>
            <a:ext cx="4223081" cy="1303990"/>
          </a:xfrm>
          <a:prstGeom prst="rect">
            <a:avLst/>
          </a:prstGeom>
          <a:solidFill>
            <a:schemeClr val="tx1">
              <a:lumMod val="95000"/>
              <a:lumOff val="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1775A0"/>
              </a:solidFill>
            </a:endParaRPr>
          </a:p>
        </p:txBody>
      </p:sp>
      <p:sp>
        <p:nvSpPr>
          <p:cNvPr id="107" name="Title 6">
            <a:extLst>
              <a:ext uri="{FF2B5EF4-FFF2-40B4-BE49-F238E27FC236}">
                <a16:creationId xmlns:a16="http://schemas.microsoft.com/office/drawing/2014/main" id="{27D00F7E-E7A3-924D-8863-32003A8F0E6E}"/>
              </a:ext>
            </a:extLst>
          </p:cNvPr>
          <p:cNvSpPr>
            <a:spLocks noGrp="1"/>
          </p:cNvSpPr>
          <p:nvPr>
            <p:ph type="title"/>
          </p:nvPr>
        </p:nvSpPr>
        <p:spPr>
          <a:xfrm>
            <a:off x="4230209" y="0"/>
            <a:ext cx="7955529" cy="1303991"/>
          </a:xfrm>
        </p:spPr>
        <p:txBody>
          <a:bodyPr anchor="ctr"/>
          <a:lstStyle/>
          <a:p>
            <a:pPr algn="ctr"/>
            <a:r>
              <a:rPr lang="en-US" sz="2800" dirty="0">
                <a:solidFill>
                  <a:schemeClr val="bg1"/>
                </a:solidFill>
              </a:rPr>
              <a:t>Patient  </a:t>
            </a:r>
            <a:r>
              <a:rPr lang="en-US" sz="2800" b="0" dirty="0">
                <a:solidFill>
                  <a:srgbClr val="468DAD"/>
                </a:solidFill>
              </a:rPr>
              <a:t>|</a:t>
            </a:r>
            <a:r>
              <a:rPr lang="en-US" sz="2800" b="0" dirty="0">
                <a:solidFill>
                  <a:schemeClr val="bg1"/>
                </a:solidFill>
              </a:rPr>
              <a:t>  Baseline Vision: 20/20 OD</a:t>
            </a:r>
          </a:p>
        </p:txBody>
      </p:sp>
      <p:sp>
        <p:nvSpPr>
          <p:cNvPr id="108" name="Rectangle 107">
            <a:extLst>
              <a:ext uri="{FF2B5EF4-FFF2-40B4-BE49-F238E27FC236}">
                <a16:creationId xmlns:a16="http://schemas.microsoft.com/office/drawing/2014/main" id="{AF6812CA-2157-3746-96C6-9DBBF5C4B9AF}"/>
              </a:ext>
            </a:extLst>
          </p:cNvPr>
          <p:cNvSpPr/>
          <p:nvPr/>
        </p:nvSpPr>
        <p:spPr>
          <a:xfrm>
            <a:off x="2044052" y="446981"/>
            <a:ext cx="1791837" cy="400110"/>
          </a:xfrm>
          <a:prstGeom prst="rect">
            <a:avLst/>
          </a:prstGeom>
        </p:spPr>
        <p:txBody>
          <a:bodyPr wrap="none">
            <a:spAutoFit/>
          </a:bodyPr>
          <a:lstStyle/>
          <a:p>
            <a:r>
              <a:rPr lang="en-US" sz="2000" b="1" cap="all" spc="200" dirty="0">
                <a:solidFill>
                  <a:schemeClr val="bg1"/>
                </a:solidFill>
              </a:rPr>
              <a:t>Case Study</a:t>
            </a:r>
            <a:endParaRPr lang="en-US" sz="2000" b="1" spc="200" dirty="0"/>
          </a:p>
        </p:txBody>
      </p:sp>
      <p:sp>
        <p:nvSpPr>
          <p:cNvPr id="110" name="Oval 109">
            <a:extLst>
              <a:ext uri="{FF2B5EF4-FFF2-40B4-BE49-F238E27FC236}">
                <a16:creationId xmlns:a16="http://schemas.microsoft.com/office/drawing/2014/main" id="{E63EA0B2-3907-CF49-8BD8-553172CE701C}"/>
              </a:ext>
            </a:extLst>
          </p:cNvPr>
          <p:cNvSpPr/>
          <p:nvPr/>
        </p:nvSpPr>
        <p:spPr>
          <a:xfrm>
            <a:off x="436102" y="252242"/>
            <a:ext cx="1236590" cy="1236590"/>
          </a:xfrm>
          <a:prstGeom prst="ellipse">
            <a:avLst/>
          </a:prstGeom>
          <a:solidFill>
            <a:srgbClr val="6EAF1B"/>
          </a:solidFill>
          <a:ln w="50800">
            <a:gradFill>
              <a:gsLst>
                <a:gs pos="0">
                  <a:srgbClr val="FFFFFF"/>
                </a:gs>
                <a:gs pos="100000">
                  <a:schemeClr val="bg1">
                    <a:lumMod val="85000"/>
                  </a:schemeClr>
                </a:gs>
              </a:gsLst>
              <a:lin ang="2700000" scaled="0"/>
            </a:gradFill>
          </a:ln>
          <a:effectLst>
            <a:outerShdw blurRad="190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a:extLst>
              <a:ext uri="{FF2B5EF4-FFF2-40B4-BE49-F238E27FC236}">
                <a16:creationId xmlns:a16="http://schemas.microsoft.com/office/drawing/2014/main" id="{8D260E0C-E153-2545-A9DD-87461A1B4E1C}"/>
              </a:ext>
            </a:extLst>
          </p:cNvPr>
          <p:cNvPicPr>
            <a:picLocks noChangeAspect="1"/>
          </p:cNvPicPr>
          <p:nvPr/>
        </p:nvPicPr>
        <p:blipFill>
          <a:blip r:embed="rId6"/>
          <a:stretch>
            <a:fillRect/>
          </a:stretch>
        </p:blipFill>
        <p:spPr>
          <a:xfrm>
            <a:off x="815799" y="617652"/>
            <a:ext cx="531392" cy="484504"/>
          </a:xfrm>
          <a:prstGeom prst="rect">
            <a:avLst/>
          </a:prstGeom>
        </p:spPr>
      </p:pic>
      <p:pic>
        <p:nvPicPr>
          <p:cNvPr id="113" name="Picture 112">
            <a:extLst>
              <a:ext uri="{FF2B5EF4-FFF2-40B4-BE49-F238E27FC236}">
                <a16:creationId xmlns:a16="http://schemas.microsoft.com/office/drawing/2014/main" id="{69D38635-7085-9E4B-9C69-BD7049790B36}"/>
              </a:ext>
            </a:extLst>
          </p:cNvPr>
          <p:cNvPicPr>
            <a:picLocks noChangeAspect="1"/>
          </p:cNvPicPr>
          <p:nvPr/>
        </p:nvPicPr>
        <p:blipFill rotWithShape="1">
          <a:blip r:embed="rId7">
            <a:alphaModFix amt="10000"/>
          </a:blip>
          <a:srcRect l="17862" b="24075"/>
          <a:stretch/>
        </p:blipFill>
        <p:spPr>
          <a:xfrm>
            <a:off x="0" y="4682364"/>
            <a:ext cx="1627743" cy="1542788"/>
          </a:xfrm>
          <a:prstGeom prst="rect">
            <a:avLst/>
          </a:prstGeom>
        </p:spPr>
      </p:pic>
      <p:pic>
        <p:nvPicPr>
          <p:cNvPr id="114" name="Picture 113">
            <a:extLst>
              <a:ext uri="{FF2B5EF4-FFF2-40B4-BE49-F238E27FC236}">
                <a16:creationId xmlns:a16="http://schemas.microsoft.com/office/drawing/2014/main" id="{F96F92F7-A821-964C-98B8-932067CF9AFE}"/>
              </a:ext>
            </a:extLst>
          </p:cNvPr>
          <p:cNvPicPr>
            <a:picLocks noChangeAspect="1"/>
          </p:cNvPicPr>
          <p:nvPr/>
        </p:nvPicPr>
        <p:blipFill>
          <a:blip r:embed="rId8"/>
          <a:stretch>
            <a:fillRect/>
          </a:stretch>
        </p:blipFill>
        <p:spPr>
          <a:xfrm>
            <a:off x="107245" y="4255476"/>
            <a:ext cx="1176565" cy="1837554"/>
          </a:xfrm>
          <a:prstGeom prst="rect">
            <a:avLst/>
          </a:prstGeom>
        </p:spPr>
      </p:pic>
      <p:sp>
        <p:nvSpPr>
          <p:cNvPr id="50" name="Rectangle 49">
            <a:extLst>
              <a:ext uri="{FF2B5EF4-FFF2-40B4-BE49-F238E27FC236}">
                <a16:creationId xmlns:a16="http://schemas.microsoft.com/office/drawing/2014/main" id="{F64C9416-262D-AA44-8B50-314DF1E82883}"/>
              </a:ext>
            </a:extLst>
          </p:cNvPr>
          <p:cNvSpPr/>
          <p:nvPr/>
        </p:nvSpPr>
        <p:spPr>
          <a:xfrm>
            <a:off x="11630343" y="6650051"/>
            <a:ext cx="555395" cy="200055"/>
          </a:xfrm>
          <a:prstGeom prst="rect">
            <a:avLst/>
          </a:prstGeom>
        </p:spPr>
        <p:txBody>
          <a:bodyPr wrap="square" lIns="54864" rIns="54864">
            <a:spAutoFit/>
          </a:bodyPr>
          <a:lstStyle/>
          <a:p>
            <a:pPr algn="r"/>
            <a:r>
              <a:rPr lang="en-US" sz="700">
                <a:solidFill>
                  <a:schemeClr val="tx1">
                    <a:lumMod val="50000"/>
                    <a:lumOff val="50000"/>
                    <a:alpha val="65000"/>
                  </a:schemeClr>
                </a:solidFill>
                <a:latin typeface="Tw Cen MT" panose="020B0602020104020603" pitchFamily="34" charset="77"/>
              </a:rPr>
              <a:t>SM-015.02</a:t>
            </a:r>
            <a:endParaRPr lang="en-US" sz="700" dirty="0">
              <a:solidFill>
                <a:schemeClr val="tx1">
                  <a:lumMod val="50000"/>
                  <a:lumOff val="50000"/>
                  <a:alpha val="65000"/>
                </a:schemeClr>
              </a:solidFill>
              <a:latin typeface="Tw Cen MT" panose="020B0602020104020603" pitchFamily="34" charset="77"/>
            </a:endParaRPr>
          </a:p>
        </p:txBody>
      </p:sp>
    </p:spTree>
    <p:extLst>
      <p:ext uri="{BB962C8B-B14F-4D97-AF65-F5344CB8AC3E}">
        <p14:creationId xmlns:p14="http://schemas.microsoft.com/office/powerpoint/2010/main" val="3844603420"/>
      </p:ext>
    </p:extLst>
  </p:cSld>
  <p:clrMapOvr>
    <a:masterClrMapping/>
  </p:clrMapOvr>
</p:sld>
</file>

<file path=ppt/theme/theme1.xml><?xml version="1.0" encoding="utf-8"?>
<a:theme xmlns:a="http://schemas.openxmlformats.org/drawingml/2006/main" name="Office Theme">
  <a:themeElements>
    <a:clrScheme name="FSH Brand Colors">
      <a:dk1>
        <a:srgbClr val="273038"/>
      </a:dk1>
      <a:lt1>
        <a:srgbClr val="FFFFFF"/>
      </a:lt1>
      <a:dk2>
        <a:srgbClr val="7F8389"/>
      </a:dk2>
      <a:lt2>
        <a:srgbClr val="E7E6E6"/>
      </a:lt2>
      <a:accent1>
        <a:srgbClr val="61A744"/>
      </a:accent1>
      <a:accent2>
        <a:srgbClr val="006991"/>
      </a:accent2>
      <a:accent3>
        <a:srgbClr val="F37020"/>
      </a:accent3>
      <a:accent4>
        <a:srgbClr val="FFFFFF"/>
      </a:accent4>
      <a:accent5>
        <a:srgbClr val="FFFFFF"/>
      </a:accent5>
      <a:accent6>
        <a:srgbClr val="FFFFFF"/>
      </a:accent6>
      <a:hlink>
        <a:srgbClr val="F37020"/>
      </a:hlink>
      <a:folHlink>
        <a:srgbClr val="F3702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H Mini-Modules Template" id="{D3D53E8E-D242-5E43-8A7A-936A74E0BDA0}" vid="{645DDF2E-0594-1541-8E3B-4002D79A72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2222</TotalTime>
  <Words>540</Words>
  <Application>Microsoft Macintosh PowerPoint</Application>
  <PresentationFormat>Widescreen</PresentationFormat>
  <Paragraphs>89</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Acherus Grotesque</vt:lpstr>
      <vt:lpstr>Arial</vt:lpstr>
      <vt:lpstr>Avenir Roman</vt:lpstr>
      <vt:lpstr>Calibri</vt:lpstr>
      <vt:lpstr>Century Gothic</vt:lpstr>
      <vt:lpstr>Tw Cen MT</vt:lpstr>
      <vt:lpstr>Tw Cen MT Regular</vt:lpstr>
      <vt:lpstr>Office Theme</vt:lpstr>
      <vt:lpstr>Early detection is critical to preserving functional vision,  ≥ 20/40</vt:lpstr>
      <vt:lpstr>PowerPoint Presentation</vt:lpstr>
      <vt:lpstr>PowerPoint Presentation</vt:lpstr>
      <vt:lpstr>Patient  |  Baseline Vision: 20/20 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Steadfast Design Firm</dc:creator>
  <cp:lastModifiedBy>Candice Traskos</cp:lastModifiedBy>
  <cp:revision>155</cp:revision>
  <dcterms:created xsi:type="dcterms:W3CDTF">2019-01-22T12:54:21Z</dcterms:created>
  <dcterms:modified xsi:type="dcterms:W3CDTF">2019-03-05T17:05:36Z</dcterms:modified>
</cp:coreProperties>
</file>