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3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C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5"/>
    <p:restoredTop sz="94565"/>
  </p:normalViewPr>
  <p:slideViewPr>
    <p:cSldViewPr snapToGrid="0" snapToObjects="1">
      <p:cViewPr>
        <p:scale>
          <a:sx n="165" d="100"/>
          <a:sy n="165" d="100"/>
        </p:scale>
        <p:origin x="936" y="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5DBAC6-5012-B94A-B24D-F6F9F7C1AE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BCF86-5EE4-994E-B612-A429E04D8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EB4BA-C104-FD41-85B3-A6D8BB60B84B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22C03-92BC-5F46-BF17-BB7BB4F3BB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10F6C-5A00-EB4D-8379-81EF999FB1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CE25D5-A250-FD4E-80F8-25C9676FF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07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81E0E-8CC8-B74D-B1A0-2FCC81E08B94}" type="datetimeFigureOut">
              <a:rPr lang="en-US" smtClean="0"/>
              <a:t>1/30/19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55460-BAB5-054A-9A08-D756C92A2B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0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Key Message:</a:t>
            </a:r>
            <a:r>
              <a:rPr lang="en-US" dirty="0"/>
              <a:t> Notal Vision offers a full-service diagnostic clinic providing end-to-end support to your ForeseeHome patients.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55460-BAB5-054A-9A08-D756C92A2B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D5992-F254-0544-AD67-B466424FE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E81C8-8EF8-7949-B984-C5682AD7E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720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E3ABEA-E6EB-A543-BA49-205B263C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5"/>
            <a:ext cx="10948686" cy="10371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084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B78CDFF-298C-BF46-A093-8D9EEDDE6F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2900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Tw Cen MT" panose="020B06020201040206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Subtitle</a:t>
            </a:r>
            <a:endParaRPr lang="en-US" dirty="0">
              <a:latin typeface="Acherus Grotesque" panose="02000505000000020004" pitchFamily="2" charset="77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6957D6-A696-4D45-A499-18A02E4D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427162"/>
            <a:ext cx="9144000" cy="18288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589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468D7-6447-8C4C-9F8A-F71D46FD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114" y="1825625"/>
            <a:ext cx="10948686" cy="3988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AE6AF3-16A7-814B-A588-A1BBD8CE8B37}"/>
              </a:ext>
            </a:extLst>
          </p:cNvPr>
          <p:cNvSpPr/>
          <p:nvPr userDrawn="1"/>
        </p:nvSpPr>
        <p:spPr>
          <a:xfrm>
            <a:off x="1" y="6236973"/>
            <a:ext cx="12192000" cy="6210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C8786-54FE-C04D-8435-1F38171FB7D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972680" y="6353698"/>
            <a:ext cx="1981260" cy="416065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19B03D1E-D320-A14C-B95E-B0FB4212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4" y="365126"/>
            <a:ext cx="10948686" cy="10371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13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w Cen MT" panose="020B06020201040206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w Cen MT" panose="020B06020201040206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3D92ABC7-4624-BE4B-AC1F-E5A7632D8811}"/>
              </a:ext>
            </a:extLst>
          </p:cNvPr>
          <p:cNvSpPr txBox="1">
            <a:spLocks/>
          </p:cNvSpPr>
          <p:nvPr/>
        </p:nvSpPr>
        <p:spPr>
          <a:xfrm>
            <a:off x="229948" y="6362487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492CAE-4DAE-884B-8E47-BA6E738FB41B}" type="slidenum">
              <a:rPr lang="en-US" sz="1200" b="1" cap="all" smtClean="0">
                <a:solidFill>
                  <a:schemeClr val="accent2"/>
                </a:solidFill>
                <a:latin typeface="Tw Cen MT" panose="020B0602020104020603" pitchFamily="34" charset="77"/>
              </a:rPr>
              <a:pPr/>
              <a:t>1</a:t>
            </a:fld>
            <a:r>
              <a:rPr lang="en-US" sz="1200" cap="all" dirty="0">
                <a:latin typeface="Tw Cen MT" panose="020B0602020104020603" pitchFamily="34" charset="77"/>
              </a:rPr>
              <a:t>    </a:t>
            </a:r>
            <a:r>
              <a:rPr lang="en-US" sz="1200" b="1" cap="all" dirty="0">
                <a:solidFill>
                  <a:schemeClr val="accent3"/>
                </a:solidFill>
                <a:latin typeface="Tw Cen MT" panose="020B0602020104020603" pitchFamily="34" charset="77"/>
              </a:rPr>
              <a:t>|</a:t>
            </a:r>
            <a:r>
              <a:rPr lang="en-US" sz="1200" cap="all" dirty="0">
                <a:solidFill>
                  <a:schemeClr val="accent1"/>
                </a:solidFill>
                <a:latin typeface="Tw Cen MT" panose="020B0602020104020603" pitchFamily="34" charset="77"/>
              </a:rPr>
              <a:t>    </a:t>
            </a:r>
            <a:r>
              <a:rPr lang="en-US" sz="1200" cap="all" spc="40" dirty="0">
                <a:solidFill>
                  <a:schemeClr val="accent2"/>
                </a:solidFill>
                <a:latin typeface="Tw Cen MT" panose="020B0602020104020603" pitchFamily="34" charset="77"/>
              </a:rPr>
              <a:t>New and Improved Patient Experience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7C6A7-6386-234C-90D4-B286B391B883}"/>
              </a:ext>
            </a:extLst>
          </p:cNvPr>
          <p:cNvSpPr/>
          <p:nvPr/>
        </p:nvSpPr>
        <p:spPr>
          <a:xfrm>
            <a:off x="11663142" y="6650051"/>
            <a:ext cx="522596" cy="200055"/>
          </a:xfrm>
          <a:prstGeom prst="rect">
            <a:avLst/>
          </a:prstGeom>
        </p:spPr>
        <p:txBody>
          <a:bodyPr wrap="square" lIns="54864" rIns="54864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  <a:alpha val="65000"/>
                  </a:schemeClr>
                </a:solidFill>
                <a:latin typeface="Tw Cen MT" panose="020B0602020104020603" pitchFamily="34" charset="77"/>
              </a:rPr>
              <a:t>SM-016.01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B3D96-B354-9C4A-B51D-86961C73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5113"/>
            <a:ext cx="2739507" cy="3026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C27BE7-AB4C-264B-8F2A-BABEF255A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756" y="1956026"/>
            <a:ext cx="3466747" cy="3166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815906-613A-2347-BED6-BFE672C2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6861" y="0"/>
            <a:ext cx="2775139" cy="3082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9256A9-5C37-6046-AA9D-9167066BAB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67" y="1697213"/>
            <a:ext cx="1102019" cy="11020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DE0050-28E1-834E-9F5E-CA47D0235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168" y="2905490"/>
            <a:ext cx="1102019" cy="11020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52F02B-A871-F042-BA2B-8DDF03255D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8601" y="2933772"/>
            <a:ext cx="1102019" cy="11020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6A6086-5E05-F74E-AD5E-59F6C685F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8599" y="4436888"/>
            <a:ext cx="1102019" cy="11020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4F9B38-4198-9148-9B49-483EA2902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8600" y="1699274"/>
            <a:ext cx="1102019" cy="1102019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12DBFCE-34C6-024F-A2B0-00349052FE4C}"/>
              </a:ext>
            </a:extLst>
          </p:cNvPr>
          <p:cNvSpPr txBox="1">
            <a:spLocks/>
          </p:cNvSpPr>
          <p:nvPr/>
        </p:nvSpPr>
        <p:spPr>
          <a:xfrm>
            <a:off x="749097" y="275946"/>
            <a:ext cx="106938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b="0" dirty="0">
                <a:latin typeface="Tw Cen MT" panose="020B0602020104020603" pitchFamily="34" charset="77"/>
              </a:rPr>
              <a:t>Notal Vision offers a </a:t>
            </a:r>
            <a:r>
              <a:rPr lang="en-US" sz="2600" dirty="0">
                <a:solidFill>
                  <a:schemeClr val="accent1"/>
                </a:solidFill>
                <a:latin typeface="Tw Cen MT" panose="020B0602020104020603" pitchFamily="34" charset="77"/>
              </a:rPr>
              <a:t>full-service diagnostic clinic </a:t>
            </a:r>
            <a:r>
              <a:rPr lang="en-US" sz="2600" b="0" dirty="0">
                <a:latin typeface="Tw Cen MT" panose="020B0602020104020603" pitchFamily="34" charset="77"/>
              </a:rPr>
              <a:t>providing </a:t>
            </a:r>
            <a:br>
              <a:rPr lang="en-US" sz="2600" b="0" dirty="0">
                <a:latin typeface="Tw Cen MT" panose="020B0602020104020603" pitchFamily="34" charset="77"/>
              </a:rPr>
            </a:br>
            <a:r>
              <a:rPr lang="en-US" sz="2600" b="0" dirty="0">
                <a:latin typeface="Tw Cen MT" panose="020B0602020104020603" pitchFamily="34" charset="77"/>
              </a:rPr>
              <a:t>end-to-end support for your ForeseeHome</a:t>
            </a:r>
            <a:r>
              <a:rPr lang="en-US" sz="2600" b="0" baseline="30000" dirty="0">
                <a:latin typeface="Tw Cen MT" panose="020B0602020104020603" pitchFamily="34" charset="77"/>
              </a:rPr>
              <a:t>™</a:t>
            </a:r>
            <a:r>
              <a:rPr lang="en-US" sz="2600" b="0" dirty="0">
                <a:latin typeface="Tw Cen MT" panose="020B0602020104020603" pitchFamily="34" charset="77"/>
              </a:rPr>
              <a:t> patients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A4799A0-8726-B74B-B837-E10E518CB2A0}"/>
              </a:ext>
            </a:extLst>
          </p:cNvPr>
          <p:cNvSpPr txBox="1">
            <a:spLocks/>
          </p:cNvSpPr>
          <p:nvPr/>
        </p:nvSpPr>
        <p:spPr>
          <a:xfrm>
            <a:off x="1889173" y="1740903"/>
            <a:ext cx="3610800" cy="1203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latin typeface="Tw Cen MT" panose="020B0602020104020603" pitchFamily="34" charset="77"/>
              </a:rPr>
              <a:t>ForeseeHome Clinical Partners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AMD patient education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ForeseeHome training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96E3017-6FF3-F44D-B73C-6C412A61384B}"/>
              </a:ext>
            </a:extLst>
          </p:cNvPr>
          <p:cNvSpPr txBox="1">
            <a:spLocks/>
          </p:cNvSpPr>
          <p:nvPr/>
        </p:nvSpPr>
        <p:spPr>
          <a:xfrm>
            <a:off x="1889173" y="2951522"/>
            <a:ext cx="3610800" cy="2000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latin typeface="Tw Cen MT" panose="020B0602020104020603" pitchFamily="34" charset="77"/>
              </a:rPr>
              <a:t>Patient Financial Services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Benefit eligibility and </a:t>
            </a:r>
            <a:br>
              <a:rPr lang="en-US" sz="1400" b="0" dirty="0">
                <a:latin typeface="Tw Cen MT" panose="020B0602020104020603" pitchFamily="34" charset="77"/>
              </a:rPr>
            </a:br>
            <a:r>
              <a:rPr lang="en-US" sz="1400" b="0" dirty="0">
                <a:latin typeface="Tw Cen MT" panose="020B0602020104020603" pitchFamily="34" charset="77"/>
              </a:rPr>
              <a:t>    verification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Prior authorization support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Billing inquiry assistance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59CA672E-3F0D-F14D-B636-2602C1F4B717}"/>
              </a:ext>
            </a:extLst>
          </p:cNvPr>
          <p:cNvSpPr txBox="1">
            <a:spLocks/>
          </p:cNvSpPr>
          <p:nvPr/>
        </p:nvSpPr>
        <p:spPr>
          <a:xfrm>
            <a:off x="8785918" y="1740903"/>
            <a:ext cx="3264014" cy="1203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latin typeface="Tw Cen MT" panose="020B0602020104020603" pitchFamily="34" charset="77"/>
              </a:rPr>
              <a:t>Medical Management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Clinical data monitoring services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Alert management support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C83D706F-9410-FF48-AB0A-0A7B9AC068BE}"/>
              </a:ext>
            </a:extLst>
          </p:cNvPr>
          <p:cNvSpPr txBox="1">
            <a:spLocks/>
          </p:cNvSpPr>
          <p:nvPr/>
        </p:nvSpPr>
        <p:spPr>
          <a:xfrm>
            <a:off x="8785918" y="2973019"/>
            <a:ext cx="3264014" cy="145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latin typeface="Tw Cen MT" panose="020B0602020104020603" pitchFamily="34" charset="77"/>
              </a:rPr>
              <a:t>Patient Engagement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Clinical partner scheduling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User support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Portal/app orientation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D0582BA-3D93-0C42-8D42-5CA237FF1567}"/>
              </a:ext>
            </a:extLst>
          </p:cNvPr>
          <p:cNvSpPr txBox="1">
            <a:spLocks/>
          </p:cNvSpPr>
          <p:nvPr/>
        </p:nvSpPr>
        <p:spPr>
          <a:xfrm>
            <a:off x="8785918" y="4484104"/>
            <a:ext cx="3264014" cy="145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cherus Grotesque" pitchFamily="2" charset="77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en-US" sz="1800" spc="30" dirty="0">
                <a:latin typeface="Tw Cen MT" panose="020B0602020104020603" pitchFamily="34" charset="77"/>
              </a:rPr>
              <a:t>Technical Services Team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Device shipment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Software upgrades</a:t>
            </a:r>
          </a:p>
          <a:p>
            <a:pPr indent="-19431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latin typeface="Tw Cen MT" panose="020B0602020104020603" pitchFamily="34" charset="77"/>
              </a:rPr>
              <a:t>Connectivity support</a:t>
            </a:r>
          </a:p>
        </p:txBody>
      </p:sp>
    </p:spTree>
    <p:extLst>
      <p:ext uri="{BB962C8B-B14F-4D97-AF65-F5344CB8AC3E}">
        <p14:creationId xmlns:p14="http://schemas.microsoft.com/office/powerpoint/2010/main" val="2113767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SH Brand Colors">
      <a:dk1>
        <a:srgbClr val="273038"/>
      </a:dk1>
      <a:lt1>
        <a:srgbClr val="FFFFFF"/>
      </a:lt1>
      <a:dk2>
        <a:srgbClr val="7F8389"/>
      </a:dk2>
      <a:lt2>
        <a:srgbClr val="E7E6E6"/>
      </a:lt2>
      <a:accent1>
        <a:srgbClr val="61A744"/>
      </a:accent1>
      <a:accent2>
        <a:srgbClr val="006991"/>
      </a:accent2>
      <a:accent3>
        <a:srgbClr val="F37020"/>
      </a:accent3>
      <a:accent4>
        <a:srgbClr val="FFFFFF"/>
      </a:accent4>
      <a:accent5>
        <a:srgbClr val="FFFFFF"/>
      </a:accent5>
      <a:accent6>
        <a:srgbClr val="FFFFFF"/>
      </a:accent6>
      <a:hlink>
        <a:srgbClr val="F37020"/>
      </a:hlink>
      <a:folHlink>
        <a:srgbClr val="F3702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SH Mini-Modules Template" id="{D3D53E8E-D242-5E43-8A7A-936A74E0BDA0}" vid="{645DDF2E-0594-1541-8E3B-4002D79A72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</TotalTime>
  <Words>78</Words>
  <Application>Microsoft Macintosh PowerPoint</Application>
  <PresentationFormat>Widescreen</PresentationFormat>
  <Paragraphs>23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Acherus Grotesque</vt:lpstr>
      <vt:lpstr>Arial</vt:lpstr>
      <vt:lpstr>Calibri</vt:lpstr>
      <vt:lpstr>Tw Cen MT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Steadfast Design Firm</dc:creator>
  <cp:lastModifiedBy>Steadfast Design Firm</cp:lastModifiedBy>
  <cp:revision>124</cp:revision>
  <dcterms:created xsi:type="dcterms:W3CDTF">2019-01-22T12:54:21Z</dcterms:created>
  <dcterms:modified xsi:type="dcterms:W3CDTF">2019-01-30T15:48:08Z</dcterms:modified>
</cp:coreProperties>
</file>