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858000" cy="9144000"/>
  <p:embeddedFontLst>
    <p:embeddedFont>
      <p:font typeface="Acherus Grotesque" panose="02000505000000020004" pitchFamily="2" charset="77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 Cen MT" panose="020B0602020104020603" pitchFamily="34" charset="77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5"/>
    <p:restoredTop sz="94554"/>
  </p:normalViewPr>
  <p:slideViewPr>
    <p:cSldViewPr snapToGrid="0" snapToObjects="1">
      <p:cViewPr varScale="1">
        <p:scale>
          <a:sx n="108" d="100"/>
          <a:sy n="108" d="100"/>
        </p:scale>
        <p:origin x="9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DBAC6-5012-B94A-B24D-F6F9F7C1A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BCF86-5EE4-994E-B612-A429E04D85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EB4BA-C104-FD41-85B3-A6D8BB60B84B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22C03-92BC-5F46-BF17-BB7BB4F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10F6C-5A00-EB4D-8379-81EF999FB1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E25D5-A250-FD4E-80F8-25C9676FF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1E0E-8CC8-B74D-B1A0-2FCC81E08B94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55460-BAB5-054A-9A08-D756C92A2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0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Message: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have several options to make prescribing quick and easy for you and your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C55460-BAB5-054A-9A08-D756C92A2B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5992-F254-0544-AD67-B466424FE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E81C8-8EF8-7949-B984-C5682AD7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20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3ABEA-E6EB-A543-BA49-205B263C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5"/>
            <a:ext cx="10948686" cy="10371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84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78CDFF-298C-BF46-A093-8D9EEDDE6F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Tw Cen MT" panose="020B06020201040206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Subtitle</a:t>
            </a:r>
            <a:endParaRPr lang="en-US" dirty="0">
              <a:latin typeface="Acherus Grotesque" panose="02000505000000020004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6957D6-A696-4D45-A499-18A02E4D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27162"/>
            <a:ext cx="9144000" cy="18288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89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468D7-6447-8C4C-9F8A-F71D46FD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14" y="1825625"/>
            <a:ext cx="10948686" cy="398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E6AF3-16A7-814B-A588-A1BBD8CE8B37}"/>
              </a:ext>
            </a:extLst>
          </p:cNvPr>
          <p:cNvSpPr/>
          <p:nvPr userDrawn="1"/>
        </p:nvSpPr>
        <p:spPr>
          <a:xfrm>
            <a:off x="1" y="6236973"/>
            <a:ext cx="12192000" cy="6210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C8786-54FE-C04D-8435-1F38171FB7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972680" y="6353698"/>
            <a:ext cx="1981260" cy="416065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19B03D1E-D320-A14C-B95E-B0FB4212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4" y="365126"/>
            <a:ext cx="10948686" cy="1037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3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CBEB674A-1537-6646-BF8B-F586444538A7}"/>
              </a:ext>
            </a:extLst>
          </p:cNvPr>
          <p:cNvSpPr txBox="1">
            <a:spLocks/>
          </p:cNvSpPr>
          <p:nvPr/>
        </p:nvSpPr>
        <p:spPr>
          <a:xfrm>
            <a:off x="756808" y="694765"/>
            <a:ext cx="5029739" cy="847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cherus Grotesqu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latin typeface="Tw Cen MT" panose="020B0602020104020603" pitchFamily="34" charset="77"/>
              </a:rPr>
              <a:t>A variety of options</a:t>
            </a:r>
            <a:r>
              <a:rPr lang="en-US" sz="3200" b="0" dirty="0">
                <a:latin typeface="Tw Cen MT" panose="020B0602020104020603" pitchFamily="34" charset="77"/>
              </a:rPr>
              <a:t> to fit your prescribing preference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03996-E839-EF46-9050-2A8D098868BD}"/>
              </a:ext>
            </a:extLst>
          </p:cNvPr>
          <p:cNvSpPr/>
          <p:nvPr/>
        </p:nvSpPr>
        <p:spPr>
          <a:xfrm>
            <a:off x="6963344" y="4661039"/>
            <a:ext cx="704850" cy="7048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D77365-41FA-4C44-AA13-B8CFF8C21BF5}"/>
              </a:ext>
            </a:extLst>
          </p:cNvPr>
          <p:cNvGrpSpPr/>
          <p:nvPr/>
        </p:nvGrpSpPr>
        <p:grpSpPr>
          <a:xfrm>
            <a:off x="6965293" y="1053651"/>
            <a:ext cx="704850" cy="704850"/>
            <a:chOff x="7147578" y="1075547"/>
            <a:chExt cx="704850" cy="70485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8168D1F-B216-FF44-B076-26FADED3C122}"/>
                </a:ext>
              </a:extLst>
            </p:cNvPr>
            <p:cNvSpPr/>
            <p:nvPr/>
          </p:nvSpPr>
          <p:spPr>
            <a:xfrm>
              <a:off x="7147578" y="1075547"/>
              <a:ext cx="704850" cy="704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335B0F0-5013-9942-B407-35419A92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40205" y="1272827"/>
              <a:ext cx="317500" cy="2921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7411E59-4F9B-0440-8B97-916C035F0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775" y="4846717"/>
            <a:ext cx="305368" cy="32843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DB3B93-B393-AA4A-A2BC-FC1F91F3472C}"/>
              </a:ext>
            </a:extLst>
          </p:cNvPr>
          <p:cNvSpPr txBox="1"/>
          <p:nvPr/>
        </p:nvSpPr>
        <p:spPr>
          <a:xfrm>
            <a:off x="7540828" y="1129150"/>
            <a:ext cx="3604723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sz="2800" b="1" dirty="0">
                <a:solidFill>
                  <a:schemeClr val="accent2"/>
                </a:solidFill>
                <a:latin typeface="Tw Cen MT" panose="020B0602020104020603" pitchFamily="34" charset="77"/>
              </a:rPr>
              <a:t>EMR / EHR</a:t>
            </a:r>
          </a:p>
          <a:p>
            <a:pPr lvl="1">
              <a:spcAft>
                <a:spcPts val="800"/>
              </a:spcAft>
            </a:pPr>
            <a:r>
              <a:rPr lang="en-US" dirty="0">
                <a:latin typeface="Tw Cen MT" panose="020B0602020104020603" pitchFamily="34" charset="77"/>
              </a:rPr>
              <a:t>Custom integration available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9991A0-721C-2E49-9CB2-3A5C79FA9718}"/>
              </a:ext>
            </a:extLst>
          </p:cNvPr>
          <p:cNvGrpSpPr/>
          <p:nvPr/>
        </p:nvGrpSpPr>
        <p:grpSpPr>
          <a:xfrm>
            <a:off x="1225195" y="4659916"/>
            <a:ext cx="704850" cy="704850"/>
            <a:chOff x="1404887" y="4539032"/>
            <a:chExt cx="704850" cy="70485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210D16-070A-3245-9FD0-CC3AB48474DF}"/>
                </a:ext>
              </a:extLst>
            </p:cNvPr>
            <p:cNvSpPr/>
            <p:nvPr/>
          </p:nvSpPr>
          <p:spPr>
            <a:xfrm>
              <a:off x="1404887" y="4539032"/>
              <a:ext cx="704850" cy="704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9B0B3B-2670-7148-B753-99B820BCD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2901" y="4717721"/>
              <a:ext cx="228823" cy="34747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804668-059E-6E44-8F6A-B06ADFF08D4E}"/>
              </a:ext>
            </a:extLst>
          </p:cNvPr>
          <p:cNvGrpSpPr/>
          <p:nvPr/>
        </p:nvGrpSpPr>
        <p:grpSpPr>
          <a:xfrm>
            <a:off x="6856170" y="2598577"/>
            <a:ext cx="4504511" cy="1174840"/>
            <a:chOff x="6358100" y="2524827"/>
            <a:chExt cx="5290135" cy="13797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471638-6ADB-2844-8E72-4B1B8946F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8100" y="2667490"/>
              <a:ext cx="1500101" cy="2459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C21B65-79D1-A642-91F0-29F058583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9785" y="2598506"/>
              <a:ext cx="1500101" cy="40564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9FFB85-C255-1543-8974-A2B204CDF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88500" y="2524827"/>
              <a:ext cx="1159732" cy="46037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6B6967-F1FA-A94D-8B9D-B01D157A1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85107" y="3487769"/>
              <a:ext cx="1000835" cy="3882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9DC059-5F31-1549-872F-43D1AE69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72666" y="3407299"/>
              <a:ext cx="1500101" cy="4972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99AF18-5D1F-E94C-8B23-F4A2A0E20ADB}"/>
                </a:ext>
              </a:extLst>
            </p:cNvPr>
            <p:cNvSpPr txBox="1"/>
            <p:nvPr/>
          </p:nvSpPr>
          <p:spPr>
            <a:xfrm>
              <a:off x="10404353" y="3487771"/>
              <a:ext cx="1243882" cy="334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73038"/>
                  </a:solidFill>
                  <a:latin typeface="Acherus Grotesque" panose="02000505000000020004" pitchFamily="2" charset="77"/>
                </a:rPr>
                <a:t>and more…</a:t>
              </a:r>
              <a:endParaRPr lang="en-US" sz="1400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68AEBC3-86BA-CE47-B6AD-24C5DBF177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238" y="2027435"/>
            <a:ext cx="4401594" cy="23171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4C019CD-7327-7246-BDAD-CA22D10A2CFB}"/>
              </a:ext>
            </a:extLst>
          </p:cNvPr>
          <p:cNvSpPr txBox="1"/>
          <p:nvPr/>
        </p:nvSpPr>
        <p:spPr>
          <a:xfrm>
            <a:off x="1802679" y="4754711"/>
            <a:ext cx="342597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sz="2600" b="1" dirty="0">
                <a:solidFill>
                  <a:schemeClr val="accent2"/>
                </a:solidFill>
                <a:latin typeface="Tw Cen MT" panose="020B0602020104020603" pitchFamily="34" charset="77"/>
              </a:rPr>
              <a:t>ECP Portal or App</a:t>
            </a:r>
          </a:p>
          <a:p>
            <a:pPr lvl="1">
              <a:spcAft>
                <a:spcPts val="800"/>
              </a:spcAft>
            </a:pPr>
            <a:r>
              <a:rPr lang="en-US" dirty="0">
                <a:latin typeface="Tw Cen MT" panose="020B0602020104020603" pitchFamily="34" charset="77"/>
              </a:rPr>
              <a:t>Available on iOS or Android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F164DF-979E-2044-8521-E0367EF3B74D}"/>
              </a:ext>
            </a:extLst>
          </p:cNvPr>
          <p:cNvSpPr txBox="1"/>
          <p:nvPr/>
        </p:nvSpPr>
        <p:spPr>
          <a:xfrm>
            <a:off x="944775" y="4455321"/>
            <a:ext cx="4972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50000"/>
                    <a:lumOff val="50000"/>
                    <a:alpha val="30000"/>
                  </a:schemeClr>
                </a:solidFill>
                <a:latin typeface="Tw Cen MT" panose="020B0602020104020603" pitchFamily="34" charset="77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B94EE0-5816-F547-B9B4-D6A12004E8B1}"/>
              </a:ext>
            </a:extLst>
          </p:cNvPr>
          <p:cNvSpPr txBox="1"/>
          <p:nvPr/>
        </p:nvSpPr>
        <p:spPr>
          <a:xfrm>
            <a:off x="6599844" y="802705"/>
            <a:ext cx="5148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50000"/>
                    <a:lumOff val="50000"/>
                    <a:alpha val="30000"/>
                  </a:schemeClr>
                </a:solidFill>
                <a:latin typeface="Tw Cen MT" panose="020B0602020104020603" pitchFamily="34" charset="77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6778507-66BD-0042-99AB-557AD17157DC}"/>
              </a:ext>
            </a:extLst>
          </p:cNvPr>
          <p:cNvSpPr txBox="1"/>
          <p:nvPr/>
        </p:nvSpPr>
        <p:spPr>
          <a:xfrm>
            <a:off x="6608661" y="4455321"/>
            <a:ext cx="4972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tx1">
                    <a:lumMod val="50000"/>
                    <a:lumOff val="50000"/>
                    <a:alpha val="30000"/>
                  </a:schemeClr>
                </a:solidFill>
                <a:latin typeface="Tw Cen MT" panose="020B0602020104020603" pitchFamily="34" charset="77"/>
              </a:rPr>
              <a:t>3</a:t>
            </a:r>
          </a:p>
        </p:txBody>
      </p:sp>
      <p:sp>
        <p:nvSpPr>
          <p:cNvPr id="30" name="Footer Placeholder 7">
            <a:extLst>
              <a:ext uri="{FF2B5EF4-FFF2-40B4-BE49-F238E27FC236}">
                <a16:creationId xmlns:a16="http://schemas.microsoft.com/office/drawing/2014/main" id="{4487B9ED-83E8-614A-B2F3-EFAA29242753}"/>
              </a:ext>
            </a:extLst>
          </p:cNvPr>
          <p:cNvSpPr txBox="1">
            <a:spLocks/>
          </p:cNvSpPr>
          <p:nvPr/>
        </p:nvSpPr>
        <p:spPr>
          <a:xfrm>
            <a:off x="229948" y="6362487"/>
            <a:ext cx="41148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92CAE-4DAE-884B-8E47-BA6E738FB41B}" type="slidenum">
              <a:rPr lang="en-US" sz="1200" b="1" cap="all" smtClean="0">
                <a:solidFill>
                  <a:schemeClr val="accent2"/>
                </a:solidFill>
                <a:latin typeface="Tw Cen MT" panose="020B0602020104020603" pitchFamily="34" charset="77"/>
              </a:rPr>
              <a:pPr/>
              <a:t>1</a:t>
            </a:fld>
            <a:r>
              <a:rPr lang="en-US" sz="1200" cap="all" dirty="0">
                <a:latin typeface="Tw Cen MT" panose="020B0602020104020603" pitchFamily="34" charset="77"/>
              </a:rPr>
              <a:t>    </a:t>
            </a:r>
            <a:r>
              <a:rPr lang="en-US" sz="1200" b="1" cap="all" dirty="0">
                <a:solidFill>
                  <a:schemeClr val="accent3"/>
                </a:solidFill>
                <a:latin typeface="Tw Cen MT" panose="020B0602020104020603" pitchFamily="34" charset="77"/>
              </a:rPr>
              <a:t>|</a:t>
            </a:r>
            <a:r>
              <a:rPr lang="en-US" sz="1200" cap="all" dirty="0">
                <a:solidFill>
                  <a:schemeClr val="accent1"/>
                </a:solidFill>
                <a:latin typeface="Tw Cen MT" panose="020B0602020104020603" pitchFamily="34" charset="77"/>
              </a:rPr>
              <a:t>    </a:t>
            </a:r>
            <a:r>
              <a:rPr lang="en-US" sz="1200" cap="all" spc="40" dirty="0" err="1">
                <a:solidFill>
                  <a:schemeClr val="accent2"/>
                </a:solidFill>
                <a:latin typeface="Tw Cen MT" panose="020B0602020104020603" pitchFamily="34" charset="77"/>
              </a:rPr>
              <a:t>ForeseeHome</a:t>
            </a:r>
            <a:r>
              <a:rPr lang="en-US" sz="1200" cap="all" spc="40" dirty="0">
                <a:solidFill>
                  <a:schemeClr val="accent2"/>
                </a:solidFill>
                <a:latin typeface="Tw Cen MT" panose="020B0602020104020603" pitchFamily="34" charset="77"/>
              </a:rPr>
              <a:t> Prescribing Options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90ED17-762E-1049-AE0C-E31812308BC0}"/>
              </a:ext>
            </a:extLst>
          </p:cNvPr>
          <p:cNvSpPr/>
          <p:nvPr/>
        </p:nvSpPr>
        <p:spPr>
          <a:xfrm>
            <a:off x="11664950" y="6650051"/>
            <a:ext cx="520788" cy="200055"/>
          </a:xfrm>
          <a:prstGeom prst="rect">
            <a:avLst/>
          </a:prstGeom>
        </p:spPr>
        <p:txBody>
          <a:bodyPr wrap="square" lIns="54864" rIns="54864">
            <a:spAutoFit/>
          </a:bodyPr>
          <a:lstStyle/>
          <a:p>
            <a:pPr algn="r"/>
            <a:r>
              <a:rPr lang="en-US" sz="7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Tw Cen MT" panose="020B0602020104020603" pitchFamily="34" charset="77"/>
              </a:rPr>
              <a:t>SM-019.02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144DAB-E765-6A4D-AD97-53F0333F3FAE}"/>
              </a:ext>
            </a:extLst>
          </p:cNvPr>
          <p:cNvSpPr txBox="1"/>
          <p:nvPr/>
        </p:nvSpPr>
        <p:spPr>
          <a:xfrm>
            <a:off x="7530148" y="4754711"/>
            <a:ext cx="353339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800"/>
              </a:spcAft>
            </a:pPr>
            <a:r>
              <a:rPr lang="en-US" sz="2600" b="1" dirty="0">
                <a:solidFill>
                  <a:schemeClr val="accent2"/>
                </a:solidFill>
                <a:latin typeface="Tw Cen MT" panose="020B0602020104020603" pitchFamily="34" charset="77"/>
              </a:rPr>
              <a:t>eFax </a:t>
            </a:r>
          </a:p>
          <a:p>
            <a:pPr lvl="1">
              <a:spcAft>
                <a:spcPts val="800"/>
              </a:spcAft>
            </a:pPr>
            <a:r>
              <a:rPr lang="en-US" dirty="0">
                <a:latin typeface="Tw Cen MT" panose="020B0602020104020603" pitchFamily="34" charset="77"/>
              </a:rPr>
              <a:t>Using the Physician Order Form</a:t>
            </a:r>
          </a:p>
        </p:txBody>
      </p:sp>
    </p:spTree>
    <p:extLst>
      <p:ext uri="{BB962C8B-B14F-4D97-AF65-F5344CB8AC3E}">
        <p14:creationId xmlns:p14="http://schemas.microsoft.com/office/powerpoint/2010/main" val="20644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FSH Brand Colors">
      <a:dk1>
        <a:srgbClr val="273038"/>
      </a:dk1>
      <a:lt1>
        <a:srgbClr val="FFFFFF"/>
      </a:lt1>
      <a:dk2>
        <a:srgbClr val="7F8389"/>
      </a:dk2>
      <a:lt2>
        <a:srgbClr val="E7E6E6"/>
      </a:lt2>
      <a:accent1>
        <a:srgbClr val="61A744"/>
      </a:accent1>
      <a:accent2>
        <a:srgbClr val="006991"/>
      </a:accent2>
      <a:accent3>
        <a:srgbClr val="F37020"/>
      </a:accent3>
      <a:accent4>
        <a:srgbClr val="FFFFFF"/>
      </a:accent4>
      <a:accent5>
        <a:srgbClr val="FFFFFF"/>
      </a:accent5>
      <a:accent6>
        <a:srgbClr val="FFFFFF"/>
      </a:accent6>
      <a:hlink>
        <a:srgbClr val="F37020"/>
      </a:hlink>
      <a:folHlink>
        <a:srgbClr val="F3702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H Mini-Modules Template" id="{D3D53E8E-D242-5E43-8A7A-936A74E0BDA0}" vid="{645DDF2E-0594-1541-8E3B-4002D79A72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62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Tw Cen MT</vt:lpstr>
      <vt:lpstr>Calibri</vt:lpstr>
      <vt:lpstr>Acherus Grotesque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Steadfast Design Firm</dc:creator>
  <cp:lastModifiedBy>Candice Traskos</cp:lastModifiedBy>
  <cp:revision>101</cp:revision>
  <dcterms:created xsi:type="dcterms:W3CDTF">2019-01-22T12:54:21Z</dcterms:created>
  <dcterms:modified xsi:type="dcterms:W3CDTF">2019-02-28T15:24:24Z</dcterms:modified>
</cp:coreProperties>
</file>