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12192000" cy="6858000"/>
  <p:notesSz cx="6858000" cy="9144000"/>
  <p:embeddedFontLst>
    <p:embeddedFont>
      <p:font typeface="Acherus Grotesque" panose="02000505000000020004" pitchFamily="2" charset="77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Tw Cen MT" panose="020B0602020104020603" pitchFamily="34" charset="77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/>
    <p:restoredTop sz="94581"/>
  </p:normalViewPr>
  <p:slideViewPr>
    <p:cSldViewPr snapToGrid="0" snapToObjects="1">
      <p:cViewPr>
        <p:scale>
          <a:sx n="130" d="100"/>
          <a:sy n="130" d="100"/>
        </p:scale>
        <p:origin x="5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24" Type="http://schemas.openxmlformats.org/officeDocument/2006/relationships/tableStyles" Target="tableStyles.xml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theme" Target="theme/theme1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5DBAC6-5012-B94A-B24D-F6F9F7C1AE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BCF86-5EE4-994E-B612-A429E04D8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EB4BA-C104-FD41-85B3-A6D8BB60B84B}" type="datetimeFigureOut">
              <a:rPr lang="en-US" smtClean="0"/>
              <a:t>2/1/19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22C03-92BC-5F46-BF17-BB7BB4F3BB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10F6C-5A00-EB4D-8379-81EF999FB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E25D5-A250-FD4E-80F8-25C9676FF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7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1E0E-8CC8-B74D-B1A0-2FCC81E08B94}" type="datetimeFigureOut">
              <a:rPr lang="en-US" smtClean="0"/>
              <a:t>2/1/19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5460-BAB5-054A-9A08-D756C92A2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Message: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ForeseeHome is appropriate for the type of patients you see every day—dry AMD patients at risk for progressing to wet AMD.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55460-BAB5-054A-9A08-D756C92A2B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5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5992-F254-0544-AD67-B466424F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E81C8-8EF8-7949-B984-C5682AD7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20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3ABEA-E6EB-A543-BA49-205B263C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84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78CDFF-298C-BF46-A093-8D9EEDDE6F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Subtitle</a:t>
            </a:r>
            <a:endParaRPr lang="en-US" dirty="0">
              <a:latin typeface="Acherus Grotesque" panose="02000505000000020004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6957D6-A696-4D45-A499-18A02E4D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27162"/>
            <a:ext cx="9144000" cy="1828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89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68D7-6447-8C4C-9F8A-F71D46FD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114" y="1825625"/>
            <a:ext cx="10948686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E6AF3-16A7-814B-A588-A1BBD8CE8B37}"/>
              </a:ext>
            </a:extLst>
          </p:cNvPr>
          <p:cNvSpPr/>
          <p:nvPr userDrawn="1"/>
        </p:nvSpPr>
        <p:spPr>
          <a:xfrm>
            <a:off x="1" y="6236973"/>
            <a:ext cx="12192000" cy="621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C8786-54FE-C04D-8435-1F38171FB7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72680" y="6353698"/>
            <a:ext cx="1981260" cy="416065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9B03D1E-D320-A14C-B95E-B0FB4212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6"/>
            <a:ext cx="10948686" cy="10371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9139F0-F1C8-EF46-959C-3373AB6D240C}"/>
              </a:ext>
            </a:extLst>
          </p:cNvPr>
          <p:cNvSpPr/>
          <p:nvPr/>
        </p:nvSpPr>
        <p:spPr>
          <a:xfrm>
            <a:off x="0" y="4186190"/>
            <a:ext cx="6537770" cy="2050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chemeClr val="tx2"/>
              </a:solidFill>
              <a:latin typeface="Century Gothic" panose="020F03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78BC32-EEBC-834E-90D3-4E403A235F4F}"/>
              </a:ext>
            </a:extLst>
          </p:cNvPr>
          <p:cNvSpPr/>
          <p:nvPr/>
        </p:nvSpPr>
        <p:spPr>
          <a:xfrm>
            <a:off x="6539947" y="4333361"/>
            <a:ext cx="5652053" cy="1902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chemeClr val="accent1"/>
              </a:solidFill>
              <a:latin typeface="Century Gothic" panose="020F03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41BB9E-8D5C-A441-802F-298E6AFBCC5C}"/>
              </a:ext>
            </a:extLst>
          </p:cNvPr>
          <p:cNvGrpSpPr/>
          <p:nvPr/>
        </p:nvGrpSpPr>
        <p:grpSpPr>
          <a:xfrm>
            <a:off x="511753" y="5053564"/>
            <a:ext cx="5514264" cy="802784"/>
            <a:chOff x="511753" y="5066090"/>
            <a:chExt cx="5514264" cy="8027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063BE6-3F89-8C45-85FD-2449AF9E09A7}"/>
                </a:ext>
              </a:extLst>
            </p:cNvPr>
            <p:cNvSpPr txBox="1"/>
            <p:nvPr/>
          </p:nvSpPr>
          <p:spPr>
            <a:xfrm>
              <a:off x="2569623" y="5066090"/>
              <a:ext cx="1398524" cy="802784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ctr" defTabSz="685800">
                <a:spcAft>
                  <a:spcPts val="45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H35.3122</a:t>
              </a:r>
            </a:p>
            <a:p>
              <a:pPr algn="ctr" defTabSz="685800">
                <a:defRPr/>
              </a:pPr>
              <a:r>
                <a:rPr lang="en-US" sz="1400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Dry intermediate</a:t>
              </a:r>
            </a:p>
            <a:p>
              <a:pPr algn="ctr" defTabSz="685800">
                <a:spcAft>
                  <a:spcPts val="45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Left eye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C22AB3-E9BD-5449-B88D-9A4A6EC55181}"/>
                </a:ext>
              </a:extLst>
            </p:cNvPr>
            <p:cNvSpPr txBox="1"/>
            <p:nvPr/>
          </p:nvSpPr>
          <p:spPr>
            <a:xfrm>
              <a:off x="511753" y="5066090"/>
              <a:ext cx="1398524" cy="802784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ctr" defTabSz="685800">
                <a:spcAft>
                  <a:spcPts val="45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H35.3112</a:t>
              </a:r>
            </a:p>
            <a:p>
              <a:pPr algn="ctr" defTabSz="685800">
                <a:defRPr/>
              </a:pPr>
              <a:r>
                <a:rPr lang="en-US" sz="1400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Dry intermediate</a:t>
              </a:r>
            </a:p>
            <a:p>
              <a:pPr algn="ctr" defTabSz="685800">
                <a:spcAft>
                  <a:spcPts val="45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Right eye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FC7A6C-B3BF-A647-9D3B-3097F7D6AC34}"/>
                </a:ext>
              </a:extLst>
            </p:cNvPr>
            <p:cNvSpPr txBox="1"/>
            <p:nvPr/>
          </p:nvSpPr>
          <p:spPr>
            <a:xfrm>
              <a:off x="4627493" y="5066090"/>
              <a:ext cx="1398524" cy="802784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lstStyle/>
            <a:p>
              <a:pPr algn="ctr" defTabSz="685800">
                <a:spcAft>
                  <a:spcPts val="45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H35.3132</a:t>
              </a:r>
              <a:endParaRPr lang="en-US" sz="1400" dirty="0">
                <a:solidFill>
                  <a:srgbClr val="FFFFFF"/>
                </a:solidFill>
                <a:latin typeface="Tw Cen MT" panose="020B0602020104020603" pitchFamily="34" charset="77"/>
                <a:ea typeface="Avenir Roman" charset="0"/>
                <a:cs typeface="Avenir Roman" charset="0"/>
              </a:endParaRPr>
            </a:p>
            <a:p>
              <a:pPr algn="ctr" defTabSz="685800">
                <a:defRPr/>
              </a:pPr>
              <a:r>
                <a:rPr lang="en-US" sz="1400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Dry intermediate</a:t>
              </a:r>
            </a:p>
            <a:p>
              <a:pPr algn="ctr" defTabSz="685800">
                <a:spcAft>
                  <a:spcPts val="45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Tw Cen MT" panose="020B0602020104020603" pitchFamily="34" charset="77"/>
                  <a:ea typeface="Avenir Roman" charset="0"/>
                  <a:cs typeface="Avenir Roman" charset="0"/>
                </a:rPr>
                <a:t>Bilateral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20DA99-304C-CF43-A2BD-8EACE4F54CFC}"/>
                </a:ext>
              </a:extLst>
            </p:cNvPr>
            <p:cNvCxnSpPr>
              <a:cxnSpLocks/>
            </p:cNvCxnSpPr>
            <p:nvPr/>
          </p:nvCxnSpPr>
          <p:spPr>
            <a:xfrm>
              <a:off x="2239950" y="5136898"/>
              <a:ext cx="0" cy="673281"/>
            </a:xfrm>
            <a:prstGeom prst="line">
              <a:avLst/>
            </a:prstGeom>
            <a:ln w="12700">
              <a:solidFill>
                <a:schemeClr val="accent2">
                  <a:lumMod val="20000"/>
                  <a:lumOff val="80000"/>
                  <a:alpha val="2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6E490A-D54C-364A-9292-912C47E93E70}"/>
                </a:ext>
              </a:extLst>
            </p:cNvPr>
            <p:cNvCxnSpPr>
              <a:cxnSpLocks/>
            </p:cNvCxnSpPr>
            <p:nvPr/>
          </p:nvCxnSpPr>
          <p:spPr>
            <a:xfrm>
              <a:off x="4297820" y="5136898"/>
              <a:ext cx="0" cy="673281"/>
            </a:xfrm>
            <a:prstGeom prst="line">
              <a:avLst/>
            </a:prstGeom>
            <a:ln w="12700">
              <a:solidFill>
                <a:schemeClr val="accent2">
                  <a:lumMod val="20000"/>
                  <a:lumOff val="80000"/>
                  <a:alpha val="2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A97A9C7-B98A-CE4C-A4D8-B0A68CE7E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0" b="22411"/>
          <a:stretch/>
        </p:blipFill>
        <p:spPr>
          <a:xfrm flipH="1">
            <a:off x="8989337" y="1917209"/>
            <a:ext cx="3204840" cy="4319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C8E306-7490-4F4A-8B8C-32123F14174E}"/>
              </a:ext>
            </a:extLst>
          </p:cNvPr>
          <p:cNvSpPr txBox="1"/>
          <p:nvPr/>
        </p:nvSpPr>
        <p:spPr>
          <a:xfrm>
            <a:off x="7038525" y="4715398"/>
            <a:ext cx="218674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spcAft>
                <a:spcPts val="1000"/>
              </a:spcAft>
              <a:defRPr/>
            </a:pPr>
            <a:r>
              <a:rPr lang="en-US" sz="1700" dirty="0">
                <a:solidFill>
                  <a:srgbClr val="FFFFFF"/>
                </a:solidFill>
                <a:latin typeface="Tw Cen MT" panose="020B0602020104020603" pitchFamily="34" charset="77"/>
              </a:rPr>
              <a:t>Patients taking AREDS2 vitamins are often good candidates for ForeseeHome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15F887D1-2365-1D42-B625-F5D932F3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82" y="529507"/>
            <a:ext cx="4834951" cy="13877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Tw Cen MT" panose="020B0602020104020603" pitchFamily="34" charset="77"/>
              </a:rPr>
              <a:t>ForeseeHome</a:t>
            </a:r>
            <a:r>
              <a:rPr lang="en-US" sz="3000" baseline="30000" dirty="0">
                <a:latin typeface="Tw Cen MT" panose="020B0602020104020603" pitchFamily="34" charset="77"/>
              </a:rPr>
              <a:t>®</a:t>
            </a:r>
            <a:r>
              <a:rPr lang="en-US" sz="3000" dirty="0">
                <a:latin typeface="Tw Cen MT" panose="020B0602020104020603" pitchFamily="34" charset="77"/>
              </a:rPr>
              <a:t> is appropriate for the type of patients you see every day</a:t>
            </a:r>
          </a:p>
        </p:txBody>
      </p:sp>
      <p:sp>
        <p:nvSpPr>
          <p:cNvPr id="25" name="Content Placeholder 13">
            <a:extLst>
              <a:ext uri="{FF2B5EF4-FFF2-40B4-BE49-F238E27FC236}">
                <a16:creationId xmlns:a16="http://schemas.microsoft.com/office/drawing/2014/main" id="{8A8AC470-543F-544E-9916-39CFCF4A3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82" y="2222993"/>
            <a:ext cx="4596809" cy="1699664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20000"/>
              <a:buNone/>
              <a:defRPr/>
            </a:pPr>
            <a:r>
              <a:rPr lang="en-US" sz="1200" b="1" cap="all" spc="200" dirty="0">
                <a:solidFill>
                  <a:schemeClr val="accent2"/>
                </a:solidFill>
              </a:rPr>
              <a:t>Intermediate AMD</a:t>
            </a:r>
            <a:endParaRPr lang="en-US" sz="1200" b="1" kern="0" cap="all" spc="200" dirty="0">
              <a:solidFill>
                <a:schemeClr val="accent2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20000"/>
              <a:defRPr/>
            </a:pPr>
            <a:r>
              <a:rPr lang="en-US" sz="1500" dirty="0"/>
              <a:t>Intermediate drusen (63 µm -124 µm) in one or both eyes, or</a:t>
            </a:r>
          </a:p>
          <a:p>
            <a:pPr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20000"/>
              <a:defRPr/>
            </a:pPr>
            <a:r>
              <a:rPr lang="en-US" sz="1500" kern="0" dirty="0"/>
              <a:t>Large (≥125 µm) drusen or pigmentary changes</a:t>
            </a:r>
            <a:br>
              <a:rPr lang="en-US" sz="1500" kern="0" dirty="0"/>
            </a:br>
            <a:r>
              <a:rPr lang="en-US" sz="1500" kern="0" dirty="0"/>
              <a:t>in either eye</a:t>
            </a:r>
            <a:endParaRPr lang="en-US" sz="15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549996-AB27-6847-9BFF-C31AC1AAD863}"/>
              </a:ext>
            </a:extLst>
          </p:cNvPr>
          <p:cNvGrpSpPr/>
          <p:nvPr/>
        </p:nvGrpSpPr>
        <p:grpSpPr>
          <a:xfrm>
            <a:off x="5921782" y="540637"/>
            <a:ext cx="4420229" cy="3078986"/>
            <a:chOff x="6098397" y="815822"/>
            <a:chExt cx="4420229" cy="307898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8CCF100-41D9-384F-98AD-DF678C54844B}"/>
                </a:ext>
              </a:extLst>
            </p:cNvPr>
            <p:cNvSpPr/>
            <p:nvPr/>
          </p:nvSpPr>
          <p:spPr>
            <a:xfrm>
              <a:off x="6842305" y="3256504"/>
              <a:ext cx="2932412" cy="638304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bIns="54864" rtlCol="0" anchor="ctr"/>
            <a:lstStyle/>
            <a:p>
              <a:pPr lvl="0" algn="ctr"/>
              <a:r>
                <a:rPr lang="en-US" b="1" dirty="0"/>
                <a:t>≤</a:t>
              </a:r>
              <a:r>
                <a:rPr lang="en-US" sz="1900" b="1" dirty="0">
                  <a:solidFill>
                    <a:schemeClr val="bg1"/>
                  </a:solidFill>
                  <a:latin typeface="Tw Cen MT" panose="020B0602020104020603" pitchFamily="34" charset="77"/>
                </a:rPr>
                <a:t> BCVA 20/60 or better </a:t>
              </a:r>
            </a:p>
          </p:txBody>
        </p:sp>
        <p:sp>
          <p:nvSpPr>
            <p:cNvPr id="30" name="Title 2">
              <a:extLst>
                <a:ext uri="{FF2B5EF4-FFF2-40B4-BE49-F238E27FC236}">
                  <a16:creationId xmlns:a16="http://schemas.microsoft.com/office/drawing/2014/main" id="{E667E21F-4B60-B347-9681-3EFA1A86A2D3}"/>
                </a:ext>
              </a:extLst>
            </p:cNvPr>
            <p:cNvSpPr txBox="1">
              <a:spLocks/>
            </p:cNvSpPr>
            <p:nvPr/>
          </p:nvSpPr>
          <p:spPr>
            <a:xfrm>
              <a:off x="6098397" y="815822"/>
              <a:ext cx="4420229" cy="53878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schemeClr val="accent2"/>
                  </a:solidFill>
                  <a:latin typeface="Tw Cen MT" panose="020B0602020104020603" pitchFamily="34" charset="77"/>
                </a:rPr>
                <a:t>Unilateral or bilateral dry AMD</a:t>
              </a:r>
            </a:p>
          </p:txBody>
        </p:sp>
        <p:sp>
          <p:nvSpPr>
            <p:cNvPr id="31" name="Title 2">
              <a:extLst>
                <a:ext uri="{FF2B5EF4-FFF2-40B4-BE49-F238E27FC236}">
                  <a16:creationId xmlns:a16="http://schemas.microsoft.com/office/drawing/2014/main" id="{2C9A56C6-35C1-4B44-BC13-BCE99269F315}"/>
                </a:ext>
              </a:extLst>
            </p:cNvPr>
            <p:cNvSpPr txBox="1">
              <a:spLocks/>
            </p:cNvSpPr>
            <p:nvPr/>
          </p:nvSpPr>
          <p:spPr>
            <a:xfrm>
              <a:off x="6327002" y="2079586"/>
              <a:ext cx="3963018" cy="9078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sz="2400" dirty="0">
                  <a:solidFill>
                    <a:schemeClr val="accent2"/>
                  </a:solidFill>
                  <a:latin typeface="Tw Cen MT" panose="020B0602020104020603" pitchFamily="34" charset="77"/>
                </a:rPr>
                <a:t>Wet AMD in one eye and dry AMD in fellow eye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C393B7-6106-9840-AEFB-51D3232DE8A5}"/>
                </a:ext>
              </a:extLst>
            </p:cNvPr>
            <p:cNvGrpSpPr/>
            <p:nvPr/>
          </p:nvGrpSpPr>
          <p:grpSpPr>
            <a:xfrm>
              <a:off x="6327002" y="1527346"/>
              <a:ext cx="3963018" cy="413102"/>
              <a:chOff x="6644300" y="1446073"/>
              <a:chExt cx="3963018" cy="413102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173AC16-2BC1-D145-A52B-229991E339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18414" y="1446073"/>
                <a:ext cx="414790" cy="413102"/>
              </a:xfrm>
              <a:prstGeom prst="ellipse">
                <a:avLst/>
              </a:prstGeom>
              <a:solidFill>
                <a:schemeClr val="accent3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9144" rtlCol="0" anchor="ctr"/>
              <a:lstStyle/>
              <a:p>
                <a:pPr lvl="0" algn="ctr"/>
                <a:r>
                  <a:rPr lang="en-US" sz="1200" b="1" dirty="0">
                    <a:solidFill>
                      <a:srgbClr val="FFFFFF"/>
                    </a:solidFill>
                    <a:latin typeface="Tw Cen MT" panose="020B0602020104020603" pitchFamily="34" charset="77"/>
                  </a:rPr>
                  <a:t>OR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5D1A067-D272-6F4C-9B22-661CFECB9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300" y="1652624"/>
                <a:ext cx="1571294" cy="0"/>
              </a:xfrm>
              <a:prstGeom prst="line">
                <a:avLst/>
              </a:prstGeom>
              <a:ln w="12700">
                <a:solidFill>
                  <a:schemeClr val="accent3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157293D-1972-CE45-8680-58D973D57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7228" y="1652624"/>
                <a:ext cx="1570090" cy="0"/>
              </a:xfrm>
              <a:prstGeom prst="line">
                <a:avLst/>
              </a:prstGeom>
              <a:ln w="12700">
                <a:solidFill>
                  <a:schemeClr val="accent3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3C64580-7699-8A41-99FD-DB83F4BD93B9}"/>
              </a:ext>
            </a:extLst>
          </p:cNvPr>
          <p:cNvSpPr/>
          <p:nvPr/>
        </p:nvSpPr>
        <p:spPr>
          <a:xfrm>
            <a:off x="2235685" y="4554700"/>
            <a:ext cx="20664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all" spc="200" dirty="0">
                <a:solidFill>
                  <a:schemeClr val="bg1"/>
                </a:solidFill>
                <a:latin typeface="Tw Cen MT" panose="020B0602020104020603" pitchFamily="34" charset="77"/>
              </a:rPr>
              <a:t>Patients Must Have</a:t>
            </a:r>
            <a:endParaRPr lang="en-US" spc="200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6" name="Footer Placeholder 7">
            <a:extLst>
              <a:ext uri="{FF2B5EF4-FFF2-40B4-BE49-F238E27FC236}">
                <a16:creationId xmlns:a16="http://schemas.microsoft.com/office/drawing/2014/main" id="{B1CFB16F-0156-4B49-A226-4EB7C208634F}"/>
              </a:ext>
            </a:extLst>
          </p:cNvPr>
          <p:cNvSpPr txBox="1">
            <a:spLocks/>
          </p:cNvSpPr>
          <p:nvPr/>
        </p:nvSpPr>
        <p:spPr>
          <a:xfrm>
            <a:off x="229948" y="6362487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492CAE-4DAE-884B-8E47-BA6E738FB41B}" type="slidenum">
              <a:rPr lang="en-US" sz="1200" b="1" cap="all" smtClean="0">
                <a:solidFill>
                  <a:schemeClr val="accent2"/>
                </a:solidFill>
                <a:latin typeface="Tw Cen MT" panose="020B0602020104020603" pitchFamily="34" charset="77"/>
              </a:rPr>
              <a:pPr/>
              <a:t>1</a:t>
            </a:fld>
            <a:r>
              <a:rPr lang="en-US" sz="1200" cap="all" dirty="0">
                <a:latin typeface="Tw Cen MT" panose="020B0602020104020603" pitchFamily="34" charset="77"/>
              </a:rPr>
              <a:t>    </a:t>
            </a:r>
            <a:r>
              <a:rPr lang="en-US" sz="1200" b="1" cap="all" dirty="0">
                <a:solidFill>
                  <a:schemeClr val="accent3"/>
                </a:solidFill>
                <a:latin typeface="Tw Cen MT" panose="020B0602020104020603" pitchFamily="34" charset="77"/>
              </a:rPr>
              <a:t>|</a:t>
            </a:r>
            <a:r>
              <a:rPr lang="en-US" sz="1200" cap="all" dirty="0">
                <a:solidFill>
                  <a:schemeClr val="accent1"/>
                </a:solidFill>
                <a:latin typeface="Tw Cen MT" panose="020B0602020104020603" pitchFamily="34" charset="77"/>
              </a:rPr>
              <a:t>    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ForeseeHome Patient Candidate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FDD2C7-572E-0943-A371-ED83DB1E3A05}"/>
              </a:ext>
            </a:extLst>
          </p:cNvPr>
          <p:cNvSpPr/>
          <p:nvPr/>
        </p:nvSpPr>
        <p:spPr>
          <a:xfrm>
            <a:off x="11663142" y="6650051"/>
            <a:ext cx="522596" cy="200055"/>
          </a:xfrm>
          <a:prstGeom prst="rect">
            <a:avLst/>
          </a:prstGeom>
        </p:spPr>
        <p:txBody>
          <a:bodyPr wrap="square" lIns="54864" rIns="54864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  <a:alpha val="65000"/>
                  </a:schemeClr>
                </a:solidFill>
                <a:latin typeface="Tw Cen MT" panose="020B0602020104020603" pitchFamily="34" charset="77"/>
              </a:rPr>
              <a:t>SM-022.01</a:t>
            </a:r>
          </a:p>
        </p:txBody>
      </p:sp>
    </p:spTree>
    <p:extLst>
      <p:ext uri="{BB962C8B-B14F-4D97-AF65-F5344CB8AC3E}">
        <p14:creationId xmlns:p14="http://schemas.microsoft.com/office/powerpoint/2010/main" val="2577610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SH Brand Colors">
      <a:dk1>
        <a:srgbClr val="273038"/>
      </a:dk1>
      <a:lt1>
        <a:srgbClr val="FFFFFF"/>
      </a:lt1>
      <a:dk2>
        <a:srgbClr val="7F8389"/>
      </a:dk2>
      <a:lt2>
        <a:srgbClr val="E7E6E6"/>
      </a:lt2>
      <a:accent1>
        <a:srgbClr val="61A744"/>
      </a:accent1>
      <a:accent2>
        <a:srgbClr val="006991"/>
      </a:accent2>
      <a:accent3>
        <a:srgbClr val="F37020"/>
      </a:accent3>
      <a:accent4>
        <a:srgbClr val="FFFFFF"/>
      </a:accent4>
      <a:accent5>
        <a:srgbClr val="FFFFFF"/>
      </a:accent5>
      <a:accent6>
        <a:srgbClr val="FFFFFF"/>
      </a:accent6>
      <a:hlink>
        <a:srgbClr val="F37020"/>
      </a:hlink>
      <a:folHlink>
        <a:srgbClr val="F3702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H Mini-Modules Template" id="{D3D53E8E-D242-5E43-8A7A-936A74E0BDA0}" vid="{645DDF2E-0594-1541-8E3B-4002D79A72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124</Words>
  <Application>Microsoft Macintosh PowerPoint</Application>
  <PresentationFormat>Widescreen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Century Gothic</vt:lpstr>
      <vt:lpstr>Acherus Grotesque</vt:lpstr>
      <vt:lpstr>Tw Cen MT</vt:lpstr>
      <vt:lpstr>Calibri</vt:lpstr>
      <vt:lpstr>Arial</vt:lpstr>
      <vt:lpstr>Office Theme</vt:lpstr>
      <vt:lpstr>ForeseeHome® is appropriate for the type of patients you see every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Steadfast Design Firm</dc:creator>
  <cp:lastModifiedBy>Steadfast Design Firm</cp:lastModifiedBy>
  <cp:revision>104</cp:revision>
  <dcterms:created xsi:type="dcterms:W3CDTF">2019-01-22T12:54:21Z</dcterms:created>
  <dcterms:modified xsi:type="dcterms:W3CDTF">2019-02-01T17:01:02Z</dcterms:modified>
</cp:coreProperties>
</file>